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FEB0808-8251-4A44-A5DC-AA455A9AC84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529E49-2F34-48BA-BA80-921DC881EFDD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2FE45B1-B7F5-48F0-9377-3F4EF36BB200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989BD5-306F-467B-8A80-32CED6EC79FF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41BC8B-0A43-45B5-9097-D12A85FDA83C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16A775-F656-4B09-B8DF-B520A20B851F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A990538-89D3-4F8C-8B01-93D48586A629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FDAD32-92D5-43CF-9B5F-55EAC67B4FD6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314312-F1EA-410D-902C-95A5A80274D2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6DEB0A-DAA0-4F3A-8846-C9E7B7140A0E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9C1D25-2CCA-4182-BFAC-9480015473AF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1E591F-671F-4EA7-B685-4B4F6F24AD42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E9AFB9-B786-4547-A536-A86299BAA6DF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AE3BA1-E18F-4752-90C1-3548824D36EF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0B2C6F-7A85-4CBE-BD2E-29F977183A5E}" type="slidenum">
              <a:rPr b="0" lang="de-DE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67600" y="171468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868520" y="171468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6680" y="404316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67600" y="404316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868520" y="404316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066680" y="127080"/>
            <a:ext cx="10058040" cy="508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67600" y="171468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868520" y="171468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66680" y="404316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67600" y="404316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868520" y="4043160"/>
            <a:ext cx="323856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066680" y="127080"/>
            <a:ext cx="10058040" cy="508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 hidden="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Gerader Verbinder 8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200">
            <a:solidFill>
              <a:srgbClr val="00b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6"/>
          <p:cNvSpPr/>
          <p:nvPr/>
        </p:nvSpPr>
        <p:spPr>
          <a:xfrm>
            <a:off x="0" y="4572000"/>
            <a:ext cx="12191760" cy="1599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4740480"/>
            <a:ext cx="10972440" cy="1263240"/>
          </a:xfrm>
          <a:prstGeom prst="rect">
            <a:avLst/>
          </a:prstGeom>
        </p:spPr>
        <p:txBody>
          <a:bodyPr anchor="ctr">
            <a:normAutofit fontScale="61000"/>
          </a:bodyPr>
          <a:p>
            <a:pPr>
              <a:lnSpc>
                <a:spcPct val="90000"/>
              </a:lnSpc>
            </a:pPr>
            <a:r>
              <a:rPr b="0" lang="de-DE" sz="5800" spc="-1" strike="noStrike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b="0" lang="de-DE" sz="5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Gerader Verbinder 7"/>
          <p:cNvSpPr/>
          <p:nvPr/>
        </p:nvSpPr>
        <p:spPr>
          <a:xfrm>
            <a:off x="0" y="6210000"/>
            <a:ext cx="12191760" cy="360"/>
          </a:xfrm>
          <a:prstGeom prst="line">
            <a:avLst/>
          </a:prstGeom>
          <a:ln w="76200">
            <a:solidFill>
              <a:srgbClr val="00b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d 8" descr="Nahaufnahme von Reagenzgläsern"/>
          <p:cNvPicPr/>
          <p:nvPr/>
        </p:nvPicPr>
        <p:blipFill>
          <a:blip r:embed="rId2"/>
          <a:stretch/>
        </p:blipFill>
        <p:spPr>
          <a:xfrm>
            <a:off x="1440" y="0"/>
            <a:ext cx="12188520" cy="457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de-DE" sz="16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6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Gerader Verbinder 8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200">
            <a:solidFill>
              <a:srgbClr val="00b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3400" spc="-1" strike="noStrike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Textmasterformat durch Klicken bearbeiten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Zweite 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Dritte Ebene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</a:rPr>
              <a:t>Vierte Ebene</a:t>
            </a:r>
            <a:endParaRPr b="0" lang="de-DE" sz="1600" spc="-1" strike="noStrike">
              <a:solidFill>
                <a:srgbClr val="ffffff"/>
              </a:solidFill>
              <a:latin typeface="Arial"/>
            </a:endParaRPr>
          </a:p>
          <a:p>
            <a:pPr lvl="4" marL="1417320" indent="-228240">
              <a:lnSpc>
                <a:spcPct val="100000"/>
              </a:lnSpc>
              <a:spcBef>
                <a:spcPts val="799"/>
              </a:spcBef>
              <a:buClr>
                <a:srgbClr val="a6a6a6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</a:rPr>
              <a:t>Fünfte Ebene</a:t>
            </a:r>
            <a:endParaRPr b="0" lang="de-DE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/>
          </p:nvPr>
        </p:nvSpPr>
        <p:spPr>
          <a:xfrm>
            <a:off x="85680" y="6394320"/>
            <a:ext cx="523440" cy="27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622F74-4CD4-494D-B86A-8473AD686076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809640" y="6394320"/>
            <a:ext cx="813384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9487080" y="6394320"/>
            <a:ext cx="2323800" cy="27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6B866C-5FB2-49C7-B5A2-F68A81246C09}" type="datetime1">
              <a:rPr b="0" lang="de-DE" sz="1200" spc="-1" strike="noStrike">
                <a:solidFill>
                  <a:srgbClr val="808080"/>
                </a:solidFill>
                <a:latin typeface="Arial"/>
              </a:rPr>
              <a:t>17.07.2022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medi-paper.com/asco-2018-nsclc-the-asco18-lung-cancer-track-summarised/" TargetMode="External"/><Relationship Id="rId3" Type="http://schemas.openxmlformats.org/officeDocument/2006/relationships/hyperlink" Target="https://medi-paper.com/asco-2018-nsclc-the-asco18-lung-cancer-track-summarised/" TargetMode="External"/><Relationship Id="rId4" Type="http://schemas.openxmlformats.org/officeDocument/2006/relationships/hyperlink" Target="https://medi-paper.com/asco-2018-nsclc-the-asco18-lung-cancer-track-summarised/" TargetMode="External"/><Relationship Id="rId5" Type="http://schemas.openxmlformats.org/officeDocument/2006/relationships/hyperlink" Target="https://medi-paper.com/asco-2018-nsclc-the-asco18-lung-cancer-track-summarised/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 1"/>
          <p:cNvSpPr txBox="1"/>
          <p:nvPr/>
        </p:nvSpPr>
        <p:spPr>
          <a:xfrm>
            <a:off x="609480" y="4768200"/>
            <a:ext cx="10972440" cy="126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Calibri"/>
              </a:rPr>
              <a:t>PROTEOME-WIDE SCREEN FOR RNA-DEPENDENT PROTEINS</a:t>
            </a:r>
            <a:br/>
            <a:r>
              <a:rPr b="0" lang="de-DE" sz="2700" spc="-1" strike="noStrike">
                <a:solidFill>
                  <a:srgbClr val="ffffff"/>
                </a:solidFill>
                <a:latin typeface="Calibri"/>
              </a:rPr>
              <a:t>non-synchronized A549 cells 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datascience  SS22, project 3 group 4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Untertitel 2"/>
          <p:cNvSpPr txBox="1"/>
          <p:nvPr/>
        </p:nvSpPr>
        <p:spPr>
          <a:xfrm>
            <a:off x="609480" y="6286680"/>
            <a:ext cx="1097244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f2f2f2"/>
                </a:solidFill>
                <a:latin typeface="Calibri"/>
              </a:rPr>
              <a:t>Greta Karathanos, Khalida Dushimova, Madleen Piegsa, Richard Langi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5: K-MEANS CLUSTERING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Inhaltsplatzhalter 2"/>
          <p:cNvSpPr txBox="1"/>
          <p:nvPr/>
        </p:nvSpPr>
        <p:spPr>
          <a:xfrm>
            <a:off x="272520" y="1496160"/>
            <a:ext cx="4720680" cy="5467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assigning each protein into clusters with regard to their shift characteristics (X- and Y-Shift) and assign a biological meaning to it (second criterion)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Input: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X- and Y-shift of Ctrl and RNase group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Output: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3 clusters 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    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9" name="Grafik 5" descr=""/>
          <p:cNvPicPr/>
          <p:nvPr/>
        </p:nvPicPr>
        <p:blipFill>
          <a:blip r:embed="rId1"/>
          <a:stretch/>
        </p:blipFill>
        <p:spPr>
          <a:xfrm>
            <a:off x="5270760" y="2475360"/>
            <a:ext cx="6515640" cy="2711520"/>
          </a:xfrm>
          <a:prstGeom prst="rect">
            <a:avLst/>
          </a:prstGeom>
          <a:ln w="0">
            <a:noFill/>
          </a:ln>
        </p:spPr>
      </p:pic>
      <p:sp>
        <p:nvSpPr>
          <p:cNvPr id="150" name="Textfeld 3"/>
          <p:cNvSpPr/>
          <p:nvPr/>
        </p:nvSpPr>
        <p:spPr>
          <a:xfrm>
            <a:off x="5270760" y="5283360"/>
            <a:ext cx="64220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b0ea"/>
                </a:solidFill>
                <a:latin typeface="Calibri"/>
              </a:rPr>
              <a:t>blue</a:t>
            </a: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 = RNA-dependent protein     </a:t>
            </a:r>
            <a:r>
              <a:rPr b="1" lang="de-DE" sz="1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de-DE" sz="1600" spc="-1" strike="noStrike">
                <a:solidFill>
                  <a:srgbClr val="ff0000"/>
                </a:solidFill>
                <a:latin typeface="Calibri"/>
              </a:rPr>
              <a:t>red </a:t>
            </a: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+</a:t>
            </a:r>
            <a:r>
              <a:rPr b="0" lang="de-DE" sz="16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1" lang="de-DE" sz="1600" spc="-1" strike="noStrike">
                <a:solidFill>
                  <a:srgbClr val="ffc000"/>
                </a:solidFill>
                <a:latin typeface="Calibri"/>
              </a:rPr>
              <a:t>yelllow </a:t>
            </a: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= RNA-independent protein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Datumsplatzhalter 4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Fußzeilenplatzhalter 6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53" name="Foliennummernplatzhalter 7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12ACC7-A5D0-4861-BCCE-61B2F8A0462B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6: T-TEST LOCAL MAXIMA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Inhaltsplatzhalter 2"/>
          <p:cNvSpPr txBox="1"/>
          <p:nvPr/>
        </p:nvSpPr>
        <p:spPr>
          <a:xfrm>
            <a:off x="129240" y="1533240"/>
            <a:ext cx="5864760" cy="5197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000"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8000" spc="-1" strike="noStrike">
                <a:solidFill>
                  <a:srgbClr val="59d6ff"/>
                </a:solidFill>
                <a:latin typeface="Calibri"/>
              </a:rPr>
              <a:t>Objective: </a:t>
            </a: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8000" spc="-1" strike="noStrike">
                <a:solidFill>
                  <a:srgbClr val="ffffff"/>
                </a:solidFill>
                <a:latin typeface="Calibri"/>
              </a:rPr>
              <a:t>Determine if t-test is significant (RNA-dependency) or not (RNA-independency)</a:t>
            </a: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8000" spc="-1" strike="noStrike">
                <a:solidFill>
                  <a:srgbClr val="ffffff"/>
                </a:solidFill>
                <a:latin typeface="Calibri"/>
              </a:rPr>
              <a:t>result as third selection criterion</a:t>
            </a: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8000" spc="-1" strike="noStrike">
                <a:solidFill>
                  <a:srgbClr val="59d6ff"/>
                </a:solidFill>
                <a:latin typeface="Calibri"/>
              </a:rPr>
              <a:t>Input: </a:t>
            </a: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8000" spc="-1" strike="noStrike">
                <a:solidFill>
                  <a:srgbClr val="ffffff"/>
                </a:solidFill>
                <a:latin typeface="Calibri"/>
              </a:rPr>
              <a:t>Y-shift values of local maxima of RNase and Ctrl group</a:t>
            </a: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8000" spc="-1" strike="noStrike">
                <a:solidFill>
                  <a:srgbClr val="59d6ff"/>
                </a:solidFill>
                <a:latin typeface="Calibri"/>
              </a:rPr>
              <a:t>Output:</a:t>
            </a: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8000" spc="-1" strike="noStrike">
                <a:solidFill>
                  <a:srgbClr val="ffffff"/>
                </a:solidFill>
                <a:latin typeface="Calibri"/>
              </a:rPr>
              <a:t>Df showing if human protein is RNA-dependent or RNA-independent</a:t>
            </a: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8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6" name="Grafik 5" descr="Ein Bild, das Tisch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7474680" y="1810440"/>
            <a:ext cx="3460680" cy="4345200"/>
          </a:xfrm>
          <a:prstGeom prst="rect">
            <a:avLst/>
          </a:prstGeom>
          <a:ln w="0">
            <a:noFill/>
          </a:ln>
        </p:spPr>
      </p:pic>
      <p:sp>
        <p:nvSpPr>
          <p:cNvPr id="157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Arial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6ED8DC9-0C7F-4758-BC83-8CD7802277C2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el 1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7 : TRUE/FALSE RATES</a:t>
            </a:r>
            <a:br/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Inhaltsplatzhalter 2"/>
          <p:cNvSpPr txBox="1"/>
          <p:nvPr/>
        </p:nvSpPr>
        <p:spPr>
          <a:xfrm>
            <a:off x="189000" y="1580400"/>
            <a:ext cx="11827080" cy="50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 </a:t>
            </a:r>
            <a:r>
              <a:rPr b="1" lang="de-DE" sz="2000" spc="-1" strike="noStrike">
                <a:solidFill>
                  <a:srgbClr val="ffffff"/>
                </a:solidFill>
                <a:latin typeface="Calibri"/>
              </a:rPr>
              <a:t>→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 Comparison of our true/false rates with and without the third criterion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    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Arial"/>
              </a:rPr>
              <a:t>18.07.22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Arial"/>
              </a:rPr>
              <a:t>Data Analysis Project SS22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A76057-E8E7-426B-8FB0-BD53EAEB6705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5" name="Grafik 7" descr="Ein Bild, das Text, Tisch enthält.&#10;&#10;Automatisch generierte Beschreibung"/>
          <p:cNvPicPr/>
          <p:nvPr/>
        </p:nvPicPr>
        <p:blipFill>
          <a:blip r:embed="rId1"/>
          <a:srcRect l="0" t="0" r="62399" b="0"/>
          <a:stretch/>
        </p:blipFill>
        <p:spPr>
          <a:xfrm>
            <a:off x="2971800" y="2057400"/>
            <a:ext cx="2928240" cy="4027680"/>
          </a:xfrm>
          <a:prstGeom prst="rect">
            <a:avLst/>
          </a:prstGeom>
          <a:ln w="0">
            <a:noFill/>
          </a:ln>
        </p:spPr>
      </p:pic>
      <p:pic>
        <p:nvPicPr>
          <p:cNvPr id="166" name="Grafik 7_0" descr="Ein Bild, das Text, Tisch enthält.&#10;&#10;Automatisch generierte Beschreibung"/>
          <p:cNvPicPr/>
          <p:nvPr/>
        </p:nvPicPr>
        <p:blipFill>
          <a:blip r:embed="rId2"/>
          <a:srcRect l="61840" t="0" r="0" b="0"/>
          <a:stretch/>
        </p:blipFill>
        <p:spPr>
          <a:xfrm>
            <a:off x="5936040" y="2057400"/>
            <a:ext cx="2971800" cy="402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8: LINEAR REGRESSION 1</a:t>
            </a:r>
            <a:br/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Inhaltsplatzhalter 2"/>
          <p:cNvSpPr txBox="1"/>
          <p:nvPr/>
        </p:nvSpPr>
        <p:spPr>
          <a:xfrm>
            <a:off x="189000" y="1560960"/>
            <a:ext cx="4798440" cy="5008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prediction of Y-Shift with correlation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Input: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correlation and Y-Shift values of RNase and Ctrl group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Output: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1 linear equation and calibration line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    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Grafik 4" descr=""/>
          <p:cNvPicPr/>
          <p:nvPr/>
        </p:nvPicPr>
        <p:blipFill>
          <a:blip r:embed="rId1"/>
          <a:stretch/>
        </p:blipFill>
        <p:spPr>
          <a:xfrm>
            <a:off x="5338440" y="2479680"/>
            <a:ext cx="6664320" cy="2757960"/>
          </a:xfrm>
          <a:prstGeom prst="rect">
            <a:avLst/>
          </a:prstGeom>
          <a:ln w="0">
            <a:noFill/>
          </a:ln>
        </p:spPr>
      </p:pic>
      <p:sp>
        <p:nvSpPr>
          <p:cNvPr id="170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A5DB07-8F6F-4502-B84E-0C6043434455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8: LINEAR REGRESSION 2</a:t>
            </a:r>
            <a:br/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Inhaltsplatzhalter 2"/>
          <p:cNvSpPr txBox="1"/>
          <p:nvPr/>
        </p:nvSpPr>
        <p:spPr>
          <a:xfrm>
            <a:off x="153000" y="1755000"/>
            <a:ext cx="4806720" cy="4814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prediction of X-Shift with RBP2GO_Score of external database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Input: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RBP2GO_Score values and X-shift values of global and local maxima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Output: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1 linear equation and calibration line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     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5" name="Grafik 5" descr=""/>
          <p:cNvPicPr/>
          <p:nvPr/>
        </p:nvPicPr>
        <p:blipFill>
          <a:blip r:embed="rId1"/>
          <a:stretch/>
        </p:blipFill>
        <p:spPr>
          <a:xfrm>
            <a:off x="5075280" y="2425680"/>
            <a:ext cx="6927480" cy="2867040"/>
          </a:xfrm>
          <a:prstGeom prst="rect">
            <a:avLst/>
          </a:prstGeom>
          <a:ln w="0">
            <a:noFill/>
          </a:ln>
        </p:spPr>
      </p:pic>
      <p:sp>
        <p:nvSpPr>
          <p:cNvPr id="176" name="Datumsplatzhalter 6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Fußzeilenplatzhalter 7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Foliennummernplatzhalter 8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4051B8-B214-45BF-ACF4-D5B8E3B22A6B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BIOLOGICAL MEANING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0" name="Inhaltsplatzhalter 6" descr=""/>
          <p:cNvPicPr/>
          <p:nvPr/>
        </p:nvPicPr>
        <p:blipFill>
          <a:blip r:embed="rId1"/>
          <a:stretch/>
        </p:blipFill>
        <p:spPr>
          <a:xfrm>
            <a:off x="2780280" y="1580400"/>
            <a:ext cx="6630840" cy="4457520"/>
          </a:xfrm>
          <a:prstGeom prst="rect">
            <a:avLst/>
          </a:prstGeom>
          <a:ln w="0">
            <a:noFill/>
          </a:ln>
        </p:spPr>
      </p:pic>
      <p:sp>
        <p:nvSpPr>
          <p:cNvPr id="181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Arial"/>
              </a:rPr>
              <a:t>Data Analysis Projekt SS22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F3620A-F1F1-458B-B65F-7D0D7894C0E9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Textfeld 8"/>
          <p:cNvSpPr/>
          <p:nvPr/>
        </p:nvSpPr>
        <p:spPr>
          <a:xfrm>
            <a:off x="3038760" y="6059160"/>
            <a:ext cx="6114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</a:rPr>
              <a:t>https://media.springernature.com/lw685/springer-static/image/art%3A10.1186%2Fs13046-021-02080-9/MediaObjects/13046_2021_2080_Fig8_HTML.png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BIOLOGICAL MEANING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98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046037-5062-4E91-94DC-EB1282478FFF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9" name="Grafik 8" descr=""/>
          <p:cNvPicPr/>
          <p:nvPr/>
        </p:nvPicPr>
        <p:blipFill>
          <a:blip r:embed="rId1"/>
          <a:stretch/>
        </p:blipFill>
        <p:spPr>
          <a:xfrm>
            <a:off x="2530440" y="1714680"/>
            <a:ext cx="7108920" cy="4037760"/>
          </a:xfrm>
          <a:prstGeom prst="rect">
            <a:avLst/>
          </a:prstGeom>
          <a:ln w="0">
            <a:noFill/>
          </a:ln>
        </p:spPr>
      </p:pic>
      <p:sp>
        <p:nvSpPr>
          <p:cNvPr id="100" name="Textfeld 12"/>
          <p:cNvSpPr/>
          <p:nvPr/>
        </p:nvSpPr>
        <p:spPr>
          <a:xfrm>
            <a:off x="3450240" y="5752440"/>
            <a:ext cx="529128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Calibri"/>
              </a:rPr>
              <a:t>Source: Introductory video by M.Caudron-Herger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BIOLOGICAL MEANING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05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5045CF-5717-48CC-B7A6-5EEE7F2774A9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6" name="Grafik 7" descr=""/>
          <p:cNvPicPr/>
          <p:nvPr/>
        </p:nvPicPr>
        <p:blipFill>
          <a:blip r:embed="rId1"/>
          <a:stretch/>
        </p:blipFill>
        <p:spPr>
          <a:xfrm>
            <a:off x="2914200" y="1591920"/>
            <a:ext cx="6363000" cy="424188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9"/>
          <p:cNvSpPr/>
          <p:nvPr/>
        </p:nvSpPr>
        <p:spPr>
          <a:xfrm>
            <a:off x="4127040" y="5870880"/>
            <a:ext cx="72291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 u="sng">
                <a:solidFill>
                  <a:srgbClr val="ffffff"/>
                </a:solidFill>
                <a:uFillTx/>
                <a:latin typeface="Calibri"/>
                <a:hlinkClick r:id="rId2"/>
              </a:rPr>
              <a:t>Source: </a:t>
            </a:r>
            <a:r>
              <a:rPr b="0" lang="de-DE" sz="8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ASCO 2018 NSCLC: The ASCO18 Lung Cancer Track </a:t>
            </a:r>
            <a:r>
              <a:rPr b="0" lang="de-DE" sz="800" spc="-1" strike="noStrike" u="sng">
                <a:solidFill>
                  <a:srgbClr val="ffffff"/>
                </a:solidFill>
                <a:uFillTx/>
                <a:latin typeface="Calibri"/>
                <a:hlinkClick r:id="rId4"/>
              </a:rPr>
              <a:t>Summarised</a:t>
            </a:r>
            <a:r>
              <a:rPr b="0" lang="de-DE" sz="800" spc="-1" strike="noStrike" u="sng">
                <a:solidFill>
                  <a:srgbClr val="ffffff"/>
                </a:solidFill>
                <a:uFillTx/>
                <a:latin typeface="Calibri"/>
                <a:hlinkClick r:id="rId5"/>
              </a:rPr>
              <a:t> (medi-paper.com)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1: RESTRUCTURING THE DATA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BEFORE: RNASE  + CTRL GROUP IN ONE DF 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0" name="Tabelle 5"/>
          <p:cNvGraphicFramePr/>
          <p:nvPr/>
        </p:nvGraphicFramePr>
        <p:xfrm>
          <a:off x="1226160" y="2278800"/>
          <a:ext cx="9739440" cy="2948760"/>
        </p:xfrm>
        <a:graphic>
          <a:graphicData uri="http://schemas.openxmlformats.org/drawingml/2006/table">
            <a:tbl>
              <a:tblPr/>
              <a:tblGrid>
                <a:gridCol w="1840320"/>
                <a:gridCol w="1237320"/>
                <a:gridCol w="1332360"/>
                <a:gridCol w="1332360"/>
                <a:gridCol w="1332360"/>
                <a:gridCol w="1332360"/>
                <a:gridCol w="1332360"/>
              </a:tblGrid>
              <a:tr h="1028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protein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Rep.1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Ctrl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Rep.1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RNase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Rep.2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Ctrl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Rep.2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RNase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Rep.3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Ctrl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Rep.3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RNase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</a:tr>
              <a:tr h="480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SPB6_HUMAN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CRYAB_HUMAN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  <a:tr h="720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VIGLN_HUMAN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1" name="Datumsplatzhalter 4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2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13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5254DE-E28E-49C6-B1BF-CEA73CE120E2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1: RESTRUCTURING THE DATA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AFTER: RNASE  DF AND CTRL DF 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6" name="Tabelle 4"/>
          <p:cNvGraphicFramePr/>
          <p:nvPr/>
        </p:nvGraphicFramePr>
        <p:xfrm>
          <a:off x="659160" y="2160360"/>
          <a:ext cx="11379960" cy="1346760"/>
        </p:xfrm>
        <a:graphic>
          <a:graphicData uri="http://schemas.openxmlformats.org/drawingml/2006/table">
            <a:tbl>
              <a:tblPr/>
              <a:tblGrid>
                <a:gridCol w="1625400"/>
                <a:gridCol w="1625400"/>
                <a:gridCol w="1625400"/>
                <a:gridCol w="1625400"/>
                <a:gridCol w="1625400"/>
                <a:gridCol w="1625400"/>
                <a:gridCol w="1627560"/>
              </a:tblGrid>
              <a:tr h="855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SPB6_HUMAN_REP_1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SPB6_HUMAN_REP_2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SPB6_HUMAN_REP_3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CRYAB_HUMAN_REP_1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</a:tr>
              <a:tr h="392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Fraction_1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Fraction_2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Fraction_3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elle 4"/>
          <p:cNvGraphicFramePr/>
          <p:nvPr/>
        </p:nvGraphicFramePr>
        <p:xfrm>
          <a:off x="659160" y="4367160"/>
          <a:ext cx="11379960" cy="1346760"/>
        </p:xfrm>
        <a:graphic>
          <a:graphicData uri="http://schemas.openxmlformats.org/drawingml/2006/table">
            <a:tbl>
              <a:tblPr/>
              <a:tblGrid>
                <a:gridCol w="1625400"/>
                <a:gridCol w="1625400"/>
                <a:gridCol w="1625400"/>
                <a:gridCol w="1625400"/>
                <a:gridCol w="1625400"/>
                <a:gridCol w="1625400"/>
                <a:gridCol w="1627560"/>
              </a:tblGrid>
              <a:tr h="855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SPB6_HUMAN_REP_1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SPB6_HUMAN_REP_2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SPB6_HUMAN_REP_3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CRYAB_HUMAN_REP_1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de-DE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</a:tr>
              <a:tr h="392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Fraction_1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Fraction_2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Fraction_3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9" name="Fußzeilenplatzhalter 6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0" name="Foliennummernplatzhalter 7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F341FF-0C20-4B2C-84BB-608F5119EA07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2: FIRST NORMALIZATION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Inhaltsplatzhalter 2"/>
          <p:cNvSpPr txBox="1"/>
          <p:nvPr/>
        </p:nvSpPr>
        <p:spPr>
          <a:xfrm>
            <a:off x="182160" y="1447200"/>
            <a:ext cx="1182708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 </a:t>
            </a:r>
            <a:r>
              <a:rPr b="1" lang="de-DE" sz="2000" spc="-1" strike="noStrike">
                <a:solidFill>
                  <a:srgbClr val="ffffff"/>
                </a:solidFill>
                <a:latin typeface="Calibri"/>
              </a:rPr>
              <a:t>→ 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The values have to be comparable and therefore the total amount of protein has to be equal for all replicates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BEFORE FIRST NORMALIZATION                           AFTER FIRST NORMALIZATION</a:t>
            </a: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     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277200" y="2894400"/>
            <a:ext cx="5569200" cy="3301560"/>
          </a:xfrm>
          <a:prstGeom prst="rect">
            <a:avLst/>
          </a:prstGeom>
          <a:ln w="0">
            <a:noFill/>
          </a:ln>
        </p:spPr>
      </p:pic>
      <p:pic>
        <p:nvPicPr>
          <p:cNvPr id="124" name="Grafik 3" descr=""/>
          <p:cNvPicPr/>
          <p:nvPr/>
        </p:nvPicPr>
        <p:blipFill>
          <a:blip r:embed="rId2"/>
          <a:stretch/>
        </p:blipFill>
        <p:spPr>
          <a:xfrm>
            <a:off x="6095880" y="2894400"/>
            <a:ext cx="5995800" cy="3301560"/>
          </a:xfrm>
          <a:prstGeom prst="rect">
            <a:avLst/>
          </a:prstGeom>
          <a:ln w="0">
            <a:noFill/>
          </a:ln>
        </p:spPr>
      </p:pic>
      <p:sp>
        <p:nvSpPr>
          <p:cNvPr id="125" name="Datumsplatzhalter 5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Fußzeilenplatzhalter 7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Foliennummernplatzhalter 8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DC8E06-0E85-4A37-A9CD-CE6B8FFD937B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2: SECOND NORMALIZATION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Inhaltsplatzhalter 2"/>
          <p:cNvSpPr txBox="1"/>
          <p:nvPr/>
        </p:nvSpPr>
        <p:spPr>
          <a:xfrm>
            <a:off x="189000" y="1714680"/>
            <a:ext cx="1182708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 </a:t>
            </a:r>
            <a:r>
              <a:rPr b="1" lang="de-DE" sz="2000" spc="-1" strike="noStrike">
                <a:solidFill>
                  <a:srgbClr val="ffffff"/>
                </a:solidFill>
                <a:latin typeface="Calibri"/>
              </a:rPr>
              <a:t>→ 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Reduce the outliers with the antioutlier function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BEFORE SECOND NORMALIZATION                          AFTER SECOND NORMALIZATION</a:t>
            </a: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     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Grafik 6" descr=""/>
          <p:cNvPicPr/>
          <p:nvPr/>
        </p:nvPicPr>
        <p:blipFill>
          <a:blip r:embed="rId1"/>
          <a:stretch/>
        </p:blipFill>
        <p:spPr>
          <a:xfrm>
            <a:off x="6395040" y="2898000"/>
            <a:ext cx="5607720" cy="3440520"/>
          </a:xfrm>
          <a:prstGeom prst="rect">
            <a:avLst/>
          </a:prstGeom>
          <a:ln w="0">
            <a:noFill/>
          </a:ln>
        </p:spPr>
      </p:pic>
      <p:pic>
        <p:nvPicPr>
          <p:cNvPr id="131" name="Grafik 8" descr=""/>
          <p:cNvPicPr/>
          <p:nvPr/>
        </p:nvPicPr>
        <p:blipFill>
          <a:blip r:embed="rId2"/>
          <a:stretch/>
        </p:blipFill>
        <p:spPr>
          <a:xfrm>
            <a:off x="307800" y="2877120"/>
            <a:ext cx="5607720" cy="3461400"/>
          </a:xfrm>
          <a:prstGeom prst="rect">
            <a:avLst/>
          </a:prstGeom>
          <a:ln w="0">
            <a:noFill/>
          </a:ln>
        </p:spPr>
      </p:pic>
      <p:sp>
        <p:nvSpPr>
          <p:cNvPr id="132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8294FC-C74B-433E-9B15-6A2BA5D5FCDD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3: PEAKS IDENTIFICATION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Inhaltsplatzhalter 2"/>
          <p:cNvSpPr txBox="1"/>
          <p:nvPr/>
        </p:nvSpPr>
        <p:spPr>
          <a:xfrm>
            <a:off x="182160" y="1560960"/>
            <a:ext cx="568260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Global and local maxima of RNase and Ctrl group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Input :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RNase and Ctrl group df after both normalizations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Output: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Number and location (Y-Shift) of global and local maxima (of different thresholds)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7" name="Grafik 4" descr=""/>
          <p:cNvPicPr/>
          <p:nvPr/>
        </p:nvPicPr>
        <p:blipFill>
          <a:blip r:embed="rId1"/>
          <a:stretch/>
        </p:blipFill>
        <p:spPr>
          <a:xfrm>
            <a:off x="6095880" y="2008080"/>
            <a:ext cx="5784120" cy="3289680"/>
          </a:xfrm>
          <a:prstGeom prst="rect">
            <a:avLst/>
          </a:prstGeom>
          <a:ln w="0">
            <a:noFill/>
          </a:ln>
        </p:spPr>
      </p:pic>
      <p:sp>
        <p:nvSpPr>
          <p:cNvPr id="138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C001D1-5A7C-45DB-9FC4-070E1050D163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de-DE" sz="3400" spc="-1" strike="noStrike">
                <a:solidFill>
                  <a:srgbClr val="ffffff"/>
                </a:solidFill>
                <a:latin typeface="Calibri"/>
              </a:rPr>
              <a:t>MILESTONE 4: T-TEST GLOBAL MAXIMA</a:t>
            </a:r>
            <a:endParaRPr b="0" lang="de-DE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Inhaltsplatzhalter 2"/>
          <p:cNvSpPr txBox="1"/>
          <p:nvPr/>
        </p:nvSpPr>
        <p:spPr>
          <a:xfrm>
            <a:off x="422280" y="1533240"/>
            <a:ext cx="5518800" cy="5197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Objective: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Determine if there is significant difference between Ctrl and RNase maxima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Global T-test results as first selection criterion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Input: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Y-shift values of global maxima of RNase and Ctrl group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59d6ff"/>
                </a:solidFill>
                <a:latin typeface="Calibri"/>
              </a:rPr>
              <a:t>Output: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Wingdings" charset="2"/>
              <a:buChar char="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True/False Df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   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3" name="Grafik 4" descr="Ein Bild, das Tisch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6250680" y="2104200"/>
            <a:ext cx="5752440" cy="3539880"/>
          </a:xfrm>
          <a:prstGeom prst="rect">
            <a:avLst/>
          </a:prstGeom>
          <a:ln w="0">
            <a:noFill/>
          </a:ln>
        </p:spPr>
      </p:pic>
      <p:sp>
        <p:nvSpPr>
          <p:cNvPr id="144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18.07.2022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5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Calibri"/>
              </a:rPr>
              <a:t>Data Analysis Project SS22 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46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D20038-C123-4D39-A975-8817B3EC33AF}" type="slidenum">
              <a:rPr b="0" lang="de-DE" sz="12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7</TotalTime>
  <Application>LibreOffice/7.1.3.2$Windows_X86_64 LibreOffice_project/47f78053abe362b9384784d31a6e56f8511eb1c1</Application>
  <AppVersion>15.0000</AppVersion>
  <Words>771</Words>
  <Paragraphs>255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2022-04-27T10:58:25Z</dcterms:created>
  <dc:creator>Piegsa Piegsa</dc:creator>
  <dc:description/>
  <dc:language>en-US</dc:language>
  <cp:lastModifiedBy/>
  <dcterms:modified xsi:type="dcterms:W3CDTF">2022-07-17T15:21:48Z</dcterms:modified>
  <cp:revision>50</cp:revision>
  <dc:subject/>
  <dc:title>PROTEOME-WIDE SCREEN FOR RNA-DEPENDENT PROTEINS non-synchronized A549 cells  datascience  SS22, project 3 group 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Breitbild</vt:lpwstr>
  </property>
  <property fmtid="{D5CDD505-2E9C-101B-9397-08002B2CF9AE}" pid="4" name="Slides">
    <vt:i4>15</vt:i4>
  </property>
</Properties>
</file>