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333" r:id="rId11"/>
    <p:sldId id="334" r:id="rId12"/>
    <p:sldId id="304" r:id="rId13"/>
    <p:sldId id="335" r:id="rId14"/>
    <p:sldId id="336" r:id="rId15"/>
    <p:sldId id="337" r:id="rId16"/>
    <p:sldId id="328" r:id="rId17"/>
    <p:sldId id="329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  <p:sldId id="330" r:id="rId32"/>
    <p:sldId id="331" r:id="rId33"/>
    <p:sldId id="332" r:id="rId34"/>
    <p:sldId id="257" r:id="rId35"/>
    <p:sldId id="338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333"/>
            <p14:sldId id="334"/>
            <p14:sldId id="304"/>
            <p14:sldId id="335"/>
            <p14:sldId id="336"/>
            <p14:sldId id="337"/>
            <p14:sldId id="328"/>
            <p14:sldId id="329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  <p14:sldId id="330"/>
            <p14:sldId id="331"/>
            <p14:sldId id="332"/>
            <p14:sldId id="25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9E9"/>
    <a:srgbClr val="71C65A"/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>
        <p:scale>
          <a:sx n="103" d="100"/>
          <a:sy n="103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2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5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16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24575,'-20'18'0,"0"0"0,-2-2 0,-22 15 0,22-17 0,0 1 0,2 1 0,-22 22 0,41-38 0,1 1 0,-1-1 0,0 1 0,1-1 0,-1 1 0,1-1 0,-1 1 0,1-1 0,-1 1 0,1 0 0,0-1 0,-1 1 0,1 0 0,0-1 0,-1 1 0,1 0 0,0-1 0,0 1 0,0 0 0,0 0 0,0-1 0,0 1 0,0 0 0,0 0 0,0-1 0,0 1 0,0 0 0,0 0 0,1 1 0,0-1 0,0 0 0,0-1 0,0 1 0,0 0 0,0 0 0,1 0 0,-1-1 0,0 1 0,0-1 0,1 1 0,-1-1 0,0 1 0,1-1 0,2 0 0,10 2 0,1-1 0,21-2 0,-27 1 0,254-4 0,-250 6 0,-16 2 0,-24 6 0,-34 4 0,-66 6 0,19-4 0,30-3-1365,49-10-5461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2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790 3 24575,'0'2'0,"-1"0"0,1-1 0,-1 1 0,0 0 0,1 0 0,-1 0 0,0 0 0,0-1 0,0 1 0,-1-1 0,1 1 0,0-1 0,0 1 0,-1-1 0,1 1 0,-1-1 0,0 0 0,1 0 0,-1 0 0,0 0 0,-1 1 0,-46 19 0,41-18 0,-52 17 0,0-4 0,-2-2 0,1-2 0,-108 5 0,98-13 0,-108-8 0,177 4 0,-1 0 0,1 0 0,0 0 0,0-1 0,0 1 0,0-1 0,1 1 0,-1-1 0,0 0 0,0 0 0,0 0 0,0 0 0,1 0 0,-1 0 0,0 0 0,1 0 0,-1-1 0,1 1 0,0-1 0,-1 1 0,1-1 0,-2-3 0,3 4 0,0 1 0,-1-1 0,1 0 0,0 0 0,0 0 0,0 0 0,0 0 0,0 0 0,0 0 0,0 0 0,0 0 0,0 1 0,1-1 0,-1 0 0,0 0 0,1 0 0,-1 0 0,0 0 0,2-1 0,-1 0 0,1 0 0,-1 1 0,1-1 0,0 0 0,0 1 0,0-1 0,0 1 0,0-1 0,0 1 0,4-1 0,5-3 0,0 1 0,0 1 0,1 0 0,-1 0 0,1 1 0,13 0 0,77 1 0,-27 1 0,121-16 0,-112 7 0,90-17 0,-292 23 0,83 3 0,18-1 0,-1 0 0,1 2 0,0 0 0,0 1 0,0 1 0,0 0 0,0 1 0,-32 13 0,-29 17 0,48-22 0,2 0 0,0 2 0,-37 25 0,18-3 0,47-36 2,-1 0-1,1 0 0,0 1 1,-1-1-1,1 0 0,0 0 1,-1 1-1,1-1 0,0 0 1,-1 0-1,1 1 0,0-1 1,0 0-1,0 1 0,-1-1 1,1 1-1,0-1 0,0 0 1,0 1-1,0-1 0,0 0 1,0 1-1,-1-1 0,1 1 1,0-1-1,0 0 0,0 1 1,0-1-1,1 1 0,-1-1 1,0 0-1,0 1 0,0-1 1,0 1-1,0-1 0,0 0 1,1 1-1,-1-1 0,0 0 1,0 1-1,0-1 0,1 0 1,-1 1-1,0-1 0,0 0 1,1 0-1,-1 1 0,0-1 1,1 0-1,-1 0 0,0 0 1,2 1-1,20 4-1300,-21-5 1162,22 1-6689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24575,'1'-9'0,"1"1"0,0-1 0,1 0 0,0 1 0,0 0 0,1 0 0,0 0 0,7-10 0,6-15 0,-8 14 0,0 0 0,1 1 0,1 0 0,1 1 0,21-25 0,-4 13 0,60-48 0,101-94 0,-108 92 0,-65 61 0,1 0 0,0 1 0,1 1 0,1 1 0,38-23 0,493-190 0,-406 169 0,-84 32 0,0 2 0,102-24 0,-47 21 0,85-14 0,-12 2 0,-6 2 0,-119 31 0,1 4 0,87 6 0,-29 0 0,14-1 0,142-5 0,-196-8 0,-46 5 0,59-1 0,-40 8 0,0-3 0,-1-2 0,65-13 0,54-13 0,212-8 0,-197 23 0,615-3 0,-173 12 0,-220-20 0,443-12 0,-445 36 0,403 7 0,-420 39 0,-300-31 0,534 111 0,165 58 0,-231-84 0,-309-60 0,95 8 0,200 39 0,-494-74 0,170 45 0,-183-43 0,1 1 0,-2 2 0,54 32 0,65 36 0,-83-46 0,71 48 0,46 43 0,-22-40 0,-112-57 0,1-3 0,85 30 0,130 27 0,-217-72 0,-1-2 0,59 5 0,-90-14 0,1 2 0,-1 0 0,0 2 0,32 14 0,89 47 0,-109-50 0,15 7 0,65 43 0,-111-64-136,0-1-1,0 1 1,0 0-1,-1 0 1,1 1-1,-1-1 1,0 1-1,0 0 0,4 8 1,-2 2-6690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31 822 24575,'0'-696'0,"-5"629"120,4 63-234,1-1 0,-1 0-1,-1 1 1,1 0 0,0-1 0,-1 1-1,0 0 1,0 0 0,0 0 0,-1 0-1,0 0 1,-3-4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0 24575,'-552'0'0,"523"2"0,-50 8 0,50-4 0,-50 1 0,38-8-88,19 1-231,0 0-1,0 1 1,-43 8 0,45-4-6507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5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24575,'64'25'0,"-2"2"0,87 53 0,-15-8 0,3-4 0,267 93 0,-251-112 0,91 26 0,-190-62 0,1-2 0,88 7 0,-119-18 0,-1 1 0,0 1 0,0 2 0,0 0 0,0 1 0,0 1 0,41 19 0,-38-14 0,1-1 0,48 10 0,16 7 0,-55-14 0,22 8 0,110 26 0,-98-30 0,86 32 0,47 12 0,173 31 0,-70-5 0,-16-4 0,-65-40 0,25 5 0,206 35 0,-296-58 0,598 55 0,-491-58 0,91 3 0,90-27 0,203 3 0,-522 9 0,232 47 0,-289-43 0,184 15 0,-40-7 0,-9 7 0,325 4 0,-319-33 0,642 17 0,278 34 0,-1054-53 0,0-4 0,0-3 0,95-23 0,-170 31 0,510-83 0,-352 56 0,175-40 0,-302 59 0,342-90 0,-243 75 0,-85 17 0,87-24 0,204-72 0,-268 81 0,-7 3 0,120-54 0,-114 39 0,22-11 0,127-83 0,65-54 0,-229 148 0,-40 26 0,-1-1 0,25-19 0,16-14 0,20-19 0,-53 39 0,0-1 0,-2 0 0,0-2 0,-2-1 0,22-37 0,-36 51 0,-1-1 0,0 1 0,-1-1 0,-1 1 0,0-1 0,0 0 0,-1 0 0,-1-17 0,0 14 0,0-1 0,2 1 0,0 1 0,1-1 0,5-18 0,3 3 0,1 1 0,2 0 0,20-33 0,-30 64-57,-2 11 199,-1 12-1592,-2-4-5376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5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24575,'4'-6'0,"1"0"0,-1 0 0,0-1 0,0 1 0,-1-1 0,5-13 0,12-20 0,-4 14 0,2 2 0,25-27 0,-34 41 0,1 1 0,0 0 0,0 0 0,1 1 0,0 1 0,0 0 0,17-8 0,-27 15 0,0-1 0,0 1 0,0 0 0,0 0 0,-1-1 0,1 1 0,0 0 0,0 0 0,0 0 0,0 0 0,0 0 0,0 0 0,0 0 0,0 0 0,0 1 0,0-1 0,-1 0 0,1 1 0,0-1 0,0 0 0,0 1 0,0-1 0,-1 1 0,1-1 0,0 1 0,0-1 0,0 2 0,16 29 0,-4 41 0,-13-71 0,2 16 0,1 0 0,0 1 0,1-2 0,1 1 0,0 0 0,1-1 0,1 0 0,1 0 0,0-1 0,1 0 0,1-1 0,0 0 0,1 0 0,0-1 0,1 0 0,22 18 0,-19-19 0,7 6 0,39 26 0,-56-41 0,-1 0 0,1 0 0,0-1 0,1 1 0,-1-1 0,0 0 0,1-1 0,-1 1 0,1-1 0,0 0 0,-1-1 0,1 1 0,0-1 0,9-1 0,-5-3-1365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5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0 24575,'-649'0'-1365,"628"0"-5461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5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24575,'-12'11'0,"-1"-1"0,-1-1 0,0 0 0,-18 9 0,-24 15 0,25-9 0,-34 35 0,-8 6 0,64-59 0,3-1 0,1-1 0,-1 1 0,0 0 0,1 0 0,0 0 0,-7 11 0,11-15 0,1 0 0,-1 0 0,1 0 0,-1 0 0,1 0 0,0 0 0,0 0 0,-1 1 0,1-1 0,0 0 0,0 0 0,0 0 0,0 0 0,0 0 0,0 0 0,1 1 0,-1-1 0,0 0 0,1 2 0,0-1 0,1 0 0,-1 0 0,1-1 0,-1 1 0,1 0 0,-1-1 0,1 1 0,0-1 0,0 1 0,0-1 0,0 0 0,0 0 0,3 2 0,22 8 0,0-1 0,49 11 0,-52-16 0,0 1 0,-1 2 0,0 0 0,37 19 0,-17-3-82,-31-18-61,1 0 1,-1 1-1,-1 1 1,1 0-1,-1 0 1,-1 1-1,0 0 1,12 14-1,-11-8-6683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4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09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24575,'33'0'0,"2"-1"0,0 2 0,0 1 0,53 11 0,98 11 0,-141-17-1365,-25-5-5461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10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24575,'2'4'0,"1"0"0,0 0 0,0 0 0,1-1 0,-1 1 0,1-1 0,0 0 0,0 0 0,8 4 0,0 2 0,4 5 0,-1 1 0,0 0 0,-1 1 0,-1 0 0,-1 1 0,0 0 0,-1 1 0,11 24 0,-2-7 0,-15-27 0,-1 0 0,1 0 0,-1 0 0,-1 0 0,6 16 0,-9-21 0,0-1 0,1 1 0,-1 0 0,0-1 0,0 1 0,0 0 0,-1-1 0,1 1 0,-1-1 0,1 1 0,-1 0 0,0-1 0,0 1 0,0-1 0,0 0 0,-1 1 0,1-1 0,0 0 0,-1 0 0,0 0 0,1 0 0,-1 0 0,0 0 0,-4 2 0,-73 55 79,48-38-801,-40 37 0,55-43-6104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10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49 24575,'-72'0'0,"-100"-14"0,49 7 0,33 3 0,18-7 0,51 6 0,-1 2 0,-29-2 0,-45 6-1365,75-1-5461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10:0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24575,'-5'2'0,"0"0"0,0 1 0,1 0 0,-1 0 0,1 1 0,-1-1 0,1 1 0,0 0 0,-6 7 0,0 0 0,4-4 0,0 0 0,1 0 0,-1 1 0,2-1 0,-1 1 0,1 0 0,0 1 0,-4 14 0,6-16 0,-1 1 0,0-1 0,0 1 0,0-1 0,-1 0 0,0 0 0,-1-1 0,0 1 0,0-1 0,0 0 0,0 0 0,-10 7 0,-21 7 0,-17 12 0,50-30 0,0 0 0,0 0 0,1 0 0,-1 1 0,1-1 0,0 1 0,0 0 0,0-1 0,0 1 0,0 0 0,0 0 0,1 0 0,-3 5 0,5-7 0,-1 0 0,0-1 0,0 1 0,0 0 0,1 0 0,-1-1 0,0 1 0,1 0 0,-1 0 0,0-1 0,1 1 0,-1 0 0,1-1 0,0 1 0,-1-1 0,1 1 0,-1-1 0,1 1 0,0-1 0,-1 1 0,1-1 0,0 0 0,-1 1 0,1-1 0,0 0 0,0 1 0,-1-1 0,2 0 0,27 9 0,-26-9 0,44 11-95,-31-8-63,0 0-1,0 1 0,0 1 0,-1 1 0,0 0 1,0 1-1,23 14 0,-26-13-6667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10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24575,'480'0'-1365,"-459"0"-5461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7:10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24575,'1'4'0,"-1"1"0,1 0 0,0 0 0,1 0 0,-1-1 0,1 1 0,0-1 0,0 1 0,1-1 0,-1 0 0,6 7 0,40 46 0,-26-33 0,76 77 0,-74-79 0,-22-20 0,-1-1 0,1 1 0,-1-1 0,1 1 0,-1 0 0,0 0 0,1-1 0,-1 1 0,0 0 0,0 0 0,0 0 0,-1 0 0,1 0 0,0 1 0,-1-1 0,0 0 0,1 0 0,-1 0 0,0 1 0,0-1 0,0 0 0,0 0 0,-1 3 0,0-1 0,-1 0 0,1 0 0,-1 0 0,0-1 0,-1 1 0,1-1 0,0 1 0,-1-1 0,0 0 0,0 1 0,-4 2 0,-9 7 0,0-1 0,-1-1 0,-35 18 0,33-20 0,-18 8 0,1 2 0,1 2 0,-44 33 0,54-39-1365,16-13-5461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5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contained</a:t>
            </a:r>
            <a:r>
              <a:rPr lang="de-DE" baseline="0" dirty="0"/>
              <a:t> </a:t>
            </a:r>
            <a:r>
              <a:rPr lang="de-DE" baseline="0" dirty="0" err="1"/>
              <a:t>intrinsically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r>
              <a:rPr lang="de-DE" baseline="0" dirty="0" err="1"/>
              <a:t>Coiled</a:t>
            </a:r>
            <a:r>
              <a:rPr lang="de-DE" baseline="0" dirty="0"/>
              <a:t> </a:t>
            </a:r>
            <a:r>
              <a:rPr lang="de-DE" baseline="0" dirty="0" err="1"/>
              <a:t>coil</a:t>
            </a:r>
            <a:r>
              <a:rPr lang="de-DE" baseline="0" dirty="0"/>
              <a:t>: 81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 Proteins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maxime</a:t>
            </a:r>
            <a:r>
              <a:rPr lang="de-DE" dirty="0"/>
              <a:t> in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untreated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treated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shifts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determine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bind RNA/</a:t>
            </a:r>
            <a:r>
              <a:rPr lang="de-DE" baseline="0" dirty="0" err="1"/>
              <a:t>whose</a:t>
            </a:r>
            <a:r>
              <a:rPr lang="de-DE" baseline="0" dirty="0"/>
              <a:t> </a:t>
            </a:r>
            <a:r>
              <a:rPr lang="de-DE" baseline="0" dirty="0" err="1"/>
              <a:t>interactome</a:t>
            </a:r>
            <a:r>
              <a:rPr lang="de-DE" baseline="0" dirty="0"/>
              <a:t> </a:t>
            </a:r>
            <a:r>
              <a:rPr lang="de-DE" baseline="0" dirty="0" err="1"/>
              <a:t>depends</a:t>
            </a:r>
            <a:r>
              <a:rPr lang="de-DE" baseline="0" dirty="0"/>
              <a:t> on RNA</a:t>
            </a:r>
          </a:p>
          <a:p>
            <a:endParaRPr lang="de-DE" baseline="0" dirty="0"/>
          </a:p>
          <a:p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 in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just in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respond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cellular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environmental </a:t>
            </a:r>
            <a:r>
              <a:rPr lang="de-DE" baseline="0" dirty="0" err="1"/>
              <a:t>stimuli</a:t>
            </a:r>
            <a:r>
              <a:rPr lang="de-DE" baseline="0" dirty="0"/>
              <a:t>, </a:t>
            </a:r>
            <a:r>
              <a:rPr lang="de-DE" baseline="0" dirty="0" err="1"/>
              <a:t>thereby</a:t>
            </a:r>
            <a:r>
              <a:rPr lang="de-DE" baseline="0" dirty="0"/>
              <a:t> </a:t>
            </a:r>
            <a:r>
              <a:rPr lang="de-DE" baseline="0" dirty="0" err="1"/>
              <a:t>enabeling</a:t>
            </a:r>
            <a:r>
              <a:rPr lang="de-DE" baseline="0" dirty="0"/>
              <a:t> a </a:t>
            </a:r>
            <a:r>
              <a:rPr lang="de-DE" baseline="0" dirty="0" err="1"/>
              <a:t>fine</a:t>
            </a:r>
            <a:r>
              <a:rPr lang="de-DE" baseline="0" dirty="0"/>
              <a:t> </a:t>
            </a:r>
            <a:r>
              <a:rPr lang="de-DE" baseline="0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 in all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RBPs </a:t>
            </a:r>
            <a:r>
              <a:rPr lang="de-DE" dirty="0" err="1"/>
              <a:t>occur</a:t>
            </a:r>
            <a:r>
              <a:rPr lang="de-DE" dirty="0"/>
              <a:t> in </a:t>
            </a:r>
            <a:r>
              <a:rPr lang="de-DE" dirty="0" err="1"/>
              <a:t>Mitosis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cell-cycle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constitutively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&amp;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shifts</a:t>
            </a:r>
            <a:endParaRPr lang="de-DE" dirty="0"/>
          </a:p>
          <a:p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shift</a:t>
            </a:r>
            <a:r>
              <a:rPr lang="de-DE" baseline="0" dirty="0"/>
              <a:t>: Protein loses </a:t>
            </a:r>
            <a:r>
              <a:rPr lang="de-DE" baseline="0" dirty="0" err="1"/>
              <a:t>interaction</a:t>
            </a:r>
            <a:r>
              <a:rPr lang="de-DE" baseline="0" dirty="0"/>
              <a:t> </a:t>
            </a:r>
            <a:r>
              <a:rPr lang="de-DE" baseline="0" dirty="0" err="1"/>
              <a:t>partners</a:t>
            </a:r>
            <a:r>
              <a:rPr lang="de-DE" baseline="0" dirty="0"/>
              <a:t> after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treatment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most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likely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directly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Right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: Protein </a:t>
            </a:r>
            <a:r>
              <a:rPr lang="de-DE" baseline="0" dirty="0" err="1">
                <a:sym typeface="Wingdings" panose="05000000000000000000" pitchFamily="2" charset="2"/>
              </a:rPr>
              <a:t>gains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interaction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partners</a:t>
            </a:r>
            <a:r>
              <a:rPr lang="de-DE" baseline="0" dirty="0">
                <a:sym typeface="Wingdings" panose="05000000000000000000" pitchFamily="2" charset="2"/>
              </a:rPr>
              <a:t>: RNA </a:t>
            </a:r>
            <a:r>
              <a:rPr lang="de-DE" baseline="0" dirty="0" err="1">
                <a:sym typeface="Wingdings" panose="05000000000000000000" pitchFamily="2" charset="2"/>
              </a:rPr>
              <a:t>dependent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loosing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other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sites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become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available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RBPs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an </a:t>
            </a:r>
            <a:r>
              <a:rPr lang="de-DE" baseline="0" dirty="0" err="1">
                <a:sym typeface="Wingdings" panose="05000000000000000000" pitchFamily="2" charset="2"/>
              </a:rPr>
              <a:t>opportunity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involved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almost</a:t>
            </a:r>
            <a:r>
              <a:rPr lang="de-DE" baseline="0" dirty="0">
                <a:sym typeface="Wingdings" panose="05000000000000000000" pitchFamily="2" charset="2"/>
              </a:rPr>
              <a:t> all </a:t>
            </a:r>
            <a:r>
              <a:rPr lang="de-DE" baseline="0" dirty="0" err="1">
                <a:sym typeface="Wingdings" panose="05000000000000000000" pitchFamily="2" charset="2"/>
              </a:rPr>
              <a:t>cellular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processes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Targeting</a:t>
            </a:r>
            <a:r>
              <a:rPr lang="de-DE" baseline="0" dirty="0">
                <a:sym typeface="Wingdings" panose="05000000000000000000" pitchFamily="2" charset="2"/>
              </a:rPr>
              <a:t> RBPs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introduce</a:t>
            </a:r>
            <a:r>
              <a:rPr lang="de-DE" baseline="0" dirty="0">
                <a:sym typeface="Wingdings" panose="05000000000000000000" pitchFamily="2" charset="2"/>
              </a:rPr>
              <a:t> a fundamental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1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1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baseline="0" dirty="0"/>
              <a:t>/</a:t>
            </a:r>
            <a:r>
              <a:rPr lang="de-DE" baseline="0" dirty="0" err="1"/>
              <a:t>validation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compared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, </a:t>
            </a:r>
            <a:r>
              <a:rPr lang="de-DE" baseline="0" dirty="0" err="1"/>
              <a:t>who</a:t>
            </a:r>
            <a:r>
              <a:rPr lang="de-DE" baseline="0" dirty="0"/>
              <a:t> </a:t>
            </a:r>
            <a:r>
              <a:rPr lang="de-DE" baseline="0" dirty="0" err="1"/>
              <a:t>obtained</a:t>
            </a:r>
            <a:r>
              <a:rPr lang="de-DE" baseline="0" dirty="0"/>
              <a:t> ist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experimental </a:t>
            </a:r>
            <a:r>
              <a:rPr lang="de-DE" baseline="0" dirty="0" err="1"/>
              <a:t>methods</a:t>
            </a:r>
            <a:endParaRPr lang="de-DE" baseline="0" dirty="0"/>
          </a:p>
          <a:p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an </a:t>
            </a:r>
            <a:r>
              <a:rPr lang="de-DE" baseline="0" dirty="0" err="1"/>
              <a:t>overlap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also </a:t>
            </a:r>
            <a:r>
              <a:rPr lang="de-DE" baseline="0" dirty="0" err="1"/>
              <a:t>defined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RBPs</a:t>
            </a:r>
          </a:p>
          <a:p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</a:t>
            </a:r>
            <a:r>
              <a:rPr lang="de-DE" baseline="0" dirty="0"/>
              <a:t> was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r>
              <a:rPr lang="de-DE" baseline="0" dirty="0"/>
              <a:t> not find an RBP (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due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differences</a:t>
            </a:r>
            <a:r>
              <a:rPr lang="de-DE" baseline="0" dirty="0"/>
              <a:t> in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testing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</a:t>
            </a:r>
            <a:r>
              <a:rPr lang="de-DE" baseline="0" dirty="0"/>
              <a:t> (also </a:t>
            </a:r>
            <a:r>
              <a:rPr lang="de-DE" baseline="0" dirty="0" err="1"/>
              <a:t>using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)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,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endParaRPr lang="de-DE" baseline="0" dirty="0"/>
          </a:p>
          <a:p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was </a:t>
            </a:r>
            <a:r>
              <a:rPr lang="de-DE" baseline="0" dirty="0" err="1"/>
              <a:t>clear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an RBP,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multiple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endParaRPr lang="de-DE" baseline="0" dirty="0"/>
          </a:p>
          <a:p>
            <a:r>
              <a:rPr lang="de-DE" baseline="0" dirty="0" err="1"/>
              <a:t>Others</a:t>
            </a:r>
            <a:r>
              <a:rPr lang="de-DE" baseline="0" dirty="0"/>
              <a:t>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an RBP,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once</a:t>
            </a:r>
            <a:r>
              <a:rPr lang="de-DE" baseline="0" dirty="0"/>
              <a:t> </a:t>
            </a:r>
            <a:r>
              <a:rPr lang="de-DE" baseline="0" dirty="0" err="1"/>
              <a:t>again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study</a:t>
            </a:r>
            <a:r>
              <a:rPr lang="de-DE" baseline="0" dirty="0"/>
              <a:t> </a:t>
            </a:r>
            <a:r>
              <a:rPr lang="de-DE" baseline="0" dirty="0" err="1"/>
              <a:t>gap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field</a:t>
            </a:r>
            <a:r>
              <a:rPr lang="de-DE" baseline="0" dirty="0"/>
              <a:t>, but also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advantage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not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detects</a:t>
            </a:r>
            <a:r>
              <a:rPr lang="de-DE" baseline="0" dirty="0"/>
              <a:t> RNA </a:t>
            </a:r>
            <a:r>
              <a:rPr lang="de-DE" baseline="0" dirty="0" err="1"/>
              <a:t>binding</a:t>
            </a:r>
            <a:r>
              <a:rPr lang="de-DE" baseline="0" dirty="0"/>
              <a:t>, but also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49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customXml" Target="../ink/ink18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48.png"/><Relationship Id="rId24" Type="http://schemas.openxmlformats.org/officeDocument/2006/relationships/customXml" Target="../ink/ink2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10" Type="http://schemas.openxmlformats.org/officeDocument/2006/relationships/customXml" Target="../ink/ink17.xml"/><Relationship Id="rId19" Type="http://schemas.openxmlformats.org/officeDocument/2006/relationships/image" Target="../media/image52.png"/><Relationship Id="rId4" Type="http://schemas.openxmlformats.org/officeDocument/2006/relationships/customXml" Target="../ink/ink14.xml"/><Relationship Id="rId9" Type="http://schemas.openxmlformats.org/officeDocument/2006/relationships/image" Target="../media/image47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dirty="0"/>
              <a:t>Created</a:t>
            </a:r>
            <a:r>
              <a:rPr lang="de-DE" sz="1100" dirty="0"/>
              <a:t> </a:t>
            </a:r>
            <a:r>
              <a:rPr lang="en-GB" sz="1100" dirty="0"/>
              <a:t>with</a:t>
            </a:r>
            <a:r>
              <a:rPr lang="de-DE" sz="11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47439" y="1690688"/>
            <a:ext cx="5411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Do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maxima</a:t>
            </a:r>
            <a:r>
              <a:rPr lang="de-DE" sz="2200" dirty="0"/>
              <a:t> in all </a:t>
            </a:r>
            <a:r>
              <a:rPr lang="de-DE" sz="2200" dirty="0" err="1"/>
              <a:t>three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align</a:t>
            </a:r>
            <a:r>
              <a:rPr lang="de-DE" sz="22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047439" y="3850376"/>
            <a:ext cx="6250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Maxima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fraction</a:t>
            </a:r>
            <a:r>
              <a:rPr lang="de-DE" sz="22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14712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738208" y="4738915"/>
            <a:ext cx="24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Shifting </a:t>
            </a:r>
            <a:r>
              <a:rPr lang="de-DE" sz="1400" dirty="0" err="1"/>
              <a:t>protein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shows</a:t>
            </a:r>
            <a:r>
              <a:rPr lang="de-DE" sz="1400" dirty="0"/>
              <a:t> global and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maxima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2A26308-C504-7BD4-419A-599A745D39BB}"/>
              </a:ext>
            </a:extLst>
          </p:cNvPr>
          <p:cNvSpPr txBox="1"/>
          <p:nvPr/>
        </p:nvSpPr>
        <p:spPr>
          <a:xfrm>
            <a:off x="7229052" y="4772175"/>
            <a:ext cx="1305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RNase</a:t>
            </a:r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dirty="0">
                <a:solidFill>
                  <a:srgbClr val="0070C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7839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982454" y="1628242"/>
            <a:ext cx="7793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Control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</a:t>
            </a:r>
          </a:p>
          <a:p>
            <a:r>
              <a:rPr lang="de-DE" sz="2200" dirty="0"/>
              <a:t>  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r>
              <a:rPr lang="de-DE" sz="3200" dirty="0"/>
              <a:t>: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046F0FF-A299-B8B6-56D7-162509003D48}"/>
              </a:ext>
            </a:extLst>
          </p:cNvPr>
          <p:cNvGraphicFramePr>
            <a:graphicFrameLocks noGrp="1"/>
          </p:cNvGraphicFramePr>
          <p:nvPr/>
        </p:nvGraphicFramePr>
        <p:xfrm>
          <a:off x="1415920" y="3149236"/>
          <a:ext cx="9360159" cy="2330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0053">
                  <a:extLst>
                    <a:ext uri="{9D8B030D-6E8A-4147-A177-3AD203B41FA5}">
                      <a16:colId xmlns:a16="http://schemas.microsoft.com/office/drawing/2014/main" val="2051196554"/>
                    </a:ext>
                  </a:extLst>
                </a:gridCol>
                <a:gridCol w="3120053">
                  <a:extLst>
                    <a:ext uri="{9D8B030D-6E8A-4147-A177-3AD203B41FA5}">
                      <a16:colId xmlns:a16="http://schemas.microsoft.com/office/drawing/2014/main" val="4223783788"/>
                    </a:ext>
                  </a:extLst>
                </a:gridCol>
                <a:gridCol w="3120053">
                  <a:extLst>
                    <a:ext uri="{9D8B030D-6E8A-4147-A177-3AD203B41FA5}">
                      <a16:colId xmlns:a16="http://schemas.microsoft.com/office/drawing/2014/main" val="353595237"/>
                    </a:ext>
                  </a:extLst>
                </a:gridCol>
              </a:tblGrid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78878"/>
                  </a:ext>
                </a:extLst>
              </a:tr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Shift in global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25123"/>
                  </a:ext>
                </a:extLst>
              </a:tr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Shift in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maxima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5103"/>
                  </a:ext>
                </a:extLst>
              </a:tr>
              <a:tr h="851200">
                <a:tc>
                  <a:txBody>
                    <a:bodyPr/>
                    <a:lstStyle/>
                    <a:p>
                      <a:r>
                        <a:rPr lang="de-DE" dirty="0"/>
                        <a:t>Total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shifting </a:t>
                      </a:r>
                      <a:r>
                        <a:rPr lang="de-DE" dirty="0" err="1"/>
                        <a:t>proteins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0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8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 &lt;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40" y="2077905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582233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607335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4297" y="7325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5D4A95A-4C05-D871-44A7-FF2E08F692DE}"/>
              </a:ext>
            </a:extLst>
          </p:cNvPr>
          <p:cNvGraphicFramePr>
            <a:graphicFrameLocks noGrp="1"/>
          </p:cNvGraphicFramePr>
          <p:nvPr/>
        </p:nvGraphicFramePr>
        <p:xfrm>
          <a:off x="1258251" y="2804927"/>
          <a:ext cx="101428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8560">
                  <a:extLst>
                    <a:ext uri="{9D8B030D-6E8A-4147-A177-3AD203B41FA5}">
                      <a16:colId xmlns:a16="http://schemas.microsoft.com/office/drawing/2014/main" val="560060117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1331218808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397429389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2952200738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44103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 after </a:t>
                      </a:r>
                      <a:r>
                        <a:rPr lang="de-DE" dirty="0" err="1"/>
                        <a:t>statistical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statistical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Shift in global maximum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6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Shift in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maxima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Total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shifting </a:t>
                      </a:r>
                      <a:r>
                        <a:rPr lang="de-DE" dirty="0" err="1"/>
                        <a:t>proteins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9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66D4A25-8C34-0E0A-8340-212D25BA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6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674BD6-8812-9A36-9B0B-3800BD7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501" y="1414020"/>
            <a:ext cx="765379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x-shift global maximum during interphase clustered against x-shift global maximum during mitosis</a:t>
            </a:r>
          </a:p>
          <a:p>
            <a:r>
              <a:rPr lang="en-GB" sz="2400" dirty="0"/>
              <a:t>left shift x &gt; 0; right shift x &lt; 0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7126BB-F5CC-3609-75F1-4F34E2CC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59" y="2683757"/>
            <a:ext cx="6545953" cy="37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/>
              <a:t>Clustering </a:t>
            </a:r>
            <a:r>
              <a:rPr lang="de-DE" sz="3600" dirty="0" err="1"/>
              <a:t>results</a:t>
            </a:r>
            <a:endParaRPr lang="de-DE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EE5AD2A-D0CA-257E-5275-11A2BB989BCC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14:cNvPr>
              <p14:cNvContentPartPr/>
              <p14:nvPr/>
            </p14:nvContentPartPr>
            <p14:xfrm>
              <a:off x="5804437" y="3886294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437" y="3877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14:cNvPr>
              <p14:cNvContentPartPr/>
              <p14:nvPr/>
            </p14:nvContentPartPr>
            <p14:xfrm>
              <a:off x="9273037" y="3379054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4037" y="33700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27C0C1-944C-92DF-5469-D5F42613186A}"/>
              </a:ext>
            </a:extLst>
          </p:cNvPr>
          <p:cNvGrpSpPr/>
          <p:nvPr/>
        </p:nvGrpSpPr>
        <p:grpSpPr>
          <a:xfrm>
            <a:off x="4392877" y="5188414"/>
            <a:ext cx="360" cy="360"/>
            <a:chOff x="4392877" y="51884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14:cNvPr>
              <p14:cNvContentPartPr/>
              <p14:nvPr/>
            </p14:nvContentPartPr>
            <p14:xfrm>
              <a:off x="6837997" y="4074934"/>
              <a:ext cx="36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8997" y="4066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14:cNvPr>
              <p14:cNvContentPartPr/>
              <p14:nvPr/>
            </p14:nvContentPartPr>
            <p14:xfrm>
              <a:off x="4462357" y="3995734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57" y="3986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14:cNvPr>
              <p14:cNvContentPartPr/>
              <p14:nvPr/>
            </p14:nvContentPartPr>
            <p14:xfrm>
              <a:off x="3030997" y="6032974"/>
              <a:ext cx="3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357" y="60243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4FB7D7-E722-CCE6-1279-91373F51C096}"/>
              </a:ext>
            </a:extLst>
          </p:cNvPr>
          <p:cNvGrpSpPr/>
          <p:nvPr/>
        </p:nvGrpSpPr>
        <p:grpSpPr>
          <a:xfrm>
            <a:off x="8328757" y="5078974"/>
            <a:ext cx="360" cy="360"/>
            <a:chOff x="8328757" y="50789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14:cNvPr>
              <p14:cNvContentPartPr/>
              <p14:nvPr/>
            </p14:nvContentPartPr>
            <p14:xfrm>
              <a:off x="5665477" y="2246134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477" y="22371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Grafik 2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62B8C47-87B2-79F5-4672-FFD02FF319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77" y="1554739"/>
            <a:ext cx="7233224" cy="441893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79E4B4-62A0-CDBA-85C1-C44A0C170D7D}"/>
              </a:ext>
            </a:extLst>
          </p:cNvPr>
          <p:cNvGrpSpPr/>
          <p:nvPr/>
        </p:nvGrpSpPr>
        <p:grpSpPr>
          <a:xfrm>
            <a:off x="603653" y="2608277"/>
            <a:ext cx="3672104" cy="3208518"/>
            <a:chOff x="603653" y="2608277"/>
            <a:chExt cx="3672104" cy="3208518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D386C7C-CE66-BF4A-FF7D-45787F0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760" y="2913296"/>
              <a:ext cx="3633997" cy="1179245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90BFB6A-305E-D7FE-55EA-6C0B905C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3653" y="4584627"/>
              <a:ext cx="3672104" cy="1232168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10E74A6-5A25-5590-41DB-F9AEB40F9447}"/>
                </a:ext>
              </a:extLst>
            </p:cNvPr>
            <p:cNvSpPr txBox="1"/>
            <p:nvPr/>
          </p:nvSpPr>
          <p:spPr>
            <a:xfrm>
              <a:off x="662242" y="2608277"/>
              <a:ext cx="14117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Interphase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1FC81EE-F772-F657-117B-43B82BE37C90}"/>
                </a:ext>
              </a:extLst>
            </p:cNvPr>
            <p:cNvSpPr txBox="1"/>
            <p:nvPr/>
          </p:nvSpPr>
          <p:spPr>
            <a:xfrm flipH="1">
              <a:off x="635134" y="4326568"/>
              <a:ext cx="17135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Mitosis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378405" y="1092105"/>
            <a:ext cx="640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Idea</a:t>
            </a:r>
            <a:r>
              <a:rPr lang="de-DE" sz="2400" dirty="0"/>
              <a:t>: 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a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an RBP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looking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correlation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averaged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?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A4E1CC6-4CDC-04CE-0646-65801819BA3E}"/>
              </a:ext>
            </a:extLst>
          </p:cNvPr>
          <p:cNvGrpSpPr/>
          <p:nvPr/>
        </p:nvGrpSpPr>
        <p:grpSpPr>
          <a:xfrm>
            <a:off x="1389953" y="2417668"/>
            <a:ext cx="10089870" cy="3850689"/>
            <a:chOff x="1051065" y="2335237"/>
            <a:chExt cx="10089870" cy="3850689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065" y="2335237"/>
              <a:ext cx="4861650" cy="3008899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818" y="2380172"/>
              <a:ext cx="4960117" cy="2963964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2248739" y="5344136"/>
              <a:ext cx="3762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/>
                <a:t>no</a:t>
              </a:r>
              <a:r>
                <a:rPr lang="de-DE" sz="2200" dirty="0"/>
                <a:t> shift </a:t>
              </a:r>
              <a:r>
                <a:rPr lang="de-DE" sz="2200" dirty="0">
                  <a:sym typeface="Wingdings" panose="05000000000000000000" pitchFamily="2" charset="2"/>
                </a:rPr>
                <a:t> high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690421" y="5416485"/>
              <a:ext cx="32184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ym typeface="Wingdings" panose="05000000000000000000" pitchFamily="2" charset="2"/>
                </a:rPr>
                <a:t>shift  </a:t>
              </a:r>
              <a:r>
                <a:rPr lang="de-DE" sz="2200" dirty="0" err="1">
                  <a:sym typeface="Wingdings" panose="05000000000000000000" pitchFamily="2" charset="2"/>
                </a:rPr>
                <a:t>low</a:t>
              </a:r>
              <a:r>
                <a:rPr lang="de-DE" sz="2200" dirty="0">
                  <a:sym typeface="Wingdings" panose="05000000000000000000" pitchFamily="2" charset="2"/>
                </a:rPr>
                <a:t>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  <a:p>
              <a:endParaRPr lang="de-DE" sz="22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13F97B-E79E-FC31-533A-20E469D2A0E4}"/>
              </a:ext>
            </a:extLst>
          </p:cNvPr>
          <p:cNvSpPr txBox="1"/>
          <p:nvPr/>
        </p:nvSpPr>
        <p:spPr>
          <a:xfrm>
            <a:off x="3378405" y="317661"/>
            <a:ext cx="640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x shift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global maximum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averaged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A9B56EB-BB1A-7F29-4810-9EE764D85F55}"/>
              </a:ext>
            </a:extLst>
          </p:cNvPr>
          <p:cNvGrpSpPr/>
          <p:nvPr/>
        </p:nvGrpSpPr>
        <p:grpSpPr>
          <a:xfrm>
            <a:off x="2492414" y="1279172"/>
            <a:ext cx="7665378" cy="5280774"/>
            <a:chOff x="2492414" y="1279172"/>
            <a:chExt cx="7665378" cy="528077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4534D4E-911B-E8D7-7635-2D37C64D87FF}"/>
                </a:ext>
              </a:extLst>
            </p:cNvPr>
            <p:cNvGrpSpPr/>
            <p:nvPr/>
          </p:nvGrpSpPr>
          <p:grpSpPr>
            <a:xfrm>
              <a:off x="2548735" y="1279172"/>
              <a:ext cx="7609057" cy="5008910"/>
              <a:chOff x="2321168" y="1754944"/>
              <a:chExt cx="7304257" cy="47379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93B89ED-9805-0E45-951E-F633CCF5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143" y="1754944"/>
                <a:ext cx="6525853" cy="4159603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B9D1B98-3E72-F091-C1A9-A3AA82E7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68" y="5907558"/>
                <a:ext cx="7304257" cy="585317"/>
              </a:xfrm>
              <a:prstGeom prst="rect">
                <a:avLst/>
              </a:prstGeom>
            </p:spPr>
          </p:pic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5200D14-048B-4F67-C65E-A62569BD5924}"/>
                </a:ext>
              </a:extLst>
            </p:cNvPr>
            <p:cNvSpPr txBox="1"/>
            <p:nvPr/>
          </p:nvSpPr>
          <p:spPr>
            <a:xfrm>
              <a:off x="2492414" y="6129059"/>
              <a:ext cx="51571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y = -14.2913 + 14.2124x 	</a:t>
              </a:r>
              <a:r>
                <a:rPr lang="en-GB" sz="2200" dirty="0" err="1"/>
                <a:t>rmse</a:t>
              </a:r>
              <a:r>
                <a:rPr lang="en-GB" sz="2200" dirty="0"/>
                <a:t>= 1.91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14:cNvPr>
              <p14:cNvContentPartPr/>
              <p14:nvPr/>
            </p14:nvContentPartPr>
            <p14:xfrm>
              <a:off x="7850238" y="5595574"/>
              <a:ext cx="155880" cy="99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238" y="5586574"/>
                <a:ext cx="173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14:cNvPr>
              <p14:cNvContentPartPr/>
              <p14:nvPr/>
            </p14:nvContentPartPr>
            <p14:xfrm>
              <a:off x="7746558" y="5654254"/>
              <a:ext cx="284400" cy="727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918" y="5645254"/>
                <a:ext cx="302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4" y="218574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212395" y="5679669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/>
              <a:t>proteins</a:t>
            </a:r>
            <a:r>
              <a:rPr lang="de-DE" sz="2000" dirty="0"/>
              <a:t>: 59.9%</a:t>
            </a:r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435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395" y="2439541"/>
            <a:ext cx="4418825" cy="2822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60320" y="5216476"/>
            <a:ext cx="4164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Shifting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R-</a:t>
            </a:r>
            <a:r>
              <a:rPr lang="de-DE" dirty="0" err="1"/>
              <a:t>DeeP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Control</a:t>
            </a:r>
          </a:p>
          <a:p>
            <a:r>
              <a:rPr lang="de-DE" dirty="0" err="1">
                <a:solidFill>
                  <a:srgbClr val="00B050"/>
                </a:solidFill>
              </a:rPr>
              <a:t>Rnase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sz="1100" dirty="0"/>
              <a:t>(</a:t>
            </a:r>
            <a:r>
              <a:rPr lang="de-DE" sz="1100" dirty="0" err="1"/>
              <a:t>Caudron-Herger</a:t>
            </a:r>
            <a:r>
              <a:rPr lang="de-DE" sz="1100" dirty="0"/>
              <a:t>, </a:t>
            </a:r>
            <a:r>
              <a:rPr lang="de-DE" sz="1100" dirty="0" err="1"/>
              <a:t>Rusin</a:t>
            </a:r>
            <a:r>
              <a:rPr lang="de-DE" sz="1100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b="1" dirty="0">
                <a:sym typeface="Wingdings" panose="05000000000000000000" pitchFamily="2" charset="2"/>
              </a:rPr>
              <a:t>92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659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/>
              <a:t>What</a:t>
            </a:r>
            <a:r>
              <a:rPr lang="de-DE" sz="3500" dirty="0"/>
              <a:t> do </a:t>
            </a:r>
            <a:r>
              <a:rPr lang="de-DE" sz="3500" dirty="0" err="1"/>
              <a:t>the</a:t>
            </a:r>
            <a:r>
              <a:rPr lang="de-DE" sz="3500" dirty="0"/>
              <a:t> RBPs </a:t>
            </a:r>
            <a:r>
              <a:rPr lang="de-DE" sz="3500" dirty="0" err="1"/>
              <a:t>have</a:t>
            </a:r>
            <a:r>
              <a:rPr lang="de-DE" sz="3500" dirty="0"/>
              <a:t> in </a:t>
            </a:r>
            <a:r>
              <a:rPr lang="de-DE" sz="3500" dirty="0" err="1"/>
              <a:t>common</a:t>
            </a:r>
            <a:r>
              <a:rPr lang="de-DE" sz="3500" dirty="0"/>
              <a:t>?  </a:t>
            </a:r>
          </a:p>
          <a:p>
            <a:pPr algn="ctr"/>
            <a:r>
              <a:rPr lang="de-DE" sz="3500" dirty="0" err="1"/>
              <a:t>Comparison</a:t>
            </a:r>
            <a:r>
              <a:rPr lang="de-DE" sz="3500" dirty="0"/>
              <a:t> </a:t>
            </a:r>
            <a:r>
              <a:rPr lang="de-DE" sz="3500" dirty="0" err="1"/>
              <a:t>with</a:t>
            </a:r>
            <a:r>
              <a:rPr lang="de-DE" sz="3500" dirty="0"/>
              <a:t> R-</a:t>
            </a:r>
            <a:r>
              <a:rPr lang="de-DE" sz="3500" dirty="0" err="1"/>
              <a:t>DeeP</a:t>
            </a:r>
            <a:endParaRPr lang="de-DE" sz="35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Funktion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chromatin</a:t>
            </a:r>
            <a:r>
              <a:rPr lang="de-DE" sz="2200" dirty="0"/>
              <a:t> &amp; </a:t>
            </a: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brain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native </a:t>
            </a:r>
            <a:r>
              <a:rPr lang="de-DE" sz="2200" dirty="0" err="1"/>
              <a:t>and</a:t>
            </a:r>
            <a:r>
              <a:rPr lang="de-DE" sz="2200" dirty="0"/>
              <a:t> adaptive </a:t>
            </a:r>
            <a:r>
              <a:rPr lang="de-DE" sz="2200" dirty="0" err="1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transcription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ribosome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9955271" cy="11276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>
                <a:sym typeface="Wingdings" panose="05000000000000000000" pitchFamily="2" charset="2"/>
              </a:rPr>
              <a:t> 105 </a:t>
            </a:r>
            <a:r>
              <a:rPr lang="de-DE" sz="2200" dirty="0"/>
              <a:t>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047597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89</a:t>
            </a:r>
            <a:r>
              <a:rPr lang="de-DE" sz="2200" dirty="0"/>
              <a:t>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45416" y="5047597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Domain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69</a:t>
            </a:r>
            <a:r>
              <a:rPr lang="de-DE" sz="2200" dirty="0"/>
              <a:t> 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RBPs</a:t>
            </a:r>
          </a:p>
          <a:p>
            <a:pPr algn="ctr">
              <a:lnSpc>
                <a:spcPct val="170000"/>
              </a:lnSpc>
            </a:pPr>
            <a:r>
              <a:rPr lang="de-DE" sz="11200" dirty="0"/>
              <a:t>Common Domains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69" y="180918"/>
            <a:ext cx="831708" cy="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r>
              <a:rPr lang="de-DE" sz="3200" dirty="0"/>
              <a:t> &amp; Outlook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Brain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Embroynic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0018468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018468" y="399796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982200" y="5269884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mRNA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&amp; </a:t>
            </a:r>
            <a:r>
              <a:rPr lang="de-DE" dirty="0" err="1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Created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BioRender.com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575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Cytoskeleton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12" grpId="0"/>
      <p:bldP spid="13" grpId="0"/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855052" y="6041956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228" y="5162843"/>
            <a:ext cx="62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RBP score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found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4717D-04FA-1CCD-C74F-66D6759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k-means with additional variable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B6682-F16D-BFDA-4A36-2F50782D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253331"/>
            <a:ext cx="10515600" cy="4351338"/>
          </a:xfrm>
        </p:spPr>
        <p:txBody>
          <a:bodyPr/>
          <a:lstStyle/>
          <a:p>
            <a:r>
              <a:rPr lang="en-GB" dirty="0"/>
              <a:t>add the number of shifts in interphase and mitosis</a:t>
            </a:r>
          </a:p>
          <a:p>
            <a:r>
              <a:rPr lang="en-GB" dirty="0"/>
              <a:t>contributes to cluster structure, but does not improve </a:t>
            </a:r>
            <a:r>
              <a:rPr lang="en-GB" dirty="0" err="1"/>
              <a:t>wss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17332-43E8-CC6C-A890-25E42E7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799803A-45C5-1DF9-BAD4-B5CD8323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8" y="2373100"/>
            <a:ext cx="6520069" cy="39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2252-4473-AC11-BDB5-AB784A02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 shifts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F5A10-ED21-D5F7-7E3C-554359C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A304B-A39D-FBF1-277A-8CEE61AC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1646238"/>
            <a:ext cx="822269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3F99-5815-EDF9-7BB5-1EA9F344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Only local maximum shift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9A9BC-9A1B-61DB-1739-BC831245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41DF96-8BBC-30A5-BC09-A7701CE6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9" y="1825625"/>
            <a:ext cx="837510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27D763F-BD1C-254E-702C-C45D42714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1263"/>
              </p:ext>
            </p:extLst>
          </p:nvPr>
        </p:nvGraphicFramePr>
        <p:xfrm>
          <a:off x="1237705" y="2467909"/>
          <a:ext cx="4317040" cy="3929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630">
                  <a:extLst>
                    <a:ext uri="{9D8B030D-6E8A-4147-A177-3AD203B41FA5}">
                      <a16:colId xmlns:a16="http://schemas.microsoft.com/office/drawing/2014/main" val="1785607372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1463598042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209405926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394831403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3869553879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4281842237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4076474880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1829535068"/>
                    </a:ext>
                  </a:extLst>
                </a:gridCol>
              </a:tblGrid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80056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6482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002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96098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86374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4473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5549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9347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3563FCD-D765-4789-D682-66A92231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74047"/>
              </p:ext>
            </p:extLst>
          </p:nvPr>
        </p:nvGraphicFramePr>
        <p:xfrm>
          <a:off x="7037585" y="2442151"/>
          <a:ext cx="4317040" cy="3929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630">
                  <a:extLst>
                    <a:ext uri="{9D8B030D-6E8A-4147-A177-3AD203B41FA5}">
                      <a16:colId xmlns:a16="http://schemas.microsoft.com/office/drawing/2014/main" val="1785607372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1463598042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209405926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394831403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3869553879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4281842237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4076474880"/>
                    </a:ext>
                  </a:extLst>
                </a:gridCol>
                <a:gridCol w="539630">
                  <a:extLst>
                    <a:ext uri="{9D8B030D-6E8A-4147-A177-3AD203B41FA5}">
                      <a16:colId xmlns:a16="http://schemas.microsoft.com/office/drawing/2014/main" val="1829535068"/>
                    </a:ext>
                  </a:extLst>
                </a:gridCol>
              </a:tblGrid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80056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6482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002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96098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86374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4473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5549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93475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003DF8-9750-4400-105C-6CCAC23CD8B4}"/>
              </a:ext>
            </a:extLst>
          </p:cNvPr>
          <p:cNvGrpSpPr/>
          <p:nvPr/>
        </p:nvGrpSpPr>
        <p:grpSpPr>
          <a:xfrm>
            <a:off x="4022232" y="1607496"/>
            <a:ext cx="5211000" cy="640080"/>
            <a:chOff x="3907345" y="1223497"/>
            <a:chExt cx="521100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15AFD78F-D132-E5DD-D1CD-4E7A1D23E4D4}"/>
                    </a:ext>
                  </a:extLst>
                </p14:cNvPr>
                <p14:cNvContentPartPr/>
                <p14:nvPr/>
              </p14:nvContentPartPr>
              <p14:xfrm>
                <a:off x="3907345" y="1223497"/>
                <a:ext cx="5210280" cy="63144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15AFD78F-D132-E5DD-D1CD-4E7A1D23E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8705" y="1214497"/>
                  <a:ext cx="52279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3AE2BAFB-EAC8-2FAC-62FE-6E2730765078}"/>
                    </a:ext>
                  </a:extLst>
                </p14:cNvPr>
                <p14:cNvContentPartPr/>
                <p14:nvPr/>
              </p14:nvContentPartPr>
              <p14:xfrm>
                <a:off x="9106825" y="1567297"/>
                <a:ext cx="11520" cy="29628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3AE2BAFB-EAC8-2FAC-62FE-6E27307650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97825" y="1558297"/>
                  <a:ext cx="29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FA1972B5-46B2-A61F-A475-63980A3FBAE8}"/>
                    </a:ext>
                  </a:extLst>
                </p14:cNvPr>
                <p14:cNvContentPartPr/>
                <p14:nvPr/>
              </p14:nvContentPartPr>
              <p14:xfrm>
                <a:off x="8755105" y="1845937"/>
                <a:ext cx="345960" cy="1404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FA1972B5-46B2-A61F-A475-63980A3FBA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46105" y="1836937"/>
                  <a:ext cx="3636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87A6E87-DC9D-87AD-7A91-4118DD9E34E9}"/>
              </a:ext>
            </a:extLst>
          </p:cNvPr>
          <p:cNvGrpSpPr/>
          <p:nvPr/>
        </p:nvGrpSpPr>
        <p:grpSpPr>
          <a:xfrm>
            <a:off x="2328752" y="4633418"/>
            <a:ext cx="5898960" cy="836280"/>
            <a:chOff x="2216785" y="4123297"/>
            <a:chExt cx="5898960" cy="83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4ADB350B-AAEA-69BE-2F96-F2492DEF9B44}"/>
                    </a:ext>
                  </a:extLst>
                </p14:cNvPr>
                <p14:cNvContentPartPr/>
                <p14:nvPr/>
              </p14:nvContentPartPr>
              <p14:xfrm>
                <a:off x="2216785" y="4321657"/>
                <a:ext cx="5496480" cy="63792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4ADB350B-AAEA-69BE-2F96-F2492DEF9B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7785" y="4313017"/>
                  <a:ext cx="55141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FD9DCBA-F586-852F-42FF-A545A4BB39FB}"/>
                    </a:ext>
                  </a:extLst>
                </p14:cNvPr>
                <p14:cNvContentPartPr/>
                <p14:nvPr/>
              </p14:nvContentPartPr>
              <p14:xfrm>
                <a:off x="7616785" y="4256857"/>
                <a:ext cx="227160" cy="1760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FD9DCBA-F586-852F-42FF-A545A4BB39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08145" y="4248217"/>
                  <a:ext cx="244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6FD779F-9A55-7783-1044-177524EDB8DE}"/>
                    </a:ext>
                  </a:extLst>
                </p14:cNvPr>
                <p14:cNvContentPartPr/>
                <p14:nvPr/>
              </p14:nvContentPartPr>
              <p14:xfrm>
                <a:off x="7255345" y="4243897"/>
                <a:ext cx="241200" cy="3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6FD779F-9A55-7783-1044-177524EDB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345" y="4234897"/>
                  <a:ext cx="25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167CBDA3-72D2-FFCC-27A4-899F2C8BF743}"/>
                    </a:ext>
                  </a:extLst>
                </p14:cNvPr>
                <p14:cNvContentPartPr/>
                <p14:nvPr/>
              </p14:nvContentPartPr>
              <p14:xfrm>
                <a:off x="7208545" y="4131577"/>
                <a:ext cx="173160" cy="20016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167CBDA3-72D2-FFCC-27A4-899F2C8BF7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99545" y="4122937"/>
                  <a:ext cx="190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48C48965-FA32-1563-97AB-52BCBCE77DA5}"/>
                    </a:ext>
                  </a:extLst>
                </p14:cNvPr>
                <p14:cNvContentPartPr/>
                <p14:nvPr/>
              </p14:nvContentPartPr>
              <p14:xfrm>
                <a:off x="7892905" y="4209337"/>
                <a:ext cx="172440" cy="180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48C48965-FA32-1563-97AB-52BCBCE77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84265" y="4200337"/>
                  <a:ext cx="190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134A47-86E7-03EA-6D28-22A6847BA7B4}"/>
                    </a:ext>
                  </a:extLst>
                </p14:cNvPr>
                <p14:cNvContentPartPr/>
                <p14:nvPr/>
              </p14:nvContentPartPr>
              <p14:xfrm>
                <a:off x="8030785" y="4123297"/>
                <a:ext cx="84960" cy="1918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134A47-86E7-03EA-6D28-22A6847BA7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22145" y="4114297"/>
                  <a:ext cx="1026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2EFFB9F-D527-EFA1-7043-F60F92EA6143}"/>
              </a:ext>
            </a:extLst>
          </p:cNvPr>
          <p:cNvGrpSpPr/>
          <p:nvPr/>
        </p:nvGrpSpPr>
        <p:grpSpPr>
          <a:xfrm>
            <a:off x="8894472" y="2658793"/>
            <a:ext cx="321480" cy="152280"/>
            <a:chOff x="8874625" y="2208097"/>
            <a:chExt cx="32148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4D1C324-24F2-0656-993C-F7AC376AE92A}"/>
                    </a:ext>
                  </a:extLst>
                </p14:cNvPr>
                <p14:cNvContentPartPr/>
                <p14:nvPr/>
              </p14:nvContentPartPr>
              <p14:xfrm>
                <a:off x="8929345" y="2302777"/>
                <a:ext cx="266760" cy="180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4D1C324-24F2-0656-993C-F7AC376AE9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0345" y="2293777"/>
                  <a:ext cx="284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21AEFF71-5C12-BECF-959A-4AE597D9267E}"/>
                    </a:ext>
                  </a:extLst>
                </p14:cNvPr>
                <p14:cNvContentPartPr/>
                <p14:nvPr/>
              </p14:nvContentPartPr>
              <p14:xfrm>
                <a:off x="8874625" y="2208097"/>
                <a:ext cx="105840" cy="15228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21AEFF71-5C12-BECF-959A-4AE597D926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5625" y="2199457"/>
                  <a:ext cx="1234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5D7C49F-BF71-A4EF-344A-4E100C63C699}"/>
              </a:ext>
            </a:extLst>
          </p:cNvPr>
          <p:cNvGrpSpPr/>
          <p:nvPr/>
        </p:nvGrpSpPr>
        <p:grpSpPr>
          <a:xfrm>
            <a:off x="9662614" y="2699857"/>
            <a:ext cx="214560" cy="203040"/>
            <a:chOff x="9531985" y="2242657"/>
            <a:chExt cx="21456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6D3B09C-273A-E2F3-6E7C-E8C0B94F5C94}"/>
                    </a:ext>
                  </a:extLst>
                </p14:cNvPr>
                <p14:cNvContentPartPr/>
                <p14:nvPr/>
              </p14:nvContentPartPr>
              <p14:xfrm>
                <a:off x="9531985" y="2311777"/>
                <a:ext cx="180720" cy="36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6D3B09C-273A-E2F3-6E7C-E8C0B94F5C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22985" y="2303137"/>
                  <a:ext cx="19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EC6B3DE8-0E19-B879-138D-E86C15FFAF9A}"/>
                    </a:ext>
                  </a:extLst>
                </p14:cNvPr>
                <p14:cNvContentPartPr/>
                <p14:nvPr/>
              </p14:nvContentPartPr>
              <p14:xfrm>
                <a:off x="9611905" y="2242657"/>
                <a:ext cx="134640" cy="2030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C6B3DE8-0E19-B879-138D-E86C15FFAF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03265" y="2234017"/>
                  <a:ext cx="15228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3600436C-6973-EB95-A33E-2CC3B358EA95}"/>
              </a:ext>
            </a:extLst>
          </p:cNvPr>
          <p:cNvSpPr txBox="1"/>
          <p:nvPr/>
        </p:nvSpPr>
        <p:spPr>
          <a:xfrm>
            <a:off x="1367766" y="263342"/>
            <a:ext cx="8061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Matrices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looking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local</a:t>
            </a:r>
            <a:r>
              <a:rPr lang="de-DE" sz="4400" dirty="0"/>
              <a:t> </a:t>
            </a:r>
            <a:r>
              <a:rPr lang="de-DE" sz="4400" dirty="0" err="1"/>
              <a:t>shifts</a:t>
            </a:r>
            <a:endParaRPr lang="de-DE" sz="4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782C8D-1818-1726-ABD2-593DCEC3D38A}"/>
              </a:ext>
            </a:extLst>
          </p:cNvPr>
          <p:cNvSpPr txBox="1"/>
          <p:nvPr/>
        </p:nvSpPr>
        <p:spPr>
          <a:xfrm>
            <a:off x="1237705" y="1680432"/>
            <a:ext cx="147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F7D57B1-9304-36E0-43B1-B8959DB76C28}"/>
              </a:ext>
            </a:extLst>
          </p:cNvPr>
          <p:cNvSpPr txBox="1"/>
          <p:nvPr/>
        </p:nvSpPr>
        <p:spPr>
          <a:xfrm>
            <a:off x="9662614" y="1646657"/>
            <a:ext cx="1968722" cy="38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RNase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216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6E79-7A17-9844-DB15-57532092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FD142-A659-D19E-908C-26E898DA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partial shift</a:t>
            </a:r>
          </a:p>
          <a:p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r>
              <a:rPr lang="de-DE" dirty="0"/>
              <a:t> by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maxima</a:t>
            </a:r>
            <a:endParaRPr lang="de-DE" dirty="0"/>
          </a:p>
          <a:p>
            <a:endParaRPr lang="de-DE" dirty="0"/>
          </a:p>
          <a:p>
            <a:r>
              <a:rPr lang="de-DE" dirty="0"/>
              <a:t>Y-</a:t>
            </a:r>
            <a:r>
              <a:rPr lang="de-DE" dirty="0" err="1"/>
              <a:t>thresholds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</p:txBody>
      </p:sp>
    </p:spTree>
    <p:extLst>
      <p:ext uri="{BB962C8B-B14F-4D97-AF65-F5344CB8AC3E}">
        <p14:creationId xmlns:p14="http://schemas.microsoft.com/office/powerpoint/2010/main" val="9679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7081 Proteins </a:t>
            </a:r>
            <a:r>
              <a:rPr lang="de-DE" sz="2200" dirty="0" err="1">
                <a:sym typeface="Wingdings" panose="05000000000000000000" pitchFamily="2" charset="2"/>
              </a:rPr>
              <a:t>left</a:t>
            </a:r>
            <a:r>
              <a:rPr lang="de-DE" sz="2200" dirty="0">
                <a:sym typeface="Wingdings" panose="05000000000000000000" pitchFamily="2" charset="2"/>
              </a:rPr>
              <a:t> after </a:t>
            </a:r>
            <a:r>
              <a:rPr lang="de-DE" sz="2200" dirty="0" err="1">
                <a:sym typeface="Wingdings" panose="05000000000000000000" pitchFamily="2" charset="2"/>
              </a:rPr>
              <a:t>data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cleanup</a:t>
            </a:r>
            <a:endParaRPr lang="de-DE" sz="22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107090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65379" y="5067094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after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	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  <a:p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Microsoft Office PowerPoint</Application>
  <PresentationFormat>Breitbild</PresentationFormat>
  <Paragraphs>570</Paragraphs>
  <Slides>35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k-means clustering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  <vt:lpstr>k-means with additional variable</vt:lpstr>
      <vt:lpstr>Large shifts</vt:lpstr>
      <vt:lpstr>Only local maximum shift</vt:lpstr>
      <vt:lpstr>PowerPoint-Präsentation</vt:lpstr>
      <vt:lpstr>Why local maxima?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Pierre Becker</cp:lastModifiedBy>
  <cp:revision>170</cp:revision>
  <dcterms:created xsi:type="dcterms:W3CDTF">2022-05-12T14:00:49Z</dcterms:created>
  <dcterms:modified xsi:type="dcterms:W3CDTF">2022-07-17T17:23:44Z</dcterms:modified>
</cp:coreProperties>
</file>