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3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4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5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59" r:id="rId2"/>
    <p:sldId id="279" r:id="rId3"/>
    <p:sldId id="280" r:id="rId4"/>
    <p:sldId id="282" r:id="rId5"/>
    <p:sldId id="256" r:id="rId6"/>
    <p:sldId id="283" r:id="rId7"/>
    <p:sldId id="284" r:id="rId8"/>
    <p:sldId id="260" r:id="rId9"/>
    <p:sldId id="262" r:id="rId10"/>
    <p:sldId id="285" r:id="rId11"/>
    <p:sldId id="263" r:id="rId12"/>
    <p:sldId id="265" r:id="rId13"/>
    <p:sldId id="286" r:id="rId14"/>
    <p:sldId id="266" r:id="rId15"/>
    <p:sldId id="264" r:id="rId16"/>
    <p:sldId id="267" r:id="rId17"/>
    <p:sldId id="271" r:id="rId18"/>
    <p:sldId id="288" r:id="rId19"/>
    <p:sldId id="293" r:id="rId20"/>
    <p:sldId id="289" r:id="rId21"/>
    <p:sldId id="268" r:id="rId22"/>
    <p:sldId id="272" r:id="rId23"/>
    <p:sldId id="269" r:id="rId24"/>
    <p:sldId id="273" r:id="rId25"/>
    <p:sldId id="270" r:id="rId26"/>
    <p:sldId id="274" r:id="rId27"/>
    <p:sldId id="275" r:id="rId28"/>
    <p:sldId id="278" r:id="rId29"/>
    <p:sldId id="276" r:id="rId30"/>
    <p:sldId id="290" r:id="rId31"/>
    <p:sldId id="292" r:id="rId32"/>
    <p:sldId id="258" r:id="rId33"/>
    <p:sldId id="291" r:id="rId34"/>
    <p:sldId id="261" r:id="rId35"/>
    <p:sldId id="257" r:id="rId36"/>
    <p:sldId id="287" r:id="rId3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734990BC-C1F1-4A5C-AA3B-CB4942657D65}">
          <p14:sldIdLst>
            <p14:sldId id="259"/>
            <p14:sldId id="279"/>
            <p14:sldId id="280"/>
            <p14:sldId id="282"/>
            <p14:sldId id="256"/>
            <p14:sldId id="283"/>
            <p14:sldId id="284"/>
            <p14:sldId id="260"/>
            <p14:sldId id="262"/>
            <p14:sldId id="285"/>
            <p14:sldId id="263"/>
            <p14:sldId id="265"/>
            <p14:sldId id="286"/>
            <p14:sldId id="266"/>
            <p14:sldId id="264"/>
            <p14:sldId id="267"/>
            <p14:sldId id="271"/>
            <p14:sldId id="288"/>
            <p14:sldId id="293"/>
            <p14:sldId id="289"/>
            <p14:sldId id="268"/>
            <p14:sldId id="272"/>
            <p14:sldId id="269"/>
            <p14:sldId id="273"/>
            <p14:sldId id="270"/>
            <p14:sldId id="274"/>
            <p14:sldId id="275"/>
            <p14:sldId id="278"/>
            <p14:sldId id="276"/>
            <p14:sldId id="290"/>
          </p14:sldIdLst>
        </p14:section>
        <p14:section name="Back-up slides" id="{EA108FB6-49F8-4F05-B5A2-66AE3DA60FBF}">
          <p14:sldIdLst>
            <p14:sldId id="292"/>
            <p14:sldId id="258"/>
            <p14:sldId id="291"/>
            <p14:sldId id="261"/>
            <p14:sldId id="257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000000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8" autoAdjust="0"/>
    <p:restoredTop sz="93280" autoAdjust="0"/>
  </p:normalViewPr>
  <p:slideViewPr>
    <p:cSldViewPr snapToGrid="0">
      <p:cViewPr>
        <p:scale>
          <a:sx n="99" d="100"/>
          <a:sy n="99" d="100"/>
        </p:scale>
        <p:origin x="130" y="4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dirty="0"/>
            <a:t>data cleanup &amp; reduction  &amp;  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dirty="0"/>
            <a:t>data </a:t>
          </a:r>
          <a:r>
            <a:rPr lang="en-US" sz="1400" dirty="0" err="1"/>
            <a:t>modelig</a:t>
          </a:r>
          <a:endParaRPr lang="en-US" sz="1400" dirty="0"/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dirty="0"/>
            <a:t>repetition &amp; comparison of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dirty="0"/>
            <a:t>wrap up &amp; </a:t>
          </a:r>
          <a:r>
            <a:rPr lang="en-US" sz="1400" dirty="0" err="1"/>
            <a:t>presenta-tion</a:t>
          </a:r>
          <a:r>
            <a:rPr lang="en-US" sz="140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dirty="0"/>
            <a:t>finish </a:t>
          </a:r>
          <a:r>
            <a:rPr lang="en-US" sz="1400" dirty="0" err="1"/>
            <a:t>presenta-tion</a:t>
          </a:r>
          <a:r>
            <a:rPr lang="en-US" sz="140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1776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6783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dirty="0"/>
            <a:t>data cleanup &amp; reduction  &amp;  literature review II</a:t>
          </a:r>
          <a:endParaRPr lang="en-US" sz="1400" noProof="0" dirty="0"/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dirty="0"/>
            <a:t>repetition &amp; comparison of both datasets </a:t>
          </a:r>
          <a:endParaRPr lang="en-US" sz="1400" noProof="0" dirty="0"/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dirty="0"/>
            <a:t>wrap up  &amp; </a:t>
          </a:r>
          <a:r>
            <a:rPr lang="en-US" sz="1400" dirty="0" err="1"/>
            <a:t>presenta-tion</a:t>
          </a:r>
          <a:r>
            <a:rPr lang="en-US" sz="1400" dirty="0"/>
            <a:t> &amp; report</a:t>
          </a:r>
          <a:endParaRPr lang="en-US" sz="1400" noProof="0" dirty="0"/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dirty="0"/>
            <a:t>finish </a:t>
          </a:r>
          <a:r>
            <a:rPr lang="en-US" sz="1400" dirty="0" err="1"/>
            <a:t>presenta-tion</a:t>
          </a:r>
          <a:r>
            <a:rPr lang="en-US" sz="1400" dirty="0"/>
            <a:t> &amp; report</a:t>
          </a:r>
          <a:endParaRPr lang="en-US" sz="1400" noProof="0" dirty="0"/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presentation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dirty="0"/>
            <a:t>data cleanup &amp; reduction  &amp;  literature review II</a:t>
          </a:r>
          <a:endParaRPr lang="en-US" sz="1400" noProof="0" dirty="0"/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dirty="0"/>
            <a:t>data</a:t>
          </a:r>
          <a:r>
            <a:rPr lang="en-US" sz="1400" noProof="0" dirty="0"/>
            <a:t>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dirty="0"/>
            <a:t>data</a:t>
          </a:r>
          <a:r>
            <a:rPr lang="en-US" sz="1400" noProof="0" dirty="0"/>
            <a:t>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dirty="0"/>
            <a:t>data</a:t>
          </a:r>
          <a:r>
            <a:rPr lang="en-US" sz="1400" noProof="0" dirty="0"/>
            <a:t>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dirty="0"/>
            <a:t>data</a:t>
          </a:r>
          <a:r>
            <a:rPr lang="en-US" sz="1400" noProof="0" dirty="0"/>
            <a:t>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dirty="0"/>
            <a:t>repetition &amp; comparison of both datasets </a:t>
          </a:r>
          <a:endParaRPr lang="en-US" sz="1400" noProof="0" dirty="0"/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dirty="0"/>
            <a:t>wrap up  &amp; </a:t>
          </a:r>
          <a:r>
            <a:rPr lang="en-US" sz="1400" dirty="0" err="1"/>
            <a:t>presenta-tion</a:t>
          </a:r>
          <a:r>
            <a:rPr lang="en-US" sz="1400" dirty="0"/>
            <a:t> &amp; report</a:t>
          </a:r>
          <a:endParaRPr lang="en-US" sz="1400" noProof="0" dirty="0"/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dirty="0"/>
            <a:t>finish </a:t>
          </a:r>
          <a:r>
            <a:rPr lang="en-US" sz="1400" dirty="0" err="1"/>
            <a:t>presenta-tion</a:t>
          </a:r>
          <a:r>
            <a:rPr lang="en-US" sz="1400" dirty="0"/>
            <a:t> &amp; report</a:t>
          </a:r>
          <a:endParaRPr lang="en-US" sz="1400" noProof="0" dirty="0"/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dirty="0"/>
            <a:t>data cleanup &amp; reduction  &amp;  literature review II</a:t>
          </a:r>
          <a:endParaRPr lang="en-US" sz="1400" noProof="0" dirty="0"/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dirty="0"/>
            <a:t>data</a:t>
          </a:r>
          <a:r>
            <a:rPr lang="en-US" sz="1400" noProof="0" dirty="0"/>
            <a:t>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dirty="0"/>
            <a:t>data</a:t>
          </a:r>
          <a:r>
            <a:rPr lang="en-US" sz="1400" noProof="0" dirty="0"/>
            <a:t>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dirty="0"/>
            <a:t>data</a:t>
          </a:r>
          <a:r>
            <a:rPr lang="en-US" sz="1400" noProof="0" dirty="0"/>
            <a:t>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dirty="0"/>
            <a:t>data</a:t>
          </a:r>
          <a:r>
            <a:rPr lang="en-US" sz="1400" noProof="0" dirty="0"/>
            <a:t>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dirty="0"/>
            <a:t>repetition &amp; comparison of both datasets </a:t>
          </a:r>
          <a:endParaRPr lang="en-US" sz="1400" noProof="0" dirty="0"/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dirty="0"/>
            <a:t>wrap up  &amp; </a:t>
          </a:r>
          <a:r>
            <a:rPr lang="en-US" sz="1400" dirty="0" err="1"/>
            <a:t>presenta-tion</a:t>
          </a:r>
          <a:r>
            <a:rPr lang="en-US" sz="1400" dirty="0"/>
            <a:t> &amp; report</a:t>
          </a:r>
          <a:endParaRPr lang="en-US" sz="1400" noProof="0" dirty="0"/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dirty="0"/>
            <a:t>finish </a:t>
          </a:r>
          <a:r>
            <a:rPr lang="en-US" sz="1400" dirty="0" err="1"/>
            <a:t>presenta-tion</a:t>
          </a:r>
          <a:r>
            <a:rPr lang="en-US" sz="1400" dirty="0"/>
            <a:t> &amp; report</a:t>
          </a:r>
          <a:endParaRPr lang="en-US" sz="1400" noProof="0" dirty="0"/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presentation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dirty="0"/>
            <a:t>data cleanup &amp; reduction  &amp;  literature review II</a:t>
          </a:r>
          <a:endParaRPr lang="en-US" sz="1400" noProof="0" dirty="0"/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dirty="0"/>
            <a:t>repetition &amp; comparison of both datasets </a:t>
          </a:r>
          <a:endParaRPr lang="en-US" sz="1400" noProof="0" dirty="0"/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dirty="0"/>
            <a:t>wrap up  &amp; </a:t>
          </a:r>
          <a:r>
            <a:rPr lang="en-US" sz="1400" dirty="0" err="1"/>
            <a:t>presenta-tion</a:t>
          </a:r>
          <a:r>
            <a:rPr lang="en-US" sz="1400" dirty="0"/>
            <a:t> &amp; report</a:t>
          </a:r>
          <a:endParaRPr lang="en-US" sz="1400" noProof="0" dirty="0"/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dirty="0"/>
            <a:t>finish </a:t>
          </a:r>
          <a:r>
            <a:rPr lang="en-US" sz="1400" dirty="0" err="1"/>
            <a:t>presenta-tion</a:t>
          </a:r>
          <a:r>
            <a:rPr lang="en-US" sz="1400" dirty="0"/>
            <a:t> &amp; report</a:t>
          </a:r>
          <a:endParaRPr lang="en-US" sz="1400" noProof="0" dirty="0"/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cleanup</a:t>
          </a:r>
          <a:r>
            <a:rPr lang="de-DE" sz="1400" dirty="0"/>
            <a:t> &amp; </a:t>
          </a:r>
          <a:r>
            <a:rPr lang="de-DE" sz="1400" dirty="0" err="1"/>
            <a:t>reduction</a:t>
          </a:r>
          <a:endParaRPr lang="de-DE" sz="1400" dirty="0"/>
        </a:p>
        <a:p>
          <a:endParaRPr lang="de-DE" sz="1400" dirty="0"/>
        </a:p>
        <a:p>
          <a:r>
            <a:rPr lang="de-DE" sz="1400" dirty="0" err="1"/>
            <a:t>Literature</a:t>
          </a:r>
          <a:r>
            <a:rPr lang="de-DE" sz="1400" dirty="0"/>
            <a:t> review II</a:t>
          </a:r>
          <a:endParaRPr lang="en-GB" sz="1400" dirty="0"/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cleanup</a:t>
          </a:r>
          <a:r>
            <a:rPr lang="de-DE" sz="1400" dirty="0"/>
            <a:t> &amp; </a:t>
          </a:r>
          <a:r>
            <a:rPr lang="de-DE" sz="1400" dirty="0" err="1"/>
            <a:t>reduction</a:t>
          </a:r>
          <a:r>
            <a:rPr lang="de-DE" sz="1400" dirty="0"/>
            <a:t>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exploration</a:t>
          </a:r>
          <a:endParaRPr lang="en-GB" sz="1400" dirty="0"/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de-DE" sz="1400" dirty="0" err="1"/>
            <a:t>buffer</a:t>
          </a:r>
          <a:r>
            <a:rPr lang="de-DE" sz="1400" dirty="0"/>
            <a:t> Week</a:t>
          </a:r>
          <a:endParaRPr lang="en-GB" sz="1400" dirty="0"/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de-DE" sz="1400" dirty="0"/>
            <a:t>Data modellig</a:t>
          </a:r>
          <a:endParaRPr lang="en-GB" sz="1400" dirty="0"/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modelling</a:t>
          </a:r>
          <a:r>
            <a:rPr lang="de-DE" sz="1400" dirty="0"/>
            <a:t> II</a:t>
          </a:r>
          <a:endParaRPr lang="en-GB" sz="1400" dirty="0"/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de-DE" sz="1400" dirty="0"/>
            <a:t>Repeat </a:t>
          </a:r>
          <a:r>
            <a:rPr lang="de-DE" sz="1400" dirty="0" err="1"/>
            <a:t>with</a:t>
          </a:r>
          <a:r>
            <a:rPr lang="de-DE" sz="1400" dirty="0"/>
            <a:t> 2</a:t>
          </a:r>
          <a:r>
            <a:rPr lang="de-DE" sz="1400" baseline="30000" dirty="0"/>
            <a:t>nd</a:t>
          </a:r>
          <a:r>
            <a:rPr lang="de-DE" sz="1400" dirty="0"/>
            <a:t> Dataset</a:t>
          </a:r>
        </a:p>
        <a:p>
          <a:r>
            <a:rPr lang="de-DE" sz="1400" dirty="0"/>
            <a:t>&amp;</a:t>
          </a:r>
        </a:p>
        <a:p>
          <a:r>
            <a:rPr lang="de-DE" sz="1400" dirty="0" err="1"/>
            <a:t>Compare</a:t>
          </a:r>
          <a:r>
            <a:rPr lang="de-DE" sz="1400" dirty="0"/>
            <a:t> </a:t>
          </a:r>
          <a:r>
            <a:rPr lang="de-DE" sz="1400" dirty="0" err="1"/>
            <a:t>both</a:t>
          </a:r>
          <a:r>
            <a:rPr lang="de-DE" sz="1400" dirty="0"/>
            <a:t> Datasets </a:t>
          </a:r>
          <a:endParaRPr lang="en-GB" sz="1400" dirty="0"/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de-DE" sz="1400" dirty="0" err="1"/>
            <a:t>Wrapup</a:t>
          </a:r>
          <a:r>
            <a:rPr lang="de-DE" sz="1400" dirty="0"/>
            <a:t> </a:t>
          </a:r>
          <a:r>
            <a:rPr lang="de-DE" sz="1400" dirty="0" err="1"/>
            <a:t>data</a:t>
          </a:r>
          <a:r>
            <a:rPr lang="de-DE" sz="1400" dirty="0"/>
            <a:t> </a:t>
          </a:r>
          <a:r>
            <a:rPr lang="de-DE" sz="1400" dirty="0" err="1"/>
            <a:t>analysis</a:t>
          </a:r>
          <a:endParaRPr lang="de-DE" sz="1400" dirty="0"/>
        </a:p>
        <a:p>
          <a:endParaRPr lang="en-GB" sz="1400" dirty="0"/>
        </a:p>
        <a:p>
          <a:r>
            <a:rPr lang="en-GB" sz="140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de-DE" sz="1400" dirty="0"/>
            <a:t>finish </a:t>
          </a:r>
          <a:r>
            <a:rPr lang="de-DE" sz="1400" dirty="0" err="1"/>
            <a:t>presentation</a:t>
          </a:r>
          <a:r>
            <a:rPr lang="de-DE" sz="1400" dirty="0"/>
            <a:t> &amp; </a:t>
          </a:r>
          <a:r>
            <a:rPr lang="de-DE" sz="1400" dirty="0" err="1"/>
            <a:t>report</a:t>
          </a:r>
          <a:endParaRPr lang="en-GB" sz="1400" dirty="0"/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113085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108292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dirty="0"/>
            <a:t>data cleanup &amp; reduction  &amp;  literature review II</a:t>
          </a:r>
          <a:endParaRPr lang="en-US" sz="1400" noProof="0" dirty="0"/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dirty="0"/>
            <a:t>repetition  &amp; comparison of both datasets </a:t>
          </a:r>
          <a:endParaRPr lang="en-US" sz="1400" noProof="0" dirty="0"/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dirty="0"/>
            <a:t>w rap up &amp; </a:t>
          </a:r>
          <a:r>
            <a:rPr lang="en-US" sz="1400" dirty="0" err="1"/>
            <a:t>presenta-tion</a:t>
          </a:r>
          <a:r>
            <a:rPr lang="en-US" sz="1400" dirty="0"/>
            <a:t> &amp; report</a:t>
          </a:r>
          <a:endParaRPr lang="en-US" sz="1400" noProof="0" dirty="0"/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dirty="0"/>
            <a:t>finish </a:t>
          </a:r>
          <a:r>
            <a:rPr lang="en-US" sz="1400" dirty="0" err="1"/>
            <a:t>presenta-tion</a:t>
          </a:r>
          <a:r>
            <a:rPr lang="en-US" sz="1400" dirty="0"/>
            <a:t> &amp; report</a:t>
          </a:r>
          <a:endParaRPr lang="en-US" sz="1400" noProof="0" dirty="0"/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 custScaleX="96496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88657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cleanup</a:t>
          </a:r>
          <a:r>
            <a:rPr lang="de-DE" sz="1400" dirty="0"/>
            <a:t> &amp; </a:t>
          </a:r>
          <a:r>
            <a:rPr lang="de-DE" sz="1400" dirty="0" err="1"/>
            <a:t>reduction</a:t>
          </a:r>
          <a:endParaRPr lang="de-DE" sz="1400" dirty="0"/>
        </a:p>
        <a:p>
          <a:endParaRPr lang="de-DE" sz="1400" dirty="0"/>
        </a:p>
        <a:p>
          <a:r>
            <a:rPr lang="de-DE" sz="1400" dirty="0" err="1"/>
            <a:t>Literature</a:t>
          </a:r>
          <a:r>
            <a:rPr lang="de-DE" sz="1400" dirty="0"/>
            <a:t> review II</a:t>
          </a:r>
          <a:endParaRPr lang="en-GB" sz="1400" dirty="0"/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cleanup</a:t>
          </a:r>
          <a:r>
            <a:rPr lang="de-DE" sz="1400" dirty="0"/>
            <a:t> &amp; </a:t>
          </a:r>
          <a:r>
            <a:rPr lang="de-DE" sz="1400" dirty="0" err="1"/>
            <a:t>reduction</a:t>
          </a:r>
          <a:r>
            <a:rPr lang="de-DE" sz="1400" dirty="0"/>
            <a:t>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exploration</a:t>
          </a:r>
          <a:endParaRPr lang="en-GB" sz="1400" dirty="0"/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de-DE" sz="1400" dirty="0" err="1"/>
            <a:t>buffer</a:t>
          </a:r>
          <a:r>
            <a:rPr lang="de-DE" sz="1400" dirty="0"/>
            <a:t> Week</a:t>
          </a:r>
          <a:endParaRPr lang="en-GB" sz="1400" dirty="0"/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de-DE" sz="1400" dirty="0"/>
            <a:t>Data modellig</a:t>
          </a:r>
          <a:endParaRPr lang="en-GB" sz="1400" dirty="0"/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modelling</a:t>
          </a:r>
          <a:r>
            <a:rPr lang="de-DE" sz="1400" dirty="0"/>
            <a:t> II</a:t>
          </a:r>
          <a:endParaRPr lang="en-GB" sz="1400" dirty="0"/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de-DE" sz="1400" dirty="0"/>
            <a:t>Repeat </a:t>
          </a:r>
          <a:r>
            <a:rPr lang="de-DE" sz="1400" dirty="0" err="1"/>
            <a:t>with</a:t>
          </a:r>
          <a:r>
            <a:rPr lang="de-DE" sz="1400" dirty="0"/>
            <a:t> 2</a:t>
          </a:r>
          <a:r>
            <a:rPr lang="de-DE" sz="1400" baseline="30000" dirty="0"/>
            <a:t>nd</a:t>
          </a:r>
          <a:r>
            <a:rPr lang="de-DE" sz="1400" dirty="0"/>
            <a:t> Dataset</a:t>
          </a:r>
        </a:p>
        <a:p>
          <a:r>
            <a:rPr lang="de-DE" sz="1400" dirty="0"/>
            <a:t>&amp;</a:t>
          </a:r>
        </a:p>
        <a:p>
          <a:r>
            <a:rPr lang="de-DE" sz="1400" dirty="0" err="1"/>
            <a:t>Compare</a:t>
          </a:r>
          <a:r>
            <a:rPr lang="de-DE" sz="1400" dirty="0"/>
            <a:t> </a:t>
          </a:r>
          <a:r>
            <a:rPr lang="de-DE" sz="1400" dirty="0" err="1"/>
            <a:t>both</a:t>
          </a:r>
          <a:r>
            <a:rPr lang="de-DE" sz="1400" dirty="0"/>
            <a:t> Datasets </a:t>
          </a:r>
          <a:endParaRPr lang="en-GB" sz="1400" dirty="0"/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de-DE" sz="1400" dirty="0" err="1"/>
            <a:t>Wrapup</a:t>
          </a:r>
          <a:r>
            <a:rPr lang="de-DE" sz="1400" dirty="0"/>
            <a:t> </a:t>
          </a:r>
          <a:r>
            <a:rPr lang="de-DE" sz="1400" dirty="0" err="1"/>
            <a:t>data</a:t>
          </a:r>
          <a:r>
            <a:rPr lang="de-DE" sz="1400" dirty="0"/>
            <a:t> </a:t>
          </a:r>
          <a:r>
            <a:rPr lang="de-DE" sz="1400" dirty="0" err="1"/>
            <a:t>analysis</a:t>
          </a:r>
          <a:endParaRPr lang="de-DE" sz="1400" dirty="0"/>
        </a:p>
        <a:p>
          <a:endParaRPr lang="en-GB" sz="1400" dirty="0"/>
        </a:p>
        <a:p>
          <a:r>
            <a:rPr lang="en-GB" sz="140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de-DE" sz="1400" dirty="0"/>
            <a:t>finish </a:t>
          </a:r>
          <a:r>
            <a:rPr lang="de-DE" sz="1400" dirty="0" err="1"/>
            <a:t>presentation</a:t>
          </a:r>
          <a:r>
            <a:rPr lang="de-DE" sz="1400" dirty="0"/>
            <a:t> &amp; </a:t>
          </a:r>
          <a:r>
            <a:rPr lang="de-DE" sz="1400" dirty="0" err="1"/>
            <a:t>report</a:t>
          </a:r>
          <a:endParaRPr lang="en-GB" sz="1400" dirty="0"/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2D8E94D-00D7-455B-90C4-90703054E70D}">
      <dgm:prSet phldrT="[Text]" custT="1"/>
      <dgm:spPr/>
      <dgm:t>
        <a:bodyPr/>
        <a:lstStyle/>
        <a:p>
          <a:r>
            <a:rPr lang="en-US" sz="1400" dirty="0"/>
            <a:t>data cleanup &amp; reduction  &amp;  literature review II</a:t>
          </a:r>
          <a:endParaRPr lang="en-US" sz="1400" noProof="0" dirty="0"/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dirty="0"/>
            <a:t>repetition &amp; comparison of both datasets </a:t>
          </a:r>
          <a:endParaRPr lang="en-US" sz="1400" noProof="0" dirty="0"/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dirty="0"/>
            <a:t>wrap up  &amp; </a:t>
          </a:r>
          <a:r>
            <a:rPr lang="en-US" sz="1400" dirty="0" err="1"/>
            <a:t>presenta-tion</a:t>
          </a:r>
          <a:r>
            <a:rPr lang="en-US" sz="1400" dirty="0"/>
            <a:t> &amp; report</a:t>
          </a:r>
          <a:endParaRPr lang="en-US" sz="1400" noProof="0" dirty="0"/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dirty="0"/>
            <a:t>finish </a:t>
          </a:r>
          <a:r>
            <a:rPr lang="en-US" sz="1400" dirty="0" err="1"/>
            <a:t>presenta-tion</a:t>
          </a:r>
          <a:r>
            <a:rPr lang="en-US" sz="1400" dirty="0"/>
            <a:t> &amp; report</a:t>
          </a:r>
          <a:endParaRPr lang="en-US" sz="1400" noProof="0" dirty="0"/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presentation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presentation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dirty="0"/>
            <a:t>data cleanup &amp; reduction  &amp;  literature review II</a:t>
          </a:r>
          <a:endParaRPr lang="en-US" sz="1400" noProof="0" dirty="0"/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dirty="0"/>
            <a:t>repetition &amp; comparison of both datasets </a:t>
          </a:r>
          <a:endParaRPr lang="en-US" sz="1400" noProof="0" dirty="0"/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dirty="0"/>
            <a:t>wrap up  &amp; </a:t>
          </a:r>
          <a:r>
            <a:rPr lang="en-US" sz="1400" dirty="0" err="1"/>
            <a:t>presenta-tion</a:t>
          </a:r>
          <a:r>
            <a:rPr lang="en-US" sz="1400" dirty="0"/>
            <a:t> &amp; report</a:t>
          </a:r>
          <a:endParaRPr lang="en-US" sz="1400" noProof="0" dirty="0"/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dirty="0"/>
            <a:t>finish </a:t>
          </a:r>
          <a:r>
            <a:rPr lang="en-US" sz="1400" dirty="0" err="1"/>
            <a:t>presenta-tion</a:t>
          </a:r>
          <a:r>
            <a:rPr lang="en-US" sz="1400" dirty="0"/>
            <a:t> &amp; report</a:t>
          </a:r>
          <a:endParaRPr lang="en-US" sz="1400" noProof="0" dirty="0"/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cleanup &amp; reduction  &amp;  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</a:t>
          </a:r>
          <a:r>
            <a:rPr lang="en-US" sz="1400" kern="1200" dirty="0" err="1"/>
            <a:t>modelig</a:t>
          </a:r>
          <a:endParaRPr lang="en-US" sz="1400" kern="1200" dirty="0"/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repetition &amp; comparison of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9361" y="0"/>
          <a:ext cx="972098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wrap up &amp; </a:t>
          </a:r>
          <a:r>
            <a:rPr lang="en-US" sz="1400" kern="1200" dirty="0" err="1"/>
            <a:t>presenta-tion</a:t>
          </a:r>
          <a:r>
            <a:rPr lang="en-US" sz="1400" kern="1200" dirty="0"/>
            <a:t> &amp; report</a:t>
          </a:r>
        </a:p>
      </dsp:txBody>
      <dsp:txXfrm>
        <a:off x="6719361" y="0"/>
        <a:ext cx="972098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05011" y="3486550"/>
          <a:ext cx="1025133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finish </a:t>
          </a:r>
          <a:r>
            <a:rPr lang="en-US" sz="1400" kern="1200" dirty="0" err="1"/>
            <a:t>presenta-tion</a:t>
          </a:r>
          <a:r>
            <a:rPr lang="en-US" sz="1400" kern="1200" dirty="0"/>
            <a:t> &amp; report</a:t>
          </a:r>
        </a:p>
      </dsp:txBody>
      <dsp:txXfrm>
        <a:off x="7805011" y="3486550"/>
        <a:ext cx="1025133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cleanup &amp; reduction  &amp;  literature review II</a:t>
          </a:r>
          <a:endParaRPr lang="en-US" sz="1400" kern="1200" noProof="0" dirty="0"/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repetition &amp; comparison of both datasets </a:t>
          </a:r>
          <a:endParaRPr lang="en-US" sz="1400" kern="1200" noProof="0" dirty="0"/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wrap up  &amp; </a:t>
          </a:r>
          <a:r>
            <a:rPr lang="en-US" sz="1400" kern="1200" dirty="0" err="1"/>
            <a:t>presenta-tion</a:t>
          </a:r>
          <a:r>
            <a:rPr lang="en-US" sz="1400" kern="1200" dirty="0"/>
            <a:t> &amp; report</a:t>
          </a:r>
          <a:endParaRPr lang="en-US" sz="1400" kern="1200" noProof="0" dirty="0"/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finish </a:t>
          </a:r>
          <a:r>
            <a:rPr lang="en-US" sz="1400" kern="1200" dirty="0" err="1"/>
            <a:t>presenta-tion</a:t>
          </a:r>
          <a:r>
            <a:rPr lang="en-US" sz="1400" kern="1200" dirty="0"/>
            <a:t> &amp; report</a:t>
          </a:r>
          <a:endParaRPr lang="en-US" sz="1400" kern="1200" noProof="0" dirty="0"/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presentation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cleanup &amp; reduction  &amp;  literature review II</a:t>
          </a:r>
          <a:endParaRPr lang="en-US" sz="1400" kern="1200" noProof="0" dirty="0"/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</a:t>
          </a:r>
          <a:r>
            <a:rPr lang="en-US" sz="1400" kern="1200" noProof="0" dirty="0"/>
            <a:t>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</a:t>
          </a:r>
          <a:r>
            <a:rPr lang="en-US" sz="1400" kern="1200" noProof="0" dirty="0"/>
            <a:t>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</a:t>
          </a:r>
          <a:r>
            <a:rPr lang="en-US" sz="1400" kern="1200" noProof="0" dirty="0"/>
            <a:t>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</a:t>
          </a:r>
          <a:r>
            <a:rPr lang="en-US" sz="1400" kern="1200" noProof="0" dirty="0"/>
            <a:t>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repetition &amp; comparison of both datasets </a:t>
          </a:r>
          <a:endParaRPr lang="en-US" sz="1400" kern="1200" noProof="0" dirty="0"/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wrap up  &amp; </a:t>
          </a:r>
          <a:r>
            <a:rPr lang="en-US" sz="1400" kern="1200" dirty="0" err="1"/>
            <a:t>presenta-tion</a:t>
          </a:r>
          <a:r>
            <a:rPr lang="en-US" sz="1400" kern="1200" dirty="0"/>
            <a:t> &amp; report</a:t>
          </a:r>
          <a:endParaRPr lang="en-US" sz="1400" kern="1200" noProof="0" dirty="0"/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finish </a:t>
          </a:r>
          <a:r>
            <a:rPr lang="en-US" sz="1400" kern="1200" dirty="0" err="1"/>
            <a:t>presenta-tion</a:t>
          </a:r>
          <a:r>
            <a:rPr lang="en-US" sz="1400" kern="1200" dirty="0"/>
            <a:t> &amp; report</a:t>
          </a:r>
          <a:endParaRPr lang="en-US" sz="1400" kern="1200" noProof="0" dirty="0"/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cleanup &amp; reduction  &amp;  literature review II</a:t>
          </a:r>
          <a:endParaRPr lang="en-US" sz="1400" kern="1200" noProof="0" dirty="0"/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</a:t>
          </a:r>
          <a:r>
            <a:rPr lang="en-US" sz="1400" kern="1200" noProof="0" dirty="0"/>
            <a:t>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</a:t>
          </a:r>
          <a:r>
            <a:rPr lang="en-US" sz="1400" kern="1200" noProof="0" dirty="0"/>
            <a:t>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</a:t>
          </a:r>
          <a:r>
            <a:rPr lang="en-US" sz="1400" kern="1200" noProof="0" dirty="0"/>
            <a:t>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</a:t>
          </a:r>
          <a:r>
            <a:rPr lang="en-US" sz="1400" kern="1200" noProof="0" dirty="0"/>
            <a:t>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repetition &amp; comparison of both datasets </a:t>
          </a:r>
          <a:endParaRPr lang="en-US" sz="1400" kern="1200" noProof="0" dirty="0"/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wrap up  &amp; </a:t>
          </a:r>
          <a:r>
            <a:rPr lang="en-US" sz="1400" kern="1200" dirty="0" err="1"/>
            <a:t>presenta-tion</a:t>
          </a:r>
          <a:r>
            <a:rPr lang="en-US" sz="1400" kern="1200" dirty="0"/>
            <a:t> &amp; report</a:t>
          </a:r>
          <a:endParaRPr lang="en-US" sz="1400" kern="1200" noProof="0" dirty="0"/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finish </a:t>
          </a:r>
          <a:r>
            <a:rPr lang="en-US" sz="1400" kern="1200" dirty="0" err="1"/>
            <a:t>presenta-tion</a:t>
          </a:r>
          <a:r>
            <a:rPr lang="en-US" sz="1400" kern="1200" dirty="0"/>
            <a:t> &amp; report</a:t>
          </a:r>
          <a:endParaRPr lang="en-US" sz="1400" kern="1200" noProof="0" dirty="0"/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presentation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cleanup &amp; reduction  &amp;  literature review II</a:t>
          </a:r>
          <a:endParaRPr lang="en-US" sz="1400" kern="1200" noProof="0" dirty="0"/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repetition &amp; comparison of both datasets </a:t>
          </a:r>
          <a:endParaRPr lang="en-US" sz="1400" kern="1200" noProof="0" dirty="0"/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wrap up  &amp; </a:t>
          </a:r>
          <a:r>
            <a:rPr lang="en-US" sz="1400" kern="1200" dirty="0" err="1"/>
            <a:t>presenta-tion</a:t>
          </a:r>
          <a:r>
            <a:rPr lang="en-US" sz="1400" kern="1200" dirty="0"/>
            <a:t> &amp; report</a:t>
          </a:r>
          <a:endParaRPr lang="en-US" sz="1400" kern="1200" noProof="0" dirty="0"/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finish </a:t>
          </a:r>
          <a:r>
            <a:rPr lang="en-US" sz="1400" kern="1200" dirty="0" err="1"/>
            <a:t>presenta-tion</a:t>
          </a:r>
          <a:r>
            <a:rPr lang="en-US" sz="1400" kern="1200" dirty="0"/>
            <a:t> &amp; report</a:t>
          </a:r>
          <a:endParaRPr lang="en-US" sz="1400" kern="1200" noProof="0" dirty="0"/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649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cleanup</a:t>
          </a:r>
          <a:r>
            <a:rPr lang="de-DE" sz="1400" kern="1200" dirty="0"/>
            <a:t> &amp; </a:t>
          </a:r>
          <a:r>
            <a:rPr lang="de-DE" sz="1400" kern="1200" dirty="0" err="1"/>
            <a:t>reduction</a:t>
          </a: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Literature</a:t>
          </a:r>
          <a:r>
            <a:rPr lang="de-DE" sz="1400" kern="1200" dirty="0"/>
            <a:t> review II</a:t>
          </a:r>
          <a:endParaRPr lang="en-GB" sz="1400" kern="1200" dirty="0"/>
        </a:p>
      </dsp:txBody>
      <dsp:txXfrm>
        <a:off x="649" y="0"/>
        <a:ext cx="1036102" cy="2324367"/>
      </dsp:txXfrm>
    </dsp:sp>
    <dsp:sp modelId="{2C22C249-745A-4F49-A4A3-E23684FDD763}">
      <dsp:nvSpPr>
        <dsp:cNvPr id="0" name=""/>
        <dsp:cNvSpPr/>
      </dsp:nvSpPr>
      <dsp:spPr>
        <a:xfrm>
          <a:off x="22815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088556" y="348655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cleanup</a:t>
          </a:r>
          <a:r>
            <a:rPr lang="de-DE" sz="1400" kern="1200" dirty="0"/>
            <a:t> &amp; </a:t>
          </a:r>
          <a:r>
            <a:rPr lang="de-DE" sz="1400" kern="1200" dirty="0" err="1"/>
            <a:t>reduction</a:t>
          </a:r>
          <a:r>
            <a:rPr lang="de-DE" sz="1400" kern="1200" dirty="0"/>
            <a:t> II</a:t>
          </a:r>
        </a:p>
      </dsp:txBody>
      <dsp:txXfrm>
        <a:off x="1088556" y="3486550"/>
        <a:ext cx="1036102" cy="2324367"/>
      </dsp:txXfrm>
    </dsp:sp>
    <dsp:sp modelId="{5E4A987C-48F9-4592-A0ED-B98CECC2DC5A}">
      <dsp:nvSpPr>
        <dsp:cNvPr id="0" name=""/>
        <dsp:cNvSpPr/>
      </dsp:nvSpPr>
      <dsp:spPr>
        <a:xfrm>
          <a:off x="131606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176464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exploration</a:t>
          </a:r>
          <a:endParaRPr lang="en-GB" sz="1400" kern="1200" dirty="0"/>
        </a:p>
      </dsp:txBody>
      <dsp:txXfrm>
        <a:off x="2176464" y="0"/>
        <a:ext cx="1036102" cy="2324367"/>
      </dsp:txXfrm>
    </dsp:sp>
    <dsp:sp modelId="{A3812726-53FC-4C87-9C59-E0C46E26AECA}">
      <dsp:nvSpPr>
        <dsp:cNvPr id="0" name=""/>
        <dsp:cNvSpPr/>
      </dsp:nvSpPr>
      <dsp:spPr>
        <a:xfrm>
          <a:off x="240396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264371" y="348655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modellig</a:t>
          </a:r>
          <a:endParaRPr lang="en-GB" sz="1400" kern="1200" dirty="0"/>
        </a:p>
      </dsp:txBody>
      <dsp:txXfrm>
        <a:off x="3264371" y="3486550"/>
        <a:ext cx="1036102" cy="2324367"/>
      </dsp:txXfrm>
    </dsp:sp>
    <dsp:sp modelId="{CCBD143A-C550-46B3-A8D1-A77600783F58}">
      <dsp:nvSpPr>
        <dsp:cNvPr id="0" name=""/>
        <dsp:cNvSpPr/>
      </dsp:nvSpPr>
      <dsp:spPr>
        <a:xfrm>
          <a:off x="349187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352278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modelling</a:t>
          </a:r>
          <a:r>
            <a:rPr lang="de-DE" sz="1400" kern="1200" dirty="0"/>
            <a:t> II</a:t>
          </a:r>
          <a:endParaRPr lang="en-GB" sz="1400" kern="1200" dirty="0"/>
        </a:p>
      </dsp:txBody>
      <dsp:txXfrm>
        <a:off x="4352278" y="0"/>
        <a:ext cx="1036102" cy="2324367"/>
      </dsp:txXfrm>
    </dsp:sp>
    <dsp:sp modelId="{626AFBA3-1EF1-4427-81DA-F7148E607606}">
      <dsp:nvSpPr>
        <dsp:cNvPr id="0" name=""/>
        <dsp:cNvSpPr/>
      </dsp:nvSpPr>
      <dsp:spPr>
        <a:xfrm>
          <a:off x="457978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440186" y="348655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Repeat </a:t>
          </a:r>
          <a:r>
            <a:rPr lang="de-DE" sz="1400" kern="1200" dirty="0" err="1"/>
            <a:t>with</a:t>
          </a:r>
          <a:r>
            <a:rPr lang="de-DE" sz="1400" kern="1200" dirty="0"/>
            <a:t> 2</a:t>
          </a:r>
          <a:r>
            <a:rPr lang="de-DE" sz="1400" kern="1200" baseline="30000" dirty="0"/>
            <a:t>nd</a:t>
          </a:r>
          <a:r>
            <a:rPr lang="de-DE" sz="1400" kern="120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Compare</a:t>
          </a:r>
          <a:r>
            <a:rPr lang="de-DE" sz="1400" kern="1200" dirty="0"/>
            <a:t> </a:t>
          </a:r>
          <a:r>
            <a:rPr lang="de-DE" sz="1400" kern="1200" dirty="0" err="1"/>
            <a:t>both</a:t>
          </a:r>
          <a:r>
            <a:rPr lang="de-DE" sz="1400" kern="1200" dirty="0"/>
            <a:t> Datasets </a:t>
          </a:r>
          <a:endParaRPr lang="en-GB" sz="1400" kern="1200" dirty="0"/>
        </a:p>
      </dsp:txBody>
      <dsp:txXfrm>
        <a:off x="5440186" y="3486550"/>
        <a:ext cx="1036102" cy="2324367"/>
      </dsp:txXfrm>
    </dsp:sp>
    <dsp:sp modelId="{A271D321-7910-4F9A-BE0F-8D5E75E0FC3C}">
      <dsp:nvSpPr>
        <dsp:cNvPr id="0" name=""/>
        <dsp:cNvSpPr/>
      </dsp:nvSpPr>
      <dsp:spPr>
        <a:xfrm>
          <a:off x="56676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528093" y="0"/>
          <a:ext cx="1171676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Wrapup</a:t>
          </a:r>
          <a:r>
            <a:rPr lang="de-DE" sz="1400" kern="1200" dirty="0"/>
            <a:t> </a:t>
          </a:r>
          <a:r>
            <a:rPr lang="de-DE" sz="1400" kern="1200" dirty="0" err="1"/>
            <a:t>data</a:t>
          </a:r>
          <a:r>
            <a:rPr lang="de-DE" sz="1400" kern="1200" dirty="0"/>
            <a:t> </a:t>
          </a:r>
          <a:r>
            <a:rPr lang="de-DE" sz="1400" kern="1200" dirty="0" err="1"/>
            <a:t>analysis</a:t>
          </a: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presentation &amp; report</a:t>
          </a:r>
        </a:p>
      </dsp:txBody>
      <dsp:txXfrm>
        <a:off x="6528093" y="0"/>
        <a:ext cx="1171676" cy="2324367"/>
      </dsp:txXfrm>
    </dsp:sp>
    <dsp:sp modelId="{EB21C87F-DA82-42F1-9CC1-2012FC55EAA9}">
      <dsp:nvSpPr>
        <dsp:cNvPr id="0" name=""/>
        <dsp:cNvSpPr/>
      </dsp:nvSpPr>
      <dsp:spPr>
        <a:xfrm>
          <a:off x="682338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751575" y="3486550"/>
          <a:ext cx="1122015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finish </a:t>
          </a:r>
          <a:r>
            <a:rPr lang="de-DE" sz="1400" kern="1200" dirty="0" err="1"/>
            <a:t>presentation</a:t>
          </a:r>
          <a:r>
            <a:rPr lang="de-DE" sz="1400" kern="1200" dirty="0"/>
            <a:t> &amp; </a:t>
          </a:r>
          <a:r>
            <a:rPr lang="de-DE" sz="1400" kern="1200" dirty="0" err="1"/>
            <a:t>report</a:t>
          </a:r>
          <a:endParaRPr lang="en-GB" sz="1400" kern="1200" dirty="0"/>
        </a:p>
      </dsp:txBody>
      <dsp:txXfrm>
        <a:off x="7751575" y="3486550"/>
        <a:ext cx="1122015" cy="2324367"/>
      </dsp:txXfrm>
    </dsp:sp>
    <dsp:sp modelId="{FDD99BD6-5339-4104-A41C-AA3473CF5574}">
      <dsp:nvSpPr>
        <dsp:cNvPr id="0" name=""/>
        <dsp:cNvSpPr/>
      </dsp:nvSpPr>
      <dsp:spPr>
        <a:xfrm>
          <a:off x="802203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25396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buffer</a:t>
          </a:r>
          <a:r>
            <a:rPr lang="de-DE" sz="1400" kern="1200" dirty="0"/>
            <a:t> Week</a:t>
          </a:r>
          <a:endParaRPr lang="en-GB" sz="1400" kern="1200" dirty="0"/>
        </a:p>
      </dsp:txBody>
      <dsp:txXfrm>
        <a:off x="8925396" y="0"/>
        <a:ext cx="1036102" cy="2324367"/>
      </dsp:txXfrm>
    </dsp:sp>
    <dsp:sp modelId="{72184247-47AF-452E-B84C-4251A01C060D}">
      <dsp:nvSpPr>
        <dsp:cNvPr id="0" name=""/>
        <dsp:cNvSpPr/>
      </dsp:nvSpPr>
      <dsp:spPr>
        <a:xfrm>
          <a:off x="915290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cleanup &amp; reduction  &amp;  literature review II</a:t>
          </a:r>
          <a:endParaRPr lang="en-US" sz="1400" kern="1200" noProof="0" dirty="0"/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82195" y="3486550"/>
          <a:ext cx="1022093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repetition  &amp; comparison of both datasets </a:t>
          </a:r>
          <a:endParaRPr lang="en-US" sz="1400" kern="1200" noProof="0" dirty="0"/>
        </a:p>
      </dsp:txBody>
      <dsp:txXfrm>
        <a:off x="5582195" y="3486550"/>
        <a:ext cx="1022093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 rap up &amp; </a:t>
          </a:r>
          <a:r>
            <a:rPr lang="en-US" sz="1400" kern="1200" dirty="0" err="1"/>
            <a:t>presenta-tion</a:t>
          </a:r>
          <a:r>
            <a:rPr lang="en-US" sz="1400" kern="1200" dirty="0"/>
            <a:t> &amp; report</a:t>
          </a:r>
          <a:endParaRPr lang="en-US" sz="1400" kern="1200" noProof="0" dirty="0"/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48047" y="3486550"/>
          <a:ext cx="93906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finish </a:t>
          </a:r>
          <a:r>
            <a:rPr lang="en-US" sz="1400" kern="1200" dirty="0" err="1"/>
            <a:t>presenta-tion</a:t>
          </a:r>
          <a:r>
            <a:rPr lang="en-US" sz="1400" kern="1200" dirty="0"/>
            <a:t> &amp; report</a:t>
          </a:r>
          <a:endParaRPr lang="en-US" sz="1400" kern="1200" noProof="0" dirty="0"/>
        </a:p>
      </dsp:txBody>
      <dsp:txXfrm>
        <a:off x="7848047" y="3486550"/>
        <a:ext cx="93906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cleanup</a:t>
          </a:r>
          <a:r>
            <a:rPr lang="de-DE" sz="1400" kern="1200" dirty="0"/>
            <a:t> &amp; </a:t>
          </a:r>
          <a:r>
            <a:rPr lang="de-DE" sz="1400" kern="1200" dirty="0" err="1"/>
            <a:t>reduction</a:t>
          </a: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Literature</a:t>
          </a:r>
          <a:r>
            <a:rPr lang="de-DE" sz="1400" kern="1200" dirty="0"/>
            <a:t> review II</a:t>
          </a:r>
          <a:endParaRPr lang="en-GB" sz="1400" kern="1200" dirty="0"/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cleanup</a:t>
          </a:r>
          <a:r>
            <a:rPr lang="de-DE" sz="1400" kern="1200" dirty="0"/>
            <a:t> &amp; </a:t>
          </a:r>
          <a:r>
            <a:rPr lang="de-DE" sz="1400" kern="1200" dirty="0" err="1"/>
            <a:t>reduction</a:t>
          </a:r>
          <a:r>
            <a:rPr lang="de-DE" sz="1400" kern="1200" dirty="0"/>
            <a:t>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exploration</a:t>
          </a:r>
          <a:endParaRPr lang="en-GB" sz="1400" kern="1200" dirty="0"/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modellig</a:t>
          </a:r>
          <a:endParaRPr lang="en-GB" sz="1400" kern="1200" dirty="0"/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modelling</a:t>
          </a:r>
          <a:r>
            <a:rPr lang="de-DE" sz="1400" kern="1200" dirty="0"/>
            <a:t> II</a:t>
          </a:r>
          <a:endParaRPr lang="en-GB" sz="1400" kern="1200" dirty="0"/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Repeat </a:t>
          </a:r>
          <a:r>
            <a:rPr lang="de-DE" sz="1400" kern="1200" dirty="0" err="1"/>
            <a:t>with</a:t>
          </a:r>
          <a:r>
            <a:rPr lang="de-DE" sz="1400" kern="1200" dirty="0"/>
            <a:t> 2</a:t>
          </a:r>
          <a:r>
            <a:rPr lang="de-DE" sz="1400" kern="1200" baseline="30000" dirty="0"/>
            <a:t>nd</a:t>
          </a:r>
          <a:r>
            <a:rPr lang="de-DE" sz="1400" kern="120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Compare</a:t>
          </a:r>
          <a:r>
            <a:rPr lang="de-DE" sz="1400" kern="1200" dirty="0"/>
            <a:t> </a:t>
          </a:r>
          <a:r>
            <a:rPr lang="de-DE" sz="1400" kern="1200" dirty="0" err="1"/>
            <a:t>both</a:t>
          </a:r>
          <a:r>
            <a:rPr lang="de-DE" sz="1400" kern="1200" dirty="0"/>
            <a:t> Datasets </a:t>
          </a:r>
          <a:endParaRPr lang="en-GB" sz="1400" kern="1200" dirty="0"/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Wrapup</a:t>
          </a:r>
          <a:r>
            <a:rPr lang="de-DE" sz="1400" kern="1200" dirty="0"/>
            <a:t> </a:t>
          </a:r>
          <a:r>
            <a:rPr lang="de-DE" sz="1400" kern="1200" dirty="0" err="1"/>
            <a:t>data</a:t>
          </a:r>
          <a:r>
            <a:rPr lang="de-DE" sz="1400" kern="1200" dirty="0"/>
            <a:t> </a:t>
          </a:r>
          <a:r>
            <a:rPr lang="de-DE" sz="1400" kern="1200" dirty="0" err="1"/>
            <a:t>analysis</a:t>
          </a: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finish </a:t>
          </a:r>
          <a:r>
            <a:rPr lang="de-DE" sz="1400" kern="1200" dirty="0" err="1"/>
            <a:t>presentation</a:t>
          </a:r>
          <a:r>
            <a:rPr lang="de-DE" sz="1400" kern="1200" dirty="0"/>
            <a:t> &amp; </a:t>
          </a:r>
          <a:r>
            <a:rPr lang="de-DE" sz="1400" kern="1200" dirty="0" err="1"/>
            <a:t>report</a:t>
          </a:r>
          <a:endParaRPr lang="en-GB" sz="1400" kern="1200" dirty="0"/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buffer</a:t>
          </a:r>
          <a:r>
            <a:rPr lang="de-DE" sz="1400" kern="1200" dirty="0"/>
            <a:t> Week</a:t>
          </a:r>
          <a:endParaRPr lang="en-GB" sz="1400" kern="1200" dirty="0"/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cleanup &amp; reduction  &amp;  literature review II</a:t>
          </a:r>
          <a:endParaRPr lang="en-US" sz="1400" kern="1200" noProof="0" dirty="0"/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repetition &amp; comparison of both datasets </a:t>
          </a:r>
          <a:endParaRPr lang="en-US" sz="1400" kern="1200" noProof="0" dirty="0"/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wrap up  &amp; </a:t>
          </a:r>
          <a:r>
            <a:rPr lang="en-US" sz="1400" kern="1200" dirty="0" err="1"/>
            <a:t>presenta-tion</a:t>
          </a:r>
          <a:r>
            <a:rPr lang="en-US" sz="1400" kern="1200" dirty="0"/>
            <a:t> &amp; report</a:t>
          </a:r>
          <a:endParaRPr lang="en-US" sz="1400" kern="1200" noProof="0" dirty="0"/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finish </a:t>
          </a:r>
          <a:r>
            <a:rPr lang="en-US" sz="1400" kern="1200" dirty="0" err="1"/>
            <a:t>presenta-tion</a:t>
          </a:r>
          <a:r>
            <a:rPr lang="en-US" sz="1400" kern="1200" dirty="0"/>
            <a:t> &amp; report</a:t>
          </a:r>
          <a:endParaRPr lang="en-US" sz="1400" kern="1200" noProof="0" dirty="0"/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presentation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presentation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cleanup &amp; reduction  &amp;  literature review II</a:t>
          </a:r>
          <a:endParaRPr lang="en-US" sz="1400" kern="1200" noProof="0" dirty="0"/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repetition &amp; comparison of both datasets </a:t>
          </a:r>
          <a:endParaRPr lang="en-US" sz="1400" kern="1200" noProof="0" dirty="0"/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wrap up  &amp; </a:t>
          </a:r>
          <a:r>
            <a:rPr lang="en-US" sz="1400" kern="1200" dirty="0" err="1"/>
            <a:t>presenta-tion</a:t>
          </a:r>
          <a:r>
            <a:rPr lang="en-US" sz="1400" kern="1200" dirty="0"/>
            <a:t> &amp; report</a:t>
          </a:r>
          <a:endParaRPr lang="en-US" sz="1400" kern="1200" noProof="0" dirty="0"/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finish </a:t>
          </a:r>
          <a:r>
            <a:rPr lang="en-US" sz="1400" kern="1200" dirty="0" err="1"/>
            <a:t>presenta-tion</a:t>
          </a:r>
          <a:r>
            <a:rPr lang="en-US" sz="1400" kern="1200" dirty="0"/>
            <a:t> &amp; report</a:t>
          </a:r>
          <a:endParaRPr lang="en-US" sz="1400" kern="1200" noProof="0" dirty="0"/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36E8D-0131-4BC3-9872-2221C06C416F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725D7-3157-4FF7-8F2A-10244555D54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69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570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Details der Schritte hier rein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357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Reproducability</a:t>
            </a:r>
            <a:r>
              <a:rPr lang="de-DE" dirty="0"/>
              <a:t> via </a:t>
            </a:r>
            <a:r>
              <a:rPr lang="de-DE" dirty="0" err="1"/>
              <a:t>variance</a:t>
            </a:r>
            <a:r>
              <a:rPr lang="de-DE" dirty="0"/>
              <a:t> checken</a:t>
            </a:r>
          </a:p>
          <a:p>
            <a:r>
              <a:rPr lang="de-DE" dirty="0"/>
              <a:t>Mittelwerte berechnen und Varianz um Mittelwerte berechnen, Mittelwerte mit t-test </a:t>
            </a:r>
            <a:r>
              <a:rPr lang="de-DE" dirty="0" err="1"/>
              <a:t>verleichen</a:t>
            </a:r>
            <a:r>
              <a:rPr lang="de-DE" dirty="0"/>
              <a:t> und f-test für Varianz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82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How we imagine it to look like in the end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579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/>
              <a:t>...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553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1697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5320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Amino</a:t>
            </a:r>
            <a:r>
              <a:rPr lang="de-DE" dirty="0"/>
              <a:t> </a:t>
            </a:r>
            <a:r>
              <a:rPr lang="de-DE" dirty="0" err="1"/>
              <a:t>acid</a:t>
            </a:r>
            <a:r>
              <a:rPr lang="de-DE" dirty="0"/>
              <a:t> </a:t>
            </a:r>
            <a:r>
              <a:rPr lang="de-DE" dirty="0" err="1"/>
              <a:t>preferences</a:t>
            </a:r>
            <a:r>
              <a:rPr lang="de-DE" dirty="0"/>
              <a:t>: </a:t>
            </a:r>
          </a:p>
          <a:p>
            <a:endParaRPr lang="de-DE" dirty="0"/>
          </a:p>
          <a:p>
            <a:r>
              <a:rPr lang="de-DE" dirty="0"/>
              <a:t>Regression</a:t>
            </a:r>
            <a:r>
              <a:rPr lang="de-DE" baseline="0" dirty="0"/>
              <a:t> </a:t>
            </a:r>
            <a:r>
              <a:rPr lang="de-DE" baseline="0" dirty="0" err="1"/>
              <a:t>analysis</a:t>
            </a:r>
            <a:r>
              <a:rPr lang="de-DE" baseline="0" dirty="0"/>
              <a:t>: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predict</a:t>
            </a:r>
            <a:r>
              <a:rPr lang="de-DE" baseline="0" dirty="0"/>
              <a:t> </a:t>
            </a:r>
            <a:r>
              <a:rPr lang="de-DE" baseline="0" dirty="0" err="1"/>
              <a:t>if</a:t>
            </a:r>
            <a:r>
              <a:rPr lang="de-DE" baseline="0" dirty="0"/>
              <a:t> a </a:t>
            </a:r>
            <a:r>
              <a:rPr lang="de-DE" baseline="0" dirty="0" err="1"/>
              <a:t>protein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RNA </a:t>
            </a:r>
            <a:r>
              <a:rPr lang="de-DE" baseline="0" dirty="0" err="1"/>
              <a:t>dependent</a:t>
            </a:r>
            <a:r>
              <a:rPr lang="de-DE" baseline="0" dirty="0"/>
              <a:t> </a:t>
            </a:r>
            <a:r>
              <a:rPr lang="de-DE" baseline="0" dirty="0" err="1"/>
              <a:t>by</a:t>
            </a:r>
            <a:r>
              <a:rPr lang="de-DE" baseline="0" dirty="0"/>
              <a:t> </a:t>
            </a:r>
            <a:r>
              <a:rPr lang="de-DE" baseline="0" dirty="0" err="1"/>
              <a:t>looking</a:t>
            </a:r>
            <a:r>
              <a:rPr lang="de-DE" baseline="0" dirty="0"/>
              <a:t> at ist </a:t>
            </a:r>
            <a:r>
              <a:rPr lang="de-DE" baseline="0" dirty="0" err="1"/>
              <a:t>domains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its</a:t>
            </a:r>
            <a:r>
              <a:rPr lang="de-DE" baseline="0" dirty="0"/>
              <a:t> </a:t>
            </a:r>
            <a:r>
              <a:rPr lang="de-DE" baseline="0" dirty="0" err="1"/>
              <a:t>amino</a:t>
            </a:r>
            <a:r>
              <a:rPr lang="de-DE" baseline="0" dirty="0"/>
              <a:t> </a:t>
            </a:r>
            <a:r>
              <a:rPr lang="de-DE" baseline="0" dirty="0" err="1"/>
              <a:t>acid</a:t>
            </a:r>
            <a:r>
              <a:rPr lang="de-DE" baseline="0" dirty="0"/>
              <a:t> </a:t>
            </a:r>
            <a:r>
              <a:rPr lang="de-DE" baseline="0" dirty="0" err="1"/>
              <a:t>preferences</a:t>
            </a:r>
            <a:endParaRPr lang="de-DE" baseline="0" dirty="0"/>
          </a:p>
          <a:p>
            <a:r>
              <a:rPr lang="de-DE" baseline="0" dirty="0"/>
              <a:t>- </a:t>
            </a:r>
            <a:r>
              <a:rPr lang="de-DE" baseline="0" dirty="0" err="1"/>
              <a:t>How</a:t>
            </a:r>
            <a:r>
              <a:rPr lang="de-DE" baseline="0" dirty="0"/>
              <a:t> </a:t>
            </a:r>
            <a:r>
              <a:rPr lang="de-DE" baseline="0" dirty="0" err="1"/>
              <a:t>many</a:t>
            </a:r>
            <a:r>
              <a:rPr lang="de-DE" baseline="0" dirty="0"/>
              <a:t> </a:t>
            </a:r>
            <a:r>
              <a:rPr lang="de-DE" baseline="0" dirty="0" err="1"/>
              <a:t>other</a:t>
            </a:r>
            <a:r>
              <a:rPr lang="de-DE" baseline="0" dirty="0"/>
              <a:t> </a:t>
            </a:r>
            <a:r>
              <a:rPr lang="de-DE" baseline="0" dirty="0" err="1"/>
              <a:t>traits</a:t>
            </a:r>
            <a:r>
              <a:rPr lang="de-DE" baseline="0" dirty="0"/>
              <a:t> (e.g.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isoelectric</a:t>
            </a:r>
            <a:r>
              <a:rPr lang="de-DE" baseline="0" dirty="0"/>
              <a:t> </a:t>
            </a:r>
            <a:r>
              <a:rPr lang="de-DE" baseline="0" dirty="0" err="1"/>
              <a:t>point</a:t>
            </a:r>
            <a:r>
              <a:rPr lang="de-DE" baseline="0" dirty="0"/>
              <a:t>) do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have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include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make</a:t>
            </a:r>
            <a:r>
              <a:rPr lang="de-DE" baseline="0" dirty="0"/>
              <a:t> </a:t>
            </a:r>
            <a:r>
              <a:rPr lang="de-DE" baseline="0" dirty="0" err="1"/>
              <a:t>accurate</a:t>
            </a:r>
            <a:r>
              <a:rPr lang="de-DE" baseline="0" dirty="0"/>
              <a:t> </a:t>
            </a:r>
            <a:r>
              <a:rPr lang="de-DE" baseline="0" dirty="0" err="1"/>
              <a:t>predictions</a:t>
            </a:r>
            <a:r>
              <a:rPr lang="de-DE" baseline="0" dirty="0"/>
              <a:t>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37314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baseline="0" dirty="0"/>
              <a:t> </a:t>
            </a:r>
            <a:r>
              <a:rPr lang="de-DE" baseline="0" dirty="0" err="1"/>
              <a:t>about</a:t>
            </a:r>
            <a:r>
              <a:rPr lang="de-DE" baseline="0" dirty="0"/>
              <a:t> RBPs </a:t>
            </a:r>
            <a:r>
              <a:rPr lang="de-DE" baseline="0" dirty="0">
                <a:sym typeface="Wingdings" panose="05000000000000000000" pitchFamily="2" charset="2"/>
              </a:rPr>
              <a:t> </a:t>
            </a:r>
            <a:r>
              <a:rPr lang="de-DE" baseline="0" dirty="0" err="1">
                <a:sym typeface="Wingdings" panose="05000000000000000000" pitchFamily="2" charset="2"/>
              </a:rPr>
              <a:t>severe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diseases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when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malfunctioning</a:t>
            </a:r>
            <a:endParaRPr lang="de-DE" baseline="0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0553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864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Knowledge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understanding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cellular</a:t>
            </a:r>
            <a:r>
              <a:rPr lang="de-DE" dirty="0"/>
              <a:t> </a:t>
            </a:r>
            <a:r>
              <a:rPr lang="de-DE" dirty="0" err="1"/>
              <a:t>pathways</a:t>
            </a:r>
            <a:r>
              <a:rPr lang="de-DE" dirty="0"/>
              <a:t> (</a:t>
            </a:r>
            <a:r>
              <a:rPr lang="de-DE" dirty="0" err="1"/>
              <a:t>esp</a:t>
            </a:r>
            <a:r>
              <a:rPr lang="de-DE" baseline="0" dirty="0"/>
              <a:t> </a:t>
            </a:r>
            <a:r>
              <a:rPr lang="de-DE" baseline="0" dirty="0" err="1"/>
              <a:t>their</a:t>
            </a:r>
            <a:r>
              <a:rPr lang="de-DE" baseline="0" dirty="0"/>
              <a:t> </a:t>
            </a:r>
            <a:r>
              <a:rPr lang="de-DE" baseline="0" dirty="0" err="1"/>
              <a:t>dysfunction</a:t>
            </a:r>
            <a:r>
              <a:rPr lang="de-DE" baseline="0" dirty="0"/>
              <a:t> in </a:t>
            </a:r>
            <a:r>
              <a:rPr lang="de-DE" baseline="0" dirty="0" err="1"/>
              <a:t>cancer</a:t>
            </a:r>
            <a:r>
              <a:rPr lang="de-DE" baseline="0" dirty="0"/>
              <a:t>)</a:t>
            </a:r>
          </a:p>
          <a:p>
            <a:r>
              <a:rPr lang="de-DE" baseline="0" dirty="0"/>
              <a:t>- RBPs </a:t>
            </a:r>
            <a:r>
              <a:rPr lang="de-DE" baseline="0" dirty="0" err="1"/>
              <a:t>are</a:t>
            </a:r>
            <a:r>
              <a:rPr lang="de-DE" baseline="0" dirty="0"/>
              <a:t> </a:t>
            </a:r>
            <a:r>
              <a:rPr lang="de-DE" baseline="0" dirty="0" err="1"/>
              <a:t>important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promotion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cell</a:t>
            </a:r>
            <a:r>
              <a:rPr lang="de-DE" baseline="0" dirty="0"/>
              <a:t> </a:t>
            </a:r>
            <a:r>
              <a:rPr lang="de-DE" baseline="0" dirty="0" err="1"/>
              <a:t>proliferation</a:t>
            </a:r>
            <a:r>
              <a:rPr lang="de-DE" baseline="0" dirty="0"/>
              <a:t>, </a:t>
            </a:r>
            <a:r>
              <a:rPr lang="de-DE" baseline="0" dirty="0" err="1"/>
              <a:t>cell</a:t>
            </a:r>
            <a:r>
              <a:rPr lang="de-DE" baseline="0" dirty="0"/>
              <a:t> </a:t>
            </a:r>
            <a:r>
              <a:rPr lang="de-DE" baseline="0" dirty="0" err="1"/>
              <a:t>migration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angiogenesis</a:t>
            </a: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 err="1"/>
              <a:t>Function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non-</a:t>
            </a:r>
            <a:r>
              <a:rPr lang="de-DE" baseline="0" dirty="0" err="1"/>
              <a:t>coding</a:t>
            </a:r>
            <a:r>
              <a:rPr lang="de-DE" baseline="0" dirty="0"/>
              <a:t> RNAs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New </a:t>
            </a:r>
            <a:r>
              <a:rPr lang="de-DE" baseline="0" dirty="0" err="1"/>
              <a:t>therapeutic</a:t>
            </a:r>
            <a:r>
              <a:rPr lang="de-DE" baseline="0" dirty="0"/>
              <a:t> </a:t>
            </a:r>
            <a:r>
              <a:rPr lang="de-DE" baseline="0" dirty="0" err="1"/>
              <a:t>targets</a:t>
            </a:r>
            <a:r>
              <a:rPr lang="de-DE" baseline="0" dirty="0"/>
              <a:t> </a:t>
            </a:r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0" indent="0">
              <a:buFontTx/>
              <a:buNone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/>
              <a:t>So </a:t>
            </a:r>
            <a:r>
              <a:rPr lang="de-DE" baseline="0" dirty="0" err="1"/>
              <a:t>far</a:t>
            </a:r>
            <a:r>
              <a:rPr lang="de-DE" baseline="0" dirty="0"/>
              <a:t> </a:t>
            </a:r>
            <a:r>
              <a:rPr lang="de-DE" baseline="0" dirty="0" err="1"/>
              <a:t>research</a:t>
            </a:r>
            <a:r>
              <a:rPr lang="de-DE" baseline="0" dirty="0"/>
              <a:t> </a:t>
            </a:r>
            <a:r>
              <a:rPr lang="de-DE" baseline="0" dirty="0" err="1"/>
              <a:t>focus</a:t>
            </a:r>
            <a:r>
              <a:rPr lang="de-DE" baseline="0" dirty="0"/>
              <a:t> </a:t>
            </a:r>
            <a:r>
              <a:rPr lang="de-DE" baseline="0" dirty="0" err="1"/>
              <a:t>has</a:t>
            </a:r>
            <a:r>
              <a:rPr lang="de-DE" baseline="0" dirty="0"/>
              <a:t> </a:t>
            </a:r>
            <a:r>
              <a:rPr lang="de-DE" baseline="0" dirty="0" err="1"/>
              <a:t>mostly</a:t>
            </a:r>
            <a:r>
              <a:rPr lang="de-DE" baseline="0" dirty="0"/>
              <a:t> </a:t>
            </a:r>
            <a:r>
              <a:rPr lang="de-DE" baseline="0" dirty="0" err="1"/>
              <a:t>been</a:t>
            </a:r>
            <a:r>
              <a:rPr lang="de-DE" baseline="0" dirty="0"/>
              <a:t> on </a:t>
            </a:r>
            <a:r>
              <a:rPr lang="de-DE" baseline="0" dirty="0" err="1"/>
              <a:t>genomics</a:t>
            </a: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 err="1"/>
              <a:t>Focusing</a:t>
            </a:r>
            <a:r>
              <a:rPr lang="de-DE" baseline="0" dirty="0"/>
              <a:t> on </a:t>
            </a:r>
            <a:r>
              <a:rPr lang="de-DE" baseline="0" dirty="0" err="1"/>
              <a:t>transciptiomics</a:t>
            </a:r>
            <a:r>
              <a:rPr lang="de-DE" baseline="0" dirty="0"/>
              <a:t> </a:t>
            </a:r>
            <a:r>
              <a:rPr lang="de-DE" baseline="0" dirty="0" err="1"/>
              <a:t>might</a:t>
            </a:r>
            <a:r>
              <a:rPr lang="de-DE" baseline="0" dirty="0"/>
              <a:t> </a:t>
            </a:r>
            <a:r>
              <a:rPr lang="de-DE" baseline="0" dirty="0" err="1"/>
              <a:t>introduce</a:t>
            </a:r>
            <a:r>
              <a:rPr lang="de-DE" baseline="0" dirty="0"/>
              <a:t> </a:t>
            </a:r>
            <a:r>
              <a:rPr lang="de-DE" baseline="0" dirty="0" err="1"/>
              <a:t>medicine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a </a:t>
            </a:r>
            <a:r>
              <a:rPr lang="de-DE" baseline="0" dirty="0" err="1"/>
              <a:t>whole</a:t>
            </a:r>
            <a:r>
              <a:rPr lang="de-DE" baseline="0" dirty="0"/>
              <a:t> </a:t>
            </a:r>
            <a:r>
              <a:rPr lang="de-DE" baseline="0" dirty="0" err="1"/>
              <a:t>new</a:t>
            </a:r>
            <a:r>
              <a:rPr lang="de-DE" baseline="0" dirty="0"/>
              <a:t> </a:t>
            </a:r>
            <a:r>
              <a:rPr lang="de-DE" baseline="0" dirty="0" err="1"/>
              <a:t>area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cancer</a:t>
            </a:r>
            <a:r>
              <a:rPr lang="de-DE" baseline="0" dirty="0"/>
              <a:t> </a:t>
            </a:r>
            <a:r>
              <a:rPr lang="de-DE" baseline="0" dirty="0" err="1"/>
              <a:t>therapeutics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9315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RNA </a:t>
            </a:r>
            <a:r>
              <a:rPr lang="de-DE" dirty="0" err="1"/>
              <a:t>recognition</a:t>
            </a:r>
            <a:r>
              <a:rPr lang="de-DE" dirty="0"/>
              <a:t> </a:t>
            </a:r>
            <a:r>
              <a:rPr lang="de-DE" dirty="0" err="1"/>
              <a:t>motiv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90 </a:t>
            </a:r>
            <a:r>
              <a:rPr lang="de-DE" dirty="0" err="1"/>
              <a:t>amino</a:t>
            </a:r>
            <a:r>
              <a:rPr lang="de-DE" baseline="0" dirty="0"/>
              <a:t> </a:t>
            </a:r>
            <a:r>
              <a:rPr lang="de-DE" baseline="0" dirty="0" err="1"/>
              <a:t>acids</a:t>
            </a:r>
            <a:endParaRPr lang="de-DE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200" dirty="0"/>
              <a:t>Definition</a:t>
            </a:r>
          </a:p>
          <a:p>
            <a:pPr marL="171450" indent="-171450">
              <a:buFontTx/>
              <a:buChar char="-"/>
            </a:pPr>
            <a:r>
              <a:rPr lang="de-DE" sz="1200" dirty="0"/>
              <a:t>RNA </a:t>
            </a:r>
            <a:r>
              <a:rPr lang="de-DE" sz="1200" dirty="0" err="1"/>
              <a:t>binding</a:t>
            </a:r>
            <a:endParaRPr lang="de-DE" sz="1200" dirty="0"/>
          </a:p>
          <a:p>
            <a:pPr marL="171450" indent="-171450">
              <a:buFontTx/>
              <a:buChar char="-"/>
            </a:pPr>
            <a:r>
              <a:rPr lang="de-DE" sz="1200" dirty="0"/>
              <a:t>RNA </a:t>
            </a:r>
            <a:r>
              <a:rPr lang="de-DE" sz="1200" dirty="0" err="1"/>
              <a:t>dependent</a:t>
            </a:r>
            <a:r>
              <a:rPr lang="de-DE" sz="1200" dirty="0"/>
              <a:t> (</a:t>
            </a:r>
            <a:r>
              <a:rPr lang="de-DE" sz="1200" dirty="0" err="1">
                <a:solidFill>
                  <a:srgbClr val="0070C0"/>
                </a:solidFill>
              </a:rPr>
              <a:t>interactome</a:t>
            </a:r>
            <a:r>
              <a:rPr lang="de-DE" sz="1200" dirty="0"/>
              <a:t> </a:t>
            </a:r>
            <a:r>
              <a:rPr lang="de-DE" sz="1200" dirty="0" err="1"/>
              <a:t>depends</a:t>
            </a:r>
            <a:r>
              <a:rPr lang="de-DE" sz="1200" dirty="0"/>
              <a:t> on RNA)</a:t>
            </a:r>
          </a:p>
          <a:p>
            <a:pPr marL="171450" indent="-171450">
              <a:buFontTx/>
              <a:buChar char="-"/>
            </a:pPr>
            <a:endParaRPr lang="de-DE" sz="1200" dirty="0"/>
          </a:p>
          <a:p>
            <a:r>
              <a:rPr lang="de-DE" dirty="0" err="1"/>
              <a:t>Amino</a:t>
            </a:r>
            <a:r>
              <a:rPr lang="de-DE" dirty="0"/>
              <a:t> </a:t>
            </a:r>
            <a:r>
              <a:rPr lang="de-DE" dirty="0" err="1"/>
              <a:t>acid</a:t>
            </a:r>
            <a:r>
              <a:rPr lang="de-DE" dirty="0"/>
              <a:t> </a:t>
            </a:r>
            <a:r>
              <a:rPr lang="de-DE" dirty="0" err="1"/>
              <a:t>preferences</a:t>
            </a:r>
            <a:r>
              <a:rPr lang="de-DE" dirty="0"/>
              <a:t>: </a:t>
            </a:r>
          </a:p>
          <a:p>
            <a:endParaRPr lang="de-DE" dirty="0"/>
          </a:p>
          <a:p>
            <a:r>
              <a:rPr lang="de-DE" dirty="0"/>
              <a:t>Regression</a:t>
            </a:r>
            <a:r>
              <a:rPr lang="de-DE" baseline="0" dirty="0"/>
              <a:t> </a:t>
            </a:r>
            <a:r>
              <a:rPr lang="de-DE" baseline="0" dirty="0" err="1"/>
              <a:t>analysis</a:t>
            </a:r>
            <a:r>
              <a:rPr lang="de-DE" baseline="0" dirty="0"/>
              <a:t>: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predict</a:t>
            </a:r>
            <a:r>
              <a:rPr lang="de-DE" baseline="0" dirty="0"/>
              <a:t> </a:t>
            </a:r>
            <a:r>
              <a:rPr lang="de-DE" baseline="0" dirty="0" err="1"/>
              <a:t>if</a:t>
            </a:r>
            <a:r>
              <a:rPr lang="de-DE" baseline="0" dirty="0"/>
              <a:t> a </a:t>
            </a:r>
            <a:r>
              <a:rPr lang="de-DE" baseline="0" dirty="0" err="1"/>
              <a:t>protein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RNA </a:t>
            </a:r>
            <a:r>
              <a:rPr lang="de-DE" baseline="0" dirty="0" err="1"/>
              <a:t>dependent</a:t>
            </a:r>
            <a:r>
              <a:rPr lang="de-DE" baseline="0" dirty="0"/>
              <a:t> </a:t>
            </a:r>
            <a:r>
              <a:rPr lang="de-DE" baseline="0" dirty="0" err="1"/>
              <a:t>by</a:t>
            </a:r>
            <a:r>
              <a:rPr lang="de-DE" baseline="0" dirty="0"/>
              <a:t> </a:t>
            </a:r>
            <a:r>
              <a:rPr lang="de-DE" baseline="0" dirty="0" err="1"/>
              <a:t>looking</a:t>
            </a:r>
            <a:r>
              <a:rPr lang="de-DE" baseline="0" dirty="0"/>
              <a:t> at ist </a:t>
            </a:r>
            <a:r>
              <a:rPr lang="de-DE" baseline="0" dirty="0" err="1"/>
              <a:t>domains</a:t>
            </a:r>
            <a:r>
              <a:rPr lang="de-DE" baseline="0" dirty="0"/>
              <a:t> and </a:t>
            </a:r>
            <a:r>
              <a:rPr lang="de-DE" baseline="0" dirty="0" err="1"/>
              <a:t>its</a:t>
            </a:r>
            <a:r>
              <a:rPr lang="de-DE" baseline="0" dirty="0"/>
              <a:t> </a:t>
            </a:r>
            <a:r>
              <a:rPr lang="de-DE" baseline="0" dirty="0" err="1"/>
              <a:t>amino</a:t>
            </a:r>
            <a:r>
              <a:rPr lang="de-DE" baseline="0" dirty="0"/>
              <a:t> </a:t>
            </a:r>
            <a:r>
              <a:rPr lang="de-DE" baseline="0" dirty="0" err="1"/>
              <a:t>acid</a:t>
            </a:r>
            <a:r>
              <a:rPr lang="de-DE" baseline="0" dirty="0"/>
              <a:t> </a:t>
            </a:r>
            <a:r>
              <a:rPr lang="de-DE" baseline="0" dirty="0" err="1"/>
              <a:t>preferences</a:t>
            </a:r>
            <a:endParaRPr lang="de-DE" baseline="0" dirty="0"/>
          </a:p>
          <a:p>
            <a:r>
              <a:rPr lang="de-DE" baseline="0" dirty="0"/>
              <a:t>- </a:t>
            </a:r>
            <a:r>
              <a:rPr lang="de-DE" baseline="0" dirty="0" err="1"/>
              <a:t>How</a:t>
            </a:r>
            <a:r>
              <a:rPr lang="de-DE" baseline="0" dirty="0"/>
              <a:t> </a:t>
            </a:r>
            <a:r>
              <a:rPr lang="de-DE" baseline="0" dirty="0" err="1"/>
              <a:t>many</a:t>
            </a:r>
            <a:r>
              <a:rPr lang="de-DE" baseline="0" dirty="0"/>
              <a:t> </a:t>
            </a:r>
            <a:r>
              <a:rPr lang="de-DE" baseline="0" dirty="0" err="1"/>
              <a:t>other</a:t>
            </a:r>
            <a:r>
              <a:rPr lang="de-DE" baseline="0" dirty="0"/>
              <a:t> </a:t>
            </a:r>
            <a:r>
              <a:rPr lang="de-DE" baseline="0" dirty="0" err="1"/>
              <a:t>traits</a:t>
            </a:r>
            <a:r>
              <a:rPr lang="de-DE" baseline="0" dirty="0"/>
              <a:t> (e.g.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isoelectric</a:t>
            </a:r>
            <a:r>
              <a:rPr lang="de-DE" baseline="0" dirty="0"/>
              <a:t> </a:t>
            </a:r>
            <a:r>
              <a:rPr lang="de-DE" baseline="0" dirty="0" err="1"/>
              <a:t>point</a:t>
            </a:r>
            <a:r>
              <a:rPr lang="de-DE" baseline="0" dirty="0"/>
              <a:t>) do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have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include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make</a:t>
            </a:r>
            <a:r>
              <a:rPr lang="de-DE" baseline="0" dirty="0"/>
              <a:t> </a:t>
            </a:r>
            <a:r>
              <a:rPr lang="de-DE" baseline="0" dirty="0" err="1"/>
              <a:t>accurate</a:t>
            </a:r>
            <a:r>
              <a:rPr lang="de-DE" baseline="0" dirty="0"/>
              <a:t> </a:t>
            </a:r>
            <a:r>
              <a:rPr lang="de-DE" baseline="0" dirty="0" err="1"/>
              <a:t>predictions</a:t>
            </a:r>
            <a:r>
              <a:rPr lang="de-DE" baseline="0" dirty="0"/>
              <a:t>?</a:t>
            </a:r>
            <a:endParaRPr lang="de-DE" dirty="0"/>
          </a:p>
          <a:p>
            <a:pPr marL="0" indent="0">
              <a:buFontTx/>
              <a:buNone/>
            </a:pPr>
            <a:endParaRPr lang="de-DE" sz="1200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266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Only</a:t>
            </a:r>
            <a:r>
              <a:rPr lang="de-DE" dirty="0"/>
              <a:t> 215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proteins</a:t>
            </a:r>
            <a:r>
              <a:rPr lang="de-DE" dirty="0"/>
              <a:t> so</a:t>
            </a:r>
            <a:r>
              <a:rPr lang="de-DE" baseline="0" dirty="0"/>
              <a:t> </a:t>
            </a:r>
            <a:r>
              <a:rPr lang="de-DE" baseline="0" dirty="0" err="1"/>
              <a:t>far</a:t>
            </a:r>
            <a:endParaRPr lang="de-DE" baseline="0" dirty="0"/>
          </a:p>
          <a:p>
            <a:r>
              <a:rPr lang="de-DE" baseline="0" dirty="0"/>
              <a:t>High </a:t>
            </a:r>
            <a:r>
              <a:rPr lang="de-DE" baseline="0" dirty="0" err="1"/>
              <a:t>need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proteome</a:t>
            </a:r>
            <a:r>
              <a:rPr lang="de-DE" baseline="0" dirty="0"/>
              <a:t> </a:t>
            </a:r>
            <a:r>
              <a:rPr lang="de-DE" baseline="0" dirty="0" err="1"/>
              <a:t>wide</a:t>
            </a:r>
            <a:r>
              <a:rPr lang="de-DE" baseline="0" dirty="0"/>
              <a:t> </a:t>
            </a:r>
            <a:r>
              <a:rPr lang="de-DE" baseline="0" dirty="0" err="1"/>
              <a:t>studies</a:t>
            </a:r>
            <a:r>
              <a:rPr lang="de-DE" baseline="0" dirty="0"/>
              <a:t> </a:t>
            </a:r>
            <a:r>
              <a:rPr lang="de-DE" baseline="0" dirty="0" err="1"/>
              <a:t>dedicated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identification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RBPs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72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Malfunction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RBPs </a:t>
            </a:r>
            <a:r>
              <a:rPr lang="de-DE" dirty="0" err="1"/>
              <a:t>results</a:t>
            </a:r>
            <a:r>
              <a:rPr lang="de-DE" dirty="0"/>
              <a:t> in </a:t>
            </a:r>
            <a:r>
              <a:rPr lang="de-DE" dirty="0" err="1"/>
              <a:t>severe</a:t>
            </a:r>
            <a:r>
              <a:rPr lang="de-DE" dirty="0"/>
              <a:t> </a:t>
            </a:r>
            <a:r>
              <a:rPr lang="de-DE" dirty="0" err="1"/>
              <a:t>diseases</a:t>
            </a:r>
            <a:endParaRPr lang="de-DE" dirty="0"/>
          </a:p>
          <a:p>
            <a:r>
              <a:rPr lang="de-DE" dirty="0"/>
              <a:t>Alternative </a:t>
            </a:r>
            <a:r>
              <a:rPr lang="de-DE" dirty="0" err="1"/>
              <a:t>splicing</a:t>
            </a:r>
            <a:r>
              <a:rPr lang="de-DE" dirty="0"/>
              <a:t> </a:t>
            </a:r>
            <a:r>
              <a:rPr lang="de-DE" dirty="0" err="1"/>
              <a:t>defects</a:t>
            </a:r>
            <a:r>
              <a:rPr lang="de-DE" dirty="0"/>
              <a:t>, RNA </a:t>
            </a:r>
            <a:r>
              <a:rPr lang="de-DE" dirty="0" err="1"/>
              <a:t>destabilization</a:t>
            </a:r>
            <a:r>
              <a:rPr lang="de-DE" dirty="0"/>
              <a:t>, </a:t>
            </a:r>
            <a:r>
              <a:rPr lang="de-DE" dirty="0" err="1"/>
              <a:t>stabilization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proto-</a:t>
            </a:r>
            <a:r>
              <a:rPr lang="de-DE" dirty="0" err="1"/>
              <a:t>onkogenes</a:t>
            </a:r>
            <a:r>
              <a:rPr lang="de-DE" dirty="0"/>
              <a:t>,</a:t>
            </a:r>
            <a:r>
              <a:rPr lang="de-DE" baseline="0" dirty="0"/>
              <a:t> alternative </a:t>
            </a:r>
            <a:r>
              <a:rPr lang="de-DE" baseline="0" dirty="0" err="1"/>
              <a:t>polyadenylation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baseline="0" dirty="0" err="1"/>
              <a:t>Chronic</a:t>
            </a:r>
            <a:r>
              <a:rPr lang="de-DE" baseline="0" dirty="0"/>
              <a:t> </a:t>
            </a:r>
            <a:r>
              <a:rPr lang="de-DE" baseline="0" dirty="0" err="1"/>
              <a:t>inflammation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autoimmune </a:t>
            </a:r>
            <a:r>
              <a:rPr lang="de-DE" baseline="0" dirty="0" err="1"/>
              <a:t>diseases</a:t>
            </a:r>
            <a:r>
              <a:rPr lang="de-DE" baseline="0" dirty="0"/>
              <a:t> (</a:t>
            </a:r>
            <a:r>
              <a:rPr lang="de-DE" baseline="0" dirty="0" err="1"/>
              <a:t>involved</a:t>
            </a:r>
            <a:r>
              <a:rPr lang="de-DE" baseline="0" dirty="0"/>
              <a:t> in </a:t>
            </a:r>
            <a:r>
              <a:rPr lang="de-DE" baseline="0" dirty="0" err="1"/>
              <a:t>regulating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pro-</a:t>
            </a:r>
            <a:r>
              <a:rPr lang="de-DE" baseline="0" dirty="0" err="1"/>
              <a:t>inflammatory</a:t>
            </a:r>
            <a:r>
              <a:rPr lang="de-DE" baseline="0" dirty="0"/>
              <a:t> </a:t>
            </a:r>
            <a:r>
              <a:rPr lang="de-DE" baseline="0" dirty="0" err="1"/>
              <a:t>cytokines</a:t>
            </a:r>
            <a:r>
              <a:rPr lang="de-DE" baseline="0" dirty="0"/>
              <a:t> IL6 </a:t>
            </a:r>
            <a:r>
              <a:rPr lang="de-DE" baseline="0" dirty="0" err="1"/>
              <a:t>and</a:t>
            </a:r>
            <a:r>
              <a:rPr lang="de-DE" baseline="0" dirty="0"/>
              <a:t> TNF </a:t>
            </a:r>
            <a:r>
              <a:rPr lang="de-DE" baseline="0" dirty="0" err="1"/>
              <a:t>alpha</a:t>
            </a:r>
            <a:r>
              <a:rPr lang="de-DE" baseline="0" dirty="0"/>
              <a:t>)</a:t>
            </a:r>
          </a:p>
          <a:p>
            <a:pPr marL="628650" lvl="1" indent="-171450">
              <a:buFontTx/>
              <a:buChar char="-"/>
            </a:pPr>
            <a:r>
              <a:rPr lang="de-DE" baseline="0" dirty="0"/>
              <a:t>Potential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cancer</a:t>
            </a:r>
            <a:r>
              <a:rPr lang="de-DE" baseline="0" dirty="0"/>
              <a:t>: </a:t>
            </a:r>
            <a:r>
              <a:rPr lang="de-DE" baseline="0" dirty="0" err="1"/>
              <a:t>targeting</a:t>
            </a:r>
            <a:r>
              <a:rPr lang="de-DE" baseline="0" dirty="0"/>
              <a:t> RBPs </a:t>
            </a:r>
            <a:r>
              <a:rPr lang="de-DE" baseline="0" dirty="0" err="1"/>
              <a:t>coupled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</a:t>
            </a:r>
            <a:r>
              <a:rPr lang="de-DE" baseline="0" dirty="0" err="1"/>
              <a:t>immunotherapy</a:t>
            </a:r>
            <a:endParaRPr lang="de-DE" baseline="0" dirty="0"/>
          </a:p>
          <a:p>
            <a:pPr marL="628650" lvl="1" indent="-171450">
              <a:buFontTx/>
              <a:buChar char="-"/>
            </a:pPr>
            <a:endParaRPr lang="de-DE" baseline="0" dirty="0"/>
          </a:p>
          <a:p>
            <a:pPr marL="628650" lvl="1" indent="-171450">
              <a:buFontTx/>
              <a:buChar char="-"/>
            </a:pPr>
            <a:r>
              <a:rPr lang="de-DE" baseline="0" dirty="0" err="1"/>
              <a:t>Diabetic</a:t>
            </a:r>
            <a:r>
              <a:rPr lang="de-DE" baseline="0" dirty="0"/>
              <a:t> </a:t>
            </a:r>
            <a:r>
              <a:rPr lang="de-DE" baseline="0" dirty="0" err="1"/>
              <a:t>cardiomyopathy</a:t>
            </a:r>
            <a:r>
              <a:rPr lang="de-DE" baseline="0" dirty="0"/>
              <a:t> &amp; </a:t>
            </a:r>
            <a:r>
              <a:rPr lang="de-DE" baseline="0" dirty="0" err="1"/>
              <a:t>nepropathy</a:t>
            </a:r>
            <a:endParaRPr lang="de-DE" baseline="0" dirty="0"/>
          </a:p>
          <a:p>
            <a:pPr marL="628650" lvl="1" indent="-171450">
              <a:buFontTx/>
              <a:buChar char="-"/>
            </a:pPr>
            <a:r>
              <a:rPr lang="de-DE" baseline="0" dirty="0" err="1"/>
              <a:t>Artherosclerosis</a:t>
            </a:r>
            <a:r>
              <a:rPr lang="de-DE" baseline="0" dirty="0"/>
              <a:t> </a:t>
            </a:r>
            <a:r>
              <a:rPr lang="de-DE" baseline="0" dirty="0" err="1"/>
              <a:t>progression</a:t>
            </a:r>
            <a:endParaRPr lang="de-DE" baseline="0" dirty="0"/>
          </a:p>
          <a:p>
            <a:pPr marL="628650" lvl="1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7023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Not just</a:t>
            </a:r>
            <a:r>
              <a:rPr lang="de-DE" baseline="0" dirty="0"/>
              <a:t> </a:t>
            </a:r>
            <a:r>
              <a:rPr lang="de-DE" baseline="0" dirty="0" err="1"/>
              <a:t>severe</a:t>
            </a:r>
            <a:r>
              <a:rPr lang="de-DE" baseline="0" dirty="0"/>
              <a:t> </a:t>
            </a:r>
            <a:r>
              <a:rPr lang="de-DE" baseline="0" dirty="0" err="1"/>
              <a:t>consequences</a:t>
            </a:r>
            <a:r>
              <a:rPr lang="de-DE" baseline="0" dirty="0"/>
              <a:t> in </a:t>
            </a:r>
            <a:r>
              <a:rPr lang="de-DE" baseline="0" dirty="0" err="1"/>
              <a:t>cancer</a:t>
            </a:r>
            <a:r>
              <a:rPr lang="de-DE" baseline="0" dirty="0"/>
              <a:t> but also in neurodegenerative </a:t>
            </a:r>
            <a:r>
              <a:rPr lang="de-DE" baseline="0" dirty="0" err="1"/>
              <a:t>dieseases</a:t>
            </a:r>
            <a:r>
              <a:rPr lang="de-DE" baseline="0" dirty="0"/>
              <a:t> such </a:t>
            </a:r>
            <a:r>
              <a:rPr lang="de-DE" baseline="0" dirty="0" err="1"/>
              <a:t>as</a:t>
            </a:r>
            <a:r>
              <a:rPr lang="de-DE" baseline="0" dirty="0"/>
              <a:t> ALS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Fragmentation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formation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inclusion</a:t>
            </a:r>
            <a:r>
              <a:rPr lang="de-DE" baseline="0" dirty="0"/>
              <a:t> </a:t>
            </a:r>
            <a:r>
              <a:rPr lang="de-DE" baseline="0" dirty="0" err="1"/>
              <a:t>bodies</a:t>
            </a:r>
            <a:endParaRPr lang="de-DE" baseline="0" dirty="0"/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 err="1"/>
              <a:t>Important</a:t>
            </a:r>
            <a:r>
              <a:rPr lang="de-DE" baseline="0" dirty="0"/>
              <a:t> in </a:t>
            </a:r>
            <a:r>
              <a:rPr lang="de-DE" baseline="0" dirty="0" err="1"/>
              <a:t>embyronic</a:t>
            </a:r>
            <a:r>
              <a:rPr lang="de-DE" baseline="0" dirty="0"/>
              <a:t> </a:t>
            </a:r>
            <a:r>
              <a:rPr lang="de-DE" baseline="0" dirty="0" err="1"/>
              <a:t>development</a:t>
            </a:r>
            <a:endParaRPr lang="de-DE" baseline="0" dirty="0"/>
          </a:p>
          <a:p>
            <a:pPr marL="628650" lvl="1" indent="-171450">
              <a:buFontTx/>
              <a:buChar char="-"/>
            </a:pPr>
            <a:r>
              <a:rPr lang="de-DE" baseline="0" dirty="0" err="1"/>
              <a:t>Somatic</a:t>
            </a:r>
            <a:r>
              <a:rPr lang="de-DE" baseline="0" dirty="0"/>
              <a:t> </a:t>
            </a:r>
            <a:r>
              <a:rPr lang="de-DE" baseline="0" dirty="0" err="1"/>
              <a:t>tissue</a:t>
            </a:r>
            <a:r>
              <a:rPr lang="de-DE" baseline="0" dirty="0"/>
              <a:t> </a:t>
            </a:r>
            <a:r>
              <a:rPr lang="de-DE" baseline="0" dirty="0" err="1"/>
              <a:t>development</a:t>
            </a:r>
            <a:r>
              <a:rPr lang="de-DE" baseline="0" dirty="0"/>
              <a:t>: RBPs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have</a:t>
            </a:r>
            <a:r>
              <a:rPr lang="de-DE" baseline="0" dirty="0"/>
              <a:t> multiple </a:t>
            </a:r>
            <a:r>
              <a:rPr lang="de-DE" baseline="0" dirty="0" err="1"/>
              <a:t>target</a:t>
            </a:r>
            <a:r>
              <a:rPr lang="de-DE" baseline="0" dirty="0"/>
              <a:t> RNAs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/>
              <a:t>Dendritogenesis</a:t>
            </a:r>
            <a:r>
              <a:rPr lang="de-DE" baseline="0" dirty="0"/>
              <a:t> in </a:t>
            </a:r>
            <a:r>
              <a:rPr lang="de-DE" baseline="0" dirty="0" err="1"/>
              <a:t>hippocampal</a:t>
            </a:r>
            <a:r>
              <a:rPr lang="de-DE" baseline="0" dirty="0"/>
              <a:t> </a:t>
            </a:r>
            <a:r>
              <a:rPr lang="de-DE" baseline="0" dirty="0" err="1"/>
              <a:t>neurons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3367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0051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DOX: </a:t>
            </a:r>
            <a:r>
              <a:rPr lang="de-DE" dirty="0" err="1"/>
              <a:t>doxycycline</a:t>
            </a:r>
            <a:r>
              <a:rPr lang="de-DE" baseline="0" dirty="0"/>
              <a:t> </a:t>
            </a:r>
            <a:r>
              <a:rPr lang="de-DE" baseline="0" dirty="0" err="1"/>
              <a:t>inducible</a:t>
            </a:r>
            <a:r>
              <a:rPr lang="de-DE" baseline="0" dirty="0"/>
              <a:t> </a:t>
            </a:r>
            <a:r>
              <a:rPr lang="de-DE" baseline="0" dirty="0" err="1"/>
              <a:t>shRNAs</a:t>
            </a:r>
            <a:r>
              <a:rPr lang="de-DE" baseline="0" dirty="0"/>
              <a:t>, </a:t>
            </a:r>
            <a:r>
              <a:rPr lang="de-DE" baseline="0" dirty="0" err="1"/>
              <a:t>that</a:t>
            </a:r>
            <a:r>
              <a:rPr lang="de-DE" baseline="0" dirty="0"/>
              <a:t> </a:t>
            </a:r>
            <a:r>
              <a:rPr lang="de-DE" baseline="0" dirty="0" err="1"/>
              <a:t>target</a:t>
            </a:r>
            <a:r>
              <a:rPr lang="de-DE" baseline="0" dirty="0"/>
              <a:t> </a:t>
            </a:r>
            <a:r>
              <a:rPr lang="de-DE" baseline="0" dirty="0" err="1"/>
              <a:t>seveeral</a:t>
            </a:r>
            <a:r>
              <a:rPr lang="de-DE" baseline="0" dirty="0"/>
              <a:t> </a:t>
            </a:r>
            <a:r>
              <a:rPr lang="de-DE" baseline="0" dirty="0" err="1"/>
              <a:t>proteins</a:t>
            </a:r>
            <a:r>
              <a:rPr lang="de-DE" baseline="0" dirty="0"/>
              <a:t> </a:t>
            </a:r>
            <a:r>
              <a:rPr lang="de-DE" baseline="0" dirty="0" err="1"/>
              <a:t>mediating</a:t>
            </a:r>
            <a:r>
              <a:rPr lang="de-DE" baseline="0" dirty="0"/>
              <a:t> RNA </a:t>
            </a:r>
            <a:r>
              <a:rPr lang="de-DE" baseline="0" dirty="0" err="1"/>
              <a:t>stability</a:t>
            </a:r>
            <a:endParaRPr lang="de-DE" baseline="0" dirty="0"/>
          </a:p>
          <a:p>
            <a:r>
              <a:rPr lang="de-DE" baseline="0" dirty="0"/>
              <a:t>YTHDF2 </a:t>
            </a:r>
            <a:r>
              <a:rPr lang="de-DE" baseline="0" dirty="0" err="1"/>
              <a:t>hairpin</a:t>
            </a:r>
            <a:r>
              <a:rPr lang="de-DE" baseline="0" dirty="0"/>
              <a:t> was </a:t>
            </a:r>
            <a:r>
              <a:rPr lang="de-DE" baseline="0" dirty="0" err="1"/>
              <a:t>depleted</a:t>
            </a:r>
            <a:r>
              <a:rPr lang="de-DE" baseline="0" dirty="0"/>
              <a:t> in </a:t>
            </a:r>
            <a:r>
              <a:rPr lang="de-DE" baseline="0" dirty="0" err="1"/>
              <a:t>tumor</a:t>
            </a:r>
            <a:r>
              <a:rPr lang="de-DE" baseline="0" dirty="0"/>
              <a:t> </a:t>
            </a:r>
            <a:r>
              <a:rPr lang="de-DE" baseline="0" dirty="0" err="1"/>
              <a:t>cells</a:t>
            </a:r>
            <a:r>
              <a:rPr lang="de-DE" baseline="0" dirty="0"/>
              <a:t> </a:t>
            </a:r>
            <a:r>
              <a:rPr lang="de-DE" baseline="0" dirty="0" err="1"/>
              <a:t>which</a:t>
            </a:r>
            <a:r>
              <a:rPr lang="de-DE" baseline="0" dirty="0"/>
              <a:t> </a:t>
            </a:r>
            <a:r>
              <a:rPr lang="de-DE" baseline="0" dirty="0" err="1"/>
              <a:t>caused</a:t>
            </a:r>
            <a:r>
              <a:rPr lang="de-DE" baseline="0" dirty="0"/>
              <a:t> a </a:t>
            </a:r>
            <a:r>
              <a:rPr lang="de-DE" baseline="0" dirty="0" err="1"/>
              <a:t>growth</a:t>
            </a:r>
            <a:r>
              <a:rPr lang="de-DE" baseline="0" dirty="0"/>
              <a:t> </a:t>
            </a:r>
            <a:r>
              <a:rPr lang="de-DE" baseline="0" dirty="0" err="1"/>
              <a:t>disadvantage</a:t>
            </a:r>
            <a:r>
              <a:rPr lang="de-DE" baseline="0" dirty="0"/>
              <a:t> </a:t>
            </a:r>
          </a:p>
          <a:p>
            <a:endParaRPr lang="de-DE" baseline="0" dirty="0"/>
          </a:p>
          <a:p>
            <a:endParaRPr lang="de-DE" baseline="0" dirty="0"/>
          </a:p>
          <a:p>
            <a:r>
              <a:rPr lang="de-DE" baseline="0" dirty="0"/>
              <a:t>Understanding RBPs will </a:t>
            </a:r>
            <a:r>
              <a:rPr lang="de-DE" baseline="0" dirty="0" err="1"/>
              <a:t>create</a:t>
            </a:r>
            <a:r>
              <a:rPr lang="de-DE" baseline="0" dirty="0"/>
              <a:t> </a:t>
            </a:r>
            <a:r>
              <a:rPr lang="de-DE" baseline="0" dirty="0" err="1"/>
              <a:t>discoveries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a high </a:t>
            </a:r>
            <a:r>
              <a:rPr lang="de-DE" baseline="0" dirty="0" err="1"/>
              <a:t>translational</a:t>
            </a:r>
            <a:r>
              <a:rPr lang="de-DE" baseline="0" dirty="0"/>
              <a:t> potential</a:t>
            </a:r>
          </a:p>
          <a:p>
            <a:r>
              <a:rPr lang="de-DE" baseline="0" dirty="0" err="1"/>
              <a:t>Introduce</a:t>
            </a:r>
            <a:r>
              <a:rPr lang="de-DE" baseline="0" dirty="0"/>
              <a:t> </a:t>
            </a:r>
            <a:r>
              <a:rPr lang="de-DE" baseline="0" dirty="0" err="1"/>
              <a:t>us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new</a:t>
            </a:r>
            <a:r>
              <a:rPr lang="de-DE" baseline="0" dirty="0"/>
              <a:t> </a:t>
            </a:r>
            <a:r>
              <a:rPr lang="de-DE" baseline="0" dirty="0" err="1"/>
              <a:t>therapeutic</a:t>
            </a:r>
            <a:r>
              <a:rPr lang="de-DE" baseline="0" dirty="0"/>
              <a:t> </a:t>
            </a:r>
            <a:r>
              <a:rPr lang="de-DE" baseline="0" dirty="0" err="1"/>
              <a:t>targets</a:t>
            </a:r>
            <a:endParaRPr lang="de-DE" baseline="0" dirty="0"/>
          </a:p>
          <a:p>
            <a:r>
              <a:rPr lang="de-DE" baseline="0" dirty="0"/>
              <a:t>And in </a:t>
            </a:r>
            <a:r>
              <a:rPr lang="de-DE" baseline="0" dirty="0" err="1"/>
              <a:t>the</a:t>
            </a:r>
            <a:r>
              <a:rPr lang="de-DE" baseline="0" dirty="0"/>
              <a:t> end will </a:t>
            </a:r>
            <a:r>
              <a:rPr lang="de-DE" baseline="0" dirty="0" err="1"/>
              <a:t>advance</a:t>
            </a:r>
            <a:r>
              <a:rPr lang="de-DE" baseline="0" dirty="0"/>
              <a:t> </a:t>
            </a:r>
            <a:r>
              <a:rPr lang="de-DE" baseline="0" dirty="0" err="1"/>
              <a:t>research</a:t>
            </a:r>
            <a:r>
              <a:rPr lang="de-DE" baseline="0" dirty="0"/>
              <a:t> and </a:t>
            </a:r>
            <a:r>
              <a:rPr lang="de-DE" baseline="0" dirty="0" err="1"/>
              <a:t>development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therapies</a:t>
            </a:r>
            <a:r>
              <a:rPr lang="de-DE" baseline="0" dirty="0"/>
              <a:t> in </a:t>
            </a:r>
            <a:r>
              <a:rPr lang="de-DE" baseline="0" dirty="0" err="1"/>
              <a:t>areas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a high </a:t>
            </a:r>
            <a:r>
              <a:rPr lang="de-DE" baseline="0" dirty="0" err="1"/>
              <a:t>unmet</a:t>
            </a:r>
            <a:r>
              <a:rPr lang="de-DE" baseline="0" dirty="0"/>
              <a:t> </a:t>
            </a:r>
            <a:r>
              <a:rPr lang="de-DE" baseline="0" dirty="0" err="1"/>
              <a:t>medical</a:t>
            </a:r>
            <a:r>
              <a:rPr lang="de-DE" baseline="0" dirty="0"/>
              <a:t> </a:t>
            </a:r>
            <a:r>
              <a:rPr lang="de-DE" baseline="0" dirty="0" err="1"/>
              <a:t>need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0420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Data frame with 7086 rows and 150 columns</a:t>
            </a:r>
          </a:p>
          <a:p>
            <a:pPr marL="171450" indent="-171450">
              <a:buFontTx/>
              <a:buChar char="-"/>
            </a:pPr>
            <a:r>
              <a:rPr lang="en-GB" dirty="0"/>
              <a:t>Rows = proteins</a:t>
            </a:r>
          </a:p>
          <a:p>
            <a:pPr marL="171450" indent="-171450">
              <a:buFontTx/>
              <a:buChar char="-"/>
            </a:pPr>
            <a:r>
              <a:rPr lang="en-GB" dirty="0"/>
              <a:t>Col = Fraction 1-25 for a replicate of control or </a:t>
            </a:r>
            <a:r>
              <a:rPr lang="en-GB" dirty="0" err="1"/>
              <a:t>rnase</a:t>
            </a:r>
            <a:r>
              <a:rPr lang="en-GB" dirty="0"/>
              <a:t> sample</a:t>
            </a:r>
          </a:p>
          <a:p>
            <a:pPr marL="171450" indent="-171450">
              <a:buFontTx/>
              <a:buChar char="-"/>
            </a:pPr>
            <a:r>
              <a:rPr lang="en-GB" dirty="0"/>
              <a:t>Values in Dalton?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769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894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14DA9A-3413-A7C9-093D-F717DA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9DC351F-847A-81F8-B7DF-B80F5F86F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24D5DB-F06A-F611-B4BB-9E24BB72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AFD5-5EF3-415F-9F0B-4492BA775CD3}" type="datetime1">
              <a:rPr lang="de-DE" smtClean="0"/>
              <a:t>17.05.2022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85D49E-B44A-4738-780D-35486496D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B35C85-D8C1-81A0-785F-6495F7A27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682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BE04FD-DC55-C285-7756-6B4F4712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7DF1EB-C343-0E6F-88D1-DC650E71C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43847E-D5AC-8C3C-9707-728E59910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5CD3-E3C7-4284-82B6-D3CC5F3C340C}" type="datetime1">
              <a:rPr lang="de-DE" smtClean="0"/>
              <a:t>17.05.2022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28099B-BB0F-8946-FCC9-AC8CC389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9303B4-3CD0-7B3A-70A7-C9A3C77BC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552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70610F3-E2FC-B6BC-33E1-C8C24ADAA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489BCC2-DFF0-4058-BA99-1CE934F60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EA72CF-6511-97BC-1DDC-2483DFC45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8850-3A74-4291-B8EC-899B7DFC2FD7}" type="datetime1">
              <a:rPr lang="de-DE" smtClean="0"/>
              <a:t>17.05.2022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71ABBF-716F-D6AC-C6AF-05431C16E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E9E1B0-1EFE-60A3-6CAD-745906081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583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A0E134-EC17-113E-4010-2D21EDB5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0D0D80-5045-F207-9695-C312D1C69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723550-B977-26A4-A987-3BB7D53D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77935-0F02-486B-93E2-1A62BA52A9DC}" type="datetime1">
              <a:rPr lang="de-DE" smtClean="0"/>
              <a:t>17.05.2022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C0ED34-5EB4-92F1-EED9-067FE303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FB61BD-BAF3-996F-DFF6-F2C295BD0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189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275793-1F11-D635-36AB-E60A248CB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5E9593-5C08-9A7B-EB78-544C42CAD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A5F1E3-9F18-22CE-FA9F-8F8696A0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6B55-F93A-4A82-B394-5844EB08D3EE}" type="datetime1">
              <a:rPr lang="de-DE" smtClean="0"/>
              <a:t>17.05.2022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D74FE2-263E-B84D-ABDA-56FFB7CE8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226356-B495-4FB9-B486-DDA99DE5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929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65AB82-F6D1-1F2F-1BC3-7A2F0EAC6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E1F6A8-28DC-4736-82FA-AA4373952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13DCF5-774C-046A-C6B9-FB713AE71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FB3520-39F7-ABE6-B394-E9E2F3F4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90E57-9042-4FB1-9DB0-BAB388798E9F}" type="datetime1">
              <a:rPr lang="de-DE" smtClean="0"/>
              <a:t>17.05.2022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4F591F-8812-F24B-4555-CA1C6994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B09CCF-22EE-6F67-D070-B8480956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76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52B850-FA65-1087-4A98-F8431452F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146903-9043-ADF1-A97A-2E67734E2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EA3278-E4FF-F3DA-CB7D-0392309F4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1B18683-6A68-E8A5-ABC1-A3886C2A2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A630C1F-0A2D-2E69-84C9-538028C88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B748133-48FB-6B15-F144-BBCC2D1DF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E1AF-841F-4B25-AE94-453CAF9C5BFF}" type="datetime1">
              <a:rPr lang="de-DE" smtClean="0"/>
              <a:t>17.05.2022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D208A57-7070-34B9-2756-1F76FBC95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BDDDA5F-4381-561D-5A03-7C2A3FFA9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893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EF4791-8682-4EB0-C7BB-F003A56B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6F81000-8546-B137-8B4B-A635231F7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077D-0C95-40B3-BB8B-96239E34F330}" type="datetime1">
              <a:rPr lang="de-DE" smtClean="0"/>
              <a:t>17.05.2022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92AAAF-AF5C-8B39-F559-4ED2EE135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39FF16-0A70-BA44-1FEF-F46B243F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150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05EE271-62BB-D0C0-834E-D1FE7A49D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1BFC-C431-4CE0-8637-2AA7341065DA}" type="datetime1">
              <a:rPr lang="de-DE" smtClean="0"/>
              <a:t>17.05.2022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F4CFF82-0380-F976-115D-D4D0A430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95C63F-B884-F6A2-437C-636A5DC89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159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0198D-1FB0-86CA-1812-F771EDBD6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C85D69-6A98-28BD-4840-D57665606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19B679-8E7D-1B35-C060-6DC0E163A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E404BA-717E-7142-8060-ABA0F1F51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182B-B9BE-4267-9D89-433FC66079F1}" type="datetime1">
              <a:rPr lang="de-DE" smtClean="0"/>
              <a:t>17.05.2022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465D23-2668-368F-131C-63B08450F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91B660-7F37-67E3-E66B-A8AC31F55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9686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51C21C-48CA-B0D3-7822-AB118DA47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7EB9813-0C03-B6B4-B8A4-DB1A2A87D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AE74BA-20C1-315D-E23E-C23ACD398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1005F5-88F6-357A-6411-EDBF10FF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8F85-A77D-4AA7-B335-BF3E3C502D74}" type="datetime1">
              <a:rPr lang="de-DE" smtClean="0"/>
              <a:t>17.05.2022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148A25-2375-2EA8-C381-E25E0FEF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C37F59-0AAC-42FA-96CF-E9D39DA5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37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2D247FF-0DDA-ABFF-5CA9-A4EEF681D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C0E8CD-353F-D373-3850-0CA4AC26F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331EAF-1B21-7187-5292-E14FA3FE8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52E96-2B6B-4C69-B67F-9C08F3E73303}" type="datetime1">
              <a:rPr lang="de-DE" smtClean="0"/>
              <a:t>17.05.2022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145176-E088-72FB-1EF9-EDDCC3BEC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2DC2C0-4B28-9536-738D-A32DFAD76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508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Created with BioRender.com&#10;">
            <a:extLst>
              <a:ext uri="{FF2B5EF4-FFF2-40B4-BE49-F238E27FC236}">
                <a16:creationId xmlns:a16="http://schemas.microsoft.com/office/drawing/2014/main" id="{41E60544-1BC9-CE72-0547-00E3C87E7E6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9" t="1380" r="-1" b="7710"/>
          <a:stretch/>
        </p:blipFill>
        <p:spPr>
          <a:xfrm>
            <a:off x="4374724" y="616415"/>
            <a:ext cx="8283563" cy="5899579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928DD85-BB99-450D-A702-2683E0296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40E5BD2-4019-4012-A1AA-628900E65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6098BB2-CC7E-7E1B-E9B7-A4F5E1401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831" y="517358"/>
            <a:ext cx="4356875" cy="2649263"/>
          </a:xfrm>
        </p:spPr>
        <p:txBody>
          <a:bodyPr anchor="b">
            <a:normAutofit/>
          </a:bodyPr>
          <a:lstStyle/>
          <a:p>
            <a:pPr algn="l"/>
            <a:r>
              <a:rPr lang="en-GB" sz="4000" b="1" noProof="0" dirty="0"/>
              <a:t>Proteome-wide Screen for RNA-dependent Proteins in HeLa cells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A150BE-C897-2D91-3822-AF8B5EE51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831" y="3513708"/>
            <a:ext cx="3205463" cy="2989722"/>
          </a:xfrm>
        </p:spPr>
        <p:txBody>
          <a:bodyPr anchor="t">
            <a:normAutofit/>
          </a:bodyPr>
          <a:lstStyle/>
          <a:p>
            <a:pPr algn="l"/>
            <a:r>
              <a:rPr lang="en-GB" sz="3600" noProof="0" dirty="0">
                <a:latin typeface="+mj-lt"/>
              </a:rPr>
              <a:t>Project Proposal</a:t>
            </a:r>
          </a:p>
          <a:p>
            <a:pPr algn="l"/>
            <a:r>
              <a:rPr lang="en-GB" sz="2000" noProof="0" dirty="0">
                <a:latin typeface="+mj-lt"/>
              </a:rPr>
              <a:t>Data Analysis Project 2022</a:t>
            </a:r>
          </a:p>
          <a:p>
            <a:pPr algn="l"/>
            <a:r>
              <a:rPr lang="en-GB" sz="1200" noProof="0" dirty="0"/>
              <a:t>Group 5: Katharina Lotter, Laura Herrfurth, Marie Lulu </a:t>
            </a:r>
            <a:r>
              <a:rPr lang="en-GB" sz="1200" noProof="0" dirty="0" err="1"/>
              <a:t>Salein</a:t>
            </a:r>
            <a:r>
              <a:rPr lang="en-GB" sz="1200" noProof="0" dirty="0"/>
              <a:t>, Kiren A. Nadeem</a:t>
            </a:r>
          </a:p>
          <a:p>
            <a:pPr algn="l"/>
            <a:r>
              <a:rPr lang="en-GB" sz="1200" noProof="0" dirty="0"/>
              <a:t>Supervisors: </a:t>
            </a:r>
            <a:r>
              <a:rPr lang="en-GB" sz="1200" noProof="0" dirty="0" err="1"/>
              <a:t>Dr.</a:t>
            </a:r>
            <a:r>
              <a:rPr lang="en-GB" sz="1200" noProof="0" dirty="0"/>
              <a:t> </a:t>
            </a:r>
            <a:r>
              <a:rPr lang="en-GB" sz="1200" noProof="0" dirty="0" err="1"/>
              <a:t>Maïwen</a:t>
            </a:r>
            <a:r>
              <a:rPr lang="en-GB" sz="1200" noProof="0" dirty="0"/>
              <a:t> </a:t>
            </a:r>
            <a:r>
              <a:rPr lang="en-GB" sz="1200" noProof="0" dirty="0" err="1"/>
              <a:t>Caudron</a:t>
            </a:r>
            <a:r>
              <a:rPr lang="en-GB" sz="1200" noProof="0" dirty="0"/>
              <a:t>-Herger,    </a:t>
            </a:r>
            <a:r>
              <a:rPr lang="en-GB" sz="1200" noProof="0" dirty="0" err="1"/>
              <a:t>Niklas</a:t>
            </a:r>
            <a:r>
              <a:rPr lang="en-GB" sz="1200" noProof="0" dirty="0"/>
              <a:t> </a:t>
            </a:r>
            <a:r>
              <a:rPr lang="en-GB" sz="1200" dirty="0"/>
              <a:t>Engel</a:t>
            </a:r>
            <a:endParaRPr lang="en-GB" sz="1200" noProof="0" dirty="0"/>
          </a:p>
          <a:p>
            <a:pPr algn="l"/>
            <a:r>
              <a:rPr lang="en-GB" sz="1200" noProof="0" dirty="0"/>
              <a:t>Molecular Biotechnology  B.Sc.                Ruprecht </a:t>
            </a:r>
            <a:r>
              <a:rPr lang="en-GB" sz="1200" noProof="0" dirty="0" err="1"/>
              <a:t>Karls</a:t>
            </a:r>
            <a:r>
              <a:rPr lang="en-GB" sz="1200" noProof="0" dirty="0"/>
              <a:t> University of Heidelberg</a:t>
            </a:r>
          </a:p>
          <a:p>
            <a:pPr algn="l"/>
            <a:endParaRPr lang="en-GB" sz="1100" noProof="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F44DCF4-6707-2BD7-43AD-18F2952E2AF6}"/>
              </a:ext>
            </a:extLst>
          </p:cNvPr>
          <p:cNvSpPr txBox="1"/>
          <p:nvPr/>
        </p:nvSpPr>
        <p:spPr>
          <a:xfrm>
            <a:off x="9317043" y="6503430"/>
            <a:ext cx="614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800" dirty="0"/>
              <a:t>Created</a:t>
            </a:r>
            <a:r>
              <a:rPr lang="de-DE" sz="1800" dirty="0"/>
              <a:t> </a:t>
            </a:r>
            <a:r>
              <a:rPr lang="en-GB" sz="1800" dirty="0"/>
              <a:t>with</a:t>
            </a:r>
            <a:r>
              <a:rPr lang="de-DE" sz="1800" dirty="0"/>
              <a:t> BioRender.com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2C541C1A-EEC6-2A81-157B-6F29ED7075D8}"/>
              </a:ext>
            </a:extLst>
          </p:cNvPr>
          <p:cNvCxnSpPr>
            <a:cxnSpLocks/>
          </p:cNvCxnSpPr>
          <p:nvPr/>
        </p:nvCxnSpPr>
        <p:spPr>
          <a:xfrm>
            <a:off x="699831" y="3438713"/>
            <a:ext cx="345450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542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48DBB4BD-F06E-055E-7531-5747AF128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dataset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B14564E-6474-8567-E6C4-5252FE8DE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864" y="3026438"/>
            <a:ext cx="9529374" cy="193364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2B6EFAE-FC8D-F7B5-0C3F-08FE5DAD6B2E}"/>
              </a:ext>
            </a:extLst>
          </p:cNvPr>
          <p:cNvSpPr txBox="1"/>
          <p:nvPr/>
        </p:nvSpPr>
        <p:spPr>
          <a:xfrm flipH="1">
            <a:off x="1125642" y="2841772"/>
            <a:ext cx="232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rows = proteins (7086)</a:t>
            </a:r>
          </a:p>
        </p:txBody>
      </p:sp>
      <p:sp>
        <p:nvSpPr>
          <p:cNvPr id="9" name="Pfeil: gebogen 8">
            <a:extLst>
              <a:ext uri="{FF2B5EF4-FFF2-40B4-BE49-F238E27FC236}">
                <a16:creationId xmlns:a16="http://schemas.microsoft.com/office/drawing/2014/main" id="{52F80378-732F-7028-B94A-B6051EAAEAEC}"/>
              </a:ext>
            </a:extLst>
          </p:cNvPr>
          <p:cNvSpPr/>
          <p:nvPr/>
        </p:nvSpPr>
        <p:spPr>
          <a:xfrm rot="10800000" flipH="1">
            <a:off x="1458684" y="3227954"/>
            <a:ext cx="382846" cy="405882"/>
          </a:xfrm>
          <a:prstGeom prst="bentArrow">
            <a:avLst>
              <a:gd name="adj1" fmla="val 6512"/>
              <a:gd name="adj2" fmla="val 9733"/>
              <a:gd name="adj3" fmla="val 22563"/>
              <a:gd name="adj4" fmla="val 5349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1753507-4423-F33F-C2D0-E2982181B719}"/>
              </a:ext>
            </a:extLst>
          </p:cNvPr>
          <p:cNvCxnSpPr/>
          <p:nvPr/>
        </p:nvCxnSpPr>
        <p:spPr>
          <a:xfrm>
            <a:off x="4976543" y="2420758"/>
            <a:ext cx="0" cy="6056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2985775C-1876-4CB7-2214-3C384662B9FF}"/>
              </a:ext>
            </a:extLst>
          </p:cNvPr>
          <p:cNvSpPr txBox="1"/>
          <p:nvPr/>
        </p:nvSpPr>
        <p:spPr>
          <a:xfrm>
            <a:off x="3843614" y="1128096"/>
            <a:ext cx="33496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 replicates with control sample</a:t>
            </a:r>
          </a:p>
          <a:p>
            <a:r>
              <a:rPr lang="en-GB" dirty="0"/>
              <a:t>+ 3 replicates with RNase sample</a:t>
            </a:r>
          </a:p>
          <a:p>
            <a:r>
              <a:rPr lang="en-GB" dirty="0"/>
              <a:t>separated into 25 fractions</a:t>
            </a:r>
          </a:p>
          <a:p>
            <a:r>
              <a:rPr lang="en-GB" dirty="0">
                <a:sym typeface="Wingdings" panose="05000000000000000000" pitchFamily="2" charset="2"/>
              </a:rPr>
              <a:t> 3*3*25 = 150 columns</a:t>
            </a:r>
            <a:endParaRPr lang="en-GB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AF022E08-E0DD-19E3-0F08-B5EE293CC220}"/>
              </a:ext>
            </a:extLst>
          </p:cNvPr>
          <p:cNvCxnSpPr>
            <a:cxnSpLocks/>
          </p:cNvCxnSpPr>
          <p:nvPr/>
        </p:nvCxnSpPr>
        <p:spPr>
          <a:xfrm flipH="1" flipV="1">
            <a:off x="5903383" y="4735682"/>
            <a:ext cx="485192" cy="46635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D46EC7D8-A769-79C9-9817-5CE3A4524DC1}"/>
              </a:ext>
            </a:extLst>
          </p:cNvPr>
          <p:cNvSpPr txBox="1"/>
          <p:nvPr/>
        </p:nvSpPr>
        <p:spPr>
          <a:xfrm>
            <a:off x="5639016" y="5283134"/>
            <a:ext cx="2780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Amount of protein in fraction 1 of replicate 1 with control sample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830E1DC-ED1A-E0CA-A47D-F397F2E15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10</a:t>
            </a:fld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F400BC3-149E-C827-6068-6D838BF0D421}"/>
              </a:ext>
            </a:extLst>
          </p:cNvPr>
          <p:cNvSpPr/>
          <p:nvPr/>
        </p:nvSpPr>
        <p:spPr>
          <a:xfrm>
            <a:off x="11347719" y="-183258"/>
            <a:ext cx="355180" cy="72245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822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11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5448378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819188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7EBC4B2-B82D-BF8D-5D37-FB516DBF9CB8}"/>
              </a:ext>
            </a:extLst>
          </p:cNvPr>
          <p:cNvSpPr txBox="1"/>
          <p:nvPr/>
        </p:nvSpPr>
        <p:spPr>
          <a:xfrm>
            <a:off x="12807465" y="547939"/>
            <a:ext cx="398705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Prepare Dataset for analysis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better understanding of biological question and project goal</a:t>
            </a:r>
          </a:p>
        </p:txBody>
      </p:sp>
    </p:spTree>
    <p:extLst>
      <p:ext uri="{BB962C8B-B14F-4D97-AF65-F5344CB8AC3E}">
        <p14:creationId xmlns:p14="http://schemas.microsoft.com/office/powerpoint/2010/main" val="592649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12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0952029"/>
              </p:ext>
            </p:extLst>
          </p:nvPr>
        </p:nvGraphicFramePr>
        <p:xfrm>
          <a:off x="-12988615" y="523541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080309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-968950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857591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746232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634873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23514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633257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121560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00797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600075" y="523541"/>
            <a:ext cx="5692055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1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st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GB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change class to numeric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analysis of zero’s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normalization protein quantity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deepen biological background and research of biological question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5664F51-7A13-05ED-92FE-7E4124DC955C}"/>
              </a:ext>
            </a:extLst>
          </p:cNvPr>
          <p:cNvSpPr txBox="1"/>
          <p:nvPr/>
        </p:nvSpPr>
        <p:spPr>
          <a:xfrm>
            <a:off x="7653048" y="523541"/>
            <a:ext cx="398705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prepare dataset for analysis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better understanding of biological question</a:t>
            </a:r>
          </a:p>
        </p:txBody>
      </p:sp>
    </p:spTree>
    <p:extLst>
      <p:ext uri="{BB962C8B-B14F-4D97-AF65-F5344CB8AC3E}">
        <p14:creationId xmlns:p14="http://schemas.microsoft.com/office/powerpoint/2010/main" val="3339506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C6AA40-C716-2FE1-68DA-382369B6A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Statistical properties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C178F4-495E-494D-EB76-383585267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8776"/>
            <a:ext cx="10515600" cy="4351338"/>
          </a:xfrm>
        </p:spPr>
        <p:txBody>
          <a:bodyPr/>
          <a:lstStyle/>
          <a:p>
            <a:r>
              <a:rPr lang="en-GB" dirty="0"/>
              <a:t>every 6</a:t>
            </a:r>
            <a:r>
              <a:rPr lang="en-GB" baseline="30000" dirty="0"/>
              <a:t>th</a:t>
            </a:r>
            <a:r>
              <a:rPr lang="en-GB" dirty="0"/>
              <a:t> measurement is part of one replicate</a:t>
            </a:r>
          </a:p>
          <a:p>
            <a:r>
              <a:rPr lang="en-GB" dirty="0"/>
              <a:t>Different amounts of protein in replicates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many zeros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A148A43-1F21-D53A-B8A0-33EE152E85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435" r="28909" b="2089"/>
          <a:stretch/>
        </p:blipFill>
        <p:spPr>
          <a:xfrm>
            <a:off x="1161853" y="2659064"/>
            <a:ext cx="5503605" cy="5905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C89ECED-BFE2-907A-AC5B-6C5312252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253" y="4808540"/>
            <a:ext cx="6724847" cy="92678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122D35D-AB51-FBB7-912D-14DD1BBC5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443" y="3249614"/>
            <a:ext cx="8492198" cy="1122361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E2A1CB-0C61-9AE5-8960-DCFB0953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13</a:t>
            </a:fld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234603C-DFC3-8697-43D8-B5DF98252BFE}"/>
              </a:ext>
            </a:extLst>
          </p:cNvPr>
          <p:cNvSpPr/>
          <p:nvPr/>
        </p:nvSpPr>
        <p:spPr>
          <a:xfrm>
            <a:off x="11347719" y="-183258"/>
            <a:ext cx="355180" cy="72245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009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14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1459662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1946665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E28F643-DED4-85AA-95B5-193F7F58C6E4}"/>
              </a:ext>
            </a:extLst>
          </p:cNvPr>
          <p:cNvSpPr txBox="1"/>
          <p:nvPr/>
        </p:nvSpPr>
        <p:spPr>
          <a:xfrm>
            <a:off x="13380970" y="527014"/>
            <a:ext cx="398705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Prepare Dataset for analysis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focus on essential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52427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15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1395097"/>
              </p:ext>
            </p:extLst>
          </p:nvPr>
        </p:nvGraphicFramePr>
        <p:xfrm>
          <a:off x="-11609729" y="523541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1318964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-9117186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8003597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6890008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5776419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4662830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3549241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2435652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33547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566861" y="523541"/>
            <a:ext cx="56920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2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nd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identifying and removing batch effects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check reproducibility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dimension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48A26B5-561C-C0F0-FBD8-7AA3778873BD}"/>
              </a:ext>
            </a:extLst>
          </p:cNvPr>
          <p:cNvSpPr txBox="1"/>
          <p:nvPr/>
        </p:nvSpPr>
        <p:spPr>
          <a:xfrm>
            <a:off x="7653048" y="523541"/>
            <a:ext cx="398705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prepare dataset for analysis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focus on essential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197625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16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9537840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3046366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96A7764-153F-C133-1537-F17AE4E3CDB2}"/>
              </a:ext>
            </a:extLst>
          </p:cNvPr>
          <p:cNvSpPr txBox="1"/>
          <p:nvPr/>
        </p:nvSpPr>
        <p:spPr>
          <a:xfrm>
            <a:off x="13198936" y="545432"/>
            <a:ext cx="398705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Identification of possible RNA-dependent proteins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RNA-binding proteins are often associated with actin </a:t>
            </a:r>
          </a:p>
        </p:txBody>
      </p:sp>
    </p:spTree>
    <p:extLst>
      <p:ext uri="{BB962C8B-B14F-4D97-AF65-F5344CB8AC3E}">
        <p14:creationId xmlns:p14="http://schemas.microsoft.com/office/powerpoint/2010/main" val="2922895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17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8460115"/>
              </p:ext>
            </p:extLst>
          </p:nvPr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3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rd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fitting Gaussian curves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identifying maxima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plotting shifts between control and RNase samples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define criteria for shift identification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comparing to protein databases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BBB034B-5D55-2A0E-4B49-1FDD16F11181}"/>
              </a:ext>
            </a:extLst>
          </p:cNvPr>
          <p:cNvSpPr txBox="1"/>
          <p:nvPr/>
        </p:nvSpPr>
        <p:spPr>
          <a:xfrm>
            <a:off x="7653048" y="523541"/>
            <a:ext cx="398705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Identification of RBPs and properties 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associated with actin? </a:t>
            </a:r>
          </a:p>
        </p:txBody>
      </p:sp>
    </p:spTree>
    <p:extLst>
      <p:ext uri="{BB962C8B-B14F-4D97-AF65-F5344CB8AC3E}">
        <p14:creationId xmlns:p14="http://schemas.microsoft.com/office/powerpoint/2010/main" val="969859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DF5BD-7934-9EBD-4635-17D850AB1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latin typeface="+mj-lt"/>
                <a:ea typeface="+mj-ea"/>
                <a:cs typeface="+mj-cs"/>
              </a:rPr>
              <a:t>Gaussian approximation 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7AC87D3-1CCB-58D5-159C-0F3DF8EDE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723" y="1845426"/>
            <a:ext cx="7479501" cy="445030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2FB85D1-E6C5-0DB1-CB8C-B8C3B57DB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723" y="1922795"/>
            <a:ext cx="7417173" cy="445030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6DAF1E29-A0DD-46B4-95E2-E1F8ADEAAC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4723" y="1807724"/>
            <a:ext cx="7325603" cy="4450303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EB46FE2-EE93-768F-D0BE-A07387817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18</a:t>
            </a:fld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212F0D3-3A3A-C955-1E92-CF4288BAE0E5}"/>
              </a:ext>
            </a:extLst>
          </p:cNvPr>
          <p:cNvSpPr/>
          <p:nvPr/>
        </p:nvSpPr>
        <p:spPr>
          <a:xfrm>
            <a:off x="11347719" y="-183258"/>
            <a:ext cx="355180" cy="72245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19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19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/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3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rd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fitting Gaussian curves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identifying maxima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plotting shifts between control and RNase samples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define criteria for shift identification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comparing to protein databases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BBB034B-5D55-2A0E-4B49-1FDD16F11181}"/>
              </a:ext>
            </a:extLst>
          </p:cNvPr>
          <p:cNvSpPr txBox="1"/>
          <p:nvPr/>
        </p:nvSpPr>
        <p:spPr>
          <a:xfrm>
            <a:off x="7653048" y="523541"/>
            <a:ext cx="398705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Identification of RBPs and properties 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associated with actin? </a:t>
            </a:r>
          </a:p>
        </p:txBody>
      </p:sp>
    </p:spTree>
    <p:extLst>
      <p:ext uri="{BB962C8B-B14F-4D97-AF65-F5344CB8AC3E}">
        <p14:creationId xmlns:p14="http://schemas.microsoft.com/office/powerpoint/2010/main" val="1361532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87238" y="588819"/>
            <a:ext cx="9144000" cy="678728"/>
          </a:xfrm>
        </p:spPr>
        <p:txBody>
          <a:bodyPr>
            <a:noAutofit/>
          </a:bodyPr>
          <a:lstStyle/>
          <a:p>
            <a:r>
              <a:rPr lang="de-DE" sz="3200" dirty="0" err="1"/>
              <a:t>Why</a:t>
            </a:r>
            <a:r>
              <a:rPr lang="de-DE" sz="3200" dirty="0"/>
              <a:t> </a:t>
            </a:r>
            <a:r>
              <a:rPr lang="de-DE" sz="3200" dirty="0" err="1"/>
              <a:t>should</a:t>
            </a:r>
            <a:r>
              <a:rPr lang="de-DE" sz="3200" dirty="0"/>
              <a:t> </a:t>
            </a:r>
            <a:r>
              <a:rPr lang="de-DE" sz="3200" dirty="0" err="1"/>
              <a:t>we</a:t>
            </a:r>
            <a:r>
              <a:rPr lang="de-DE" sz="3200" dirty="0"/>
              <a:t> care?</a:t>
            </a:r>
            <a:br>
              <a:rPr lang="de-DE" sz="3200" dirty="0"/>
            </a:br>
            <a:r>
              <a:rPr lang="de-DE" sz="3200" dirty="0"/>
              <a:t>- The </a:t>
            </a:r>
            <a:r>
              <a:rPr lang="de-DE" sz="3200" dirty="0" err="1"/>
              <a:t>role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RBPs</a:t>
            </a:r>
          </a:p>
        </p:txBody>
      </p:sp>
      <p:pic>
        <p:nvPicPr>
          <p:cNvPr id="4" name="Picture 2" descr="https://lh6.googleusercontent.com/Q0VnvLdlgbgmCOUcKY4haDU6Mn55TCE_uaNGugUlTIWOQzhvr56RaQAB4s1WmcS3gOaQ2snCRK5Ud91xE9zezEggWLMdr93_iLpTiEMx2sVXSK5nmizYy0Q-60gvDWU9BHN-OxD9-9V2JJ1v3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819" y="1267547"/>
            <a:ext cx="7612838" cy="512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86D6558-6F36-4CC2-DB8C-48909BA18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</a:t>
            </a:fld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087789C-1BBE-336F-3CAD-9BE9021495C2}"/>
              </a:ext>
            </a:extLst>
          </p:cNvPr>
          <p:cNvSpPr/>
          <p:nvPr/>
        </p:nvSpPr>
        <p:spPr>
          <a:xfrm>
            <a:off x="11347719" y="-183258"/>
            <a:ext cx="355180" cy="72245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9F1F842-001E-538A-4E5C-521CF2DE511B}"/>
              </a:ext>
            </a:extLst>
          </p:cNvPr>
          <p:cNvSpPr txBox="1"/>
          <p:nvPr/>
        </p:nvSpPr>
        <p:spPr>
          <a:xfrm>
            <a:off x="2230583" y="6389141"/>
            <a:ext cx="8257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Kelaini</a:t>
            </a:r>
            <a:r>
              <a:rPr lang="de-DE" sz="1000" dirty="0"/>
              <a:t>, S., C. Chan, V. A. Cornelius </a:t>
            </a:r>
            <a:r>
              <a:rPr lang="de-DE" sz="1000" dirty="0" err="1"/>
              <a:t>and</a:t>
            </a:r>
            <a:r>
              <a:rPr lang="de-DE" sz="1000" dirty="0"/>
              <a:t> A. </a:t>
            </a:r>
            <a:r>
              <a:rPr lang="de-DE" sz="1000" dirty="0" err="1"/>
              <a:t>Margariti</a:t>
            </a:r>
            <a:r>
              <a:rPr lang="de-DE" sz="1000" dirty="0"/>
              <a:t> (2021). "RNA-</a:t>
            </a:r>
            <a:r>
              <a:rPr lang="de-DE" sz="1000" dirty="0" err="1"/>
              <a:t>binding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hold </a:t>
            </a:r>
            <a:r>
              <a:rPr lang="de-DE" sz="1000" dirty="0" err="1"/>
              <a:t>key</a:t>
            </a:r>
            <a:r>
              <a:rPr lang="de-DE" sz="1000" dirty="0"/>
              <a:t> </a:t>
            </a:r>
            <a:r>
              <a:rPr lang="de-DE" sz="1000" dirty="0" err="1"/>
              <a:t>roles</a:t>
            </a:r>
            <a:r>
              <a:rPr lang="de-DE" sz="1000" dirty="0"/>
              <a:t> in </a:t>
            </a:r>
            <a:r>
              <a:rPr lang="de-DE" sz="1000" dirty="0" err="1"/>
              <a:t>function</a:t>
            </a:r>
            <a:r>
              <a:rPr lang="de-DE" sz="1000" dirty="0"/>
              <a:t>, </a:t>
            </a:r>
            <a:r>
              <a:rPr lang="de-DE" sz="1000" dirty="0" err="1"/>
              <a:t>dysfunction</a:t>
            </a:r>
            <a:r>
              <a:rPr lang="de-DE" sz="1000" dirty="0"/>
              <a:t>, </a:t>
            </a:r>
            <a:r>
              <a:rPr lang="de-DE" sz="1000" dirty="0" err="1"/>
              <a:t>and</a:t>
            </a:r>
            <a:r>
              <a:rPr lang="de-DE" sz="1000" dirty="0"/>
              <a:t> </a:t>
            </a:r>
            <a:r>
              <a:rPr lang="de-DE" sz="1000" dirty="0" err="1"/>
              <a:t>disease</a:t>
            </a:r>
            <a:r>
              <a:rPr lang="de-DE" sz="1000" dirty="0"/>
              <a:t>." </a:t>
            </a:r>
            <a:r>
              <a:rPr lang="de-DE" sz="1000" u="sng" dirty="0" err="1"/>
              <a:t>Biology</a:t>
            </a:r>
            <a:r>
              <a:rPr lang="de-DE" sz="1000" dirty="0"/>
              <a:t> </a:t>
            </a:r>
            <a:r>
              <a:rPr lang="de-DE" sz="1000" b="1" dirty="0"/>
              <a:t>10</a:t>
            </a:r>
            <a:r>
              <a:rPr lang="de-DE" sz="1000" dirty="0"/>
              <a:t>(5): 366</a:t>
            </a:r>
          </a:p>
        </p:txBody>
      </p:sp>
    </p:spTree>
    <p:extLst>
      <p:ext uri="{BB962C8B-B14F-4D97-AF65-F5344CB8AC3E}">
        <p14:creationId xmlns:p14="http://schemas.microsoft.com/office/powerpoint/2010/main" val="3161749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A07D26-9B69-0C36-A872-D6CB397A2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Shift between the fractions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E7D2EAD-0262-14F9-456C-F18D51089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84" y="2593442"/>
            <a:ext cx="5463470" cy="334637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331A999-5550-611E-C4BF-2D4BD0B80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416" y="2593442"/>
            <a:ext cx="5554151" cy="3346376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7F0EA25B-93C0-D2D8-ACEC-095DC692CFAA}"/>
              </a:ext>
            </a:extLst>
          </p:cNvPr>
          <p:cNvSpPr txBox="1"/>
          <p:nvPr/>
        </p:nvSpPr>
        <p:spPr>
          <a:xfrm>
            <a:off x="5199261" y="1811186"/>
            <a:ext cx="1817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Control = black</a:t>
            </a:r>
          </a:p>
          <a:p>
            <a:r>
              <a:rPr lang="en-GB"/>
              <a:t>RNase </a:t>
            </a:r>
            <a:r>
              <a:rPr lang="en-GB" dirty="0"/>
              <a:t>= magenta</a:t>
            </a:r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AD8CF4E7-77E6-C718-53B1-C8143ABF8F26}"/>
              </a:ext>
            </a:extLst>
          </p:cNvPr>
          <p:cNvSpPr/>
          <p:nvPr/>
        </p:nvSpPr>
        <p:spPr>
          <a:xfrm rot="10800000">
            <a:off x="8691268" y="3144416"/>
            <a:ext cx="1352938" cy="28458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C36BAEC-E14F-31A0-2C23-25FF589C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20</a:t>
            </a:fld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6B603CC-647D-C916-B661-B2ABD4D11E59}"/>
              </a:ext>
            </a:extLst>
          </p:cNvPr>
          <p:cNvSpPr/>
          <p:nvPr/>
        </p:nvSpPr>
        <p:spPr>
          <a:xfrm>
            <a:off x="11308690" y="-183258"/>
            <a:ext cx="355180" cy="72245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515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21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976874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4163633" y="3179509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62BA26A-9718-22A2-FCF5-BE10DF4390EC}"/>
              </a:ext>
            </a:extLst>
          </p:cNvPr>
          <p:cNvSpPr txBox="1"/>
          <p:nvPr/>
        </p:nvSpPr>
        <p:spPr>
          <a:xfrm>
            <a:off x="12447787" y="545432"/>
            <a:ext cx="398705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check significance of shifts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overview possible properties of RBPs</a:t>
            </a:r>
          </a:p>
        </p:txBody>
      </p:sp>
    </p:spTree>
    <p:extLst>
      <p:ext uri="{BB962C8B-B14F-4D97-AF65-F5344CB8AC3E}">
        <p14:creationId xmlns:p14="http://schemas.microsoft.com/office/powerpoint/2010/main" val="2914660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22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124218"/>
              </p:ext>
            </p:extLst>
          </p:nvPr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60242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4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th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statistical testing t-test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further comparison to protein databases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create boxplots for comparison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6870990-B2DA-6622-9CA7-C6FF19DDD48C}"/>
              </a:ext>
            </a:extLst>
          </p:cNvPr>
          <p:cNvSpPr txBox="1"/>
          <p:nvPr/>
        </p:nvSpPr>
        <p:spPr>
          <a:xfrm>
            <a:off x="7653048" y="523541"/>
            <a:ext cx="398705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check significance of shifts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overview possible properties of RBPs</a:t>
            </a:r>
          </a:p>
        </p:txBody>
      </p:sp>
    </p:spTree>
    <p:extLst>
      <p:ext uri="{BB962C8B-B14F-4D97-AF65-F5344CB8AC3E}">
        <p14:creationId xmlns:p14="http://schemas.microsoft.com/office/powerpoint/2010/main" val="1250369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23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4278476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5273544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0CDFF63-3937-6DB6-1786-D7074724CBF3}"/>
              </a:ext>
            </a:extLst>
          </p:cNvPr>
          <p:cNvSpPr txBox="1"/>
          <p:nvPr/>
        </p:nvSpPr>
        <p:spPr>
          <a:xfrm>
            <a:off x="12573816" y="545432"/>
            <a:ext cx="39870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there are trends between RBPs and if so, what they are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a method to predict RBPs</a:t>
            </a:r>
          </a:p>
        </p:txBody>
      </p:sp>
    </p:spTree>
    <p:extLst>
      <p:ext uri="{BB962C8B-B14F-4D97-AF65-F5344CB8AC3E}">
        <p14:creationId xmlns:p14="http://schemas.microsoft.com/office/powerpoint/2010/main" val="2566271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24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/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5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th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k-means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regression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if time: repeat data analysis steps with 2</a:t>
            </a:r>
            <a:r>
              <a:rPr lang="en-US" sz="2800" baseline="30000" dirty="0">
                <a:solidFill>
                  <a:schemeClr val="bg1"/>
                </a:solidFill>
              </a:rPr>
              <a:t>nd</a:t>
            </a:r>
            <a:r>
              <a:rPr lang="en-US" sz="2800" dirty="0">
                <a:solidFill>
                  <a:schemeClr val="bg1"/>
                </a:solidFill>
              </a:rPr>
              <a:t> dataset</a:t>
            </a:r>
            <a:endParaRPr lang="en-US" sz="2800" baseline="300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6870990-B2DA-6622-9CA7-C6FF19DDD48C}"/>
              </a:ext>
            </a:extLst>
          </p:cNvPr>
          <p:cNvSpPr txBox="1"/>
          <p:nvPr/>
        </p:nvSpPr>
        <p:spPr>
          <a:xfrm>
            <a:off x="7653048" y="523541"/>
            <a:ext cx="398705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trends between RBPs?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finding method to predict RBPs</a:t>
            </a:r>
          </a:p>
        </p:txBody>
      </p:sp>
    </p:spTree>
    <p:extLst>
      <p:ext uri="{BB962C8B-B14F-4D97-AF65-F5344CB8AC3E}">
        <p14:creationId xmlns:p14="http://schemas.microsoft.com/office/powerpoint/2010/main" val="1347828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25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8854116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6387133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223E599-24A7-C81F-3336-ECDC6D7FA9A3}"/>
              </a:ext>
            </a:extLst>
          </p:cNvPr>
          <p:cNvSpPr txBox="1"/>
          <p:nvPr/>
        </p:nvSpPr>
        <p:spPr>
          <a:xfrm>
            <a:off x="12871561" y="545432"/>
            <a:ext cx="398705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there are differences between (amount of) RBPs between both cell cycle phases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there are changes in actin associated RBPs between cell cycle phases</a:t>
            </a:r>
          </a:p>
        </p:txBody>
      </p:sp>
    </p:spTree>
    <p:extLst>
      <p:ext uri="{BB962C8B-B14F-4D97-AF65-F5344CB8AC3E}">
        <p14:creationId xmlns:p14="http://schemas.microsoft.com/office/powerpoint/2010/main" val="2621913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26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8809565"/>
              </p:ext>
            </p:extLst>
          </p:nvPr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6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th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repeat data analysis steps with 2</a:t>
            </a:r>
            <a:r>
              <a:rPr lang="en-US" sz="2800" baseline="30000" dirty="0">
                <a:solidFill>
                  <a:schemeClr val="bg1"/>
                </a:solidFill>
              </a:rPr>
              <a:t>nd</a:t>
            </a:r>
            <a:r>
              <a:rPr lang="en-US" sz="2800" dirty="0">
                <a:solidFill>
                  <a:schemeClr val="bg1"/>
                </a:solidFill>
              </a:rPr>
              <a:t> dataset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compare findings 2</a:t>
            </a:r>
            <a:r>
              <a:rPr lang="en-US" sz="2800" baseline="30000" dirty="0">
                <a:solidFill>
                  <a:schemeClr val="bg1"/>
                </a:solidFill>
              </a:rPr>
              <a:t>nd</a:t>
            </a:r>
            <a:r>
              <a:rPr lang="en-US" sz="2800" dirty="0">
                <a:solidFill>
                  <a:schemeClr val="bg1"/>
                </a:solidFill>
              </a:rPr>
              <a:t> dataset with protein databases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compare results of both datasets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6870990-B2DA-6622-9CA7-C6FF19DDD48C}"/>
              </a:ext>
            </a:extLst>
          </p:cNvPr>
          <p:cNvSpPr txBox="1"/>
          <p:nvPr/>
        </p:nvSpPr>
        <p:spPr>
          <a:xfrm>
            <a:off x="7653048" y="523541"/>
            <a:ext cx="398705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differences between RBPs between both cell cycle phases?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changes in actin associated RBPs between cell cycle phases?</a:t>
            </a:r>
          </a:p>
        </p:txBody>
      </p:sp>
    </p:spTree>
    <p:extLst>
      <p:ext uri="{BB962C8B-B14F-4D97-AF65-F5344CB8AC3E}">
        <p14:creationId xmlns:p14="http://schemas.microsoft.com/office/powerpoint/2010/main" val="2405112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27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4027464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7500722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0677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28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/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7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th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finish data analysis and dataset comparison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start writing project report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start preparation of final presentation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749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29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3678540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8614311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38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1109" y="212725"/>
            <a:ext cx="10065327" cy="798657"/>
          </a:xfrm>
        </p:spPr>
        <p:txBody>
          <a:bodyPr/>
          <a:lstStyle/>
          <a:p>
            <a:pPr algn="ctr"/>
            <a:r>
              <a:rPr lang="de-DE" dirty="0"/>
              <a:t>RBPs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7529" y="1209565"/>
            <a:ext cx="3609109" cy="47414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dirty="0"/>
              <a:t>Interaction</a:t>
            </a:r>
          </a:p>
          <a:p>
            <a:pPr>
              <a:buFontTx/>
              <a:buChar char="-"/>
            </a:pPr>
            <a:r>
              <a:rPr lang="de-DE" sz="2000" dirty="0"/>
              <a:t>Dynamic</a:t>
            </a:r>
          </a:p>
          <a:p>
            <a:pPr>
              <a:buFontTx/>
              <a:buChar char="-"/>
            </a:pPr>
            <a:r>
              <a:rPr lang="de-DE" sz="2000" dirty="0" err="1"/>
              <a:t>Cooperative</a:t>
            </a:r>
            <a:r>
              <a:rPr lang="de-DE" sz="2000" dirty="0"/>
              <a:t> &amp; </a:t>
            </a:r>
            <a:r>
              <a:rPr lang="de-DE" sz="2000" dirty="0" err="1"/>
              <a:t>antagonistic</a:t>
            </a:r>
            <a:endParaRPr lang="de-DE" sz="2000" dirty="0"/>
          </a:p>
          <a:p>
            <a:pPr>
              <a:buFontTx/>
              <a:buChar char="-"/>
            </a:pPr>
            <a:r>
              <a:rPr lang="de-DE" sz="2000" dirty="0" err="1"/>
              <a:t>Heterogenous</a:t>
            </a:r>
            <a:r>
              <a:rPr lang="de-DE" sz="2000" dirty="0"/>
              <a:t> </a:t>
            </a:r>
            <a:r>
              <a:rPr lang="de-DE" sz="2000" dirty="0" err="1"/>
              <a:t>binding</a:t>
            </a:r>
            <a:r>
              <a:rPr lang="de-DE" sz="2000" dirty="0"/>
              <a:t> </a:t>
            </a:r>
            <a:r>
              <a:rPr lang="de-DE" sz="2000" dirty="0" err="1"/>
              <a:t>domains</a:t>
            </a:r>
            <a:endParaRPr lang="de-DE" sz="20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29" y="3502416"/>
            <a:ext cx="3629025" cy="229552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8859" y="1014416"/>
            <a:ext cx="1766577" cy="1254052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4578680" y="2282644"/>
            <a:ext cx="2261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RNA </a:t>
            </a:r>
            <a:r>
              <a:rPr lang="de-DE" sz="1400" dirty="0" err="1"/>
              <a:t>recognition</a:t>
            </a:r>
            <a:r>
              <a:rPr lang="de-DE" sz="1400" dirty="0"/>
              <a:t> </a:t>
            </a:r>
            <a:r>
              <a:rPr lang="de-DE" sz="1400" dirty="0" err="1"/>
              <a:t>motif</a:t>
            </a:r>
            <a:endParaRPr lang="de-DE" sz="14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3926" y="2701258"/>
            <a:ext cx="1556442" cy="148877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4526912" y="4249201"/>
            <a:ext cx="2376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Zinc</a:t>
            </a:r>
            <a:r>
              <a:rPr lang="de-DE" sz="1400" dirty="0"/>
              <a:t> </a:t>
            </a:r>
            <a:r>
              <a:rPr lang="de-DE" sz="1400" dirty="0" err="1"/>
              <a:t>finger</a:t>
            </a:r>
            <a:r>
              <a:rPr lang="de-DE" sz="1400" dirty="0"/>
              <a:t> </a:t>
            </a:r>
            <a:r>
              <a:rPr lang="de-DE" sz="1400" dirty="0" err="1"/>
              <a:t>binding</a:t>
            </a:r>
            <a:r>
              <a:rPr lang="de-DE" sz="1400" dirty="0"/>
              <a:t> </a:t>
            </a:r>
            <a:r>
              <a:rPr lang="de-DE" sz="1400" dirty="0" err="1"/>
              <a:t>domain</a:t>
            </a:r>
            <a:endParaRPr lang="de-DE" sz="1400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7839" y="4657325"/>
            <a:ext cx="1470566" cy="1257954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4847536" y="5934847"/>
            <a:ext cx="2127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K </a:t>
            </a:r>
            <a:r>
              <a:rPr lang="de-DE" sz="1400" dirty="0" err="1"/>
              <a:t>Homology</a:t>
            </a:r>
            <a:r>
              <a:rPr lang="de-DE" sz="1400" dirty="0"/>
              <a:t>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6BF8CE-8AB2-707A-CBDA-077EF878F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</a:t>
            </a:fld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8664DA1-926C-8B01-07E6-E7EF535B5C60}"/>
              </a:ext>
            </a:extLst>
          </p:cNvPr>
          <p:cNvSpPr txBox="1"/>
          <p:nvPr/>
        </p:nvSpPr>
        <p:spPr>
          <a:xfrm>
            <a:off x="6844023" y="1123793"/>
            <a:ext cx="1766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Hydrogen </a:t>
            </a:r>
            <a:r>
              <a:rPr lang="de-DE" sz="1400" dirty="0" err="1"/>
              <a:t>bonds</a:t>
            </a:r>
            <a:r>
              <a:rPr lang="de-DE" sz="1400" dirty="0"/>
              <a:t> </a:t>
            </a:r>
            <a:r>
              <a:rPr lang="de-DE" sz="1400" dirty="0" err="1"/>
              <a:t>and</a:t>
            </a:r>
            <a:r>
              <a:rPr lang="de-DE" sz="1400" dirty="0"/>
              <a:t> </a:t>
            </a:r>
            <a:r>
              <a:rPr lang="de-DE" sz="1400" dirty="0" err="1"/>
              <a:t>stacking</a:t>
            </a:r>
            <a:r>
              <a:rPr lang="de-DE" sz="1400" dirty="0"/>
              <a:t> </a:t>
            </a:r>
            <a:r>
              <a:rPr lang="de-DE" sz="1400" dirty="0" err="1"/>
              <a:t>interactions</a:t>
            </a:r>
            <a:endParaRPr lang="de-DE" sz="1400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FF7698C-116A-ADB9-8AB2-2C3CD10727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30581" y="979466"/>
            <a:ext cx="2158192" cy="4459356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7E4F1BDE-901C-E598-E70F-EFE0AF30F02B}"/>
              </a:ext>
            </a:extLst>
          </p:cNvPr>
          <p:cNvSpPr/>
          <p:nvPr/>
        </p:nvSpPr>
        <p:spPr>
          <a:xfrm>
            <a:off x="11347719" y="-183258"/>
            <a:ext cx="355180" cy="72245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84BF538-2DE1-52C2-0F92-34A4B1AD272F}"/>
              </a:ext>
            </a:extLst>
          </p:cNvPr>
          <p:cNvSpPr txBox="1"/>
          <p:nvPr/>
        </p:nvSpPr>
        <p:spPr>
          <a:xfrm>
            <a:off x="668365" y="5859701"/>
            <a:ext cx="33874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Caudron-Herger</a:t>
            </a:r>
            <a:r>
              <a:rPr lang="de-DE" sz="1000" dirty="0"/>
              <a:t>, M., S. F. </a:t>
            </a:r>
            <a:r>
              <a:rPr lang="de-DE" sz="1000" dirty="0" err="1"/>
              <a:t>Rusin</a:t>
            </a:r>
            <a:r>
              <a:rPr lang="de-DE" sz="1000" dirty="0"/>
              <a:t>, M. E. Adamo, J. Seiler, V. K. Schmid, E. </a:t>
            </a:r>
            <a:r>
              <a:rPr lang="de-DE" sz="1000" dirty="0" err="1"/>
              <a:t>Barreau</a:t>
            </a:r>
            <a:r>
              <a:rPr lang="de-DE" sz="1000" dirty="0"/>
              <a:t>, A. N. Kettenbach </a:t>
            </a:r>
            <a:r>
              <a:rPr lang="de-DE" sz="1000" dirty="0" err="1"/>
              <a:t>and</a:t>
            </a:r>
            <a:r>
              <a:rPr lang="de-DE" sz="1000" dirty="0"/>
              <a:t> S. Diederichs (2019). "R-</a:t>
            </a:r>
            <a:r>
              <a:rPr lang="de-DE" sz="1000" dirty="0" err="1"/>
              <a:t>DeeP</a:t>
            </a:r>
            <a:r>
              <a:rPr lang="de-DE" sz="1000" dirty="0"/>
              <a:t>: </a:t>
            </a:r>
            <a:r>
              <a:rPr lang="de-DE" sz="1000" dirty="0" err="1"/>
              <a:t>proteome-wide</a:t>
            </a:r>
            <a:r>
              <a:rPr lang="de-DE" sz="1000" dirty="0"/>
              <a:t> </a:t>
            </a:r>
            <a:r>
              <a:rPr lang="de-DE" sz="1000" dirty="0" err="1"/>
              <a:t>and</a:t>
            </a:r>
            <a:r>
              <a:rPr lang="de-DE" sz="1000" dirty="0"/>
              <a:t> quantitative </a:t>
            </a:r>
            <a:r>
              <a:rPr lang="de-DE" sz="1000" dirty="0" err="1"/>
              <a:t>identification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RNA-</a:t>
            </a:r>
            <a:r>
              <a:rPr lang="de-DE" sz="1000" dirty="0" err="1"/>
              <a:t>dependent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density</a:t>
            </a:r>
            <a:r>
              <a:rPr lang="de-DE" sz="1000" dirty="0"/>
              <a:t> </a:t>
            </a:r>
            <a:r>
              <a:rPr lang="de-DE" sz="1000" dirty="0" err="1"/>
              <a:t>gradient</a:t>
            </a:r>
            <a:r>
              <a:rPr lang="de-DE" sz="1000" dirty="0"/>
              <a:t> </a:t>
            </a:r>
            <a:r>
              <a:rPr lang="de-DE" sz="1000" dirty="0" err="1"/>
              <a:t>ultracentrifugation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75</a:t>
            </a:r>
            <a:r>
              <a:rPr lang="de-DE" sz="1000" dirty="0"/>
              <a:t>(1): 184-199. e110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5C340C6-2497-374F-24DE-2307ED6821A4}"/>
              </a:ext>
            </a:extLst>
          </p:cNvPr>
          <p:cNvSpPr txBox="1"/>
          <p:nvPr/>
        </p:nvSpPr>
        <p:spPr>
          <a:xfrm>
            <a:off x="4474662" y="6301797"/>
            <a:ext cx="6719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Corley</a:t>
            </a:r>
            <a:r>
              <a:rPr lang="de-DE" sz="1000" dirty="0"/>
              <a:t>, M., M. C. Burns </a:t>
            </a:r>
            <a:r>
              <a:rPr lang="de-DE" sz="1000" dirty="0" err="1"/>
              <a:t>and</a:t>
            </a:r>
            <a:r>
              <a:rPr lang="de-DE" sz="1000" dirty="0"/>
              <a:t> G. W. </a:t>
            </a:r>
            <a:r>
              <a:rPr lang="de-DE" sz="1000" dirty="0" err="1"/>
              <a:t>Yeo</a:t>
            </a:r>
            <a:r>
              <a:rPr lang="de-DE" sz="1000" dirty="0"/>
              <a:t> (2020). "</a:t>
            </a:r>
            <a:r>
              <a:rPr lang="de-DE" sz="1000" dirty="0" err="1"/>
              <a:t>How</a:t>
            </a:r>
            <a:r>
              <a:rPr lang="de-DE" sz="1000" dirty="0"/>
              <a:t> RNA-</a:t>
            </a:r>
            <a:r>
              <a:rPr lang="de-DE" sz="1000" dirty="0" err="1"/>
              <a:t>binding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</a:t>
            </a:r>
            <a:r>
              <a:rPr lang="de-DE" sz="1000" dirty="0" err="1"/>
              <a:t>interact</a:t>
            </a:r>
            <a:r>
              <a:rPr lang="de-DE" sz="1000" dirty="0"/>
              <a:t> </a:t>
            </a:r>
            <a:r>
              <a:rPr lang="de-DE" sz="1000" dirty="0" err="1"/>
              <a:t>with</a:t>
            </a:r>
            <a:r>
              <a:rPr lang="de-DE" sz="1000" dirty="0"/>
              <a:t> RNA: </a:t>
            </a:r>
            <a:r>
              <a:rPr lang="de-DE" sz="1000" dirty="0" err="1"/>
              <a:t>molecules</a:t>
            </a:r>
            <a:r>
              <a:rPr lang="de-DE" sz="1000" dirty="0"/>
              <a:t> </a:t>
            </a:r>
            <a:r>
              <a:rPr lang="de-DE" sz="1000" dirty="0" err="1"/>
              <a:t>and</a:t>
            </a:r>
            <a:r>
              <a:rPr lang="de-DE" sz="1000" dirty="0"/>
              <a:t> </a:t>
            </a:r>
            <a:r>
              <a:rPr lang="de-DE" sz="1000" dirty="0" err="1"/>
              <a:t>mechanisms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78</a:t>
            </a:r>
            <a:r>
              <a:rPr lang="de-DE" sz="1000" dirty="0"/>
              <a:t>(1): 9-29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BD690D4-6E70-DB2B-BE71-FAEB5DFF8638}"/>
              </a:ext>
            </a:extLst>
          </p:cNvPr>
          <p:cNvSpPr txBox="1"/>
          <p:nvPr/>
        </p:nvSpPr>
        <p:spPr>
          <a:xfrm>
            <a:off x="7020794" y="5397190"/>
            <a:ext cx="40548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 err="1"/>
              <a:t>Corley</a:t>
            </a:r>
            <a:r>
              <a:rPr lang="de-DE" sz="1000" dirty="0"/>
              <a:t>, M., M. C. Burns and G. W. </a:t>
            </a:r>
            <a:r>
              <a:rPr lang="de-DE" sz="1000" dirty="0" err="1"/>
              <a:t>Yeo</a:t>
            </a:r>
            <a:r>
              <a:rPr lang="de-DE" sz="1000" dirty="0"/>
              <a:t> (2020). "</a:t>
            </a:r>
            <a:r>
              <a:rPr lang="de-DE" sz="1000" dirty="0" err="1"/>
              <a:t>How</a:t>
            </a:r>
            <a:r>
              <a:rPr lang="de-DE" sz="1000" dirty="0"/>
              <a:t> RNA-</a:t>
            </a:r>
            <a:r>
              <a:rPr lang="de-DE" sz="1000" dirty="0" err="1"/>
              <a:t>binding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</a:t>
            </a:r>
            <a:r>
              <a:rPr lang="de-DE" sz="1000" dirty="0" err="1"/>
              <a:t>interact</a:t>
            </a:r>
            <a:r>
              <a:rPr lang="de-DE" sz="1000" dirty="0"/>
              <a:t> </a:t>
            </a:r>
            <a:r>
              <a:rPr lang="de-DE" sz="1000" dirty="0" err="1"/>
              <a:t>with</a:t>
            </a:r>
            <a:r>
              <a:rPr lang="de-DE" sz="1000" dirty="0"/>
              <a:t> RNA: </a:t>
            </a:r>
            <a:r>
              <a:rPr lang="de-DE" sz="1000" dirty="0" err="1"/>
              <a:t>molecules</a:t>
            </a:r>
            <a:r>
              <a:rPr lang="de-DE" sz="1000" dirty="0"/>
              <a:t> and </a:t>
            </a:r>
            <a:r>
              <a:rPr lang="de-DE" sz="1000" dirty="0" err="1"/>
              <a:t>mechanisms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78</a:t>
            </a:r>
            <a:r>
              <a:rPr lang="de-DE" sz="1000" dirty="0"/>
              <a:t>(1): 9-29</a:t>
            </a:r>
          </a:p>
        </p:txBody>
      </p:sp>
    </p:spTree>
    <p:extLst>
      <p:ext uri="{BB962C8B-B14F-4D97-AF65-F5344CB8AC3E}">
        <p14:creationId xmlns:p14="http://schemas.microsoft.com/office/powerpoint/2010/main" val="34245508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8D02719-2DEA-C50C-150F-1BD8A3BBE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Team organisation	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8B9D77-CE8A-9175-04D9-99170E217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at least one meeting per week</a:t>
            </a:r>
          </a:p>
          <a:p>
            <a:pPr lvl="1"/>
            <a:r>
              <a:rPr lang="en-GB" dirty="0"/>
              <a:t>Where are we in the project?</a:t>
            </a:r>
          </a:p>
          <a:p>
            <a:pPr lvl="1"/>
            <a:r>
              <a:rPr lang="en-GB" dirty="0"/>
              <a:t>Presenting what team members achieved</a:t>
            </a:r>
          </a:p>
          <a:p>
            <a:pPr lvl="1"/>
            <a:r>
              <a:rPr lang="en-GB" dirty="0"/>
              <a:t>Open questions</a:t>
            </a:r>
          </a:p>
          <a:p>
            <a:pPr lvl="1"/>
            <a:endParaRPr lang="en-GB" dirty="0"/>
          </a:p>
          <a:p>
            <a:r>
              <a:rPr lang="en-GB" dirty="0"/>
              <a:t>Meeting after </a:t>
            </a:r>
            <a:r>
              <a:rPr lang="en-GB" dirty="0" err="1"/>
              <a:t>Tutorium</a:t>
            </a:r>
            <a:endParaRPr lang="en-GB" dirty="0"/>
          </a:p>
          <a:p>
            <a:pPr lvl="1"/>
            <a:r>
              <a:rPr lang="en-GB" dirty="0"/>
              <a:t>Assignment of tasks</a:t>
            </a:r>
          </a:p>
          <a:p>
            <a:pPr lvl="1"/>
            <a:endParaRPr lang="en-GB" dirty="0"/>
          </a:p>
          <a:p>
            <a:r>
              <a:rPr lang="en-GB" dirty="0"/>
              <a:t>Teams of two for more difficult tasks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498639A-822D-BC8B-DB69-1A72D2B8E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30</a:t>
            </a:fld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6179E2C-F150-2EA5-7399-09A56D600A62}"/>
              </a:ext>
            </a:extLst>
          </p:cNvPr>
          <p:cNvSpPr/>
          <p:nvPr/>
        </p:nvSpPr>
        <p:spPr>
          <a:xfrm>
            <a:off x="11347719" y="-183258"/>
            <a:ext cx="355180" cy="72245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7021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079182" cy="480002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/>
              <a:t>RBPs</a:t>
            </a:r>
            <a:br>
              <a:rPr lang="de-DE" dirty="0"/>
            </a:br>
            <a:r>
              <a:rPr lang="de-DE" dirty="0"/>
              <a:t>- Interaction </a:t>
            </a:r>
            <a:r>
              <a:rPr lang="de-DE" dirty="0" err="1"/>
              <a:t>with</a:t>
            </a:r>
            <a:r>
              <a:rPr lang="de-DE" dirty="0"/>
              <a:t> RNA</a:t>
            </a:r>
          </a:p>
        </p:txBody>
      </p:sp>
      <p:pic>
        <p:nvPicPr>
          <p:cNvPr id="9218" name="Picture 2" descr="https://lh5.googleusercontent.com/PId1N-Kz4v57GH7ctmtwLi3dBqHYTClN08xN1ZPUNnYGlOVhmy1z8x9Ro9CLL_Ln-ph7bq8mAOvSOexTpWYptjS3AQRneF8fAB0Z-rC_jmpsELDpv29g8oKuN76juaEosZxDb0R60P4weUg6sw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03" y="207819"/>
            <a:ext cx="2559641" cy="556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641" y="1068532"/>
            <a:ext cx="5686425" cy="481965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63236" y="5888182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Hydrogen </a:t>
            </a:r>
            <a:r>
              <a:rPr lang="de-DE" dirty="0" err="1"/>
              <a:t>bonds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stacking</a:t>
            </a:r>
            <a:r>
              <a:rPr lang="de-DE" dirty="0"/>
              <a:t> </a:t>
            </a:r>
            <a:r>
              <a:rPr lang="de-DE" dirty="0" err="1"/>
              <a:t>interactions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849091" y="6054436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Amino</a:t>
            </a:r>
            <a:r>
              <a:rPr lang="de-DE" dirty="0"/>
              <a:t> </a:t>
            </a:r>
            <a:r>
              <a:rPr lang="de-DE" dirty="0" err="1"/>
              <a:t>acid</a:t>
            </a:r>
            <a:r>
              <a:rPr lang="de-DE" dirty="0"/>
              <a:t> </a:t>
            </a:r>
            <a:r>
              <a:rPr lang="de-DE" dirty="0" err="1"/>
              <a:t>preferences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RBPs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23A6798-2BBF-241F-91A0-778CB0B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75149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Sucrose</a:t>
            </a:r>
            <a:r>
              <a:rPr lang="de-DE" dirty="0"/>
              <a:t> Density Gradient Method</a:t>
            </a:r>
            <a:br>
              <a:rPr lang="de-DE" dirty="0"/>
            </a:br>
            <a:r>
              <a:rPr lang="de-DE" dirty="0"/>
              <a:t>- </a:t>
            </a:r>
            <a:r>
              <a:rPr lang="de-DE" sz="2800" dirty="0" err="1"/>
              <a:t>identification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new</a:t>
            </a:r>
            <a:r>
              <a:rPr lang="de-DE" sz="2800" dirty="0"/>
              <a:t> RBPs and RNA-</a:t>
            </a:r>
            <a:r>
              <a:rPr lang="de-DE" sz="2800" dirty="0" err="1"/>
              <a:t>dependent</a:t>
            </a:r>
            <a:r>
              <a:rPr lang="de-DE" sz="2800" dirty="0"/>
              <a:t> </a:t>
            </a:r>
            <a:r>
              <a:rPr lang="de-DE" sz="2800" dirty="0" err="1"/>
              <a:t>proteins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109" y="1829233"/>
            <a:ext cx="2895600" cy="3562350"/>
          </a:xfrm>
          <a:prstGeom prst="rect">
            <a:avLst/>
          </a:prstGeom>
        </p:spPr>
      </p:pic>
      <p:pic>
        <p:nvPicPr>
          <p:cNvPr id="3076" name="Picture 4" descr="https://lh3.googleusercontent.com/q4k6miNmuV0U6D8UsLzAUAY8_Co-PmUYIP4A50D-2y5o2BpgIeFMGbZ5Qj6Yo-7DRYs_8NAXhDLZOcFx8RLXTYXgzyh1qULI-2q3_Zl-SoJrIstYK03bKkQ_Dg3TY8EieZVeZOnE6NlT0jojQ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61658"/>
            <a:ext cx="41624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526473" y="5391583"/>
            <a:ext cx="109312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protein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RNA </a:t>
            </a:r>
            <a:r>
              <a:rPr lang="de-DE" dirty="0" err="1"/>
              <a:t>dependent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will </a:t>
            </a:r>
            <a:r>
              <a:rPr lang="de-DE" dirty="0" err="1"/>
              <a:t>dissociate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migrate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different </a:t>
            </a:r>
            <a:r>
              <a:rPr lang="de-DE" dirty="0" err="1"/>
              <a:t>fraction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shift</a:t>
            </a:r>
            <a:r>
              <a:rPr lang="de-DE" dirty="0"/>
              <a:t>: 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partners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shift</a:t>
            </a:r>
            <a:r>
              <a:rPr lang="de-DE" dirty="0"/>
              <a:t>: </a:t>
            </a:r>
            <a:r>
              <a:rPr lang="de-DE" dirty="0" err="1"/>
              <a:t>gain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partners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Information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quantitiy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fraction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strategy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gain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insight</a:t>
            </a:r>
            <a:r>
              <a:rPr lang="de-DE" dirty="0">
                <a:sym typeface="Wingdings" panose="05000000000000000000" pitchFamily="2" charset="2"/>
              </a:rPr>
              <a:t> on RNA </a:t>
            </a:r>
            <a:r>
              <a:rPr lang="de-DE" dirty="0" err="1">
                <a:sym typeface="Wingdings" panose="05000000000000000000" pitchFamily="2" charset="2"/>
              </a:rPr>
              <a:t>function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protein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analysis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53B0503-1265-DEF1-0A10-9671D0C8A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32</a:t>
            </a:fld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9617020-7726-F274-5F80-6EF95E843F83}"/>
              </a:ext>
            </a:extLst>
          </p:cNvPr>
          <p:cNvSpPr txBox="1"/>
          <p:nvPr/>
        </p:nvSpPr>
        <p:spPr>
          <a:xfrm>
            <a:off x="9057503" y="5340687"/>
            <a:ext cx="289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Caudron-Herger</a:t>
            </a:r>
            <a:r>
              <a:rPr lang="de-DE" sz="1000" dirty="0"/>
              <a:t>, M., S. F. </a:t>
            </a:r>
            <a:r>
              <a:rPr lang="de-DE" sz="1000" dirty="0" err="1"/>
              <a:t>Rusin</a:t>
            </a:r>
            <a:r>
              <a:rPr lang="de-DE" sz="1000" dirty="0"/>
              <a:t>, M. E. Adamo, J. Seiler, V. K. Schmid, E. </a:t>
            </a:r>
            <a:r>
              <a:rPr lang="de-DE" sz="1000" dirty="0" err="1"/>
              <a:t>Barreau</a:t>
            </a:r>
            <a:r>
              <a:rPr lang="de-DE" sz="1000" dirty="0"/>
              <a:t>, A. N. Kettenbach </a:t>
            </a:r>
            <a:r>
              <a:rPr lang="de-DE" sz="1000" dirty="0" err="1"/>
              <a:t>and</a:t>
            </a:r>
            <a:r>
              <a:rPr lang="de-DE" sz="1000" dirty="0"/>
              <a:t> S. Diederichs (2019). "R-</a:t>
            </a:r>
            <a:r>
              <a:rPr lang="de-DE" sz="1000" dirty="0" err="1"/>
              <a:t>DeeP</a:t>
            </a:r>
            <a:r>
              <a:rPr lang="de-DE" sz="1000" dirty="0"/>
              <a:t>: </a:t>
            </a:r>
            <a:r>
              <a:rPr lang="de-DE" sz="1000" dirty="0" err="1"/>
              <a:t>proteome-wide</a:t>
            </a:r>
            <a:r>
              <a:rPr lang="de-DE" sz="1000" dirty="0"/>
              <a:t> </a:t>
            </a:r>
            <a:r>
              <a:rPr lang="de-DE" sz="1000" dirty="0" err="1"/>
              <a:t>and</a:t>
            </a:r>
            <a:r>
              <a:rPr lang="de-DE" sz="1000" dirty="0"/>
              <a:t> quantitative </a:t>
            </a:r>
            <a:r>
              <a:rPr lang="de-DE" sz="1000" dirty="0" err="1"/>
              <a:t>identification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RNA-</a:t>
            </a:r>
            <a:r>
              <a:rPr lang="de-DE" sz="1000" dirty="0" err="1"/>
              <a:t>dependent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density</a:t>
            </a:r>
            <a:r>
              <a:rPr lang="de-DE" sz="1000" dirty="0"/>
              <a:t> </a:t>
            </a:r>
            <a:r>
              <a:rPr lang="de-DE" sz="1000" dirty="0" err="1"/>
              <a:t>gradient</a:t>
            </a:r>
            <a:r>
              <a:rPr lang="de-DE" sz="1000" dirty="0"/>
              <a:t> </a:t>
            </a:r>
            <a:r>
              <a:rPr lang="de-DE" sz="1000" dirty="0" err="1"/>
              <a:t>ultracentrifugation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75</a:t>
            </a:r>
            <a:r>
              <a:rPr lang="de-DE" sz="1000" dirty="0"/>
              <a:t>(1): 184-199. e110</a:t>
            </a:r>
          </a:p>
        </p:txBody>
      </p:sp>
    </p:spTree>
    <p:extLst>
      <p:ext uri="{BB962C8B-B14F-4D97-AF65-F5344CB8AC3E}">
        <p14:creationId xmlns:p14="http://schemas.microsoft.com/office/powerpoint/2010/main" val="15041395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87238" y="588819"/>
            <a:ext cx="9144000" cy="678728"/>
          </a:xfrm>
        </p:spPr>
        <p:txBody>
          <a:bodyPr>
            <a:noAutofit/>
          </a:bodyPr>
          <a:lstStyle/>
          <a:p>
            <a:r>
              <a:rPr lang="de-DE" sz="3200" dirty="0" err="1"/>
              <a:t>Why</a:t>
            </a:r>
            <a:r>
              <a:rPr lang="de-DE" sz="3200" dirty="0"/>
              <a:t> </a:t>
            </a:r>
            <a:r>
              <a:rPr lang="de-DE" sz="3200" dirty="0" err="1"/>
              <a:t>should</a:t>
            </a:r>
            <a:r>
              <a:rPr lang="de-DE" sz="3200" dirty="0"/>
              <a:t> </a:t>
            </a:r>
            <a:r>
              <a:rPr lang="de-DE" sz="3200" dirty="0" err="1"/>
              <a:t>we</a:t>
            </a:r>
            <a:r>
              <a:rPr lang="de-DE" sz="3200" dirty="0"/>
              <a:t> care?</a:t>
            </a:r>
            <a:br>
              <a:rPr lang="de-DE" sz="3200" dirty="0"/>
            </a:br>
            <a:r>
              <a:rPr lang="de-DE" sz="3200" dirty="0"/>
              <a:t>- The </a:t>
            </a:r>
            <a:r>
              <a:rPr lang="de-DE" sz="3200" dirty="0" err="1"/>
              <a:t>role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RBPs</a:t>
            </a:r>
          </a:p>
        </p:txBody>
      </p:sp>
      <p:pic>
        <p:nvPicPr>
          <p:cNvPr id="4" name="Picture 2" descr="https://lh6.googleusercontent.com/Q0VnvLdlgbgmCOUcKY4haDU6Mn55TCE_uaNGugUlTIWOQzhvr56RaQAB4s1WmcS3gOaQ2snCRK5Ud91xE9zezEggWLMdr93_iLpTiEMx2sVXSK5nmizYy0Q-60gvDWU9BHN-OxD9-9V2JJ1v3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86" y="1836593"/>
            <a:ext cx="6104736" cy="4107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7564582" y="1565564"/>
            <a:ext cx="43641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RNA </a:t>
            </a:r>
            <a:r>
              <a:rPr lang="de-DE" dirty="0" err="1"/>
              <a:t>is</a:t>
            </a:r>
            <a:r>
              <a:rPr lang="de-DE" dirty="0"/>
              <a:t> essential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expression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RBPs </a:t>
            </a:r>
            <a:r>
              <a:rPr lang="de-DE" dirty="0" err="1"/>
              <a:t>regulate</a:t>
            </a:r>
            <a:r>
              <a:rPr lang="de-DE" dirty="0"/>
              <a:t> </a:t>
            </a:r>
            <a:r>
              <a:rPr lang="de-DE" dirty="0" err="1"/>
              <a:t>splicing</a:t>
            </a:r>
            <a:r>
              <a:rPr lang="de-DE" dirty="0"/>
              <a:t> &amp; </a:t>
            </a:r>
            <a:r>
              <a:rPr lang="de-DE" dirty="0" err="1"/>
              <a:t>post</a:t>
            </a:r>
            <a:r>
              <a:rPr lang="de-DE" dirty="0"/>
              <a:t> </a:t>
            </a:r>
            <a:r>
              <a:rPr lang="de-DE" dirty="0" err="1"/>
              <a:t>translational</a:t>
            </a:r>
            <a:r>
              <a:rPr lang="de-DE" dirty="0"/>
              <a:t> </a:t>
            </a:r>
            <a:r>
              <a:rPr lang="de-DE" dirty="0" err="1"/>
              <a:t>modification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de-DE" dirty="0"/>
              <a:t>RNA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just a </a:t>
            </a:r>
            <a:r>
              <a:rPr lang="de-DE" dirty="0" err="1"/>
              <a:t>template</a:t>
            </a:r>
            <a:r>
              <a:rPr lang="de-DE" dirty="0"/>
              <a:t>!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Role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non </a:t>
            </a:r>
            <a:r>
              <a:rPr lang="de-DE" dirty="0" err="1"/>
              <a:t>coding</a:t>
            </a:r>
            <a:r>
              <a:rPr lang="de-DE" dirty="0"/>
              <a:t> RNA </a:t>
            </a:r>
            <a:r>
              <a:rPr lang="de-DE" dirty="0" err="1"/>
              <a:t>is</a:t>
            </a:r>
            <a:r>
              <a:rPr lang="de-DE" dirty="0"/>
              <a:t> still not </a:t>
            </a:r>
            <a:r>
              <a:rPr lang="de-DE" dirty="0" err="1"/>
              <a:t>completely</a:t>
            </a:r>
            <a:r>
              <a:rPr lang="de-DE" dirty="0"/>
              <a:t> </a:t>
            </a:r>
            <a:r>
              <a:rPr lang="de-DE" dirty="0" err="1"/>
              <a:t>understood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de-DE" dirty="0"/>
              <a:t>RNA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alone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RNA </a:t>
            </a:r>
            <a:r>
              <a:rPr lang="de-DE" dirty="0" err="1"/>
              <a:t>metabolism</a:t>
            </a:r>
            <a:r>
              <a:rPr lang="de-DE" dirty="0"/>
              <a:t> RBPs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RNA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Cooperative</a:t>
            </a:r>
            <a:r>
              <a:rPr lang="de-DE" dirty="0"/>
              <a:t> &amp; </a:t>
            </a:r>
            <a:r>
              <a:rPr lang="de-DE" dirty="0" err="1"/>
              <a:t>antagonistic</a:t>
            </a:r>
            <a:r>
              <a:rPr lang="de-DE" dirty="0"/>
              <a:t> </a:t>
            </a:r>
            <a:r>
              <a:rPr lang="de-DE" dirty="0" err="1"/>
              <a:t>interactions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Dynamic </a:t>
            </a:r>
            <a:r>
              <a:rPr lang="de-DE" dirty="0" err="1"/>
              <a:t>associations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 err="1">
                <a:sym typeface="Wingdings" panose="05000000000000000000" pitchFamily="2" charset="2"/>
              </a:rPr>
              <a:t>fine-tuned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regulation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their</a:t>
            </a:r>
            <a:r>
              <a:rPr lang="de-DE" dirty="0">
                <a:sym typeface="Wingdings" panose="05000000000000000000" pitchFamily="2" charset="2"/>
              </a:rPr>
              <a:t> RNA </a:t>
            </a:r>
            <a:r>
              <a:rPr lang="de-DE" dirty="0" err="1">
                <a:sym typeface="Wingdings" panose="05000000000000000000" pitchFamily="2" charset="2"/>
              </a:rPr>
              <a:t>targets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86D6558-6F36-4CC2-DB8C-48909BA18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4459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role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Actin</a:t>
            </a:r>
            <a:r>
              <a:rPr lang="de-DE" dirty="0"/>
              <a:t> in </a:t>
            </a:r>
            <a:r>
              <a:rPr lang="de-DE" dirty="0" err="1"/>
              <a:t>cancer</a:t>
            </a:r>
            <a:endParaRPr lang="de-DE" dirty="0"/>
          </a:p>
        </p:txBody>
      </p:sp>
      <p:pic>
        <p:nvPicPr>
          <p:cNvPr id="6148" name="Picture 4" descr="https://lh3.googleusercontent.com/1cdTvVWODOZxyFYAFlHsm_v9tjBBX1b5Jpp4L6RGjUjLIstPwXoU1bBzg3lvHLKaYRJTTJkkruvGm17-zWGe4BgwymOy4GRLZoh5uZfuVDq4Wh0XUNyOwtNYCOZZBgGRA4G1M36AZqoaFpMo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162425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lh5.googleusercontent.com/yCVQlIhxqR3RcTaztNr6rTi-QiwPzYXA39ky_L7eu61_iX32JkCcMvx3C9BygqQbdXlvwKU0dgNUwTjoljK5yWpvllbsIJMBwoWg7ifBWSXCAsc73Y5ldntE4s9gW5bZ65iDdBjLNFD8bgFh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537" y="1494312"/>
            <a:ext cx="6337810" cy="3619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436418" y="5239006"/>
            <a:ext cx="11319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Essential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motility</a:t>
            </a:r>
            <a:endParaRPr lang="de-DE" dirty="0"/>
          </a:p>
          <a:p>
            <a:r>
              <a:rPr lang="de-DE" dirty="0"/>
              <a:t>Cancer </a:t>
            </a:r>
            <a:r>
              <a:rPr lang="de-DE" dirty="0" err="1"/>
              <a:t>metastasis</a:t>
            </a:r>
            <a:r>
              <a:rPr lang="de-DE" dirty="0"/>
              <a:t>,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division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proliferation</a:t>
            </a:r>
            <a:endParaRPr lang="de-DE" dirty="0"/>
          </a:p>
          <a:p>
            <a:r>
              <a:rPr lang="de-DE" dirty="0" err="1"/>
              <a:t>Invasivity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cancer</a:t>
            </a:r>
            <a:r>
              <a:rPr lang="de-DE" dirty="0"/>
              <a:t> </a:t>
            </a:r>
            <a:r>
              <a:rPr lang="de-DE" dirty="0" err="1"/>
              <a:t>cells</a:t>
            </a:r>
            <a:r>
              <a:rPr lang="de-DE" dirty="0"/>
              <a:t> &amp; EMT</a:t>
            </a:r>
          </a:p>
          <a:p>
            <a:r>
              <a:rPr lang="de-DE" dirty="0"/>
              <a:t>Potential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targeting</a:t>
            </a:r>
            <a:r>
              <a:rPr lang="de-DE" dirty="0"/>
              <a:t> </a:t>
            </a:r>
            <a:r>
              <a:rPr lang="de-DE" dirty="0" err="1"/>
              <a:t>cytoskeletal</a:t>
            </a:r>
            <a:r>
              <a:rPr lang="de-DE" dirty="0"/>
              <a:t> </a:t>
            </a:r>
            <a:r>
              <a:rPr lang="de-DE" dirty="0" err="1"/>
              <a:t>microfilaments</a:t>
            </a:r>
            <a:r>
              <a:rPr lang="de-DE" dirty="0"/>
              <a:t> in </a:t>
            </a:r>
            <a:r>
              <a:rPr lang="de-DE" dirty="0" err="1"/>
              <a:t>cancer</a:t>
            </a:r>
            <a:r>
              <a:rPr lang="de-DE" dirty="0"/>
              <a:t> </a:t>
            </a:r>
            <a:r>
              <a:rPr lang="de-DE" dirty="0" err="1"/>
              <a:t>therapy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D0DC903-3439-1F90-6821-EAA37D573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34</a:t>
            </a:fld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8A935AC-58BE-E2BD-F27C-0BA09AC51200}"/>
              </a:ext>
            </a:extLst>
          </p:cNvPr>
          <p:cNvSpPr txBox="1"/>
          <p:nvPr/>
        </p:nvSpPr>
        <p:spPr>
          <a:xfrm>
            <a:off x="7907481" y="6042904"/>
            <a:ext cx="4149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Gross</a:t>
            </a:r>
            <a:r>
              <a:rPr lang="de-DE" sz="1000" dirty="0"/>
              <a:t>, S. R. (2013). "</a:t>
            </a:r>
            <a:r>
              <a:rPr lang="de-DE" sz="1000" dirty="0" err="1"/>
              <a:t>Actin</a:t>
            </a:r>
            <a:r>
              <a:rPr lang="de-DE" sz="1000" dirty="0"/>
              <a:t> </a:t>
            </a:r>
            <a:r>
              <a:rPr lang="de-DE" sz="1000" dirty="0" err="1"/>
              <a:t>binding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: </a:t>
            </a:r>
            <a:r>
              <a:rPr lang="de-DE" sz="1000" dirty="0" err="1"/>
              <a:t>their</a:t>
            </a:r>
            <a:r>
              <a:rPr lang="de-DE" sz="1000" dirty="0"/>
              <a:t> </a:t>
            </a:r>
            <a:r>
              <a:rPr lang="de-DE" sz="1000" dirty="0" err="1"/>
              <a:t>ups</a:t>
            </a:r>
            <a:r>
              <a:rPr lang="de-DE" sz="1000" dirty="0"/>
              <a:t> </a:t>
            </a:r>
            <a:r>
              <a:rPr lang="de-DE" sz="1000" dirty="0" err="1"/>
              <a:t>and</a:t>
            </a:r>
            <a:r>
              <a:rPr lang="de-DE" sz="1000" dirty="0"/>
              <a:t> </a:t>
            </a:r>
            <a:r>
              <a:rPr lang="de-DE" sz="1000" dirty="0" err="1"/>
              <a:t>downs</a:t>
            </a:r>
            <a:r>
              <a:rPr lang="de-DE" sz="1000" dirty="0"/>
              <a:t> in </a:t>
            </a:r>
            <a:r>
              <a:rPr lang="de-DE" sz="1000" dirty="0" err="1"/>
              <a:t>metastatic</a:t>
            </a:r>
            <a:r>
              <a:rPr lang="de-DE" sz="1000" dirty="0"/>
              <a:t> </a:t>
            </a:r>
            <a:r>
              <a:rPr lang="de-DE" sz="1000" dirty="0" err="1"/>
              <a:t>life</a:t>
            </a:r>
            <a:r>
              <a:rPr lang="de-DE" sz="1000" dirty="0"/>
              <a:t>." </a:t>
            </a:r>
            <a:r>
              <a:rPr lang="de-DE" sz="1000" u="sng" dirty="0" err="1"/>
              <a:t>Cell</a:t>
            </a:r>
            <a:r>
              <a:rPr lang="de-DE" sz="1000" u="sng" dirty="0"/>
              <a:t> </a:t>
            </a:r>
            <a:r>
              <a:rPr lang="de-DE" sz="1000" u="sng" dirty="0" err="1"/>
              <a:t>adhesion</a:t>
            </a:r>
            <a:r>
              <a:rPr lang="de-DE" sz="1000" u="sng" dirty="0"/>
              <a:t> &amp; </a:t>
            </a:r>
            <a:r>
              <a:rPr lang="de-DE" sz="1000" u="sng" dirty="0" err="1"/>
              <a:t>migration</a:t>
            </a:r>
            <a:r>
              <a:rPr lang="de-DE" sz="1000" dirty="0"/>
              <a:t> </a:t>
            </a:r>
            <a:r>
              <a:rPr lang="de-DE" sz="1000" b="1" dirty="0"/>
              <a:t>7</a:t>
            </a:r>
            <a:r>
              <a:rPr lang="de-DE" sz="1000" dirty="0"/>
              <a:t>(2): 199-213</a:t>
            </a:r>
          </a:p>
        </p:txBody>
      </p:sp>
    </p:spTree>
    <p:extLst>
      <p:ext uri="{BB962C8B-B14F-4D97-AF65-F5344CB8AC3E}">
        <p14:creationId xmlns:p14="http://schemas.microsoft.com/office/powerpoint/2010/main" val="41662421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59237" y="411230"/>
            <a:ext cx="3539836" cy="1325563"/>
          </a:xfrm>
        </p:spPr>
        <p:txBody>
          <a:bodyPr/>
          <a:lstStyle/>
          <a:p>
            <a:pPr algn="r"/>
            <a:r>
              <a:rPr lang="de-DE" dirty="0"/>
              <a:t>RBPs in </a:t>
            </a:r>
            <a:r>
              <a:rPr lang="de-DE" dirty="0" err="1"/>
              <a:t>cancer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50" name="Picture 2" descr="https://lh4.googleusercontent.com/etOm-v6uq1e8gHo-wEDrcXnf_op-3TJIfPXeDDf1tgHbiFIoS2Gwgw7uW2jzEsvxXS-QSooiPKCLkgO50U0azifQVjG-pFt8k93wLXd_XYDQ-uvjJbdwSZW5yud7s8WFPs3HIqkAtjL5SDljS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47" y="271462"/>
            <a:ext cx="5029200" cy="590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4.googleusercontent.com/dEvmLo5cwy88fis8FlK74fpzq0GWd4tZyTfltlKYtJrahZxnqPsPndW0zVdjNMshGgIaLBQhDKEtPytMusdttgSG_h0oW41uhKtG6tPNdskZFLi8B1SRYeyvMZhIE-1Dj6y-AKUCwIZMH9l6G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047" y="2003288"/>
            <a:ext cx="6459106" cy="347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EFB877-3B36-3A1C-9651-E889E0DCD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35</a:t>
            </a:fld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7CEE5FF-C6AD-8D6F-D53C-ABC0FE6E3F22}"/>
              </a:ext>
            </a:extLst>
          </p:cNvPr>
          <p:cNvSpPr txBox="1"/>
          <p:nvPr/>
        </p:nvSpPr>
        <p:spPr>
          <a:xfrm>
            <a:off x="5867400" y="5776853"/>
            <a:ext cx="5747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Kang, D., Y. Lee </a:t>
            </a:r>
            <a:r>
              <a:rPr lang="de-DE" sz="1000" dirty="0" err="1"/>
              <a:t>and</a:t>
            </a:r>
            <a:r>
              <a:rPr lang="de-DE" sz="1000" dirty="0"/>
              <a:t> J.-S. Lee (2020). "RNA-</a:t>
            </a:r>
            <a:r>
              <a:rPr lang="de-DE" sz="1000" dirty="0" err="1"/>
              <a:t>binding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in </a:t>
            </a:r>
            <a:r>
              <a:rPr lang="de-DE" sz="1000" dirty="0" err="1"/>
              <a:t>cancer</a:t>
            </a:r>
            <a:r>
              <a:rPr lang="de-DE" sz="1000" dirty="0"/>
              <a:t>: </a:t>
            </a:r>
            <a:r>
              <a:rPr lang="de-DE" sz="1000" dirty="0" err="1"/>
              <a:t>functional</a:t>
            </a:r>
            <a:r>
              <a:rPr lang="de-DE" sz="1000" dirty="0"/>
              <a:t> </a:t>
            </a:r>
            <a:r>
              <a:rPr lang="de-DE" sz="1000" dirty="0" err="1"/>
              <a:t>and</a:t>
            </a:r>
            <a:r>
              <a:rPr lang="de-DE" sz="1000" dirty="0"/>
              <a:t> </a:t>
            </a:r>
            <a:r>
              <a:rPr lang="de-DE" sz="1000" dirty="0" err="1"/>
              <a:t>therapeutic</a:t>
            </a:r>
            <a:r>
              <a:rPr lang="de-DE" sz="1000" dirty="0"/>
              <a:t> </a:t>
            </a:r>
            <a:r>
              <a:rPr lang="de-DE" sz="1000" dirty="0" err="1"/>
              <a:t>perspectives</a:t>
            </a:r>
            <a:r>
              <a:rPr lang="de-DE" sz="1000" dirty="0"/>
              <a:t>." </a:t>
            </a:r>
            <a:r>
              <a:rPr lang="de-DE" sz="1000" u="sng" dirty="0"/>
              <a:t>Cancers</a:t>
            </a:r>
            <a:r>
              <a:rPr lang="de-DE" sz="1000" dirty="0"/>
              <a:t> </a:t>
            </a:r>
            <a:r>
              <a:rPr lang="de-DE" sz="1000" b="1" dirty="0"/>
              <a:t>12</a:t>
            </a:r>
            <a:r>
              <a:rPr lang="de-DE" sz="1000" dirty="0"/>
              <a:t>(9): 2699</a:t>
            </a:r>
          </a:p>
        </p:txBody>
      </p:sp>
    </p:spTree>
    <p:extLst>
      <p:ext uri="{BB962C8B-B14F-4D97-AF65-F5344CB8AC3E}">
        <p14:creationId xmlns:p14="http://schemas.microsoft.com/office/powerpoint/2010/main" val="1112258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3E5098-8378-EEE3-D63E-16DB4EF75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Statistical properties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588831-B2F8-C53A-8D3A-DD30A38AF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8687" cy="4351338"/>
          </a:xfrm>
        </p:spPr>
        <p:txBody>
          <a:bodyPr/>
          <a:lstStyle/>
          <a:p>
            <a:r>
              <a:rPr lang="en-GB" dirty="0"/>
              <a:t>Drop protein if it has more than 10 zeros in at least two replicates in control and/or RNase sample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DFA0DCC-4DF0-7D1B-8935-271D8254A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737" y="1825625"/>
            <a:ext cx="6492803" cy="3970364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F909B4-2571-C2C1-92EE-39193C9BE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1411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?</a:t>
            </a:r>
            <a:br>
              <a:rPr lang="de-DE" dirty="0"/>
            </a:br>
            <a:r>
              <a:rPr lang="de-DE" dirty="0"/>
              <a:t>- </a:t>
            </a:r>
            <a:r>
              <a:rPr lang="de-DE" sz="3600" dirty="0"/>
              <a:t>Study </a:t>
            </a:r>
            <a:r>
              <a:rPr lang="de-DE" sz="3600" dirty="0" err="1"/>
              <a:t>gap</a:t>
            </a:r>
            <a:r>
              <a:rPr lang="de-DE" sz="3600" dirty="0"/>
              <a:t> on RBPs</a:t>
            </a:r>
            <a:br>
              <a:rPr lang="de-DE" sz="3600" dirty="0"/>
            </a:br>
            <a:endParaRPr lang="de-DE" sz="3600" dirty="0"/>
          </a:p>
        </p:txBody>
      </p:sp>
      <p:pic>
        <p:nvPicPr>
          <p:cNvPr id="11266" name="Picture 2" descr="https://lh4.googleusercontent.com/m3fM52UVPFJFFACZSs9K4WrzpdNDNpIu2OXkFznHqz-IhEzxkJZE1iMxEMjxRWr1cBCxVoxLnQBVUgZWWtLlR7QAP6DsMyK9XTUWUtkbTDzuZyxV4W0eYvrjjvf7DeWX9SYJIrGj6tqOXvn7OQ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5" y="2211026"/>
            <a:ext cx="760095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97F492F-5C82-E5CA-C079-648CE3F60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4</a:t>
            </a:fld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DB60F2E-FB16-D003-D244-A44C555BB033}"/>
              </a:ext>
            </a:extLst>
          </p:cNvPr>
          <p:cNvSpPr/>
          <p:nvPr/>
        </p:nvSpPr>
        <p:spPr>
          <a:xfrm>
            <a:off x="11347719" y="-183258"/>
            <a:ext cx="355180" cy="72245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B9764DF-FDA9-B285-6B28-CA60AD92A315}"/>
              </a:ext>
            </a:extLst>
          </p:cNvPr>
          <p:cNvSpPr txBox="1"/>
          <p:nvPr/>
        </p:nvSpPr>
        <p:spPr>
          <a:xfrm>
            <a:off x="1530927" y="5763851"/>
            <a:ext cx="9130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Caudron-Herger</a:t>
            </a:r>
            <a:r>
              <a:rPr lang="de-DE" sz="1000" dirty="0"/>
              <a:t>, M., S. F. </a:t>
            </a:r>
            <a:r>
              <a:rPr lang="de-DE" sz="1000" dirty="0" err="1"/>
              <a:t>Rusin</a:t>
            </a:r>
            <a:r>
              <a:rPr lang="de-DE" sz="1000" dirty="0"/>
              <a:t>, M. E. Adamo, J. Seiler, V. K. Schmid, E. </a:t>
            </a:r>
            <a:r>
              <a:rPr lang="de-DE" sz="1000" dirty="0" err="1"/>
              <a:t>Barreau</a:t>
            </a:r>
            <a:r>
              <a:rPr lang="de-DE" sz="1000" dirty="0"/>
              <a:t>, A. N. Kettenbach </a:t>
            </a:r>
            <a:r>
              <a:rPr lang="de-DE" sz="1000" dirty="0" err="1"/>
              <a:t>and</a:t>
            </a:r>
            <a:r>
              <a:rPr lang="de-DE" sz="1000" dirty="0"/>
              <a:t> S. Diederichs (2019). "R-</a:t>
            </a:r>
            <a:r>
              <a:rPr lang="de-DE" sz="1000" dirty="0" err="1"/>
              <a:t>DeeP</a:t>
            </a:r>
            <a:r>
              <a:rPr lang="de-DE" sz="1000" dirty="0"/>
              <a:t>: </a:t>
            </a:r>
            <a:r>
              <a:rPr lang="de-DE" sz="1000" dirty="0" err="1"/>
              <a:t>proteome-wide</a:t>
            </a:r>
            <a:r>
              <a:rPr lang="de-DE" sz="1000" dirty="0"/>
              <a:t> </a:t>
            </a:r>
            <a:r>
              <a:rPr lang="de-DE" sz="1000" dirty="0" err="1"/>
              <a:t>and</a:t>
            </a:r>
            <a:r>
              <a:rPr lang="de-DE" sz="1000" dirty="0"/>
              <a:t> quantitative </a:t>
            </a:r>
            <a:r>
              <a:rPr lang="de-DE" sz="1000" dirty="0" err="1"/>
              <a:t>identification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RNA-</a:t>
            </a:r>
            <a:r>
              <a:rPr lang="de-DE" sz="1000" dirty="0" err="1"/>
              <a:t>dependent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density</a:t>
            </a:r>
            <a:r>
              <a:rPr lang="de-DE" sz="1000" dirty="0"/>
              <a:t> </a:t>
            </a:r>
            <a:r>
              <a:rPr lang="de-DE" sz="1000" dirty="0" err="1"/>
              <a:t>gradient</a:t>
            </a:r>
            <a:r>
              <a:rPr lang="de-DE" sz="1000" dirty="0"/>
              <a:t> </a:t>
            </a:r>
            <a:r>
              <a:rPr lang="de-DE" sz="1000" dirty="0" err="1"/>
              <a:t>ultracentrifugation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75</a:t>
            </a:r>
            <a:r>
              <a:rPr lang="de-DE" sz="1000" dirty="0"/>
              <a:t>(1): 184-199. e110</a:t>
            </a:r>
          </a:p>
        </p:txBody>
      </p:sp>
    </p:spTree>
    <p:extLst>
      <p:ext uri="{BB962C8B-B14F-4D97-AF65-F5344CB8AC3E}">
        <p14:creationId xmlns:p14="http://schemas.microsoft.com/office/powerpoint/2010/main" val="2493453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86090" y="873477"/>
            <a:ext cx="9144000" cy="799154"/>
          </a:xfrm>
        </p:spPr>
        <p:txBody>
          <a:bodyPr>
            <a:normAutofit fontScale="90000"/>
          </a:bodyPr>
          <a:lstStyle/>
          <a:p>
            <a:r>
              <a:rPr lang="de-DE" sz="4400" dirty="0"/>
              <a:t>RBPs </a:t>
            </a:r>
            <a:r>
              <a:rPr lang="de-DE" sz="4400" dirty="0" err="1"/>
              <a:t>and</a:t>
            </a:r>
            <a:r>
              <a:rPr lang="de-DE" sz="4400" dirty="0"/>
              <a:t> </a:t>
            </a:r>
            <a:r>
              <a:rPr lang="de-DE" sz="4400" dirty="0" err="1"/>
              <a:t>diseases</a:t>
            </a:r>
            <a:br>
              <a:rPr lang="de-DE" dirty="0"/>
            </a:br>
            <a:endParaRPr lang="de-DE" dirty="0"/>
          </a:p>
        </p:txBody>
      </p:sp>
      <p:pic>
        <p:nvPicPr>
          <p:cNvPr id="1030" name="Picture 6" descr="https://lh6.googleusercontent.com/LSgkM60wlGQwaBGAQJFtenUcnLhs6f4EdwQYIJMFOarheOFrVussYS6xTVDPrqDIzt2x2m5gtCNWY2ELF0fXrCDMfQH8l6NDflao9L6AjZSoDXCHXdbkUnvFB9bzlv_tCinHQnBI8lHqwkvb9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072" y="1273054"/>
            <a:ext cx="8391113" cy="244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4.googleusercontent.com/cq4sdueE6odyVsvB5M4RmOIkJCWZDmySKwqYKrIkhYV6lhnG_cHmVzJxwqrL5FZmz27Dadf8KWZyr8lnXcNvvSjnnQc8WWEo7pVFwoRVRGt610RWGNs1e10B8Msp5lsBhTYPQAsvP4Hf0dGz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071" y="3906981"/>
            <a:ext cx="8542625" cy="2341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3FC8A7C-38DB-A31F-ADBD-B54F0D24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5</a:t>
            </a:fld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CD34A97-ABE9-089C-00AA-7EC25F39B54A}"/>
              </a:ext>
            </a:extLst>
          </p:cNvPr>
          <p:cNvSpPr/>
          <p:nvPr/>
        </p:nvSpPr>
        <p:spPr>
          <a:xfrm>
            <a:off x="11347719" y="-183258"/>
            <a:ext cx="355180" cy="72245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311C573-3DF7-2BA4-31F6-70F9E653D824}"/>
              </a:ext>
            </a:extLst>
          </p:cNvPr>
          <p:cNvSpPr txBox="1"/>
          <p:nvPr/>
        </p:nvSpPr>
        <p:spPr>
          <a:xfrm>
            <a:off x="4916475" y="6248400"/>
            <a:ext cx="6082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Kelaini</a:t>
            </a:r>
            <a:r>
              <a:rPr lang="de-DE" sz="1000" dirty="0"/>
              <a:t>, S., C. Chan, V. A. Cornelius </a:t>
            </a:r>
            <a:r>
              <a:rPr lang="de-DE" sz="1000" dirty="0" err="1"/>
              <a:t>and</a:t>
            </a:r>
            <a:r>
              <a:rPr lang="de-DE" sz="1000" dirty="0"/>
              <a:t> A. </a:t>
            </a:r>
            <a:r>
              <a:rPr lang="de-DE" sz="1000" dirty="0" err="1"/>
              <a:t>Margariti</a:t>
            </a:r>
            <a:r>
              <a:rPr lang="de-DE" sz="1000" dirty="0"/>
              <a:t> (2021). "RNA-</a:t>
            </a:r>
            <a:r>
              <a:rPr lang="de-DE" sz="1000" dirty="0" err="1"/>
              <a:t>binding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hold </a:t>
            </a:r>
            <a:r>
              <a:rPr lang="de-DE" sz="1000" dirty="0" err="1"/>
              <a:t>key</a:t>
            </a:r>
            <a:r>
              <a:rPr lang="de-DE" sz="1000" dirty="0"/>
              <a:t> </a:t>
            </a:r>
            <a:r>
              <a:rPr lang="de-DE" sz="1000" dirty="0" err="1"/>
              <a:t>roles</a:t>
            </a:r>
            <a:r>
              <a:rPr lang="de-DE" sz="1000" dirty="0"/>
              <a:t> in </a:t>
            </a:r>
            <a:r>
              <a:rPr lang="de-DE" sz="1000" dirty="0" err="1"/>
              <a:t>function</a:t>
            </a:r>
            <a:r>
              <a:rPr lang="de-DE" sz="1000" dirty="0"/>
              <a:t>, </a:t>
            </a:r>
            <a:r>
              <a:rPr lang="de-DE" sz="1000" dirty="0" err="1"/>
              <a:t>dysfunction</a:t>
            </a:r>
            <a:r>
              <a:rPr lang="de-DE" sz="1000" dirty="0"/>
              <a:t>, </a:t>
            </a:r>
            <a:r>
              <a:rPr lang="de-DE" sz="1000" dirty="0" err="1"/>
              <a:t>and</a:t>
            </a:r>
            <a:r>
              <a:rPr lang="de-DE" sz="1000" dirty="0"/>
              <a:t> </a:t>
            </a:r>
            <a:r>
              <a:rPr lang="de-DE" sz="1000" dirty="0" err="1"/>
              <a:t>disease</a:t>
            </a:r>
            <a:r>
              <a:rPr lang="de-DE" sz="1000" dirty="0"/>
              <a:t>." </a:t>
            </a:r>
            <a:r>
              <a:rPr lang="de-DE" sz="1000" u="sng" dirty="0" err="1"/>
              <a:t>Biology</a:t>
            </a:r>
            <a:r>
              <a:rPr lang="de-DE" sz="1000" dirty="0"/>
              <a:t> </a:t>
            </a:r>
            <a:r>
              <a:rPr lang="de-DE" sz="1000" b="1" dirty="0"/>
              <a:t>10</a:t>
            </a:r>
            <a:r>
              <a:rPr lang="de-DE" sz="1000" dirty="0"/>
              <a:t>(5): 366</a:t>
            </a:r>
          </a:p>
        </p:txBody>
      </p:sp>
    </p:spTree>
    <p:extLst>
      <p:ext uri="{BB962C8B-B14F-4D97-AF65-F5344CB8AC3E}">
        <p14:creationId xmlns:p14="http://schemas.microsoft.com/office/powerpoint/2010/main" val="3933908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https://lh3.googleusercontent.com/jrIOIE1TSwLIYZbmDbUHOIo7w8RDuVbtrWEX-tar6uzZbJoVjF1gmP63BLVK_uTPWqvxwtgq5xtS4WkgSogFAE5MViMM7M6_dQF5yLj0QhxXrMJ2mbEOCBCc0CHZ80jypOFqZzZjByghvjiPv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957" y="597608"/>
            <a:ext cx="9916534" cy="19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lh5.googleusercontent.com/2hOT5iY_Yb7pebDKOLUcWpOn6VXX47RLKbCBvVHur9KtVTaEKL1BPSG6YFGb7npt_iklffb1Q0n1B6RKF20nJBN4Q_MOHVmchzZfFa5kWGxUs8aCFmNwfwPbYz1qt6ZbbVAq0OUsOMO6bIhRN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413" y="2999358"/>
            <a:ext cx="9792078" cy="326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17999F4-907B-0F9C-F3BC-AC8E8F704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6</a:t>
            </a:fld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02F714F-DD00-63E5-1BC8-46E45F387EC3}"/>
              </a:ext>
            </a:extLst>
          </p:cNvPr>
          <p:cNvSpPr/>
          <p:nvPr/>
        </p:nvSpPr>
        <p:spPr>
          <a:xfrm>
            <a:off x="11347719" y="-183258"/>
            <a:ext cx="355180" cy="72245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1CA624B-843F-9D64-9AD3-512525D56827}"/>
              </a:ext>
            </a:extLst>
          </p:cNvPr>
          <p:cNvSpPr txBox="1"/>
          <p:nvPr/>
        </p:nvSpPr>
        <p:spPr>
          <a:xfrm>
            <a:off x="1986519" y="6268806"/>
            <a:ext cx="82074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Kelaini</a:t>
            </a:r>
            <a:r>
              <a:rPr lang="de-DE" sz="1000" dirty="0"/>
              <a:t>, S., C. Chan, V. A. Cornelius </a:t>
            </a:r>
            <a:r>
              <a:rPr lang="de-DE" sz="1000" dirty="0" err="1"/>
              <a:t>and</a:t>
            </a:r>
            <a:r>
              <a:rPr lang="de-DE" sz="1000" dirty="0"/>
              <a:t> A. </a:t>
            </a:r>
            <a:r>
              <a:rPr lang="de-DE" sz="1000" dirty="0" err="1"/>
              <a:t>Margariti</a:t>
            </a:r>
            <a:r>
              <a:rPr lang="de-DE" sz="1000" dirty="0"/>
              <a:t> (2021). "RNA-</a:t>
            </a:r>
            <a:r>
              <a:rPr lang="de-DE" sz="1000" dirty="0" err="1"/>
              <a:t>binding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hold </a:t>
            </a:r>
            <a:r>
              <a:rPr lang="de-DE" sz="1000" dirty="0" err="1"/>
              <a:t>key</a:t>
            </a:r>
            <a:r>
              <a:rPr lang="de-DE" sz="1000" dirty="0"/>
              <a:t> </a:t>
            </a:r>
            <a:r>
              <a:rPr lang="de-DE" sz="1000" dirty="0" err="1"/>
              <a:t>roles</a:t>
            </a:r>
            <a:r>
              <a:rPr lang="de-DE" sz="1000" dirty="0"/>
              <a:t> in </a:t>
            </a:r>
            <a:r>
              <a:rPr lang="de-DE" sz="1000" dirty="0" err="1"/>
              <a:t>function</a:t>
            </a:r>
            <a:r>
              <a:rPr lang="de-DE" sz="1000" dirty="0"/>
              <a:t>, </a:t>
            </a:r>
            <a:r>
              <a:rPr lang="de-DE" sz="1000" dirty="0" err="1"/>
              <a:t>dysfunction</a:t>
            </a:r>
            <a:r>
              <a:rPr lang="de-DE" sz="1000" dirty="0"/>
              <a:t>, </a:t>
            </a:r>
            <a:r>
              <a:rPr lang="de-DE" sz="1000" dirty="0" err="1"/>
              <a:t>and</a:t>
            </a:r>
            <a:r>
              <a:rPr lang="de-DE" sz="1000" dirty="0"/>
              <a:t> </a:t>
            </a:r>
            <a:r>
              <a:rPr lang="de-DE" sz="1000" dirty="0" err="1"/>
              <a:t>disease</a:t>
            </a:r>
            <a:r>
              <a:rPr lang="de-DE" sz="1000" dirty="0"/>
              <a:t>." </a:t>
            </a:r>
            <a:r>
              <a:rPr lang="de-DE" sz="1000" u="sng" dirty="0" err="1"/>
              <a:t>Biology</a:t>
            </a:r>
            <a:r>
              <a:rPr lang="de-DE" sz="1000" dirty="0"/>
              <a:t> </a:t>
            </a:r>
            <a:r>
              <a:rPr lang="de-DE" sz="1000" b="1" dirty="0"/>
              <a:t>10</a:t>
            </a:r>
            <a:r>
              <a:rPr lang="de-DE" sz="1000" dirty="0"/>
              <a:t>(5): 366</a:t>
            </a:r>
          </a:p>
        </p:txBody>
      </p:sp>
    </p:spTree>
    <p:extLst>
      <p:ext uri="{BB962C8B-B14F-4D97-AF65-F5344CB8AC3E}">
        <p14:creationId xmlns:p14="http://schemas.microsoft.com/office/powerpoint/2010/main" val="2793181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everyone</a:t>
            </a:r>
            <a:r>
              <a:rPr lang="de-DE" dirty="0"/>
              <a:t> </a:t>
            </a:r>
            <a:r>
              <a:rPr lang="de-DE" dirty="0" err="1"/>
              <a:t>else</a:t>
            </a:r>
            <a:r>
              <a:rPr lang="de-DE" dirty="0"/>
              <a:t> care?</a:t>
            </a:r>
            <a:br>
              <a:rPr lang="de-DE" dirty="0"/>
            </a:br>
            <a:r>
              <a:rPr lang="de-DE" sz="3200" dirty="0"/>
              <a:t>- </a:t>
            </a:r>
            <a:r>
              <a:rPr lang="de-DE" sz="3200" dirty="0" err="1"/>
              <a:t>translational</a:t>
            </a:r>
            <a:r>
              <a:rPr lang="de-DE" sz="3200" dirty="0"/>
              <a:t> potential </a:t>
            </a:r>
            <a:r>
              <a:rPr lang="de-DE" sz="3200" dirty="0" err="1"/>
              <a:t>of</a:t>
            </a:r>
            <a:r>
              <a:rPr lang="de-DE" sz="3200" dirty="0"/>
              <a:t> RBP </a:t>
            </a:r>
            <a:r>
              <a:rPr lang="de-DE" sz="3200" dirty="0" err="1"/>
              <a:t>research</a:t>
            </a:r>
            <a:endParaRPr lang="de-DE" sz="3200" dirty="0"/>
          </a:p>
        </p:txBody>
      </p:sp>
      <p:pic>
        <p:nvPicPr>
          <p:cNvPr id="4098" name="Picture 2" descr="https://lh3.googleusercontent.com/I4S8q_h9M78bSRaAPHVl1eP7QCmZAo_Cp75CDo8UFywDgzIQ8yLg3nV_RbLgGWTxwSenzxnJU8gNIkSbFP1gPJuLkwfQEaTNg_alAxmXuBuHJY3J7r-t-NZhC7sauMPiQ07d1XM6eQsWLjZVzw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1690688"/>
            <a:ext cx="5202381" cy="489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125B401-0B17-5967-F357-B723A161F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7</a:t>
            </a:fld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C9BA9EE-42ED-E029-E869-8CF015DB7F3D}"/>
              </a:ext>
            </a:extLst>
          </p:cNvPr>
          <p:cNvSpPr/>
          <p:nvPr/>
        </p:nvSpPr>
        <p:spPr>
          <a:xfrm>
            <a:off x="11347719" y="-183258"/>
            <a:ext cx="355180" cy="72245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E2AAE5E-A3AB-02F0-231D-8371003EA564}"/>
              </a:ext>
            </a:extLst>
          </p:cNvPr>
          <p:cNvSpPr txBox="1"/>
          <p:nvPr/>
        </p:nvSpPr>
        <p:spPr>
          <a:xfrm>
            <a:off x="8610600" y="5648464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Kelaini</a:t>
            </a:r>
            <a:r>
              <a:rPr lang="de-DE" sz="1000" dirty="0"/>
              <a:t>, S., C. Chan, V. A. Cornelius </a:t>
            </a:r>
            <a:r>
              <a:rPr lang="de-DE" sz="1000" dirty="0" err="1"/>
              <a:t>and</a:t>
            </a:r>
            <a:r>
              <a:rPr lang="de-DE" sz="1000" dirty="0"/>
              <a:t> A. </a:t>
            </a:r>
            <a:r>
              <a:rPr lang="de-DE" sz="1000" dirty="0" err="1"/>
              <a:t>Margariti</a:t>
            </a:r>
            <a:r>
              <a:rPr lang="de-DE" sz="1000" dirty="0"/>
              <a:t> (2021). "RNA-</a:t>
            </a:r>
            <a:r>
              <a:rPr lang="de-DE" sz="1000" dirty="0" err="1"/>
              <a:t>binding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hold </a:t>
            </a:r>
            <a:r>
              <a:rPr lang="de-DE" sz="1000" dirty="0" err="1"/>
              <a:t>key</a:t>
            </a:r>
            <a:r>
              <a:rPr lang="de-DE" sz="1000" dirty="0"/>
              <a:t> </a:t>
            </a:r>
            <a:r>
              <a:rPr lang="de-DE" sz="1000" dirty="0" err="1"/>
              <a:t>roles</a:t>
            </a:r>
            <a:r>
              <a:rPr lang="de-DE" sz="1000" dirty="0"/>
              <a:t> in </a:t>
            </a:r>
            <a:r>
              <a:rPr lang="de-DE" sz="1000" dirty="0" err="1"/>
              <a:t>function</a:t>
            </a:r>
            <a:r>
              <a:rPr lang="de-DE" sz="1000" dirty="0"/>
              <a:t>, </a:t>
            </a:r>
            <a:r>
              <a:rPr lang="de-DE" sz="1000" dirty="0" err="1"/>
              <a:t>dysfunction</a:t>
            </a:r>
            <a:r>
              <a:rPr lang="de-DE" sz="1000" dirty="0"/>
              <a:t>, </a:t>
            </a:r>
            <a:r>
              <a:rPr lang="de-DE" sz="1000" dirty="0" err="1"/>
              <a:t>and</a:t>
            </a:r>
            <a:r>
              <a:rPr lang="de-DE" sz="1000" dirty="0"/>
              <a:t> </a:t>
            </a:r>
            <a:r>
              <a:rPr lang="de-DE" sz="1000" dirty="0" err="1"/>
              <a:t>disease</a:t>
            </a:r>
            <a:r>
              <a:rPr lang="de-DE" sz="1000" dirty="0"/>
              <a:t>." </a:t>
            </a:r>
            <a:r>
              <a:rPr lang="de-DE" sz="1000" u="sng" dirty="0" err="1"/>
              <a:t>Biology</a:t>
            </a:r>
            <a:r>
              <a:rPr lang="de-DE" sz="1000" dirty="0"/>
              <a:t> </a:t>
            </a:r>
            <a:r>
              <a:rPr lang="de-DE" sz="1000" b="1" dirty="0"/>
              <a:t>10</a:t>
            </a:r>
            <a:r>
              <a:rPr lang="de-DE" sz="1000" dirty="0"/>
              <a:t>(5): 366</a:t>
            </a:r>
          </a:p>
        </p:txBody>
      </p:sp>
    </p:spTree>
    <p:extLst>
      <p:ext uri="{BB962C8B-B14F-4D97-AF65-F5344CB8AC3E}">
        <p14:creationId xmlns:p14="http://schemas.microsoft.com/office/powerpoint/2010/main" val="3214484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548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/>
              <a:t>Example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RBP </a:t>
            </a:r>
            <a:r>
              <a:rPr lang="de-DE" sz="3200" dirty="0" err="1"/>
              <a:t>therapeutics</a:t>
            </a:r>
            <a:r>
              <a:rPr lang="de-DE" sz="3200" dirty="0"/>
              <a:t>: YTHDF2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1336458"/>
            <a:ext cx="4505989" cy="4351338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1848849" y="1720840"/>
            <a:ext cx="30331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RBP </a:t>
            </a:r>
            <a:r>
              <a:rPr lang="de-DE" dirty="0" err="1"/>
              <a:t>highly</a:t>
            </a:r>
            <a:r>
              <a:rPr lang="de-DE" dirty="0"/>
              <a:t> </a:t>
            </a:r>
            <a:r>
              <a:rPr lang="de-DE" dirty="0" err="1"/>
              <a:t>expressed</a:t>
            </a:r>
            <a:r>
              <a:rPr lang="de-DE" dirty="0"/>
              <a:t> in </a:t>
            </a:r>
            <a:r>
              <a:rPr lang="de-DE" dirty="0" err="1"/>
              <a:t>tumor</a:t>
            </a:r>
            <a:r>
              <a:rPr lang="de-DE" dirty="0"/>
              <a:t> </a:t>
            </a:r>
            <a:r>
              <a:rPr lang="de-DE" dirty="0" err="1"/>
              <a:t>cells</a:t>
            </a:r>
            <a:endParaRPr lang="de-DE" dirty="0"/>
          </a:p>
          <a:p>
            <a:r>
              <a:rPr lang="de-DE" dirty="0" err="1"/>
              <a:t>Depletion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YTHDF2 </a:t>
            </a:r>
            <a:r>
              <a:rPr lang="de-DE" dirty="0" err="1"/>
              <a:t>induces</a:t>
            </a:r>
            <a:r>
              <a:rPr lang="de-DE" dirty="0"/>
              <a:t> </a:t>
            </a:r>
            <a:r>
              <a:rPr lang="de-DE" dirty="0" err="1"/>
              <a:t>apoptosis</a:t>
            </a:r>
            <a:r>
              <a:rPr lang="de-DE" dirty="0"/>
              <a:t> in human </a:t>
            </a:r>
            <a:r>
              <a:rPr lang="de-DE" dirty="0" err="1"/>
              <a:t>triple</a:t>
            </a:r>
            <a:r>
              <a:rPr lang="de-DE" dirty="0"/>
              <a:t>-negative </a:t>
            </a:r>
            <a:r>
              <a:rPr lang="de-DE" dirty="0" err="1"/>
              <a:t>breast</a:t>
            </a:r>
            <a:r>
              <a:rPr lang="de-DE" dirty="0"/>
              <a:t> </a:t>
            </a:r>
            <a:r>
              <a:rPr lang="de-DE" dirty="0" err="1"/>
              <a:t>cancer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lines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Impended</a:t>
            </a:r>
            <a:r>
              <a:rPr lang="de-DE" dirty="0"/>
              <a:t> </a:t>
            </a:r>
            <a:r>
              <a:rPr lang="de-DE" dirty="0" err="1"/>
              <a:t>xenograft</a:t>
            </a:r>
            <a:r>
              <a:rPr lang="de-DE" dirty="0"/>
              <a:t> </a:t>
            </a:r>
            <a:r>
              <a:rPr lang="de-DE" dirty="0" err="1"/>
              <a:t>tumor</a:t>
            </a:r>
            <a:r>
              <a:rPr lang="de-DE" dirty="0"/>
              <a:t> in vivo (</a:t>
            </a:r>
            <a:r>
              <a:rPr lang="de-DE" dirty="0" err="1"/>
              <a:t>mouse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) YTDF2 </a:t>
            </a:r>
            <a:r>
              <a:rPr lang="de-DE" dirty="0" err="1"/>
              <a:t>contributes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EMT </a:t>
            </a:r>
            <a:r>
              <a:rPr lang="de-DE" dirty="0" err="1"/>
              <a:t>transition</a:t>
            </a:r>
            <a:r>
              <a:rPr lang="de-DE" dirty="0"/>
              <a:t> 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Mice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YTDF2 knockout </a:t>
            </a:r>
            <a:r>
              <a:rPr lang="de-DE" dirty="0" err="1"/>
              <a:t>had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tumor</a:t>
            </a:r>
            <a:r>
              <a:rPr lang="de-DE" dirty="0"/>
              <a:t> </a:t>
            </a:r>
            <a:r>
              <a:rPr lang="de-DE" dirty="0" err="1"/>
              <a:t>cells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249EA6B-87B2-4E83-63AE-D719CBFFD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8</a:t>
            </a:fld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8D5F723-3E01-8D25-753E-CB7407DD54F8}"/>
              </a:ext>
            </a:extLst>
          </p:cNvPr>
          <p:cNvSpPr/>
          <p:nvPr/>
        </p:nvSpPr>
        <p:spPr>
          <a:xfrm>
            <a:off x="11347719" y="-183258"/>
            <a:ext cx="355180" cy="72245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DD2905A-1B18-1FDC-2A80-C373CFA5B100}"/>
              </a:ext>
            </a:extLst>
          </p:cNvPr>
          <p:cNvSpPr txBox="1"/>
          <p:nvPr/>
        </p:nvSpPr>
        <p:spPr>
          <a:xfrm>
            <a:off x="5411830" y="5802352"/>
            <a:ext cx="58743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Einstein, J. M., M. </a:t>
            </a:r>
            <a:r>
              <a:rPr lang="de-DE" sz="1000" dirty="0" err="1"/>
              <a:t>Perelis</a:t>
            </a:r>
            <a:r>
              <a:rPr lang="de-DE" sz="1000" dirty="0"/>
              <a:t>, I. A. Chaim, J. K. </a:t>
            </a:r>
            <a:r>
              <a:rPr lang="de-DE" sz="1000" dirty="0" err="1"/>
              <a:t>Meena</a:t>
            </a:r>
            <a:r>
              <a:rPr lang="de-DE" sz="1000" dirty="0"/>
              <a:t>, J. K. </a:t>
            </a:r>
            <a:r>
              <a:rPr lang="de-DE" sz="1000" dirty="0" err="1"/>
              <a:t>Nussbacher</a:t>
            </a:r>
            <a:r>
              <a:rPr lang="de-DE" sz="1000" dirty="0"/>
              <a:t>, A. T. </a:t>
            </a:r>
            <a:r>
              <a:rPr lang="de-DE" sz="1000" dirty="0" err="1"/>
              <a:t>Tankka</a:t>
            </a:r>
            <a:r>
              <a:rPr lang="de-DE" sz="1000" dirty="0"/>
              <a:t>, B. A. </a:t>
            </a:r>
            <a:r>
              <a:rPr lang="de-DE" sz="1000" dirty="0" err="1"/>
              <a:t>Yee</a:t>
            </a:r>
            <a:r>
              <a:rPr lang="de-DE" sz="1000" dirty="0"/>
              <a:t>, H. Li, A. A. Madrigal </a:t>
            </a:r>
            <a:r>
              <a:rPr lang="de-DE" sz="1000" dirty="0" err="1"/>
              <a:t>and</a:t>
            </a:r>
            <a:r>
              <a:rPr lang="de-DE" sz="1000" dirty="0"/>
              <a:t> N. J. </a:t>
            </a:r>
            <a:r>
              <a:rPr lang="de-DE" sz="1000" dirty="0" err="1"/>
              <a:t>Neill</a:t>
            </a:r>
            <a:r>
              <a:rPr lang="de-DE" sz="1000" dirty="0"/>
              <a:t> (2021). "Inhibition </a:t>
            </a:r>
            <a:r>
              <a:rPr lang="de-DE" sz="1000" dirty="0" err="1"/>
              <a:t>of</a:t>
            </a:r>
            <a:r>
              <a:rPr lang="de-DE" sz="1000" dirty="0"/>
              <a:t> YTHDF2 </a:t>
            </a:r>
            <a:r>
              <a:rPr lang="de-DE" sz="1000" dirty="0" err="1"/>
              <a:t>triggers</a:t>
            </a:r>
            <a:r>
              <a:rPr lang="de-DE" sz="1000" dirty="0"/>
              <a:t> </a:t>
            </a:r>
            <a:r>
              <a:rPr lang="de-DE" sz="1000" dirty="0" err="1"/>
              <a:t>proteotoxic</a:t>
            </a:r>
            <a:r>
              <a:rPr lang="de-DE" sz="1000" dirty="0"/>
              <a:t> </a:t>
            </a:r>
            <a:r>
              <a:rPr lang="de-DE" sz="1000" dirty="0" err="1"/>
              <a:t>cell</a:t>
            </a:r>
            <a:r>
              <a:rPr lang="de-DE" sz="1000" dirty="0"/>
              <a:t> </a:t>
            </a:r>
            <a:r>
              <a:rPr lang="de-DE" sz="1000" dirty="0" err="1"/>
              <a:t>death</a:t>
            </a:r>
            <a:r>
              <a:rPr lang="de-DE" sz="1000" dirty="0"/>
              <a:t> in MYC-</a:t>
            </a:r>
            <a:r>
              <a:rPr lang="de-DE" sz="1000" dirty="0" err="1"/>
              <a:t>driven</a:t>
            </a:r>
            <a:r>
              <a:rPr lang="de-DE" sz="1000" dirty="0"/>
              <a:t> </a:t>
            </a:r>
            <a:r>
              <a:rPr lang="de-DE" sz="1000" dirty="0" err="1"/>
              <a:t>breast</a:t>
            </a:r>
            <a:r>
              <a:rPr lang="de-DE" sz="1000" dirty="0"/>
              <a:t> </a:t>
            </a:r>
            <a:r>
              <a:rPr lang="de-DE" sz="1000" dirty="0" err="1"/>
              <a:t>cancer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81</a:t>
            </a:r>
            <a:r>
              <a:rPr lang="de-DE" sz="1000" dirty="0"/>
              <a:t>(15): 3048-3064. e3049</a:t>
            </a:r>
          </a:p>
        </p:txBody>
      </p:sp>
    </p:spTree>
    <p:extLst>
      <p:ext uri="{BB962C8B-B14F-4D97-AF65-F5344CB8AC3E}">
        <p14:creationId xmlns:p14="http://schemas.microsoft.com/office/powerpoint/2010/main" val="3761936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1C11CD10-437E-3225-AEF8-718F6D6B27D2}"/>
              </a:ext>
            </a:extLst>
          </p:cNvPr>
          <p:cNvSpPr/>
          <p:nvPr/>
        </p:nvSpPr>
        <p:spPr>
          <a:xfrm>
            <a:off x="11347719" y="-183258"/>
            <a:ext cx="355180" cy="72245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What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out?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86157"/>
          </a:xfrm>
        </p:spPr>
        <p:txBody>
          <a:bodyPr>
            <a:normAutofit/>
          </a:bodyPr>
          <a:lstStyle/>
          <a:p>
            <a:r>
              <a:rPr lang="de-DE" sz="1800" dirty="0" err="1"/>
              <a:t>Which</a:t>
            </a:r>
            <a:r>
              <a:rPr lang="de-DE" sz="1800" dirty="0"/>
              <a:t> </a:t>
            </a:r>
            <a:r>
              <a:rPr lang="de-DE" sz="1800" dirty="0" err="1"/>
              <a:t>proteins</a:t>
            </a:r>
            <a:r>
              <a:rPr lang="de-DE" sz="1800" dirty="0"/>
              <a:t> </a:t>
            </a:r>
            <a:r>
              <a:rPr lang="de-DE" sz="1800" dirty="0" err="1"/>
              <a:t>are</a:t>
            </a:r>
            <a:r>
              <a:rPr lang="de-DE" sz="1800" dirty="0"/>
              <a:t> RBPs &amp; RNA-</a:t>
            </a:r>
            <a:r>
              <a:rPr lang="de-DE" sz="1800" dirty="0" err="1"/>
              <a:t>dependent</a:t>
            </a:r>
            <a:r>
              <a:rPr lang="de-DE" sz="1800" dirty="0"/>
              <a:t>?</a:t>
            </a:r>
          </a:p>
          <a:p>
            <a:r>
              <a:rPr lang="de-DE" sz="1800" dirty="0"/>
              <a:t>Regression </a:t>
            </a:r>
            <a:r>
              <a:rPr lang="de-DE" sz="1800" dirty="0" err="1"/>
              <a:t>analysis</a:t>
            </a:r>
            <a:r>
              <a:rPr lang="de-DE" sz="1800" dirty="0"/>
              <a:t>: Can </a:t>
            </a:r>
            <a:r>
              <a:rPr lang="de-DE" sz="1800" dirty="0" err="1"/>
              <a:t>we</a:t>
            </a:r>
            <a:r>
              <a:rPr lang="de-DE" sz="1800" dirty="0"/>
              <a:t> </a:t>
            </a:r>
            <a:r>
              <a:rPr lang="de-DE" sz="1800" dirty="0" err="1"/>
              <a:t>predict</a:t>
            </a:r>
            <a:r>
              <a:rPr lang="de-DE" sz="1800" dirty="0"/>
              <a:t> </a:t>
            </a:r>
            <a:r>
              <a:rPr lang="de-DE" sz="1800" dirty="0" err="1"/>
              <a:t>if</a:t>
            </a:r>
            <a:r>
              <a:rPr lang="de-DE" sz="1800" dirty="0"/>
              <a:t> a </a:t>
            </a:r>
            <a:r>
              <a:rPr lang="de-DE" sz="1800" dirty="0" err="1"/>
              <a:t>proteins</a:t>
            </a:r>
            <a:r>
              <a:rPr lang="de-DE" sz="1800" dirty="0"/>
              <a:t> </a:t>
            </a:r>
            <a:r>
              <a:rPr lang="de-DE" sz="1800" dirty="0" err="1"/>
              <a:t>is</a:t>
            </a:r>
            <a:r>
              <a:rPr lang="de-DE" sz="1800" dirty="0"/>
              <a:t> RNA-</a:t>
            </a:r>
            <a:r>
              <a:rPr lang="de-DE" sz="1800" dirty="0" err="1"/>
              <a:t>dependent</a:t>
            </a:r>
            <a:r>
              <a:rPr lang="de-DE" sz="1800" dirty="0"/>
              <a:t> </a:t>
            </a:r>
            <a:r>
              <a:rPr lang="de-DE" sz="1800" dirty="0" err="1"/>
              <a:t>by</a:t>
            </a:r>
            <a:r>
              <a:rPr lang="de-DE" sz="1800" dirty="0"/>
              <a:t> </a:t>
            </a:r>
            <a:r>
              <a:rPr lang="de-DE" sz="1800" dirty="0" err="1"/>
              <a:t>looking</a:t>
            </a:r>
            <a:r>
              <a:rPr lang="de-DE" sz="1800" dirty="0"/>
              <a:t> at </a:t>
            </a:r>
            <a:r>
              <a:rPr lang="de-DE" sz="1800" dirty="0" err="1"/>
              <a:t>its</a:t>
            </a:r>
            <a:r>
              <a:rPr lang="de-DE" sz="1800" dirty="0"/>
              <a:t> </a:t>
            </a:r>
            <a:r>
              <a:rPr lang="de-DE" sz="1800" dirty="0" err="1"/>
              <a:t>other</a:t>
            </a:r>
            <a:r>
              <a:rPr lang="de-DE" sz="1800" dirty="0"/>
              <a:t> </a:t>
            </a:r>
            <a:r>
              <a:rPr lang="de-DE" sz="1800" dirty="0" err="1"/>
              <a:t>traits</a:t>
            </a:r>
            <a:r>
              <a:rPr lang="de-DE" sz="1800" dirty="0"/>
              <a:t>?</a:t>
            </a:r>
          </a:p>
          <a:p>
            <a:r>
              <a:rPr lang="de-DE" sz="1800" dirty="0"/>
              <a:t>Second </a:t>
            </a:r>
            <a:r>
              <a:rPr lang="de-DE" sz="1800" dirty="0" err="1"/>
              <a:t>dataset</a:t>
            </a:r>
            <a:r>
              <a:rPr lang="de-DE" sz="1800" dirty="0"/>
              <a:t>: </a:t>
            </a:r>
            <a:r>
              <a:rPr lang="de-DE" sz="1800" dirty="0" err="1"/>
              <a:t>How</a:t>
            </a:r>
            <a:r>
              <a:rPr lang="de-DE" sz="1800" dirty="0"/>
              <a:t> do RBPs </a:t>
            </a:r>
            <a:r>
              <a:rPr lang="de-DE" sz="1800" dirty="0" err="1"/>
              <a:t>change</a:t>
            </a:r>
            <a:r>
              <a:rPr lang="de-DE" sz="1800" dirty="0"/>
              <a:t> </a:t>
            </a:r>
            <a:r>
              <a:rPr lang="de-DE" sz="1800" dirty="0" err="1"/>
              <a:t>according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cellular</a:t>
            </a:r>
            <a:r>
              <a:rPr lang="de-DE" sz="1800" dirty="0"/>
              <a:t> </a:t>
            </a:r>
            <a:r>
              <a:rPr lang="de-DE" sz="1800" dirty="0" err="1"/>
              <a:t>context</a:t>
            </a:r>
            <a:r>
              <a:rPr lang="de-DE" sz="1800" dirty="0"/>
              <a:t>? </a:t>
            </a:r>
          </a:p>
          <a:p>
            <a:pPr lvl="1"/>
            <a:r>
              <a:rPr lang="de-DE" sz="1800" dirty="0" err="1"/>
              <a:t>Which</a:t>
            </a:r>
            <a:r>
              <a:rPr lang="de-DE" sz="1800" dirty="0"/>
              <a:t> </a:t>
            </a:r>
            <a:r>
              <a:rPr lang="de-DE" sz="1800" dirty="0" err="1"/>
              <a:t>interactions</a:t>
            </a:r>
            <a:r>
              <a:rPr lang="de-DE" sz="1800" dirty="0"/>
              <a:t> </a:t>
            </a:r>
            <a:r>
              <a:rPr lang="de-DE" sz="1800" dirty="0" err="1"/>
              <a:t>during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cell</a:t>
            </a:r>
            <a:r>
              <a:rPr lang="de-DE" sz="1800" dirty="0"/>
              <a:t> </a:t>
            </a:r>
            <a:r>
              <a:rPr lang="de-DE" sz="1800" dirty="0" err="1"/>
              <a:t>cycle</a:t>
            </a:r>
            <a:r>
              <a:rPr lang="de-DE" sz="1800" dirty="0"/>
              <a:t> </a:t>
            </a:r>
            <a:r>
              <a:rPr lang="de-DE" sz="1800" dirty="0" err="1"/>
              <a:t>are</a:t>
            </a:r>
            <a:r>
              <a:rPr lang="de-DE" sz="1800" dirty="0"/>
              <a:t> transient?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65" y="4209910"/>
            <a:ext cx="6867525" cy="1381125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7385840" y="4211782"/>
            <a:ext cx="4142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Can </a:t>
            </a:r>
            <a:r>
              <a:rPr lang="de-DE" dirty="0" err="1"/>
              <a:t>we</a:t>
            </a:r>
            <a:r>
              <a:rPr lang="de-DE" dirty="0"/>
              <a:t> find </a:t>
            </a:r>
            <a:r>
              <a:rPr lang="de-DE" dirty="0" err="1"/>
              <a:t>something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? Do </a:t>
            </a:r>
            <a:r>
              <a:rPr lang="de-DE" dirty="0" err="1"/>
              <a:t>Actin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RNA-</a:t>
            </a:r>
            <a:r>
              <a:rPr lang="de-DE" dirty="0" err="1"/>
              <a:t>dependent</a:t>
            </a:r>
            <a:r>
              <a:rPr lang="de-DE" dirty="0"/>
              <a:t> </a:t>
            </a:r>
            <a:r>
              <a:rPr lang="de-DE" dirty="0" err="1"/>
              <a:t>proteins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cycle</a:t>
            </a:r>
            <a:r>
              <a:rPr lang="de-DE" dirty="0"/>
              <a:t>?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0947F40-B087-584B-A06A-13879337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9</a:t>
            </a:fld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3CF303F-566D-8365-3A8F-ECD371C71C1F}"/>
              </a:ext>
            </a:extLst>
          </p:cNvPr>
          <p:cNvSpPr txBox="1"/>
          <p:nvPr/>
        </p:nvSpPr>
        <p:spPr>
          <a:xfrm>
            <a:off x="343765" y="5730445"/>
            <a:ext cx="73914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Caudron-Herger</a:t>
            </a:r>
            <a:r>
              <a:rPr lang="de-DE" sz="1000" dirty="0"/>
              <a:t>, M., S. F. </a:t>
            </a:r>
            <a:r>
              <a:rPr lang="de-DE" sz="1000" dirty="0" err="1"/>
              <a:t>Rusin</a:t>
            </a:r>
            <a:r>
              <a:rPr lang="de-DE" sz="1000" dirty="0"/>
              <a:t>, M. E. Adamo, J. Seiler, V. K. Schmid, E. </a:t>
            </a:r>
            <a:r>
              <a:rPr lang="de-DE" sz="1000" dirty="0" err="1"/>
              <a:t>Barreau</a:t>
            </a:r>
            <a:r>
              <a:rPr lang="de-DE" sz="1000" dirty="0"/>
              <a:t>, A. N. Kettenbach </a:t>
            </a:r>
            <a:r>
              <a:rPr lang="de-DE" sz="1000" dirty="0" err="1"/>
              <a:t>and</a:t>
            </a:r>
            <a:r>
              <a:rPr lang="de-DE" sz="1000" dirty="0"/>
              <a:t> S. Diederichs (2019). "R-</a:t>
            </a:r>
            <a:r>
              <a:rPr lang="de-DE" sz="1000" dirty="0" err="1"/>
              <a:t>DeeP</a:t>
            </a:r>
            <a:r>
              <a:rPr lang="de-DE" sz="1000" dirty="0"/>
              <a:t>: </a:t>
            </a:r>
            <a:r>
              <a:rPr lang="de-DE" sz="1000" dirty="0" err="1"/>
              <a:t>proteome-wide</a:t>
            </a:r>
            <a:r>
              <a:rPr lang="de-DE" sz="1000" dirty="0"/>
              <a:t> </a:t>
            </a:r>
            <a:r>
              <a:rPr lang="de-DE" sz="1000" dirty="0" err="1"/>
              <a:t>and</a:t>
            </a:r>
            <a:r>
              <a:rPr lang="de-DE" sz="1000" dirty="0"/>
              <a:t> quantitative </a:t>
            </a:r>
            <a:r>
              <a:rPr lang="de-DE" sz="1000" dirty="0" err="1"/>
              <a:t>identification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RNA-</a:t>
            </a:r>
            <a:r>
              <a:rPr lang="de-DE" sz="1000" dirty="0" err="1"/>
              <a:t>dependent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density</a:t>
            </a:r>
            <a:r>
              <a:rPr lang="de-DE" sz="1000" dirty="0"/>
              <a:t> </a:t>
            </a:r>
            <a:r>
              <a:rPr lang="de-DE" sz="1000" dirty="0" err="1"/>
              <a:t>gradient</a:t>
            </a:r>
            <a:r>
              <a:rPr lang="de-DE" sz="1000" dirty="0"/>
              <a:t> </a:t>
            </a:r>
            <a:r>
              <a:rPr lang="de-DE" sz="1000" dirty="0" err="1"/>
              <a:t>ultracentrifugation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75</a:t>
            </a:r>
            <a:r>
              <a:rPr lang="de-DE" sz="1000" dirty="0"/>
              <a:t>(1): 184-199. e110</a:t>
            </a:r>
          </a:p>
        </p:txBody>
      </p:sp>
    </p:spTree>
    <p:extLst>
      <p:ext uri="{BB962C8B-B14F-4D97-AF65-F5344CB8AC3E}">
        <p14:creationId xmlns:p14="http://schemas.microsoft.com/office/powerpoint/2010/main" val="479143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2860</Words>
  <Application>Microsoft Office PowerPoint</Application>
  <PresentationFormat>Breitbild</PresentationFormat>
  <Paragraphs>635</Paragraphs>
  <Slides>36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</vt:lpstr>
      <vt:lpstr>Proteome-wide Screen for RNA-dependent Proteins in HeLa cells </vt:lpstr>
      <vt:lpstr>Why should we care? - The role of RBPs</vt:lpstr>
      <vt:lpstr>RBPs</vt:lpstr>
      <vt:lpstr>Why is that important? - Study gap on RBPs </vt:lpstr>
      <vt:lpstr>RBPs and diseases </vt:lpstr>
      <vt:lpstr>PowerPoint-Präsentation</vt:lpstr>
      <vt:lpstr>Why should everyone else care? - translational potential of RBP research</vt:lpstr>
      <vt:lpstr>Example of RBP therapeutics: YTHDF2</vt:lpstr>
      <vt:lpstr>What do we want to find out?</vt:lpstr>
      <vt:lpstr>The dataset</vt:lpstr>
      <vt:lpstr>PowerPoint-Präsentation</vt:lpstr>
      <vt:lpstr>PowerPoint-Präsentation</vt:lpstr>
      <vt:lpstr>Statistical properties</vt:lpstr>
      <vt:lpstr>PowerPoint-Präsentation</vt:lpstr>
      <vt:lpstr>PowerPoint-Präsentation</vt:lpstr>
      <vt:lpstr>PowerPoint-Präsentation</vt:lpstr>
      <vt:lpstr>PowerPoint-Präsentation</vt:lpstr>
      <vt:lpstr>Gaussian approximation </vt:lpstr>
      <vt:lpstr>PowerPoint-Präsentation</vt:lpstr>
      <vt:lpstr>Shift between the fractions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Team organisation </vt:lpstr>
      <vt:lpstr>RBPs - Interaction with RNA</vt:lpstr>
      <vt:lpstr>Sucrose Density Gradient Method - identification of new RBPs and RNA-dependent proteins</vt:lpstr>
      <vt:lpstr>Why should we care? - The role of RBPs</vt:lpstr>
      <vt:lpstr>The role of Actin in cancer</vt:lpstr>
      <vt:lpstr>RBPs in cancer</vt:lpstr>
      <vt:lpstr>Statistical properties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Title Idea</dc:title>
  <dc:creator>Kiren Nadeem</dc:creator>
  <cp:lastModifiedBy>Kiren Nadeem</cp:lastModifiedBy>
  <cp:revision>78</cp:revision>
  <dcterms:created xsi:type="dcterms:W3CDTF">2022-05-12T14:00:49Z</dcterms:created>
  <dcterms:modified xsi:type="dcterms:W3CDTF">2022-05-17T08:22:46Z</dcterms:modified>
</cp:coreProperties>
</file>