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9" r:id="rId2"/>
    <p:sldId id="279" r:id="rId3"/>
    <p:sldId id="282" r:id="rId4"/>
    <p:sldId id="262" r:id="rId5"/>
    <p:sldId id="263" r:id="rId6"/>
    <p:sldId id="265" r:id="rId7"/>
    <p:sldId id="298" r:id="rId8"/>
    <p:sldId id="314" r:id="rId9"/>
    <p:sldId id="297" r:id="rId10"/>
    <p:sldId id="299" r:id="rId11"/>
    <p:sldId id="301" r:id="rId12"/>
    <p:sldId id="304" r:id="rId13"/>
    <p:sldId id="303" r:id="rId14"/>
    <p:sldId id="306" r:id="rId15"/>
    <p:sldId id="316" r:id="rId16"/>
    <p:sldId id="305" r:id="rId17"/>
    <p:sldId id="307" r:id="rId18"/>
    <p:sldId id="317" r:id="rId19"/>
    <p:sldId id="320" r:id="rId20"/>
    <p:sldId id="308" r:id="rId21"/>
    <p:sldId id="327" r:id="rId22"/>
    <p:sldId id="309" r:id="rId23"/>
    <p:sldId id="319" r:id="rId24"/>
    <p:sldId id="318" r:id="rId25"/>
    <p:sldId id="311" r:id="rId26"/>
    <p:sldId id="258" r:id="rId27"/>
    <p:sldId id="322" r:id="rId28"/>
    <p:sldId id="323" r:id="rId29"/>
    <p:sldId id="324" r:id="rId30"/>
    <p:sldId id="326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734990BC-C1F1-4A5C-AA3B-CB4942657D65}">
          <p14:sldIdLst>
            <p14:sldId id="259"/>
            <p14:sldId id="279"/>
            <p14:sldId id="282"/>
            <p14:sldId id="262"/>
            <p14:sldId id="263"/>
            <p14:sldId id="265"/>
            <p14:sldId id="298"/>
            <p14:sldId id="314"/>
            <p14:sldId id="297"/>
            <p14:sldId id="299"/>
            <p14:sldId id="301"/>
            <p14:sldId id="304"/>
            <p14:sldId id="303"/>
            <p14:sldId id="306"/>
            <p14:sldId id="316"/>
            <p14:sldId id="305"/>
            <p14:sldId id="307"/>
            <p14:sldId id="317"/>
            <p14:sldId id="320"/>
            <p14:sldId id="308"/>
            <p14:sldId id="327"/>
            <p14:sldId id="309"/>
            <p14:sldId id="319"/>
            <p14:sldId id="318"/>
            <p14:sldId id="311"/>
          </p14:sldIdLst>
        </p14:section>
        <p14:section name="Back-up slides" id="{EA108FB6-49F8-4F05-B5A2-66AE3DA60FBF}">
          <p14:sldIdLst>
            <p14:sldId id="258"/>
            <p14:sldId id="322"/>
            <p14:sldId id="323"/>
            <p14:sldId id="324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B1B1B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3280" autoAdjust="0"/>
  </p:normalViewPr>
  <p:slideViewPr>
    <p:cSldViewPr snapToGrid="0">
      <p:cViewPr varScale="1">
        <p:scale>
          <a:sx n="68" d="100"/>
          <a:sy n="68" d="100"/>
        </p:scale>
        <p:origin x="774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13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81C8BB-1CB0-4F9A-9DDE-EB70239F6760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2D8E94D-00D7-455B-90C4-90703054E70D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endParaRPr lang="de-DE" sz="1400" dirty="0"/>
        </a:p>
        <a:p>
          <a:endParaRPr lang="de-DE" sz="1400" dirty="0"/>
        </a:p>
        <a:p>
          <a:r>
            <a:rPr lang="de-DE" sz="1400" dirty="0" err="1"/>
            <a:t>Literature</a:t>
          </a:r>
          <a:r>
            <a:rPr lang="de-DE" sz="1400" dirty="0"/>
            <a:t> review II</a:t>
          </a:r>
          <a:endParaRPr lang="en-GB" sz="1400" dirty="0"/>
        </a:p>
      </dgm:t>
    </dgm:pt>
    <dgm:pt modelId="{AD6E41B7-D0B4-4CBD-94C0-E5C9C4CD43FF}" type="parTrans" cxnId="{8265DA94-ED46-4F5C-8DC8-DE41849CDB07}">
      <dgm:prSet/>
      <dgm:spPr/>
      <dgm:t>
        <a:bodyPr/>
        <a:lstStyle/>
        <a:p>
          <a:endParaRPr lang="en-GB"/>
        </a:p>
      </dgm:t>
    </dgm:pt>
    <dgm:pt modelId="{B0E314C1-4149-4BBD-9D77-513E161308E3}" type="sibTrans" cxnId="{8265DA94-ED46-4F5C-8DC8-DE41849CDB07}">
      <dgm:prSet/>
      <dgm:spPr/>
      <dgm:t>
        <a:bodyPr/>
        <a:lstStyle/>
        <a:p>
          <a:endParaRPr lang="en-GB"/>
        </a:p>
      </dgm:t>
    </dgm:pt>
    <dgm:pt modelId="{BCA13BA7-6A1C-4AAE-966E-FF6988D94048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cleanup</a:t>
          </a:r>
          <a:r>
            <a:rPr lang="de-DE" sz="1400" dirty="0"/>
            <a:t> &amp; </a:t>
          </a:r>
          <a:r>
            <a:rPr lang="de-DE" sz="1400" dirty="0" err="1"/>
            <a:t>reduction</a:t>
          </a:r>
          <a:r>
            <a:rPr lang="de-DE" sz="1400" dirty="0"/>
            <a:t> II</a:t>
          </a:r>
        </a:p>
      </dgm:t>
    </dgm:pt>
    <dgm:pt modelId="{EEA1723C-0516-408A-B84B-D3515A5516D0}" type="parTrans" cxnId="{B5A1A64F-BADA-427E-9BF8-27C86DA36B26}">
      <dgm:prSet/>
      <dgm:spPr/>
      <dgm:t>
        <a:bodyPr/>
        <a:lstStyle/>
        <a:p>
          <a:endParaRPr lang="en-GB"/>
        </a:p>
      </dgm:t>
    </dgm:pt>
    <dgm:pt modelId="{FF62E7A8-03C9-4D60-8771-6B2E8EB8E2BF}" type="sibTrans" cxnId="{B5A1A64F-BADA-427E-9BF8-27C86DA36B26}">
      <dgm:prSet/>
      <dgm:spPr/>
      <dgm:t>
        <a:bodyPr/>
        <a:lstStyle/>
        <a:p>
          <a:endParaRPr lang="en-GB"/>
        </a:p>
      </dgm:t>
    </dgm:pt>
    <dgm:pt modelId="{EB047645-3B42-4811-B69D-97FCD7674731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exploration</a:t>
          </a:r>
          <a:endParaRPr lang="en-GB" sz="1400" dirty="0"/>
        </a:p>
      </dgm:t>
    </dgm:pt>
    <dgm:pt modelId="{5B93713A-F00D-4987-B6AF-EB5141CEECC4}" type="parTrans" cxnId="{4E80398A-C038-4402-8AD9-F66E50F50024}">
      <dgm:prSet/>
      <dgm:spPr/>
      <dgm:t>
        <a:bodyPr/>
        <a:lstStyle/>
        <a:p>
          <a:endParaRPr lang="en-GB"/>
        </a:p>
      </dgm:t>
    </dgm:pt>
    <dgm:pt modelId="{5B2C4190-5A43-48FA-B72A-DB2B99B03EEE}" type="sibTrans" cxnId="{4E80398A-C038-4402-8AD9-F66E50F50024}">
      <dgm:prSet/>
      <dgm:spPr/>
      <dgm:t>
        <a:bodyPr/>
        <a:lstStyle/>
        <a:p>
          <a:endParaRPr lang="en-GB"/>
        </a:p>
      </dgm:t>
    </dgm:pt>
    <dgm:pt modelId="{F89955B8-2B80-45EC-A82C-BC2F0207F441}">
      <dgm:prSet phldrT="[Text]" custT="1"/>
      <dgm:spPr/>
      <dgm:t>
        <a:bodyPr/>
        <a:lstStyle/>
        <a:p>
          <a:r>
            <a:rPr lang="de-DE" sz="1400" dirty="0" err="1"/>
            <a:t>buffer</a:t>
          </a:r>
          <a:r>
            <a:rPr lang="de-DE" sz="1400" dirty="0"/>
            <a:t> Week</a:t>
          </a:r>
          <a:endParaRPr lang="en-GB" sz="1400" dirty="0"/>
        </a:p>
      </dgm:t>
    </dgm:pt>
    <dgm:pt modelId="{0D5047F0-26F1-4E85-8F34-D604D5652A13}" type="parTrans" cxnId="{4BC70E72-4458-41A9-AD32-2042224E29EF}">
      <dgm:prSet/>
      <dgm:spPr/>
      <dgm:t>
        <a:bodyPr/>
        <a:lstStyle/>
        <a:p>
          <a:endParaRPr lang="en-GB"/>
        </a:p>
      </dgm:t>
    </dgm:pt>
    <dgm:pt modelId="{86630843-AC5C-444D-B0B2-B114A51F09B0}" type="sibTrans" cxnId="{4BC70E72-4458-41A9-AD32-2042224E29EF}">
      <dgm:prSet/>
      <dgm:spPr/>
      <dgm:t>
        <a:bodyPr/>
        <a:lstStyle/>
        <a:p>
          <a:endParaRPr lang="en-GB"/>
        </a:p>
      </dgm:t>
    </dgm:pt>
    <dgm:pt modelId="{5447B6D7-4C71-4773-8731-84301B499AD9}">
      <dgm:prSet phldrT="[Text]" custT="1"/>
      <dgm:spPr/>
      <dgm:t>
        <a:bodyPr/>
        <a:lstStyle/>
        <a:p>
          <a:r>
            <a:rPr lang="de-DE" sz="1400" dirty="0"/>
            <a:t>Data modellig</a:t>
          </a:r>
          <a:endParaRPr lang="en-GB" sz="1400" dirty="0"/>
        </a:p>
      </dgm:t>
    </dgm:pt>
    <dgm:pt modelId="{A86B3799-7288-46CE-9B9B-DE104DFE06E9}" type="parTrans" cxnId="{ADABA3BB-8D31-45AB-9DCC-AE12ED8407B4}">
      <dgm:prSet/>
      <dgm:spPr/>
      <dgm:t>
        <a:bodyPr/>
        <a:lstStyle/>
        <a:p>
          <a:endParaRPr lang="en-GB"/>
        </a:p>
      </dgm:t>
    </dgm:pt>
    <dgm:pt modelId="{1A2026AA-0880-4156-9779-94A4F0ACD710}" type="sibTrans" cxnId="{ADABA3BB-8D31-45AB-9DCC-AE12ED8407B4}">
      <dgm:prSet/>
      <dgm:spPr/>
      <dgm:t>
        <a:bodyPr/>
        <a:lstStyle/>
        <a:p>
          <a:endParaRPr lang="en-GB"/>
        </a:p>
      </dgm:t>
    </dgm:pt>
    <dgm:pt modelId="{0F17D292-765B-44A9-A69F-4328886CACDA}">
      <dgm:prSet phldrT="[Text]" custT="1"/>
      <dgm:spPr/>
      <dgm:t>
        <a:bodyPr/>
        <a:lstStyle/>
        <a:p>
          <a:r>
            <a:rPr lang="de-DE" sz="1400" dirty="0"/>
            <a:t>Data </a:t>
          </a:r>
          <a:r>
            <a:rPr lang="de-DE" sz="1400" dirty="0" err="1"/>
            <a:t>modelling</a:t>
          </a:r>
          <a:r>
            <a:rPr lang="de-DE" sz="1400" dirty="0"/>
            <a:t> II</a:t>
          </a:r>
          <a:endParaRPr lang="en-GB" sz="1400" dirty="0"/>
        </a:p>
      </dgm:t>
    </dgm:pt>
    <dgm:pt modelId="{21518068-66DB-45B7-82BD-7FA7099DCB77}" type="parTrans" cxnId="{DC6B95F0-42C0-4481-A371-E753931DB267}">
      <dgm:prSet/>
      <dgm:spPr/>
      <dgm:t>
        <a:bodyPr/>
        <a:lstStyle/>
        <a:p>
          <a:endParaRPr lang="en-GB"/>
        </a:p>
      </dgm:t>
    </dgm:pt>
    <dgm:pt modelId="{F0CA6AE8-743C-496A-AFD6-75BA5FBF334E}" type="sibTrans" cxnId="{DC6B95F0-42C0-4481-A371-E753931DB267}">
      <dgm:prSet/>
      <dgm:spPr/>
      <dgm:t>
        <a:bodyPr/>
        <a:lstStyle/>
        <a:p>
          <a:endParaRPr lang="en-GB"/>
        </a:p>
      </dgm:t>
    </dgm:pt>
    <dgm:pt modelId="{70AE8643-8EB7-4F98-A2AE-C7E108F7A629}">
      <dgm:prSet phldrT="[Text]" custT="1"/>
      <dgm:spPr/>
      <dgm:t>
        <a:bodyPr/>
        <a:lstStyle/>
        <a:p>
          <a:r>
            <a:rPr lang="de-DE" sz="1400" dirty="0"/>
            <a:t>Repeat </a:t>
          </a:r>
          <a:r>
            <a:rPr lang="de-DE" sz="1400" dirty="0" err="1"/>
            <a:t>with</a:t>
          </a:r>
          <a:r>
            <a:rPr lang="de-DE" sz="1400" dirty="0"/>
            <a:t> 2</a:t>
          </a:r>
          <a:r>
            <a:rPr lang="de-DE" sz="1400" baseline="30000" dirty="0"/>
            <a:t>nd</a:t>
          </a:r>
          <a:r>
            <a:rPr lang="de-DE" sz="1400" dirty="0"/>
            <a:t> Dataset</a:t>
          </a:r>
        </a:p>
        <a:p>
          <a:r>
            <a:rPr lang="de-DE" sz="1400" dirty="0"/>
            <a:t>&amp;</a:t>
          </a:r>
        </a:p>
        <a:p>
          <a:r>
            <a:rPr lang="de-DE" sz="1400" dirty="0" err="1"/>
            <a:t>Compare</a:t>
          </a:r>
          <a:r>
            <a:rPr lang="de-DE" sz="1400" dirty="0"/>
            <a:t> </a:t>
          </a:r>
          <a:r>
            <a:rPr lang="de-DE" sz="1400" dirty="0" err="1"/>
            <a:t>both</a:t>
          </a:r>
          <a:r>
            <a:rPr lang="de-DE" sz="1400" dirty="0"/>
            <a:t> Datasets </a:t>
          </a:r>
          <a:endParaRPr lang="en-GB" sz="1400" dirty="0"/>
        </a:p>
      </dgm:t>
    </dgm:pt>
    <dgm:pt modelId="{C724D19C-2E9D-4ABD-92B2-7277DD5DFD90}" type="parTrans" cxnId="{9D499C48-3091-4DC5-86A4-6687AC9BFF13}">
      <dgm:prSet/>
      <dgm:spPr/>
      <dgm:t>
        <a:bodyPr/>
        <a:lstStyle/>
        <a:p>
          <a:endParaRPr lang="en-GB"/>
        </a:p>
      </dgm:t>
    </dgm:pt>
    <dgm:pt modelId="{A32E9BED-B0B6-4F89-AE82-3966C28C8E96}" type="sibTrans" cxnId="{9D499C48-3091-4DC5-86A4-6687AC9BFF13}">
      <dgm:prSet/>
      <dgm:spPr/>
      <dgm:t>
        <a:bodyPr/>
        <a:lstStyle/>
        <a:p>
          <a:endParaRPr lang="en-GB"/>
        </a:p>
      </dgm:t>
    </dgm:pt>
    <dgm:pt modelId="{F6A1322B-43C1-4F81-B719-6A39E695122B}">
      <dgm:prSet phldrT="[Text]" custT="1"/>
      <dgm:spPr/>
      <dgm:t>
        <a:bodyPr/>
        <a:lstStyle/>
        <a:p>
          <a:r>
            <a:rPr lang="de-DE" sz="1400" dirty="0" err="1"/>
            <a:t>Wrapup</a:t>
          </a:r>
          <a:r>
            <a:rPr lang="de-DE" sz="1400" dirty="0"/>
            <a:t> </a:t>
          </a:r>
          <a:r>
            <a:rPr lang="de-DE" sz="1400" dirty="0" err="1"/>
            <a:t>data</a:t>
          </a:r>
          <a:r>
            <a:rPr lang="de-DE" sz="1400" dirty="0"/>
            <a:t> </a:t>
          </a:r>
          <a:r>
            <a:rPr lang="de-DE" sz="1400" dirty="0" err="1"/>
            <a:t>analysis</a:t>
          </a:r>
          <a:endParaRPr lang="de-DE" sz="1400" dirty="0"/>
        </a:p>
        <a:p>
          <a:endParaRPr lang="en-GB" sz="1400" dirty="0"/>
        </a:p>
        <a:p>
          <a:r>
            <a:rPr lang="en-GB" sz="1400" dirty="0"/>
            <a:t>presentation &amp; report</a:t>
          </a:r>
        </a:p>
      </dgm:t>
    </dgm:pt>
    <dgm:pt modelId="{B4792EBD-A800-401C-A4BD-922E39D40717}" type="parTrans" cxnId="{404C483F-AC10-4B2B-A7F3-AF1F4E77634F}">
      <dgm:prSet/>
      <dgm:spPr/>
      <dgm:t>
        <a:bodyPr/>
        <a:lstStyle/>
        <a:p>
          <a:endParaRPr lang="en-GB"/>
        </a:p>
      </dgm:t>
    </dgm:pt>
    <dgm:pt modelId="{54C9FF84-D683-488D-9099-6CA06890D909}" type="sibTrans" cxnId="{404C483F-AC10-4B2B-A7F3-AF1F4E77634F}">
      <dgm:prSet/>
      <dgm:spPr/>
      <dgm:t>
        <a:bodyPr/>
        <a:lstStyle/>
        <a:p>
          <a:endParaRPr lang="en-GB"/>
        </a:p>
      </dgm:t>
    </dgm:pt>
    <dgm:pt modelId="{AF549019-AF3A-4BE5-91A6-737648D62591}">
      <dgm:prSet phldrT="[Text]" custT="1"/>
      <dgm:spPr/>
      <dgm:t>
        <a:bodyPr/>
        <a:lstStyle/>
        <a:p>
          <a:r>
            <a:rPr lang="de-DE" sz="1400" dirty="0"/>
            <a:t>finish </a:t>
          </a:r>
          <a:r>
            <a:rPr lang="de-DE" sz="1400" dirty="0" err="1"/>
            <a:t>presentation</a:t>
          </a:r>
          <a:r>
            <a:rPr lang="de-DE" sz="1400" dirty="0"/>
            <a:t> &amp; </a:t>
          </a:r>
          <a:r>
            <a:rPr lang="de-DE" sz="1400" dirty="0" err="1"/>
            <a:t>report</a:t>
          </a:r>
          <a:endParaRPr lang="en-GB" sz="1400" dirty="0"/>
        </a:p>
      </dgm:t>
    </dgm:pt>
    <dgm:pt modelId="{3AABBB59-4559-4826-81BE-EC5CC0CD7E7D}" type="parTrans" cxnId="{2C94D396-E199-4A70-A66E-571C72049CC6}">
      <dgm:prSet/>
      <dgm:spPr/>
      <dgm:t>
        <a:bodyPr/>
        <a:lstStyle/>
        <a:p>
          <a:endParaRPr lang="en-GB"/>
        </a:p>
      </dgm:t>
    </dgm:pt>
    <dgm:pt modelId="{0E641455-5D98-4BB0-AA0D-CE021CE03E61}" type="sibTrans" cxnId="{2C94D396-E199-4A70-A66E-571C72049CC6}">
      <dgm:prSet/>
      <dgm:spPr/>
      <dgm:t>
        <a:bodyPr/>
        <a:lstStyle/>
        <a:p>
          <a:endParaRPr lang="en-GB"/>
        </a:p>
      </dgm:t>
    </dgm:pt>
    <dgm:pt modelId="{C6B28CB7-F68B-4892-A8C0-26B767A19EC9}" type="pres">
      <dgm:prSet presAssocID="{2681C8BB-1CB0-4F9A-9DDE-EB70239F6760}" presName="Name0" presStyleCnt="0">
        <dgm:presLayoutVars>
          <dgm:dir/>
          <dgm:resizeHandles val="exact"/>
        </dgm:presLayoutVars>
      </dgm:prSet>
      <dgm:spPr/>
    </dgm:pt>
    <dgm:pt modelId="{00C60EF5-7547-4079-99E6-987A2C998C82}" type="pres">
      <dgm:prSet presAssocID="{2681C8BB-1CB0-4F9A-9DDE-EB70239F6760}" presName="arrow" presStyleLbl="bgShp" presStyleIdx="0" presStyleCnt="1" custFlipVert="1" custScaleY="1967"/>
      <dgm:spPr>
        <a:solidFill>
          <a:schemeClr val="tx1"/>
        </a:solidFill>
      </dgm:spPr>
    </dgm:pt>
    <dgm:pt modelId="{6511B819-FB6F-45CE-9B23-4B4F374C6584}" type="pres">
      <dgm:prSet presAssocID="{2681C8BB-1CB0-4F9A-9DDE-EB70239F6760}" presName="points" presStyleCnt="0"/>
      <dgm:spPr/>
    </dgm:pt>
    <dgm:pt modelId="{63A88676-CCDF-4C23-AC7A-D7F194F6DF4F}" type="pres">
      <dgm:prSet presAssocID="{12D8E94D-00D7-455B-90C4-90703054E70D}" presName="compositeA" presStyleCnt="0"/>
      <dgm:spPr/>
    </dgm:pt>
    <dgm:pt modelId="{12542E8B-B433-4F07-825E-10914970EEE1}" type="pres">
      <dgm:prSet presAssocID="{12D8E94D-00D7-455B-90C4-90703054E70D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C22C249-745A-4F49-A4A3-E23684FDD763}" type="pres">
      <dgm:prSet presAssocID="{12D8E94D-00D7-455B-90C4-90703054E70D}" presName="circleA" presStyleLbl="node1" presStyleIdx="0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7C2C6E73-F715-461B-B49C-59A05A3936CF}" type="pres">
      <dgm:prSet presAssocID="{12D8E94D-00D7-455B-90C4-90703054E70D}" presName="spaceA" presStyleCnt="0"/>
      <dgm:spPr/>
    </dgm:pt>
    <dgm:pt modelId="{90918D44-D4C3-4676-87BE-DF6FC30B437B}" type="pres">
      <dgm:prSet presAssocID="{B0E314C1-4149-4BBD-9D77-513E161308E3}" presName="space" presStyleCnt="0"/>
      <dgm:spPr/>
    </dgm:pt>
    <dgm:pt modelId="{3F4668F5-B2AF-4778-BD53-21E28097759C}" type="pres">
      <dgm:prSet presAssocID="{BCA13BA7-6A1C-4AAE-966E-FF6988D94048}" presName="compositeB" presStyleCnt="0"/>
      <dgm:spPr/>
    </dgm:pt>
    <dgm:pt modelId="{4AD32377-C93C-4A93-835B-7089607B0CD5}" type="pres">
      <dgm:prSet presAssocID="{BCA13BA7-6A1C-4AAE-966E-FF6988D94048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E4A987C-48F9-4592-A0ED-B98CECC2DC5A}" type="pres">
      <dgm:prSet presAssocID="{BCA13BA7-6A1C-4AAE-966E-FF6988D94048}" presName="circleB" presStyleLbl="node1" presStyleIdx="1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1E6A23F8-395A-4EFB-96B2-2F58B61CA68F}" type="pres">
      <dgm:prSet presAssocID="{BCA13BA7-6A1C-4AAE-966E-FF6988D94048}" presName="spaceB" presStyleCnt="0"/>
      <dgm:spPr/>
    </dgm:pt>
    <dgm:pt modelId="{AF45130B-5913-46C0-9DBB-8680EBD0D817}" type="pres">
      <dgm:prSet presAssocID="{FF62E7A8-03C9-4D60-8771-6B2E8EB8E2BF}" presName="space" presStyleCnt="0"/>
      <dgm:spPr/>
    </dgm:pt>
    <dgm:pt modelId="{E01646FE-DFF1-4B99-949B-2F7552BA07B9}" type="pres">
      <dgm:prSet presAssocID="{EB047645-3B42-4811-B69D-97FCD7674731}" presName="compositeA" presStyleCnt="0"/>
      <dgm:spPr/>
    </dgm:pt>
    <dgm:pt modelId="{7D9BB48E-AF6C-42EB-BD20-395CD76AFB67}" type="pres">
      <dgm:prSet presAssocID="{EB047645-3B42-4811-B69D-97FCD7674731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3812726-53FC-4C87-9C59-E0C46E26AECA}" type="pres">
      <dgm:prSet presAssocID="{EB047645-3B42-4811-B69D-97FCD7674731}" presName="circleA" presStyleLbl="node1" presStyleIdx="2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DDC6F9D3-A08E-4B4C-A049-CEFBFA87AF9E}" type="pres">
      <dgm:prSet presAssocID="{EB047645-3B42-4811-B69D-97FCD7674731}" presName="spaceA" presStyleCnt="0"/>
      <dgm:spPr/>
    </dgm:pt>
    <dgm:pt modelId="{3B7615D3-8DCA-4BC1-AB04-8DD6AFDEB419}" type="pres">
      <dgm:prSet presAssocID="{5B2C4190-5A43-48FA-B72A-DB2B99B03EEE}" presName="space" presStyleCnt="0"/>
      <dgm:spPr/>
    </dgm:pt>
    <dgm:pt modelId="{2F2C1F9B-5FEC-4A91-9665-3149C4ABBA80}" type="pres">
      <dgm:prSet presAssocID="{5447B6D7-4C71-4773-8731-84301B499AD9}" presName="compositeB" presStyleCnt="0"/>
      <dgm:spPr/>
    </dgm:pt>
    <dgm:pt modelId="{12380685-A2AA-47BE-8004-2A6284D523FA}" type="pres">
      <dgm:prSet presAssocID="{5447B6D7-4C71-4773-8731-84301B499AD9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CBD143A-C550-46B3-A8D1-A77600783F58}" type="pres">
      <dgm:prSet presAssocID="{5447B6D7-4C71-4773-8731-84301B499AD9}" presName="circleB" presStyleLbl="node1" presStyleIdx="3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944E2045-30DB-419F-A3FA-336C71334967}" type="pres">
      <dgm:prSet presAssocID="{5447B6D7-4C71-4773-8731-84301B499AD9}" presName="spaceB" presStyleCnt="0"/>
      <dgm:spPr/>
    </dgm:pt>
    <dgm:pt modelId="{2E820FAA-C5BB-4E6B-8CD1-3F2F6FAC3169}" type="pres">
      <dgm:prSet presAssocID="{1A2026AA-0880-4156-9779-94A4F0ACD710}" presName="space" presStyleCnt="0"/>
      <dgm:spPr/>
    </dgm:pt>
    <dgm:pt modelId="{A77CAEEC-B66C-409D-B4F5-81B7D4E12151}" type="pres">
      <dgm:prSet presAssocID="{0F17D292-765B-44A9-A69F-4328886CACDA}" presName="compositeA" presStyleCnt="0"/>
      <dgm:spPr/>
    </dgm:pt>
    <dgm:pt modelId="{CB3BB6F9-F0CC-439C-9978-AFDB0034E3BF}" type="pres">
      <dgm:prSet presAssocID="{0F17D292-765B-44A9-A69F-4328886CACDA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26AFBA3-1EF1-4427-81DA-F7148E607606}" type="pres">
      <dgm:prSet presAssocID="{0F17D292-765B-44A9-A69F-4328886CACDA}" presName="circleA" presStyleLbl="node1" presStyleIdx="4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582654BC-8521-44D4-90E9-5E607DD4951C}" type="pres">
      <dgm:prSet presAssocID="{0F17D292-765B-44A9-A69F-4328886CACDA}" presName="spaceA" presStyleCnt="0"/>
      <dgm:spPr/>
    </dgm:pt>
    <dgm:pt modelId="{AE0680B8-7A4D-4E4D-A393-1333351AC5E8}" type="pres">
      <dgm:prSet presAssocID="{F0CA6AE8-743C-496A-AFD6-75BA5FBF334E}" presName="space" presStyleCnt="0"/>
      <dgm:spPr/>
    </dgm:pt>
    <dgm:pt modelId="{7498E33E-E40B-496E-B3DB-0CE343A2A54B}" type="pres">
      <dgm:prSet presAssocID="{70AE8643-8EB7-4F98-A2AE-C7E108F7A629}" presName="compositeB" presStyleCnt="0"/>
      <dgm:spPr/>
    </dgm:pt>
    <dgm:pt modelId="{8919401E-8187-4E25-9908-477BBF774F98}" type="pres">
      <dgm:prSet presAssocID="{70AE8643-8EB7-4F98-A2AE-C7E108F7A629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271D321-7910-4F9A-BE0F-8D5E75E0FC3C}" type="pres">
      <dgm:prSet presAssocID="{70AE8643-8EB7-4F98-A2AE-C7E108F7A629}" presName="circleB" presStyleLbl="node1" presStyleIdx="5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052185-FDA4-451D-AA86-0D5D340F9F53}" type="pres">
      <dgm:prSet presAssocID="{70AE8643-8EB7-4F98-A2AE-C7E108F7A629}" presName="spaceB" presStyleCnt="0"/>
      <dgm:spPr/>
    </dgm:pt>
    <dgm:pt modelId="{C3312A91-A4D5-4840-9002-8B3289FD5655}" type="pres">
      <dgm:prSet presAssocID="{A32E9BED-B0B6-4F89-AE82-3966C28C8E96}" presName="space" presStyleCnt="0"/>
      <dgm:spPr/>
    </dgm:pt>
    <dgm:pt modelId="{E7A20D7D-8CE0-4CB9-B674-559F97C335A8}" type="pres">
      <dgm:prSet presAssocID="{F6A1322B-43C1-4F81-B719-6A39E695122B}" presName="compositeA" presStyleCnt="0"/>
      <dgm:spPr/>
    </dgm:pt>
    <dgm:pt modelId="{2F19FEBB-A6AA-48E7-B88A-51B661C12912}" type="pres">
      <dgm:prSet presAssocID="{F6A1322B-43C1-4F81-B719-6A39E695122B}" presName="textA" presStyleLbl="revTx" presStyleIdx="6" presStyleCnt="9" custScaleX="11308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B21C87F-DA82-42F1-9CC1-2012FC55EAA9}" type="pres">
      <dgm:prSet presAssocID="{F6A1322B-43C1-4F81-B719-6A39E695122B}" presName="circleA" presStyleLbl="node1" presStyleIdx="6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284EC88-396D-4779-92E8-662A878EB4D9}" type="pres">
      <dgm:prSet presAssocID="{F6A1322B-43C1-4F81-B719-6A39E695122B}" presName="spaceA" presStyleCnt="0"/>
      <dgm:spPr/>
    </dgm:pt>
    <dgm:pt modelId="{631C9388-66C6-4718-A7F9-C28243D72632}" type="pres">
      <dgm:prSet presAssocID="{54C9FF84-D683-488D-9099-6CA06890D909}" presName="space" presStyleCnt="0"/>
      <dgm:spPr/>
    </dgm:pt>
    <dgm:pt modelId="{DA4517A4-C4E1-458D-B110-7B05E03DD080}" type="pres">
      <dgm:prSet presAssocID="{AF549019-AF3A-4BE5-91A6-737648D62591}" presName="compositeB" presStyleCnt="0"/>
      <dgm:spPr/>
    </dgm:pt>
    <dgm:pt modelId="{C859C5BE-FA0F-41B7-87A3-83A7782FC81A}" type="pres">
      <dgm:prSet presAssocID="{AF549019-AF3A-4BE5-91A6-737648D62591}" presName="textB" presStyleLbl="revTx" presStyleIdx="7" presStyleCnt="9" custScaleX="108292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DD99BD6-5339-4104-A41C-AA3473CF5574}" type="pres">
      <dgm:prSet presAssocID="{AF549019-AF3A-4BE5-91A6-737648D62591}" presName="circleB" presStyleLbl="node1" presStyleIdx="7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4A133E33-1379-4248-A0FB-CA03150262DC}" type="pres">
      <dgm:prSet presAssocID="{AF549019-AF3A-4BE5-91A6-737648D62591}" presName="spaceB" presStyleCnt="0"/>
      <dgm:spPr/>
    </dgm:pt>
    <dgm:pt modelId="{A90D5E37-1CEC-4068-B8DB-AD3E358C24B4}" type="pres">
      <dgm:prSet presAssocID="{0E641455-5D98-4BB0-AA0D-CE021CE03E61}" presName="space" presStyleCnt="0"/>
      <dgm:spPr/>
    </dgm:pt>
    <dgm:pt modelId="{46BD220F-A9A1-4E26-AEAB-3975318A52AD}" type="pres">
      <dgm:prSet presAssocID="{F89955B8-2B80-45EC-A82C-BC2F0207F441}" presName="compositeA" presStyleCnt="0"/>
      <dgm:spPr/>
    </dgm:pt>
    <dgm:pt modelId="{088CDC90-FBCD-4CCD-A429-E5EFAC35668C}" type="pres">
      <dgm:prSet presAssocID="{F89955B8-2B80-45EC-A82C-BC2F0207F441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84247-47AF-452E-B84C-4251A01C060D}" type="pres">
      <dgm:prSet presAssocID="{F89955B8-2B80-45EC-A82C-BC2F0207F441}" presName="circleA" presStyleLbl="node1" presStyleIdx="8" presStyleCnt="9"/>
      <dgm:spPr>
        <a:solidFill>
          <a:srgbClr val="262626"/>
        </a:solidFill>
        <a:ln>
          <a:solidFill>
            <a:srgbClr val="262626"/>
          </a:solidFill>
        </a:ln>
      </dgm:spPr>
    </dgm:pt>
    <dgm:pt modelId="{E9FB05DA-9C77-486F-8AAF-1FBC8353EF13}" type="pres">
      <dgm:prSet presAssocID="{F89955B8-2B80-45EC-A82C-BC2F0207F441}" presName="spaceA" presStyleCnt="0"/>
      <dgm:spPr/>
    </dgm:pt>
  </dgm:ptLst>
  <dgm:cxnLst>
    <dgm:cxn modelId="{2C94D396-E199-4A70-A66E-571C72049CC6}" srcId="{2681C8BB-1CB0-4F9A-9DDE-EB70239F6760}" destId="{AF549019-AF3A-4BE5-91A6-737648D62591}" srcOrd="7" destOrd="0" parTransId="{3AABBB59-4559-4826-81BE-EC5CC0CD7E7D}" sibTransId="{0E641455-5D98-4BB0-AA0D-CE021CE03E61}"/>
    <dgm:cxn modelId="{7A213737-79FF-4DBD-A3E7-DF2F31D491EF}" type="presOf" srcId="{F89955B8-2B80-45EC-A82C-BC2F0207F441}" destId="{088CDC90-FBCD-4CCD-A429-E5EFAC35668C}" srcOrd="0" destOrd="0" presId="urn:microsoft.com/office/officeart/2005/8/layout/hProcess11"/>
    <dgm:cxn modelId="{82E28D95-2571-4D42-94EB-E6AD06FC3332}" type="presOf" srcId="{2681C8BB-1CB0-4F9A-9DDE-EB70239F6760}" destId="{C6B28CB7-F68B-4892-A8C0-26B767A19EC9}" srcOrd="0" destOrd="0" presId="urn:microsoft.com/office/officeart/2005/8/layout/hProcess11"/>
    <dgm:cxn modelId="{FA98932C-F346-4393-BC27-22A9070279CF}" type="presOf" srcId="{12D8E94D-00D7-455B-90C4-90703054E70D}" destId="{12542E8B-B433-4F07-825E-10914970EEE1}" srcOrd="0" destOrd="0" presId="urn:microsoft.com/office/officeart/2005/8/layout/hProcess11"/>
    <dgm:cxn modelId="{B5A1A64F-BADA-427E-9BF8-27C86DA36B26}" srcId="{2681C8BB-1CB0-4F9A-9DDE-EB70239F6760}" destId="{BCA13BA7-6A1C-4AAE-966E-FF6988D94048}" srcOrd="1" destOrd="0" parTransId="{EEA1723C-0516-408A-B84B-D3515A5516D0}" sibTransId="{FF62E7A8-03C9-4D60-8771-6B2E8EB8E2BF}"/>
    <dgm:cxn modelId="{51F1FE58-64FD-4213-877D-867A9BE9A08C}" type="presOf" srcId="{70AE8643-8EB7-4F98-A2AE-C7E108F7A629}" destId="{8919401E-8187-4E25-9908-477BBF774F98}" srcOrd="0" destOrd="0" presId="urn:microsoft.com/office/officeart/2005/8/layout/hProcess11"/>
    <dgm:cxn modelId="{DF00B031-3742-4B5B-BF9D-411EA55037D7}" type="presOf" srcId="{EB047645-3B42-4811-B69D-97FCD7674731}" destId="{7D9BB48E-AF6C-42EB-BD20-395CD76AFB67}" srcOrd="0" destOrd="0" presId="urn:microsoft.com/office/officeart/2005/8/layout/hProcess11"/>
    <dgm:cxn modelId="{C1213E43-B12B-44D5-B019-FCC347CE073A}" type="presOf" srcId="{0F17D292-765B-44A9-A69F-4328886CACDA}" destId="{CB3BB6F9-F0CC-439C-9978-AFDB0034E3BF}" srcOrd="0" destOrd="0" presId="urn:microsoft.com/office/officeart/2005/8/layout/hProcess11"/>
    <dgm:cxn modelId="{0F5D58DA-99EF-4987-BF05-EF9DDE12AC25}" type="presOf" srcId="{F6A1322B-43C1-4F81-B719-6A39E695122B}" destId="{2F19FEBB-A6AA-48E7-B88A-51B661C12912}" srcOrd="0" destOrd="0" presId="urn:microsoft.com/office/officeart/2005/8/layout/hProcess11"/>
    <dgm:cxn modelId="{8265DA94-ED46-4F5C-8DC8-DE41849CDB07}" srcId="{2681C8BB-1CB0-4F9A-9DDE-EB70239F6760}" destId="{12D8E94D-00D7-455B-90C4-90703054E70D}" srcOrd="0" destOrd="0" parTransId="{AD6E41B7-D0B4-4CBD-94C0-E5C9C4CD43FF}" sibTransId="{B0E314C1-4149-4BBD-9D77-513E161308E3}"/>
    <dgm:cxn modelId="{4E80398A-C038-4402-8AD9-F66E50F50024}" srcId="{2681C8BB-1CB0-4F9A-9DDE-EB70239F6760}" destId="{EB047645-3B42-4811-B69D-97FCD7674731}" srcOrd="2" destOrd="0" parTransId="{5B93713A-F00D-4987-B6AF-EB5141CEECC4}" sibTransId="{5B2C4190-5A43-48FA-B72A-DB2B99B03EEE}"/>
    <dgm:cxn modelId="{678BE165-EE3B-46E7-A315-8451AACA7B67}" type="presOf" srcId="{5447B6D7-4C71-4773-8731-84301B499AD9}" destId="{12380685-A2AA-47BE-8004-2A6284D523FA}" srcOrd="0" destOrd="0" presId="urn:microsoft.com/office/officeart/2005/8/layout/hProcess11"/>
    <dgm:cxn modelId="{4BC70E72-4458-41A9-AD32-2042224E29EF}" srcId="{2681C8BB-1CB0-4F9A-9DDE-EB70239F6760}" destId="{F89955B8-2B80-45EC-A82C-BC2F0207F441}" srcOrd="8" destOrd="0" parTransId="{0D5047F0-26F1-4E85-8F34-D604D5652A13}" sibTransId="{86630843-AC5C-444D-B0B2-B114A51F09B0}"/>
    <dgm:cxn modelId="{9D499C48-3091-4DC5-86A4-6687AC9BFF13}" srcId="{2681C8BB-1CB0-4F9A-9DDE-EB70239F6760}" destId="{70AE8643-8EB7-4F98-A2AE-C7E108F7A629}" srcOrd="5" destOrd="0" parTransId="{C724D19C-2E9D-4ABD-92B2-7277DD5DFD90}" sibTransId="{A32E9BED-B0B6-4F89-AE82-3966C28C8E96}"/>
    <dgm:cxn modelId="{DC6B95F0-42C0-4481-A371-E753931DB267}" srcId="{2681C8BB-1CB0-4F9A-9DDE-EB70239F6760}" destId="{0F17D292-765B-44A9-A69F-4328886CACDA}" srcOrd="4" destOrd="0" parTransId="{21518068-66DB-45B7-82BD-7FA7099DCB77}" sibTransId="{F0CA6AE8-743C-496A-AFD6-75BA5FBF334E}"/>
    <dgm:cxn modelId="{CB316464-D6BB-4FDD-9DD3-DC15CB88635D}" type="presOf" srcId="{BCA13BA7-6A1C-4AAE-966E-FF6988D94048}" destId="{4AD32377-C93C-4A93-835B-7089607B0CD5}" srcOrd="0" destOrd="0" presId="urn:microsoft.com/office/officeart/2005/8/layout/hProcess11"/>
    <dgm:cxn modelId="{03B54CC4-E710-4D70-89EA-CB2695B15F6A}" type="presOf" srcId="{AF549019-AF3A-4BE5-91A6-737648D62591}" destId="{C859C5BE-FA0F-41B7-87A3-83A7782FC81A}" srcOrd="0" destOrd="0" presId="urn:microsoft.com/office/officeart/2005/8/layout/hProcess11"/>
    <dgm:cxn modelId="{ADABA3BB-8D31-45AB-9DCC-AE12ED8407B4}" srcId="{2681C8BB-1CB0-4F9A-9DDE-EB70239F6760}" destId="{5447B6D7-4C71-4773-8731-84301B499AD9}" srcOrd="3" destOrd="0" parTransId="{A86B3799-7288-46CE-9B9B-DE104DFE06E9}" sibTransId="{1A2026AA-0880-4156-9779-94A4F0ACD710}"/>
    <dgm:cxn modelId="{404C483F-AC10-4B2B-A7F3-AF1F4E77634F}" srcId="{2681C8BB-1CB0-4F9A-9DDE-EB70239F6760}" destId="{F6A1322B-43C1-4F81-B719-6A39E695122B}" srcOrd="6" destOrd="0" parTransId="{B4792EBD-A800-401C-A4BD-922E39D40717}" sibTransId="{54C9FF84-D683-488D-9099-6CA06890D909}"/>
    <dgm:cxn modelId="{256568F1-E79E-4E4E-B214-B81BCB5C7B7D}" type="presParOf" srcId="{C6B28CB7-F68B-4892-A8C0-26B767A19EC9}" destId="{00C60EF5-7547-4079-99E6-987A2C998C82}" srcOrd="0" destOrd="0" presId="urn:microsoft.com/office/officeart/2005/8/layout/hProcess11"/>
    <dgm:cxn modelId="{43B5C4F6-D8C6-40FD-96AA-39854F5C0CF1}" type="presParOf" srcId="{C6B28CB7-F68B-4892-A8C0-26B767A19EC9}" destId="{6511B819-FB6F-45CE-9B23-4B4F374C6584}" srcOrd="1" destOrd="0" presId="urn:microsoft.com/office/officeart/2005/8/layout/hProcess11"/>
    <dgm:cxn modelId="{4FC40B43-3ACB-401F-A4CC-9A4B92C29911}" type="presParOf" srcId="{6511B819-FB6F-45CE-9B23-4B4F374C6584}" destId="{63A88676-CCDF-4C23-AC7A-D7F194F6DF4F}" srcOrd="0" destOrd="0" presId="urn:microsoft.com/office/officeart/2005/8/layout/hProcess11"/>
    <dgm:cxn modelId="{F1AA5B96-1C68-4C50-AE15-950D8C9B71E8}" type="presParOf" srcId="{63A88676-CCDF-4C23-AC7A-D7F194F6DF4F}" destId="{12542E8B-B433-4F07-825E-10914970EEE1}" srcOrd="0" destOrd="0" presId="urn:microsoft.com/office/officeart/2005/8/layout/hProcess11"/>
    <dgm:cxn modelId="{34578FC8-9B6D-4699-BC90-B9E355B0ECEC}" type="presParOf" srcId="{63A88676-CCDF-4C23-AC7A-D7F194F6DF4F}" destId="{2C22C249-745A-4F49-A4A3-E23684FDD763}" srcOrd="1" destOrd="0" presId="urn:microsoft.com/office/officeart/2005/8/layout/hProcess11"/>
    <dgm:cxn modelId="{A36A439D-CE78-4E9E-B337-A7A3C8EF0BDD}" type="presParOf" srcId="{63A88676-CCDF-4C23-AC7A-D7F194F6DF4F}" destId="{7C2C6E73-F715-461B-B49C-59A05A3936CF}" srcOrd="2" destOrd="0" presId="urn:microsoft.com/office/officeart/2005/8/layout/hProcess11"/>
    <dgm:cxn modelId="{C1395351-D4E0-413A-8386-496C91718088}" type="presParOf" srcId="{6511B819-FB6F-45CE-9B23-4B4F374C6584}" destId="{90918D44-D4C3-4676-87BE-DF6FC30B437B}" srcOrd="1" destOrd="0" presId="urn:microsoft.com/office/officeart/2005/8/layout/hProcess11"/>
    <dgm:cxn modelId="{78F5AA43-BE79-4E86-90A9-EDCCB27FD588}" type="presParOf" srcId="{6511B819-FB6F-45CE-9B23-4B4F374C6584}" destId="{3F4668F5-B2AF-4778-BD53-21E28097759C}" srcOrd="2" destOrd="0" presId="urn:microsoft.com/office/officeart/2005/8/layout/hProcess11"/>
    <dgm:cxn modelId="{7DBCCD8C-6502-4FAD-9E11-FF9517D808A1}" type="presParOf" srcId="{3F4668F5-B2AF-4778-BD53-21E28097759C}" destId="{4AD32377-C93C-4A93-835B-7089607B0CD5}" srcOrd="0" destOrd="0" presId="urn:microsoft.com/office/officeart/2005/8/layout/hProcess11"/>
    <dgm:cxn modelId="{27DA71D6-FD4D-4793-B84C-02A1E8E321ED}" type="presParOf" srcId="{3F4668F5-B2AF-4778-BD53-21E28097759C}" destId="{5E4A987C-48F9-4592-A0ED-B98CECC2DC5A}" srcOrd="1" destOrd="0" presId="urn:microsoft.com/office/officeart/2005/8/layout/hProcess11"/>
    <dgm:cxn modelId="{5A40D340-58E2-4EE5-AC78-48DE6BAACCF8}" type="presParOf" srcId="{3F4668F5-B2AF-4778-BD53-21E28097759C}" destId="{1E6A23F8-395A-4EFB-96B2-2F58B61CA68F}" srcOrd="2" destOrd="0" presId="urn:microsoft.com/office/officeart/2005/8/layout/hProcess11"/>
    <dgm:cxn modelId="{AE802A83-1545-4C8D-B00B-2079FAD00371}" type="presParOf" srcId="{6511B819-FB6F-45CE-9B23-4B4F374C6584}" destId="{AF45130B-5913-46C0-9DBB-8680EBD0D817}" srcOrd="3" destOrd="0" presId="urn:microsoft.com/office/officeart/2005/8/layout/hProcess11"/>
    <dgm:cxn modelId="{00DDF09F-4F47-4E6D-B8D8-5473484E2970}" type="presParOf" srcId="{6511B819-FB6F-45CE-9B23-4B4F374C6584}" destId="{E01646FE-DFF1-4B99-949B-2F7552BA07B9}" srcOrd="4" destOrd="0" presId="urn:microsoft.com/office/officeart/2005/8/layout/hProcess11"/>
    <dgm:cxn modelId="{BFD795D3-F030-4D1E-92E6-798E1CB7A9DE}" type="presParOf" srcId="{E01646FE-DFF1-4B99-949B-2F7552BA07B9}" destId="{7D9BB48E-AF6C-42EB-BD20-395CD76AFB67}" srcOrd="0" destOrd="0" presId="urn:microsoft.com/office/officeart/2005/8/layout/hProcess11"/>
    <dgm:cxn modelId="{29A3A806-C7DE-4C97-9E97-94C7C01BD446}" type="presParOf" srcId="{E01646FE-DFF1-4B99-949B-2F7552BA07B9}" destId="{A3812726-53FC-4C87-9C59-E0C46E26AECA}" srcOrd="1" destOrd="0" presId="urn:microsoft.com/office/officeart/2005/8/layout/hProcess11"/>
    <dgm:cxn modelId="{CC645166-D0EE-4274-9B7A-F8CD09C6A81A}" type="presParOf" srcId="{E01646FE-DFF1-4B99-949B-2F7552BA07B9}" destId="{DDC6F9D3-A08E-4B4C-A049-CEFBFA87AF9E}" srcOrd="2" destOrd="0" presId="urn:microsoft.com/office/officeart/2005/8/layout/hProcess11"/>
    <dgm:cxn modelId="{8E7BD827-6B72-4B6C-B002-DEF5F9EECAAF}" type="presParOf" srcId="{6511B819-FB6F-45CE-9B23-4B4F374C6584}" destId="{3B7615D3-8DCA-4BC1-AB04-8DD6AFDEB419}" srcOrd="5" destOrd="0" presId="urn:microsoft.com/office/officeart/2005/8/layout/hProcess11"/>
    <dgm:cxn modelId="{FD881F6B-99C5-471A-A0D4-39FA2E762098}" type="presParOf" srcId="{6511B819-FB6F-45CE-9B23-4B4F374C6584}" destId="{2F2C1F9B-5FEC-4A91-9665-3149C4ABBA80}" srcOrd="6" destOrd="0" presId="urn:microsoft.com/office/officeart/2005/8/layout/hProcess11"/>
    <dgm:cxn modelId="{6F43D048-5B65-4FEA-8899-0371FD30E9B4}" type="presParOf" srcId="{2F2C1F9B-5FEC-4A91-9665-3149C4ABBA80}" destId="{12380685-A2AA-47BE-8004-2A6284D523FA}" srcOrd="0" destOrd="0" presId="urn:microsoft.com/office/officeart/2005/8/layout/hProcess11"/>
    <dgm:cxn modelId="{A6095387-E1C7-4C4D-BD15-57CB57911953}" type="presParOf" srcId="{2F2C1F9B-5FEC-4A91-9665-3149C4ABBA80}" destId="{CCBD143A-C550-46B3-A8D1-A77600783F58}" srcOrd="1" destOrd="0" presId="urn:microsoft.com/office/officeart/2005/8/layout/hProcess11"/>
    <dgm:cxn modelId="{B36E0C54-FCAC-400C-AADB-08F16EDC4741}" type="presParOf" srcId="{2F2C1F9B-5FEC-4A91-9665-3149C4ABBA80}" destId="{944E2045-30DB-419F-A3FA-336C71334967}" srcOrd="2" destOrd="0" presId="urn:microsoft.com/office/officeart/2005/8/layout/hProcess11"/>
    <dgm:cxn modelId="{6CCF1EE5-A6F6-42FD-968E-C1C1EF3EE451}" type="presParOf" srcId="{6511B819-FB6F-45CE-9B23-4B4F374C6584}" destId="{2E820FAA-C5BB-4E6B-8CD1-3F2F6FAC3169}" srcOrd="7" destOrd="0" presId="urn:microsoft.com/office/officeart/2005/8/layout/hProcess11"/>
    <dgm:cxn modelId="{F31E9D44-20AB-45E0-8BFB-78897F542CA6}" type="presParOf" srcId="{6511B819-FB6F-45CE-9B23-4B4F374C6584}" destId="{A77CAEEC-B66C-409D-B4F5-81B7D4E12151}" srcOrd="8" destOrd="0" presId="urn:microsoft.com/office/officeart/2005/8/layout/hProcess11"/>
    <dgm:cxn modelId="{1F9F0EBD-79A3-4691-9338-70185FB116BC}" type="presParOf" srcId="{A77CAEEC-B66C-409D-B4F5-81B7D4E12151}" destId="{CB3BB6F9-F0CC-439C-9978-AFDB0034E3BF}" srcOrd="0" destOrd="0" presId="urn:microsoft.com/office/officeart/2005/8/layout/hProcess11"/>
    <dgm:cxn modelId="{1F644835-AE1C-4955-8C24-28361EE759C8}" type="presParOf" srcId="{A77CAEEC-B66C-409D-B4F5-81B7D4E12151}" destId="{626AFBA3-1EF1-4427-81DA-F7148E607606}" srcOrd="1" destOrd="0" presId="urn:microsoft.com/office/officeart/2005/8/layout/hProcess11"/>
    <dgm:cxn modelId="{144FC224-925A-4B0C-A798-F438662554CE}" type="presParOf" srcId="{A77CAEEC-B66C-409D-B4F5-81B7D4E12151}" destId="{582654BC-8521-44D4-90E9-5E607DD4951C}" srcOrd="2" destOrd="0" presId="urn:microsoft.com/office/officeart/2005/8/layout/hProcess11"/>
    <dgm:cxn modelId="{508C6DB1-6D14-41C0-80B4-CA0ABBF90B77}" type="presParOf" srcId="{6511B819-FB6F-45CE-9B23-4B4F374C6584}" destId="{AE0680B8-7A4D-4E4D-A393-1333351AC5E8}" srcOrd="9" destOrd="0" presId="urn:microsoft.com/office/officeart/2005/8/layout/hProcess11"/>
    <dgm:cxn modelId="{DFD343D0-4B14-4899-871D-EBB17BEA7120}" type="presParOf" srcId="{6511B819-FB6F-45CE-9B23-4B4F374C6584}" destId="{7498E33E-E40B-496E-B3DB-0CE343A2A54B}" srcOrd="10" destOrd="0" presId="urn:microsoft.com/office/officeart/2005/8/layout/hProcess11"/>
    <dgm:cxn modelId="{21BA909C-C2A1-4BF6-8C99-23F71DD14335}" type="presParOf" srcId="{7498E33E-E40B-496E-B3DB-0CE343A2A54B}" destId="{8919401E-8187-4E25-9908-477BBF774F98}" srcOrd="0" destOrd="0" presId="urn:microsoft.com/office/officeart/2005/8/layout/hProcess11"/>
    <dgm:cxn modelId="{CB81DEC9-9D13-4226-96A3-DAB3C0F3FDC0}" type="presParOf" srcId="{7498E33E-E40B-496E-B3DB-0CE343A2A54B}" destId="{A271D321-7910-4F9A-BE0F-8D5E75E0FC3C}" srcOrd="1" destOrd="0" presId="urn:microsoft.com/office/officeart/2005/8/layout/hProcess11"/>
    <dgm:cxn modelId="{D560A581-DDEB-4553-951F-366B20C7FEF6}" type="presParOf" srcId="{7498E33E-E40B-496E-B3DB-0CE343A2A54B}" destId="{4A052185-FDA4-451D-AA86-0D5D340F9F53}" srcOrd="2" destOrd="0" presId="urn:microsoft.com/office/officeart/2005/8/layout/hProcess11"/>
    <dgm:cxn modelId="{33C861BE-C701-43B5-A0F4-6B16FA018DFC}" type="presParOf" srcId="{6511B819-FB6F-45CE-9B23-4B4F374C6584}" destId="{C3312A91-A4D5-4840-9002-8B3289FD5655}" srcOrd="11" destOrd="0" presId="urn:microsoft.com/office/officeart/2005/8/layout/hProcess11"/>
    <dgm:cxn modelId="{83E62510-F63D-4F6A-AF5F-6DEE1D2CCD1E}" type="presParOf" srcId="{6511B819-FB6F-45CE-9B23-4B4F374C6584}" destId="{E7A20D7D-8CE0-4CB9-B674-559F97C335A8}" srcOrd="12" destOrd="0" presId="urn:microsoft.com/office/officeart/2005/8/layout/hProcess11"/>
    <dgm:cxn modelId="{C69A1183-F067-4CAF-972B-4D6DB2DFD46F}" type="presParOf" srcId="{E7A20D7D-8CE0-4CB9-B674-559F97C335A8}" destId="{2F19FEBB-A6AA-48E7-B88A-51B661C12912}" srcOrd="0" destOrd="0" presId="urn:microsoft.com/office/officeart/2005/8/layout/hProcess11"/>
    <dgm:cxn modelId="{378FD3E3-F0AC-4260-8261-DD1A6D273828}" type="presParOf" srcId="{E7A20D7D-8CE0-4CB9-B674-559F97C335A8}" destId="{EB21C87F-DA82-42F1-9CC1-2012FC55EAA9}" srcOrd="1" destOrd="0" presId="urn:microsoft.com/office/officeart/2005/8/layout/hProcess11"/>
    <dgm:cxn modelId="{5C21BAB4-28FF-41BA-BB18-59F90D8CCE3B}" type="presParOf" srcId="{E7A20D7D-8CE0-4CB9-B674-559F97C335A8}" destId="{E284EC88-396D-4779-92E8-662A878EB4D9}" srcOrd="2" destOrd="0" presId="urn:microsoft.com/office/officeart/2005/8/layout/hProcess11"/>
    <dgm:cxn modelId="{B3D0A81E-A8F9-45C4-901D-00571B61CA1C}" type="presParOf" srcId="{6511B819-FB6F-45CE-9B23-4B4F374C6584}" destId="{631C9388-66C6-4718-A7F9-C28243D72632}" srcOrd="13" destOrd="0" presId="urn:microsoft.com/office/officeart/2005/8/layout/hProcess11"/>
    <dgm:cxn modelId="{38B53FAA-9FD5-432D-B42C-C9497F8E710B}" type="presParOf" srcId="{6511B819-FB6F-45CE-9B23-4B4F374C6584}" destId="{DA4517A4-C4E1-458D-B110-7B05E03DD080}" srcOrd="14" destOrd="0" presId="urn:microsoft.com/office/officeart/2005/8/layout/hProcess11"/>
    <dgm:cxn modelId="{44E68CCF-8F35-4D40-94EC-344C9AAD1B8E}" type="presParOf" srcId="{DA4517A4-C4E1-458D-B110-7B05E03DD080}" destId="{C859C5BE-FA0F-41B7-87A3-83A7782FC81A}" srcOrd="0" destOrd="0" presId="urn:microsoft.com/office/officeart/2005/8/layout/hProcess11"/>
    <dgm:cxn modelId="{F01DAB97-47AA-49FB-89AE-4B90CE5CFE72}" type="presParOf" srcId="{DA4517A4-C4E1-458D-B110-7B05E03DD080}" destId="{FDD99BD6-5339-4104-A41C-AA3473CF5574}" srcOrd="1" destOrd="0" presId="urn:microsoft.com/office/officeart/2005/8/layout/hProcess11"/>
    <dgm:cxn modelId="{05F2E253-C690-40AA-AF8D-AF7E9634FAE7}" type="presParOf" srcId="{DA4517A4-C4E1-458D-B110-7B05E03DD080}" destId="{4A133E33-1379-4248-A0FB-CA03150262DC}" srcOrd="2" destOrd="0" presId="urn:microsoft.com/office/officeart/2005/8/layout/hProcess11"/>
    <dgm:cxn modelId="{42CA484F-E3A5-4476-BDD4-2C92C80462B2}" type="presParOf" srcId="{6511B819-FB6F-45CE-9B23-4B4F374C6584}" destId="{A90D5E37-1CEC-4068-B8DB-AD3E358C24B4}" srcOrd="15" destOrd="0" presId="urn:microsoft.com/office/officeart/2005/8/layout/hProcess11"/>
    <dgm:cxn modelId="{7F911DC0-7A5A-4B5A-AD4D-0A93DCE03E24}" type="presParOf" srcId="{6511B819-FB6F-45CE-9B23-4B4F374C6584}" destId="{46BD220F-A9A1-4E26-AEAB-3975318A52AD}" srcOrd="16" destOrd="0" presId="urn:microsoft.com/office/officeart/2005/8/layout/hProcess11"/>
    <dgm:cxn modelId="{A7E565AB-032E-47C8-9ECB-321F42745DD0}" type="presParOf" srcId="{46BD220F-A9A1-4E26-AEAB-3975318A52AD}" destId="{088CDC90-FBCD-4CCD-A429-E5EFAC35668C}" srcOrd="0" destOrd="0" presId="urn:microsoft.com/office/officeart/2005/8/layout/hProcess11"/>
    <dgm:cxn modelId="{F02E17ED-2A23-470E-97B5-2C923679017A}" type="presParOf" srcId="{46BD220F-A9A1-4E26-AEAB-3975318A52AD}" destId="{72184247-47AF-452E-B84C-4251A01C060D}" srcOrd="1" destOrd="0" presId="urn:microsoft.com/office/officeart/2005/8/layout/hProcess11"/>
    <dgm:cxn modelId="{609F6732-D1DE-4BA0-8DD2-7818041D6C25}" type="presParOf" srcId="{46BD220F-A9A1-4E26-AEAB-3975318A52AD}" destId="{E9FB05DA-9C77-486F-8AAF-1FBC8353EF1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60EF5-7547-4079-99E6-987A2C998C82}">
      <dsp:nvSpPr>
        <dsp:cNvPr id="0" name=""/>
        <dsp:cNvSpPr/>
      </dsp:nvSpPr>
      <dsp:spPr>
        <a:xfrm flipV="1">
          <a:off x="0" y="2882598"/>
          <a:ext cx="11069053" cy="45720"/>
        </a:xfrm>
        <a:prstGeom prst="notchedRightArrow">
          <a:avLst/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42E8B-B433-4F07-825E-10914970EEE1}">
      <dsp:nvSpPr>
        <dsp:cNvPr id="0" name=""/>
        <dsp:cNvSpPr/>
      </dsp:nvSpPr>
      <dsp:spPr>
        <a:xfrm>
          <a:off x="649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Literature</a:t>
          </a:r>
          <a:r>
            <a:rPr lang="de-DE" sz="1400" kern="1200" dirty="0"/>
            <a:t> review II</a:t>
          </a:r>
          <a:endParaRPr lang="en-GB" sz="1400" kern="1200" dirty="0"/>
        </a:p>
      </dsp:txBody>
      <dsp:txXfrm>
        <a:off x="649" y="0"/>
        <a:ext cx="1036102" cy="2324367"/>
      </dsp:txXfrm>
    </dsp:sp>
    <dsp:sp modelId="{2C22C249-745A-4F49-A4A3-E23684FDD763}">
      <dsp:nvSpPr>
        <dsp:cNvPr id="0" name=""/>
        <dsp:cNvSpPr/>
      </dsp:nvSpPr>
      <dsp:spPr>
        <a:xfrm>
          <a:off x="22815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32377-C93C-4A93-835B-7089607B0CD5}">
      <dsp:nvSpPr>
        <dsp:cNvPr id="0" name=""/>
        <dsp:cNvSpPr/>
      </dsp:nvSpPr>
      <dsp:spPr>
        <a:xfrm>
          <a:off x="108855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cleanup</a:t>
          </a:r>
          <a:r>
            <a:rPr lang="de-DE" sz="1400" kern="1200" dirty="0"/>
            <a:t> &amp; </a:t>
          </a:r>
          <a:r>
            <a:rPr lang="de-DE" sz="1400" kern="1200" dirty="0" err="1"/>
            <a:t>reduction</a:t>
          </a:r>
          <a:r>
            <a:rPr lang="de-DE" sz="1400" kern="1200" dirty="0"/>
            <a:t> II</a:t>
          </a:r>
        </a:p>
      </dsp:txBody>
      <dsp:txXfrm>
        <a:off x="1088556" y="3486550"/>
        <a:ext cx="1036102" cy="2324367"/>
      </dsp:txXfrm>
    </dsp:sp>
    <dsp:sp modelId="{5E4A987C-48F9-4592-A0ED-B98CECC2DC5A}">
      <dsp:nvSpPr>
        <dsp:cNvPr id="0" name=""/>
        <dsp:cNvSpPr/>
      </dsp:nvSpPr>
      <dsp:spPr>
        <a:xfrm>
          <a:off x="131606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BB48E-AF6C-42EB-BD20-395CD76AFB67}">
      <dsp:nvSpPr>
        <dsp:cNvPr id="0" name=""/>
        <dsp:cNvSpPr/>
      </dsp:nvSpPr>
      <dsp:spPr>
        <a:xfrm>
          <a:off x="2176464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exploration</a:t>
          </a:r>
          <a:endParaRPr lang="en-GB" sz="1400" kern="1200" dirty="0"/>
        </a:p>
      </dsp:txBody>
      <dsp:txXfrm>
        <a:off x="2176464" y="0"/>
        <a:ext cx="1036102" cy="2324367"/>
      </dsp:txXfrm>
    </dsp:sp>
    <dsp:sp modelId="{A3812726-53FC-4C87-9C59-E0C46E26AECA}">
      <dsp:nvSpPr>
        <dsp:cNvPr id="0" name=""/>
        <dsp:cNvSpPr/>
      </dsp:nvSpPr>
      <dsp:spPr>
        <a:xfrm>
          <a:off x="2403969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80685-A2AA-47BE-8004-2A6284D523FA}">
      <dsp:nvSpPr>
        <dsp:cNvPr id="0" name=""/>
        <dsp:cNvSpPr/>
      </dsp:nvSpPr>
      <dsp:spPr>
        <a:xfrm>
          <a:off x="3264371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modellig</a:t>
          </a:r>
          <a:endParaRPr lang="en-GB" sz="1400" kern="1200" dirty="0"/>
        </a:p>
      </dsp:txBody>
      <dsp:txXfrm>
        <a:off x="3264371" y="3486550"/>
        <a:ext cx="1036102" cy="2324367"/>
      </dsp:txXfrm>
    </dsp:sp>
    <dsp:sp modelId="{CCBD143A-C550-46B3-A8D1-A77600783F58}">
      <dsp:nvSpPr>
        <dsp:cNvPr id="0" name=""/>
        <dsp:cNvSpPr/>
      </dsp:nvSpPr>
      <dsp:spPr>
        <a:xfrm>
          <a:off x="3491876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BB6F9-F0CC-439C-9978-AFDB0034E3BF}">
      <dsp:nvSpPr>
        <dsp:cNvPr id="0" name=""/>
        <dsp:cNvSpPr/>
      </dsp:nvSpPr>
      <dsp:spPr>
        <a:xfrm>
          <a:off x="4352278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Data </a:t>
          </a:r>
          <a:r>
            <a:rPr lang="de-DE" sz="1400" kern="1200" dirty="0" err="1"/>
            <a:t>modelling</a:t>
          </a:r>
          <a:r>
            <a:rPr lang="de-DE" sz="1400" kern="1200" dirty="0"/>
            <a:t> II</a:t>
          </a:r>
          <a:endParaRPr lang="en-GB" sz="1400" kern="1200" dirty="0"/>
        </a:p>
      </dsp:txBody>
      <dsp:txXfrm>
        <a:off x="4352278" y="0"/>
        <a:ext cx="1036102" cy="2324367"/>
      </dsp:txXfrm>
    </dsp:sp>
    <dsp:sp modelId="{626AFBA3-1EF1-4427-81DA-F7148E607606}">
      <dsp:nvSpPr>
        <dsp:cNvPr id="0" name=""/>
        <dsp:cNvSpPr/>
      </dsp:nvSpPr>
      <dsp:spPr>
        <a:xfrm>
          <a:off x="4579784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9401E-8187-4E25-9908-477BBF774F98}">
      <dsp:nvSpPr>
        <dsp:cNvPr id="0" name=""/>
        <dsp:cNvSpPr/>
      </dsp:nvSpPr>
      <dsp:spPr>
        <a:xfrm>
          <a:off x="5440186" y="348655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Repeat </a:t>
          </a:r>
          <a:r>
            <a:rPr lang="de-DE" sz="1400" kern="1200" dirty="0" err="1"/>
            <a:t>with</a:t>
          </a:r>
          <a:r>
            <a:rPr lang="de-DE" sz="1400" kern="1200" dirty="0"/>
            <a:t> 2</a:t>
          </a:r>
          <a:r>
            <a:rPr lang="de-DE" sz="1400" kern="1200" baseline="30000" dirty="0"/>
            <a:t>nd</a:t>
          </a:r>
          <a:r>
            <a:rPr lang="de-DE" sz="1400" kern="1200" dirty="0"/>
            <a:t> Dataset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&amp;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Compare</a:t>
          </a:r>
          <a:r>
            <a:rPr lang="de-DE" sz="1400" kern="1200" dirty="0"/>
            <a:t> </a:t>
          </a:r>
          <a:r>
            <a:rPr lang="de-DE" sz="1400" kern="1200" dirty="0" err="1"/>
            <a:t>both</a:t>
          </a:r>
          <a:r>
            <a:rPr lang="de-DE" sz="1400" kern="1200" dirty="0"/>
            <a:t> Datasets </a:t>
          </a:r>
          <a:endParaRPr lang="en-GB" sz="1400" kern="1200" dirty="0"/>
        </a:p>
      </dsp:txBody>
      <dsp:txXfrm>
        <a:off x="5440186" y="3486550"/>
        <a:ext cx="1036102" cy="2324367"/>
      </dsp:txXfrm>
    </dsp:sp>
    <dsp:sp modelId="{A271D321-7910-4F9A-BE0F-8D5E75E0FC3C}">
      <dsp:nvSpPr>
        <dsp:cNvPr id="0" name=""/>
        <dsp:cNvSpPr/>
      </dsp:nvSpPr>
      <dsp:spPr>
        <a:xfrm>
          <a:off x="566769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9FEBB-A6AA-48E7-B88A-51B661C12912}">
      <dsp:nvSpPr>
        <dsp:cNvPr id="0" name=""/>
        <dsp:cNvSpPr/>
      </dsp:nvSpPr>
      <dsp:spPr>
        <a:xfrm>
          <a:off x="6528093" y="0"/>
          <a:ext cx="1171676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Wrapup</a:t>
          </a:r>
          <a:r>
            <a:rPr lang="de-DE" sz="1400" kern="1200" dirty="0"/>
            <a:t> </a:t>
          </a:r>
          <a:r>
            <a:rPr lang="de-DE" sz="1400" kern="1200" dirty="0" err="1"/>
            <a:t>data</a:t>
          </a:r>
          <a:r>
            <a:rPr lang="de-DE" sz="1400" kern="1200" dirty="0"/>
            <a:t> </a:t>
          </a:r>
          <a:r>
            <a:rPr lang="de-DE" sz="1400" kern="1200" dirty="0" err="1"/>
            <a:t>analysis</a:t>
          </a:r>
          <a:endParaRPr lang="de-DE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 dirty="0"/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/>
            <a:t>presentation &amp; report</a:t>
          </a:r>
        </a:p>
      </dsp:txBody>
      <dsp:txXfrm>
        <a:off x="6528093" y="0"/>
        <a:ext cx="1171676" cy="2324367"/>
      </dsp:txXfrm>
    </dsp:sp>
    <dsp:sp modelId="{EB21C87F-DA82-42F1-9CC1-2012FC55EAA9}">
      <dsp:nvSpPr>
        <dsp:cNvPr id="0" name=""/>
        <dsp:cNvSpPr/>
      </dsp:nvSpPr>
      <dsp:spPr>
        <a:xfrm>
          <a:off x="6823385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9C5BE-FA0F-41B7-87A3-83A7782FC81A}">
      <dsp:nvSpPr>
        <dsp:cNvPr id="0" name=""/>
        <dsp:cNvSpPr/>
      </dsp:nvSpPr>
      <dsp:spPr>
        <a:xfrm>
          <a:off x="7751575" y="3486550"/>
          <a:ext cx="1122015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/>
            <a:t>finish </a:t>
          </a:r>
          <a:r>
            <a:rPr lang="de-DE" sz="1400" kern="1200" dirty="0" err="1"/>
            <a:t>presentation</a:t>
          </a:r>
          <a:r>
            <a:rPr lang="de-DE" sz="1400" kern="1200" dirty="0"/>
            <a:t> &amp; </a:t>
          </a:r>
          <a:r>
            <a:rPr lang="de-DE" sz="1400" kern="1200" dirty="0" err="1"/>
            <a:t>report</a:t>
          </a:r>
          <a:endParaRPr lang="en-GB" sz="1400" kern="1200" dirty="0"/>
        </a:p>
      </dsp:txBody>
      <dsp:txXfrm>
        <a:off x="7751575" y="3486550"/>
        <a:ext cx="1122015" cy="2324367"/>
      </dsp:txXfrm>
    </dsp:sp>
    <dsp:sp modelId="{FDD99BD6-5339-4104-A41C-AA3473CF5574}">
      <dsp:nvSpPr>
        <dsp:cNvPr id="0" name=""/>
        <dsp:cNvSpPr/>
      </dsp:nvSpPr>
      <dsp:spPr>
        <a:xfrm>
          <a:off x="8022037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CDC90-FBCD-4CCD-A429-E5EFAC35668C}">
      <dsp:nvSpPr>
        <dsp:cNvPr id="0" name=""/>
        <dsp:cNvSpPr/>
      </dsp:nvSpPr>
      <dsp:spPr>
        <a:xfrm>
          <a:off x="8925396" y="0"/>
          <a:ext cx="1036102" cy="2324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kern="1200" dirty="0" err="1"/>
            <a:t>buffer</a:t>
          </a:r>
          <a:r>
            <a:rPr lang="de-DE" sz="1400" kern="1200" dirty="0"/>
            <a:t> Week</a:t>
          </a:r>
          <a:endParaRPr lang="en-GB" sz="1400" kern="1200" dirty="0"/>
        </a:p>
      </dsp:txBody>
      <dsp:txXfrm>
        <a:off x="8925396" y="0"/>
        <a:ext cx="1036102" cy="2324367"/>
      </dsp:txXfrm>
    </dsp:sp>
    <dsp:sp modelId="{72184247-47AF-452E-B84C-4251A01C060D}">
      <dsp:nvSpPr>
        <dsp:cNvPr id="0" name=""/>
        <dsp:cNvSpPr/>
      </dsp:nvSpPr>
      <dsp:spPr>
        <a:xfrm>
          <a:off x="9152901" y="2614913"/>
          <a:ext cx="581091" cy="581091"/>
        </a:xfrm>
        <a:prstGeom prst="ellipse">
          <a:avLst/>
        </a:prstGeom>
        <a:solidFill>
          <a:srgbClr val="262626"/>
        </a:solidFill>
        <a:ln w="12700" cap="flat" cmpd="sng" algn="ctr">
          <a:solidFill>
            <a:srgbClr val="26262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36E8D-0131-4BC3-9872-2221C06C416F}" type="datetimeFigureOut">
              <a:rPr lang="en-GB" smtClean="0"/>
              <a:t>15/07/2022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D725D7-3157-4FF7-8F2A-10244555D54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69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57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18 Proteins </a:t>
            </a:r>
            <a:r>
              <a:rPr lang="de-DE" dirty="0" err="1" smtClean="0"/>
              <a:t>associated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actin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350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determining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maxime</a:t>
            </a:r>
            <a:r>
              <a:rPr lang="de-DE" dirty="0" smtClean="0"/>
              <a:t> in </a:t>
            </a:r>
            <a:r>
              <a:rPr lang="de-DE" dirty="0" err="1" smtClean="0"/>
              <a:t>protein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untreated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looking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shifts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determine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bind RNA/</a:t>
            </a:r>
            <a:r>
              <a:rPr lang="de-DE" baseline="0" dirty="0" err="1" smtClean="0"/>
              <a:t>whose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interactome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depends</a:t>
            </a:r>
            <a:r>
              <a:rPr lang="de-DE" baseline="0" dirty="0" smtClean="0"/>
              <a:t> on RNA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occur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both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just in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them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respond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cellular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environmental </a:t>
            </a:r>
            <a:r>
              <a:rPr lang="de-DE" baseline="0" dirty="0" err="1" smtClean="0"/>
              <a:t>stimuli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thereby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enabeling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fine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tuned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regulation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RNA in all </a:t>
            </a:r>
            <a:r>
              <a:rPr lang="de-DE" baseline="0" dirty="0" err="1" smtClean="0"/>
              <a:t>phases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cell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cycle</a:t>
            </a:r>
            <a:r>
              <a:rPr lang="de-DE" baseline="0" dirty="0" smtClean="0"/>
              <a:t>. </a:t>
            </a:r>
          </a:p>
          <a:p>
            <a:endParaRPr lang="de-DE" baseline="0" dirty="0" smtClean="0"/>
          </a:p>
          <a:p>
            <a:endParaRPr lang="de-DE" baseline="0" dirty="0" smtClean="0"/>
          </a:p>
          <a:p>
            <a:endParaRPr lang="de-DE" baseline="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RBPs </a:t>
            </a:r>
            <a:r>
              <a:rPr lang="de-DE" dirty="0" err="1" smtClean="0"/>
              <a:t>occur</a:t>
            </a:r>
            <a:r>
              <a:rPr lang="de-DE" dirty="0" smtClean="0"/>
              <a:t> in </a:t>
            </a:r>
            <a:r>
              <a:rPr lang="de-DE" dirty="0" err="1" smtClean="0"/>
              <a:t>Mitosis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Interphase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cell-cycle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expressed</a:t>
            </a:r>
            <a:r>
              <a:rPr lang="de-DE" dirty="0" smtClean="0"/>
              <a:t> </a:t>
            </a:r>
            <a:r>
              <a:rPr lang="de-DE" dirty="0" err="1" smtClean="0"/>
              <a:t>constitutively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r>
              <a:rPr lang="de-DE" dirty="0" smtClean="0"/>
              <a:t> &amp;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shifts</a:t>
            </a:r>
            <a:endParaRPr lang="de-DE" dirty="0" smtClean="0"/>
          </a:p>
          <a:p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shift</a:t>
            </a:r>
            <a:r>
              <a:rPr lang="de-DE" baseline="0" dirty="0" smtClean="0"/>
              <a:t>: Protein loses </a:t>
            </a:r>
            <a:r>
              <a:rPr lang="de-DE" baseline="0" dirty="0" err="1" smtClean="0"/>
              <a:t>interaction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partners</a:t>
            </a:r>
            <a:r>
              <a:rPr lang="de-DE" baseline="0" dirty="0" smtClean="0"/>
              <a:t> after </a:t>
            </a:r>
            <a:r>
              <a:rPr lang="de-DE" baseline="0" dirty="0" err="1" smtClean="0"/>
              <a:t>Rnase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treatment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anose="05000000000000000000" pitchFamily="2" charset="2"/>
              </a:rPr>
              <a:t> </a:t>
            </a:r>
            <a:r>
              <a:rPr lang="de-DE" baseline="0" dirty="0" err="1" smtClean="0">
                <a:sym typeface="Wingdings" panose="05000000000000000000" pitchFamily="2" charset="2"/>
              </a:rPr>
              <a:t>most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likely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directly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Right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: Protein </a:t>
            </a:r>
            <a:r>
              <a:rPr lang="de-DE" baseline="0" dirty="0" err="1" smtClean="0">
                <a:sym typeface="Wingdings" panose="05000000000000000000" pitchFamily="2" charset="2"/>
              </a:rPr>
              <a:t>gains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interaction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partners</a:t>
            </a:r>
            <a:r>
              <a:rPr lang="de-DE" baseline="0" dirty="0" smtClean="0">
                <a:sym typeface="Wingdings" panose="05000000000000000000" pitchFamily="2" charset="2"/>
              </a:rPr>
              <a:t>: RNA </a:t>
            </a:r>
            <a:r>
              <a:rPr lang="de-DE" baseline="0" dirty="0" err="1" smtClean="0">
                <a:sym typeface="Wingdings" panose="05000000000000000000" pitchFamily="2" charset="2"/>
              </a:rPr>
              <a:t>dependent</a:t>
            </a:r>
            <a:r>
              <a:rPr lang="de-DE" baseline="0" dirty="0" smtClean="0">
                <a:sym typeface="Wingdings" panose="05000000000000000000" pitchFamily="2" charset="2"/>
              </a:rPr>
              <a:t>, </a:t>
            </a:r>
            <a:r>
              <a:rPr lang="de-DE" baseline="0" dirty="0" err="1" smtClean="0">
                <a:sym typeface="Wingdings" panose="05000000000000000000" pitchFamily="2" charset="2"/>
              </a:rPr>
              <a:t>by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loosing</a:t>
            </a:r>
            <a:r>
              <a:rPr lang="de-DE" baseline="0" dirty="0" smtClean="0">
                <a:sym typeface="Wingdings" panose="05000000000000000000" pitchFamily="2" charset="2"/>
              </a:rPr>
              <a:t> RNA </a:t>
            </a:r>
            <a:r>
              <a:rPr lang="de-DE" baseline="0" dirty="0" err="1" smtClean="0">
                <a:sym typeface="Wingdings" panose="05000000000000000000" pitchFamily="2" charset="2"/>
              </a:rPr>
              <a:t>other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binding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sites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become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available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RBPs </a:t>
            </a:r>
            <a:r>
              <a:rPr lang="de-DE" baseline="0" dirty="0" err="1" smtClean="0">
                <a:sym typeface="Wingdings" panose="05000000000000000000" pitchFamily="2" charset="2"/>
              </a:rPr>
              <a:t>as</a:t>
            </a:r>
            <a:r>
              <a:rPr lang="de-DE" baseline="0" dirty="0" smtClean="0">
                <a:sym typeface="Wingdings" panose="05000000000000000000" pitchFamily="2" charset="2"/>
              </a:rPr>
              <a:t> an </a:t>
            </a:r>
            <a:r>
              <a:rPr lang="de-DE" baseline="0" dirty="0" err="1" smtClean="0">
                <a:sym typeface="Wingdings" panose="05000000000000000000" pitchFamily="2" charset="2"/>
              </a:rPr>
              <a:t>opportunity</a:t>
            </a:r>
            <a:r>
              <a:rPr lang="de-DE" baseline="0" dirty="0" smtClean="0">
                <a:sym typeface="Wingdings" panose="05000000000000000000" pitchFamily="2" charset="2"/>
              </a:rPr>
              <a:t>: </a:t>
            </a:r>
            <a:r>
              <a:rPr lang="de-DE" baseline="0" dirty="0" err="1" smtClean="0">
                <a:sym typeface="Wingdings" panose="05000000000000000000" pitchFamily="2" charset="2"/>
              </a:rPr>
              <a:t>involved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almost</a:t>
            </a:r>
            <a:r>
              <a:rPr lang="de-DE" baseline="0" dirty="0" smtClean="0">
                <a:sym typeface="Wingdings" panose="05000000000000000000" pitchFamily="2" charset="2"/>
              </a:rPr>
              <a:t> all </a:t>
            </a:r>
            <a:r>
              <a:rPr lang="de-DE" baseline="0" dirty="0" err="1" smtClean="0">
                <a:sym typeface="Wingdings" panose="05000000000000000000" pitchFamily="2" charset="2"/>
              </a:rPr>
              <a:t>cellular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processes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err="1" smtClean="0">
                <a:sym typeface="Wingdings" panose="05000000000000000000" pitchFamily="2" charset="2"/>
              </a:rPr>
              <a:t>Targeting</a:t>
            </a:r>
            <a:r>
              <a:rPr lang="de-DE" baseline="0" dirty="0" smtClean="0">
                <a:sym typeface="Wingdings" panose="05000000000000000000" pitchFamily="2" charset="2"/>
              </a:rPr>
              <a:t> RBPs </a:t>
            </a:r>
            <a:r>
              <a:rPr lang="de-DE" baseline="0" dirty="0" err="1" smtClean="0">
                <a:sym typeface="Wingdings" panose="05000000000000000000" pitchFamily="2" charset="2"/>
              </a:rPr>
              <a:t>could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introduce</a:t>
            </a:r>
            <a:r>
              <a:rPr lang="de-DE" baseline="0" dirty="0" smtClean="0">
                <a:sym typeface="Wingdings" panose="05000000000000000000" pitchFamily="2" charset="2"/>
              </a:rPr>
              <a:t> a fundamental </a:t>
            </a:r>
            <a:r>
              <a:rPr lang="de-DE" baseline="0" dirty="0" err="1" smtClean="0">
                <a:sym typeface="Wingdings" panose="05000000000000000000" pitchFamily="2" charset="2"/>
              </a:rPr>
              <a:t>shift</a:t>
            </a:r>
            <a:r>
              <a:rPr lang="de-DE" baseline="0" dirty="0" smtClean="0">
                <a:sym typeface="Wingdings" panose="05000000000000000000" pitchFamily="2" charset="2"/>
              </a:rPr>
              <a:t> in </a:t>
            </a:r>
            <a:r>
              <a:rPr lang="de-DE" baseline="0" dirty="0" err="1" smtClean="0">
                <a:sym typeface="Wingdings" panose="05000000000000000000" pitchFamily="2" charset="2"/>
              </a:rPr>
              <a:t>medicine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0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RBPs </a:t>
            </a:r>
            <a:r>
              <a:rPr lang="de-DE" baseline="0" dirty="0">
                <a:sym typeface="Wingdings" panose="05000000000000000000" pitchFamily="2" charset="2"/>
              </a:rPr>
              <a:t> </a:t>
            </a:r>
            <a:r>
              <a:rPr lang="de-DE" baseline="0" dirty="0" err="1">
                <a:sym typeface="Wingdings" panose="05000000000000000000" pitchFamily="2" charset="2"/>
              </a:rPr>
              <a:t>severe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diseases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when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malfunctioning</a:t>
            </a:r>
            <a:endParaRPr lang="de-DE" baseline="0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05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alone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During</a:t>
            </a:r>
            <a:r>
              <a:rPr lang="de-DE" dirty="0"/>
              <a:t>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RNA </a:t>
            </a:r>
            <a:r>
              <a:rPr lang="de-DE" dirty="0" err="1"/>
              <a:t>metabolism</a:t>
            </a:r>
            <a:r>
              <a:rPr lang="de-DE" dirty="0"/>
              <a:t> RBPs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Cooperative</a:t>
            </a:r>
            <a:r>
              <a:rPr lang="de-DE" dirty="0"/>
              <a:t> &amp; </a:t>
            </a:r>
            <a:r>
              <a:rPr lang="de-DE" dirty="0" err="1"/>
              <a:t>antagonistic</a:t>
            </a:r>
            <a:r>
              <a:rPr lang="de-DE" dirty="0"/>
              <a:t> </a:t>
            </a:r>
            <a:r>
              <a:rPr lang="de-DE" dirty="0" err="1"/>
              <a:t>interactions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Dynamic </a:t>
            </a:r>
            <a:r>
              <a:rPr lang="de-DE" dirty="0" err="1"/>
              <a:t>associations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>
                <a:sym typeface="Wingdings" panose="05000000000000000000" pitchFamily="2" charset="2"/>
              </a:rPr>
              <a:t></a:t>
            </a:r>
            <a:r>
              <a:rPr lang="de-DE" dirty="0" err="1">
                <a:sym typeface="Wingdings" panose="05000000000000000000" pitchFamily="2" charset="2"/>
              </a:rPr>
              <a:t>fine-tuned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regulation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their</a:t>
            </a:r>
            <a:r>
              <a:rPr lang="de-DE" dirty="0">
                <a:sym typeface="Wingdings" panose="05000000000000000000" pitchFamily="2" charset="2"/>
              </a:rPr>
              <a:t> RNA </a:t>
            </a:r>
            <a:r>
              <a:rPr lang="de-DE" dirty="0" err="1">
                <a:sym typeface="Wingdings" panose="05000000000000000000" pitchFamily="2" charset="2"/>
              </a:rPr>
              <a:t>targets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4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RNA </a:t>
            </a:r>
            <a:r>
              <a:rPr lang="de-DE" dirty="0" err="1"/>
              <a:t>recognition</a:t>
            </a:r>
            <a:r>
              <a:rPr lang="de-DE" dirty="0"/>
              <a:t> </a:t>
            </a:r>
            <a:r>
              <a:rPr lang="de-DE" dirty="0" err="1"/>
              <a:t>motiv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/>
              <a:t>90 </a:t>
            </a:r>
            <a:r>
              <a:rPr lang="de-DE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acids</a:t>
            </a:r>
            <a:endParaRPr lang="de-DE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200" dirty="0"/>
              <a:t>Definition</a:t>
            </a:r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binding</a:t>
            </a:r>
            <a:endParaRPr lang="de-DE" sz="1200" dirty="0"/>
          </a:p>
          <a:p>
            <a:pPr marL="171450" indent="-171450">
              <a:buFontTx/>
              <a:buChar char="-"/>
            </a:pPr>
            <a:r>
              <a:rPr lang="de-DE" sz="1200" dirty="0"/>
              <a:t>RNA </a:t>
            </a:r>
            <a:r>
              <a:rPr lang="de-DE" sz="1200" dirty="0" err="1"/>
              <a:t>dependent</a:t>
            </a:r>
            <a:r>
              <a:rPr lang="de-DE" sz="1200" dirty="0"/>
              <a:t> (</a:t>
            </a:r>
            <a:r>
              <a:rPr lang="de-DE" sz="1200" dirty="0" err="1">
                <a:solidFill>
                  <a:srgbClr val="0070C0"/>
                </a:solidFill>
              </a:rPr>
              <a:t>interactome</a:t>
            </a:r>
            <a:r>
              <a:rPr lang="de-DE" sz="1200" dirty="0"/>
              <a:t> </a:t>
            </a:r>
            <a:r>
              <a:rPr lang="de-DE" sz="1200" dirty="0" err="1"/>
              <a:t>depends</a:t>
            </a:r>
            <a:r>
              <a:rPr lang="de-DE" sz="1200" dirty="0"/>
              <a:t> on RNA)</a:t>
            </a:r>
          </a:p>
          <a:p>
            <a:pPr marL="171450" indent="-171450">
              <a:buFontTx/>
              <a:buChar char="-"/>
            </a:pPr>
            <a:endParaRPr lang="de-DE" sz="1200" dirty="0"/>
          </a:p>
          <a:p>
            <a:r>
              <a:rPr lang="de-DE" dirty="0" err="1"/>
              <a:t>Amino</a:t>
            </a:r>
            <a:r>
              <a:rPr lang="de-DE" dirty="0"/>
              <a:t> </a:t>
            </a:r>
            <a:r>
              <a:rPr lang="de-DE" dirty="0" err="1"/>
              <a:t>acid</a:t>
            </a:r>
            <a:r>
              <a:rPr lang="de-DE" dirty="0"/>
              <a:t> </a:t>
            </a:r>
            <a:r>
              <a:rPr lang="de-DE" dirty="0" err="1"/>
              <a:t>preferences</a:t>
            </a:r>
            <a:r>
              <a:rPr lang="de-DE" dirty="0"/>
              <a:t>: </a:t>
            </a:r>
          </a:p>
          <a:p>
            <a:endParaRPr lang="de-DE" dirty="0"/>
          </a:p>
          <a:p>
            <a:r>
              <a:rPr lang="de-DE" dirty="0"/>
              <a:t>Regression</a:t>
            </a:r>
            <a:r>
              <a:rPr lang="de-DE" baseline="0" dirty="0"/>
              <a:t> </a:t>
            </a:r>
            <a:r>
              <a:rPr lang="de-DE" baseline="0" dirty="0" err="1"/>
              <a:t>analysis</a:t>
            </a:r>
            <a:r>
              <a:rPr lang="de-DE" baseline="0" dirty="0"/>
              <a:t>: </a:t>
            </a:r>
            <a:r>
              <a:rPr lang="de-DE" baseline="0" dirty="0" err="1"/>
              <a:t>can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predict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a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RNA </a:t>
            </a:r>
            <a:r>
              <a:rPr lang="de-DE" baseline="0" dirty="0" err="1"/>
              <a:t>dependent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looking</a:t>
            </a:r>
            <a:r>
              <a:rPr lang="de-DE" baseline="0" dirty="0"/>
              <a:t> at ist </a:t>
            </a:r>
            <a:r>
              <a:rPr lang="de-DE" baseline="0" dirty="0" err="1"/>
              <a:t>domains</a:t>
            </a:r>
            <a:r>
              <a:rPr lang="de-DE" baseline="0" dirty="0"/>
              <a:t> and </a:t>
            </a:r>
            <a:r>
              <a:rPr lang="de-DE" baseline="0" dirty="0" err="1"/>
              <a:t>its</a:t>
            </a:r>
            <a:r>
              <a:rPr lang="de-DE" baseline="0" dirty="0"/>
              <a:t> </a:t>
            </a:r>
            <a:r>
              <a:rPr lang="de-DE" baseline="0" dirty="0" err="1"/>
              <a:t>amino</a:t>
            </a:r>
            <a:r>
              <a:rPr lang="de-DE" baseline="0" dirty="0"/>
              <a:t> </a:t>
            </a:r>
            <a:r>
              <a:rPr lang="de-DE" baseline="0" dirty="0" err="1"/>
              <a:t>acid</a:t>
            </a:r>
            <a:r>
              <a:rPr lang="de-DE" baseline="0" dirty="0"/>
              <a:t> </a:t>
            </a:r>
            <a:r>
              <a:rPr lang="de-DE" baseline="0" dirty="0" err="1"/>
              <a:t>preferences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many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(e.g.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isoelectric</a:t>
            </a:r>
            <a:r>
              <a:rPr lang="de-DE" baseline="0" dirty="0"/>
              <a:t> </a:t>
            </a:r>
            <a:r>
              <a:rPr lang="de-DE" baseline="0" dirty="0" err="1"/>
              <a:t>point</a:t>
            </a:r>
            <a:r>
              <a:rPr lang="de-DE" baseline="0" dirty="0"/>
              <a:t>) do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include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make</a:t>
            </a:r>
            <a:r>
              <a:rPr lang="de-DE" baseline="0" dirty="0"/>
              <a:t> </a:t>
            </a:r>
            <a:r>
              <a:rPr lang="de-DE" baseline="0" dirty="0" err="1"/>
              <a:t>accurate</a:t>
            </a:r>
            <a:r>
              <a:rPr lang="de-DE" baseline="0" dirty="0"/>
              <a:t> </a:t>
            </a:r>
            <a:r>
              <a:rPr lang="de-DE" baseline="0" dirty="0" err="1"/>
              <a:t>predictions</a:t>
            </a:r>
            <a:r>
              <a:rPr lang="de-DE" baseline="0" dirty="0"/>
              <a:t>?</a:t>
            </a:r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Comparison</a:t>
            </a:r>
            <a:r>
              <a:rPr lang="de-DE" baseline="0" dirty="0"/>
              <a:t> </a:t>
            </a:r>
            <a:r>
              <a:rPr lang="de-DE" baseline="0" dirty="0" err="1"/>
              <a:t>with</a:t>
            </a:r>
            <a:r>
              <a:rPr lang="de-DE" baseline="0" dirty="0"/>
              <a:t> </a:t>
            </a:r>
            <a:r>
              <a:rPr lang="de-DE" baseline="0" dirty="0" err="1"/>
              <a:t>protein</a:t>
            </a:r>
            <a:r>
              <a:rPr lang="de-DE" baseline="0" dirty="0"/>
              <a:t> </a:t>
            </a:r>
            <a:r>
              <a:rPr lang="de-DE" baseline="0" dirty="0" err="1"/>
              <a:t>databases</a:t>
            </a:r>
            <a:r>
              <a:rPr lang="de-DE" baseline="0" dirty="0"/>
              <a:t>: </a:t>
            </a:r>
            <a:r>
              <a:rPr lang="de-DE" baseline="0" dirty="0" err="1"/>
              <a:t>later</a:t>
            </a:r>
            <a:r>
              <a:rPr lang="de-DE" baseline="0" dirty="0"/>
              <a:t>: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other</a:t>
            </a:r>
            <a:r>
              <a:rPr lang="de-DE" baseline="0" dirty="0"/>
              <a:t> </a:t>
            </a:r>
            <a:r>
              <a:rPr lang="de-DE" baseline="0" dirty="0" err="1"/>
              <a:t>traits</a:t>
            </a:r>
            <a:r>
              <a:rPr lang="de-DE" baseline="0" dirty="0"/>
              <a:t> do </a:t>
            </a:r>
            <a:r>
              <a:rPr lang="de-DE" baseline="0" dirty="0" err="1"/>
              <a:t>the</a:t>
            </a:r>
            <a:r>
              <a:rPr lang="de-DE" baseline="0" dirty="0"/>
              <a:t> RBPs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have</a:t>
            </a:r>
            <a:r>
              <a:rPr lang="de-DE" baseline="0" dirty="0"/>
              <a:t> in </a:t>
            </a:r>
            <a:r>
              <a:rPr lang="de-DE" baseline="0" dirty="0" err="1"/>
              <a:t>common</a:t>
            </a:r>
            <a:endParaRPr lang="de-DE" dirty="0"/>
          </a:p>
          <a:p>
            <a:pPr marL="0" indent="0">
              <a:buFontTx/>
              <a:buNone/>
            </a:pPr>
            <a:endParaRPr lang="de-DE" sz="1200" dirty="0"/>
          </a:p>
          <a:p>
            <a:pPr marL="0" indent="0">
              <a:buFontTx/>
              <a:buNone/>
            </a:pPr>
            <a:r>
              <a:rPr lang="de-DE" dirty="0" err="1"/>
              <a:t>Enable</a:t>
            </a:r>
            <a:r>
              <a:rPr lang="de-DE" dirty="0"/>
              <a:t> a 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baseline="0" dirty="0"/>
              <a:t> </a:t>
            </a:r>
            <a:r>
              <a:rPr lang="de-DE" baseline="0" dirty="0" err="1"/>
              <a:t>regulation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RNA</a:t>
            </a:r>
          </a:p>
          <a:p>
            <a:pPr marL="0" indent="0">
              <a:buFontTx/>
              <a:buNone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looked</a:t>
            </a:r>
            <a:r>
              <a:rPr lang="de-DE" baseline="0" dirty="0"/>
              <a:t> at 2 </a:t>
            </a:r>
            <a:r>
              <a:rPr lang="de-DE" baseline="0" dirty="0" err="1"/>
              <a:t>phases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cell</a:t>
            </a:r>
            <a:r>
              <a:rPr lang="de-DE" baseline="0" dirty="0"/>
              <a:t> </a:t>
            </a:r>
            <a:r>
              <a:rPr lang="de-DE" baseline="0" dirty="0" err="1"/>
              <a:t>cycle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if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could</a:t>
            </a:r>
            <a:r>
              <a:rPr lang="de-DE" baseline="0" dirty="0"/>
              <a:t> </a:t>
            </a:r>
            <a:r>
              <a:rPr lang="de-DE" baseline="0" dirty="0" err="1"/>
              <a:t>identify</a:t>
            </a:r>
            <a:r>
              <a:rPr lang="de-DE" baseline="0" dirty="0"/>
              <a:t> </a:t>
            </a:r>
            <a:r>
              <a:rPr lang="de-DE" baseline="0" dirty="0" err="1"/>
              <a:t>changes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831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To-do:</a:t>
            </a:r>
            <a:r>
              <a:rPr lang="en-GB" baseline="0" dirty="0"/>
              <a:t> </a:t>
            </a:r>
            <a:r>
              <a:rPr lang="en-GB" baseline="0" dirty="0" err="1"/>
              <a:t>kurze</a:t>
            </a:r>
            <a:r>
              <a:rPr lang="en-GB" baseline="0" dirty="0"/>
              <a:t> Definition: was </a:t>
            </a:r>
            <a:r>
              <a:rPr lang="en-GB" baseline="0" dirty="0" err="1"/>
              <a:t>ist</a:t>
            </a:r>
            <a:r>
              <a:rPr lang="en-GB" baseline="0" dirty="0"/>
              <a:t> </a:t>
            </a:r>
            <a:r>
              <a:rPr lang="en-GB" baseline="0" dirty="0" err="1"/>
              <a:t>eigentlich</a:t>
            </a:r>
            <a:r>
              <a:rPr lang="en-GB" baseline="0" dirty="0"/>
              <a:t> interphase?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Data frame with 7086 rows and 150 columns</a:t>
            </a:r>
          </a:p>
          <a:p>
            <a:pPr marL="171450" indent="-171450">
              <a:buFontTx/>
              <a:buChar char="-"/>
            </a:pPr>
            <a:r>
              <a:rPr lang="en-GB" dirty="0"/>
              <a:t>Rows = proteins</a:t>
            </a:r>
          </a:p>
          <a:p>
            <a:pPr marL="171450" indent="-171450">
              <a:buFontTx/>
              <a:buChar char="-"/>
            </a:pPr>
            <a:r>
              <a:rPr lang="en-GB" dirty="0"/>
              <a:t>Col = Fraction 1-25 for a replicate of control or </a:t>
            </a:r>
            <a:r>
              <a:rPr lang="en-GB" dirty="0" err="1"/>
              <a:t>rnase</a:t>
            </a:r>
            <a:r>
              <a:rPr lang="en-GB" dirty="0"/>
              <a:t> sample</a:t>
            </a:r>
          </a:p>
          <a:p>
            <a:pPr marL="171450" indent="-171450">
              <a:buFontTx/>
              <a:buChar char="-"/>
            </a:pPr>
            <a:r>
              <a:rPr lang="en-GB" dirty="0"/>
              <a:t>Values in Dalton?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701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Only</a:t>
            </a:r>
            <a:r>
              <a:rPr lang="de-DE" dirty="0"/>
              <a:t> 215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 so</a:t>
            </a:r>
            <a:r>
              <a:rPr lang="de-DE" baseline="0" dirty="0"/>
              <a:t> </a:t>
            </a:r>
            <a:r>
              <a:rPr lang="de-DE" baseline="0" dirty="0" err="1"/>
              <a:t>far</a:t>
            </a:r>
            <a:endParaRPr lang="de-DE" baseline="0" dirty="0"/>
          </a:p>
          <a:p>
            <a:r>
              <a:rPr lang="de-DE" baseline="0" dirty="0"/>
              <a:t>High </a:t>
            </a:r>
            <a:r>
              <a:rPr lang="de-DE" baseline="0" dirty="0" err="1"/>
              <a:t>need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proteome</a:t>
            </a:r>
            <a:r>
              <a:rPr lang="de-DE" baseline="0" dirty="0"/>
              <a:t> </a:t>
            </a:r>
            <a:r>
              <a:rPr lang="de-DE" baseline="0" dirty="0" err="1"/>
              <a:t>wide</a:t>
            </a:r>
            <a:r>
              <a:rPr lang="de-DE" baseline="0" dirty="0"/>
              <a:t> </a:t>
            </a:r>
            <a:r>
              <a:rPr lang="de-DE" baseline="0" dirty="0" err="1"/>
              <a:t>studies</a:t>
            </a:r>
            <a:r>
              <a:rPr lang="de-DE" baseline="0" dirty="0"/>
              <a:t> </a:t>
            </a:r>
            <a:r>
              <a:rPr lang="de-DE" baseline="0" dirty="0" err="1"/>
              <a:t>dedicated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identification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RBPs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B62AE-3B17-4B0C-A534-34D6AFEF94B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72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was </a:t>
            </a:r>
            <a:r>
              <a:rPr lang="de-DE" dirty="0" err="1"/>
              <a:t>our</a:t>
            </a:r>
            <a:r>
              <a:rPr lang="de-DE" dirty="0"/>
              <a:t> initial </a:t>
            </a:r>
            <a:r>
              <a:rPr lang="de-DE" dirty="0" err="1"/>
              <a:t>timeline</a:t>
            </a:r>
            <a:r>
              <a:rPr lang="de-DE" dirty="0"/>
              <a:t>,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not </a:t>
            </a:r>
            <a:r>
              <a:rPr lang="de-DE" dirty="0" err="1"/>
              <a:t>exactly</a:t>
            </a:r>
            <a:r>
              <a:rPr lang="de-DE" baseline="0" dirty="0"/>
              <a:t> stick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it</a:t>
            </a:r>
            <a:r>
              <a:rPr lang="de-DE" baseline="0" dirty="0"/>
              <a:t>, but </a:t>
            </a:r>
            <a:r>
              <a:rPr lang="de-DE" baseline="0" dirty="0" err="1"/>
              <a:t>we</a:t>
            </a:r>
            <a:r>
              <a:rPr lang="de-DE" baseline="0" dirty="0"/>
              <a:t> will </a:t>
            </a:r>
            <a:r>
              <a:rPr lang="de-DE" baseline="0" dirty="0" err="1"/>
              <a:t>show</a:t>
            </a:r>
            <a:r>
              <a:rPr lang="de-DE" baseline="0" dirty="0"/>
              <a:t> </a:t>
            </a:r>
            <a:r>
              <a:rPr lang="de-DE" baseline="0" dirty="0" err="1"/>
              <a:t>you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did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9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Details der Schritte hier rein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357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100:</a:t>
            </a:r>
            <a:r>
              <a:rPr lang="de-DE" baseline="0" dirty="0"/>
              <a:t> </a:t>
            </a:r>
            <a:r>
              <a:rPr lang="de-DE" baseline="0" dirty="0" err="1"/>
              <a:t>amount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now</a:t>
            </a:r>
            <a:r>
              <a:rPr lang="de-DE" baseline="0" dirty="0"/>
              <a:t> </a:t>
            </a:r>
            <a:r>
              <a:rPr lang="de-DE" baseline="0" dirty="0" err="1"/>
              <a:t>interpretable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a </a:t>
            </a:r>
            <a:r>
              <a:rPr lang="de-DE" baseline="0" dirty="0" err="1"/>
              <a:t>percentage</a:t>
            </a:r>
            <a:r>
              <a:rPr lang="de-DE" baseline="0" dirty="0"/>
              <a:t> </a:t>
            </a:r>
            <a:r>
              <a:rPr lang="de-DE" baseline="0" dirty="0">
                <a:sym typeface="Wingdings" panose="05000000000000000000" pitchFamily="2" charset="2"/>
              </a:rPr>
              <a:t> will </a:t>
            </a:r>
            <a:r>
              <a:rPr lang="de-DE" baseline="0" dirty="0" err="1">
                <a:sym typeface="Wingdings" panose="05000000000000000000" pitchFamily="2" charset="2"/>
              </a:rPr>
              <a:t>be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used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for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the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determination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of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local</a:t>
            </a:r>
            <a:r>
              <a:rPr lang="de-DE" baseline="0" dirty="0">
                <a:sym typeface="Wingdings" panose="05000000000000000000" pitchFamily="2" charset="2"/>
              </a:rPr>
              <a:t> </a:t>
            </a:r>
            <a:r>
              <a:rPr lang="de-DE" baseline="0" dirty="0" err="1">
                <a:sym typeface="Wingdings" panose="05000000000000000000" pitchFamily="2" charset="2"/>
              </a:rPr>
              <a:t>maxima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5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an </a:t>
            </a:r>
            <a:r>
              <a:rPr lang="de-DE" dirty="0" err="1" smtClean="0"/>
              <a:t>estimate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validation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RBPs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compared</a:t>
            </a:r>
            <a:r>
              <a:rPr lang="de-DE" dirty="0" smtClean="0"/>
              <a:t> </a:t>
            </a:r>
            <a:r>
              <a:rPr lang="de-DE" dirty="0" err="1" smtClean="0"/>
              <a:t>our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with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database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obtained</a:t>
            </a:r>
            <a:r>
              <a:rPr lang="de-DE" baseline="0" dirty="0" smtClean="0"/>
              <a:t> ist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experimental </a:t>
            </a:r>
            <a:r>
              <a:rPr lang="de-DE" baseline="0" dirty="0" err="1" smtClean="0"/>
              <a:t>methods</a:t>
            </a:r>
            <a:endParaRPr lang="de-DE" baseline="0" dirty="0" smtClean="0"/>
          </a:p>
          <a:p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r>
              <a:rPr lang="de-DE" baseline="0" dirty="0" smtClean="0"/>
              <a:t> an </a:t>
            </a:r>
            <a:r>
              <a:rPr lang="de-DE" baseline="0" dirty="0" err="1" smtClean="0"/>
              <a:t>overlap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also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RBPs</a:t>
            </a:r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no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available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x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did</a:t>
            </a:r>
            <a:r>
              <a:rPr lang="de-DE" baseline="0" dirty="0" smtClean="0"/>
              <a:t> not find an RBP (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might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due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differences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statistical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testing</a:t>
            </a:r>
            <a:r>
              <a:rPr lang="de-DE" baseline="0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24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Next</a:t>
            </a:r>
            <a:r>
              <a:rPr lang="de-DE" baseline="0" dirty="0" smtClean="0"/>
              <a:t> (also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R-</a:t>
            </a:r>
            <a:r>
              <a:rPr lang="de-DE" baseline="0" dirty="0" err="1" smtClean="0"/>
              <a:t>DeeP</a:t>
            </a:r>
            <a:r>
              <a:rPr lang="de-DE" baseline="0" dirty="0" smtClean="0"/>
              <a:t>) </a:t>
            </a:r>
            <a:r>
              <a:rPr lang="de-DE" baseline="0" dirty="0" err="1" smtClean="0"/>
              <a:t>we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wanted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see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what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other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found</a:t>
            </a:r>
            <a:endParaRPr lang="de-DE" baseline="0" dirty="0" smtClean="0"/>
          </a:p>
          <a:p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some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it</a:t>
            </a:r>
            <a:r>
              <a:rPr lang="de-DE" baseline="0" dirty="0" smtClean="0"/>
              <a:t> was </a:t>
            </a:r>
            <a:r>
              <a:rPr lang="de-DE" baseline="0" dirty="0" err="1" smtClean="0"/>
              <a:t>clear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were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multiple </a:t>
            </a:r>
            <a:r>
              <a:rPr lang="de-DE" baseline="0" dirty="0" err="1" smtClean="0"/>
              <a:t>studies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endParaRPr lang="de-DE" baseline="0" dirty="0" smtClean="0"/>
          </a:p>
          <a:p>
            <a:r>
              <a:rPr lang="de-DE" baseline="0" dirty="0" err="1" smtClean="0"/>
              <a:t>Others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however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had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been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previously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identified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as</a:t>
            </a:r>
            <a:r>
              <a:rPr lang="de-DE" baseline="0" dirty="0" smtClean="0"/>
              <a:t> an RBP, </a:t>
            </a:r>
            <a:r>
              <a:rPr lang="de-DE" baseline="0" dirty="0" err="1" smtClean="0"/>
              <a:t>showing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once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again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study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gap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field</a:t>
            </a:r>
            <a:r>
              <a:rPr lang="de-DE" baseline="0" dirty="0" smtClean="0"/>
              <a:t>, but also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advantage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method</a:t>
            </a:r>
            <a:r>
              <a:rPr lang="de-DE" baseline="0" dirty="0" smtClean="0"/>
              <a:t>, </a:t>
            </a:r>
            <a:r>
              <a:rPr lang="de-DE" baseline="0" dirty="0" err="1" smtClean="0"/>
              <a:t>which</a:t>
            </a:r>
            <a:r>
              <a:rPr lang="de-DE" baseline="0" dirty="0" smtClean="0"/>
              <a:t> not </a:t>
            </a:r>
            <a:r>
              <a:rPr lang="de-DE" baseline="0" dirty="0" err="1" smtClean="0"/>
              <a:t>only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detects</a:t>
            </a:r>
            <a:r>
              <a:rPr lang="de-DE" baseline="0" dirty="0" smtClean="0"/>
              <a:t> RNA </a:t>
            </a:r>
            <a:r>
              <a:rPr lang="de-DE" baseline="0" dirty="0" err="1" smtClean="0"/>
              <a:t>binding</a:t>
            </a:r>
            <a:r>
              <a:rPr lang="de-DE" baseline="0" dirty="0" smtClean="0"/>
              <a:t>, but also RNA </a:t>
            </a:r>
            <a:r>
              <a:rPr lang="de-DE" baseline="0" dirty="0" err="1" smtClean="0"/>
              <a:t>dependent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656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Coiled</a:t>
            </a:r>
            <a:r>
              <a:rPr lang="de-DE" dirty="0"/>
              <a:t> </a:t>
            </a:r>
            <a:r>
              <a:rPr lang="de-DE" dirty="0" err="1"/>
              <a:t>coil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intriniscally</a:t>
            </a:r>
            <a:r>
              <a:rPr lang="de-DE" baseline="0" dirty="0"/>
              <a:t> </a:t>
            </a:r>
            <a:r>
              <a:rPr lang="de-DE" baseline="0" dirty="0" err="1"/>
              <a:t>disordered</a:t>
            </a:r>
            <a:r>
              <a:rPr lang="de-DE" baseline="0" dirty="0"/>
              <a:t> </a:t>
            </a:r>
            <a:r>
              <a:rPr lang="de-DE" baseline="0" dirty="0" err="1"/>
              <a:t>regions</a:t>
            </a:r>
            <a:r>
              <a:rPr lang="de-DE" baseline="0" dirty="0"/>
              <a:t> (last </a:t>
            </a:r>
            <a:r>
              <a:rPr lang="de-DE" baseline="0" dirty="0" err="1"/>
              <a:t>ones</a:t>
            </a:r>
            <a:r>
              <a:rPr lang="de-DE" baseline="0" dirty="0"/>
              <a:t> </a:t>
            </a:r>
            <a:r>
              <a:rPr lang="de-DE" baseline="0" dirty="0" err="1"/>
              <a:t>enable</a:t>
            </a:r>
            <a:r>
              <a:rPr lang="de-DE" baseline="0" dirty="0"/>
              <a:t> an </a:t>
            </a:r>
            <a:r>
              <a:rPr lang="de-DE" baseline="0" dirty="0" err="1"/>
              <a:t>unspecific</a:t>
            </a:r>
            <a:r>
              <a:rPr lang="de-DE" baseline="0" dirty="0"/>
              <a:t> </a:t>
            </a:r>
            <a:r>
              <a:rPr lang="de-DE" baseline="0" dirty="0" err="1"/>
              <a:t>binding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RNA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14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Most </a:t>
            </a:r>
            <a:r>
              <a:rPr lang="de-DE" dirty="0" err="1" smtClean="0"/>
              <a:t>proteins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contained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intrinsically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disordered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regions</a:t>
            </a:r>
            <a:r>
              <a:rPr lang="de-DE" baseline="0" dirty="0" smtClean="0"/>
              <a:t>!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Coiled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coil</a:t>
            </a:r>
            <a:r>
              <a:rPr lang="de-DE" baseline="0" dirty="0" smtClean="0"/>
              <a:t>: 81 </a:t>
            </a:r>
            <a:r>
              <a:rPr lang="de-DE" baseline="0" dirty="0" err="1" smtClean="0"/>
              <a:t>proteins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D725D7-3157-4FF7-8F2A-10244555D54B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575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4DA9A-3413-A7C9-093D-F717DA391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DC351F-847A-81F8-B7DF-B80F5F86F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24D5DB-F06A-F611-B4BB-9E24BB72E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FD5-5EF3-415F-9F0B-4492BA775CD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85D49E-B44A-4738-780D-35486496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B35C85-D8C1-81A0-785F-6495F7A2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682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E04FD-DC55-C285-7756-6B4F4712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7DF1EB-C343-0E6F-88D1-DC650E71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3847E-D5AC-8C3C-9707-728E5991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25CD3-E3C7-4284-82B6-D3CC5F3C340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28099B-BB0F-8946-FCC9-AC8CC389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303B4-3CD0-7B3A-70A7-C9A3C77B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552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0610F3-E2FC-B6BC-33E1-C8C24ADA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89BCC2-DFF0-4058-BA99-1CE934F60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A72CF-6511-97BC-1DDC-2483DFC45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8850-3A74-4291-B8EC-899B7DFC2FD7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71ABBF-716F-D6AC-C6AF-05431C16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9E1B0-1EFE-60A3-6CAD-74590608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58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0E134-EC17-113E-4010-2D21EDB5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D0D80-5045-F207-9695-C312D1C69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23550-B977-26A4-A987-3BB7D53D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77935-0F02-486B-93E2-1A62BA52A9DC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0ED34-5EB4-92F1-EED9-067FE303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B61BD-BAF3-996F-DFF6-F2C295BD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189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5793-1F11-D635-36AB-E60A248C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5E9593-5C08-9A7B-EB78-544C42CA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A5F1E3-9F18-22CE-FA9F-8F8696A0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6B55-F93A-4A82-B394-5844EB08D3EE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74FE2-263E-B84D-ABDA-56FFB7CE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226356-B495-4FB9-B486-DDA99DE5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29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5AB82-F6D1-1F2F-1BC3-7A2F0EAC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6A8-28DC-4736-82FA-AA4373952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13DCF5-774C-046A-C6B9-FB713AE71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FB3520-39F7-ABE6-B394-E9E2F3F4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90E57-9042-4FB1-9DB0-BAB388798E9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F591F-8812-F24B-4555-CA1C6994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B09CCF-22EE-6F67-D070-B8480956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768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52B850-FA65-1087-4A98-F8431452F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146903-9043-ADF1-A97A-2E67734E2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EA3278-E4FF-F3DA-CB7D-0392309F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B18683-6A68-E8A5-ABC1-A3886C2A2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A630C1F-0A2D-2E69-84C9-538028C88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748133-48FB-6B15-F144-BBCC2D1D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BE1AF-841F-4B25-AE94-453CAF9C5BFF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D208A57-7070-34B9-2756-1F76FBC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DDDA5F-4381-561D-5A03-7C2A3FFA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893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F4791-8682-4EB0-C7BB-F003A56B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F81000-8546-B137-8B4B-A635231F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077D-0C95-40B3-BB8B-96239E34F330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92AAAF-AF5C-8B39-F559-4ED2EE1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39FF16-0A70-BA44-1FEF-F46B243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50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05EE271-62BB-D0C0-834E-D1FE7A49D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E1BFC-C431-4CE0-8637-2AA7341065DA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4CFF82-0380-F976-115D-D4D0A430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95C63F-B884-F6A2-437C-636A5DC8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15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0198D-1FB0-86CA-1812-F771EDB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C85D69-6A98-28BD-4840-D5766560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9B679-8E7D-1B35-C060-6DC0E163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404BA-717E-7142-8060-ABA0F1F51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7182B-B9BE-4267-9D89-433FC66079F1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65D23-2668-368F-131C-63B08450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91B660-7F37-67E3-E66B-A8AC31F55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3968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1C21C-48CA-B0D3-7822-AB118DA47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EB9813-0C03-B6B4-B8A4-DB1A2A87D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E74BA-20C1-315D-E23E-C23ACD398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1005F5-88F6-357A-6411-EDBF10FF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B8F85-A77D-4AA7-B335-BF3E3C502D74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148A25-2375-2EA8-C381-E25E0FEF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C37F59-0AAC-42FA-96CF-E9D39DA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37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D247FF-0DDA-ABFF-5CA9-A4EEF681D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0E8CD-353F-D373-3850-0CA4AC26F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331EAF-1B21-7187-5292-E14FA3FE8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52E96-2B6B-4C69-B67F-9C08F3E73303}" type="datetime1">
              <a:rPr lang="de-DE" smtClean="0"/>
              <a:t>15.07.2022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145176-E088-72FB-1EF9-EDDCC3BEC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2DC2C0-4B28-9536-738D-A32DFAD76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4D835-26B3-49F1-AA08-AA3DD4F10E75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508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Created with BioRender.com&#10;">
            <a:extLst>
              <a:ext uri="{FF2B5EF4-FFF2-40B4-BE49-F238E27FC236}">
                <a16:creationId xmlns:a16="http://schemas.microsoft.com/office/drawing/2014/main" id="{41E60544-1BC9-CE72-0547-00E3C87E7E62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9" t="1380" r="-1" b="7710"/>
          <a:stretch/>
        </p:blipFill>
        <p:spPr>
          <a:xfrm>
            <a:off x="4234048" y="478971"/>
            <a:ext cx="8283563" cy="589957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28DD85-BB99-450D-A702-2683E02962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40E5BD2-4019-4012-A1AA-628900E659E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098BB2-CC7E-7E1B-E9B7-A4F5E1401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643" y="19427"/>
            <a:ext cx="5668138" cy="2649263"/>
          </a:xfrm>
        </p:spPr>
        <p:txBody>
          <a:bodyPr anchor="b">
            <a:normAutofit/>
          </a:bodyPr>
          <a:lstStyle/>
          <a:p>
            <a:pPr algn="l"/>
            <a:r>
              <a:rPr lang="en-GB" sz="4000" b="1" noProof="0" dirty="0"/>
              <a:t>Proteome-wide Screen for RNA-dependent Proteins in HeLa cells during Interphase &amp; Mitosis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A150BE-C897-2D91-3822-AF8B5EE5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724" y="3428761"/>
            <a:ext cx="3205463" cy="2989722"/>
          </a:xfrm>
        </p:spPr>
        <p:txBody>
          <a:bodyPr anchor="t">
            <a:normAutofit/>
          </a:bodyPr>
          <a:lstStyle/>
          <a:p>
            <a:pPr algn="l"/>
            <a:r>
              <a:rPr lang="en-GB" noProof="0" dirty="0">
                <a:latin typeface="+mj-lt"/>
              </a:rPr>
              <a:t>Data Analysis Project 2022</a:t>
            </a:r>
          </a:p>
          <a:p>
            <a:pPr algn="l"/>
            <a:r>
              <a:rPr lang="en-GB" sz="1200" dirty="0"/>
              <a:t>Team</a:t>
            </a:r>
            <a:r>
              <a:rPr lang="en-GB" sz="1200" noProof="0" dirty="0"/>
              <a:t> 5: Laure </a:t>
            </a:r>
            <a:r>
              <a:rPr lang="en-GB" sz="1200" noProof="0" dirty="0" err="1"/>
              <a:t>Herfurrth</a:t>
            </a:r>
            <a:r>
              <a:rPr lang="en-GB" sz="1200" noProof="0" dirty="0"/>
              <a:t>, Katharina Lotter, </a:t>
            </a:r>
            <a:r>
              <a:rPr lang="en-GB" sz="1200" noProof="0" dirty="0" err="1"/>
              <a:t>Kiren</a:t>
            </a:r>
            <a:r>
              <a:rPr lang="en-GB" sz="1200" noProof="0" dirty="0"/>
              <a:t> Nadeem, Marie Lulu </a:t>
            </a:r>
            <a:r>
              <a:rPr lang="en-GB" sz="1200" noProof="0" dirty="0" err="1"/>
              <a:t>Salein</a:t>
            </a:r>
            <a:endParaRPr lang="en-GB" sz="1200" noProof="0" dirty="0"/>
          </a:p>
          <a:p>
            <a:pPr algn="l"/>
            <a:r>
              <a:rPr lang="en-GB" sz="1200" noProof="0" dirty="0"/>
              <a:t>Supervisors: </a:t>
            </a:r>
            <a:r>
              <a:rPr lang="en-GB" sz="1200" noProof="0" dirty="0" err="1"/>
              <a:t>Dr.</a:t>
            </a:r>
            <a:r>
              <a:rPr lang="en-GB" sz="1200" noProof="0" dirty="0"/>
              <a:t> </a:t>
            </a:r>
            <a:r>
              <a:rPr lang="en-GB" sz="1200" noProof="0" dirty="0" err="1"/>
              <a:t>Maïwen</a:t>
            </a:r>
            <a:r>
              <a:rPr lang="en-GB" sz="1200" noProof="0" dirty="0"/>
              <a:t> </a:t>
            </a:r>
            <a:r>
              <a:rPr lang="en-GB" sz="1200" noProof="0" dirty="0" err="1"/>
              <a:t>Caudron</a:t>
            </a:r>
            <a:r>
              <a:rPr lang="en-GB" sz="1200" noProof="0" dirty="0"/>
              <a:t>-Herger,    </a:t>
            </a:r>
            <a:r>
              <a:rPr lang="en-GB" sz="1200" noProof="0" dirty="0" err="1"/>
              <a:t>Niklas</a:t>
            </a:r>
            <a:r>
              <a:rPr lang="en-GB" sz="1200" noProof="0" dirty="0"/>
              <a:t> </a:t>
            </a:r>
            <a:r>
              <a:rPr lang="en-GB" sz="1200" dirty="0"/>
              <a:t>Engel</a:t>
            </a:r>
            <a:endParaRPr lang="en-GB" sz="1200" noProof="0" dirty="0"/>
          </a:p>
          <a:p>
            <a:pPr algn="l"/>
            <a:r>
              <a:rPr lang="en-GB" sz="1200" noProof="0" dirty="0"/>
              <a:t>Molecular Biotechnology  B.Sc.                Ruprecht </a:t>
            </a:r>
            <a:r>
              <a:rPr lang="en-GB" sz="1200" noProof="0" dirty="0" err="1"/>
              <a:t>Karls</a:t>
            </a:r>
            <a:r>
              <a:rPr lang="en-GB" sz="1200" noProof="0" dirty="0"/>
              <a:t> University of Heidelberg</a:t>
            </a:r>
          </a:p>
          <a:p>
            <a:pPr algn="l"/>
            <a:r>
              <a:rPr lang="en-GB" sz="1200" dirty="0"/>
              <a:t>19.07.2022</a:t>
            </a:r>
            <a:endParaRPr lang="en-GB" sz="1200" noProof="0" dirty="0"/>
          </a:p>
          <a:p>
            <a:pPr algn="l"/>
            <a:endParaRPr lang="en-GB" sz="11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F44DCF4-6707-2BD7-43AD-18F2952E2AF6}"/>
              </a:ext>
            </a:extLst>
          </p:cNvPr>
          <p:cNvSpPr txBox="1"/>
          <p:nvPr/>
        </p:nvSpPr>
        <p:spPr>
          <a:xfrm>
            <a:off x="9317043" y="6503430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dirty="0"/>
              <a:t>Created</a:t>
            </a:r>
            <a:r>
              <a:rPr lang="de-DE" sz="1800" dirty="0"/>
              <a:t> </a:t>
            </a:r>
            <a:r>
              <a:rPr lang="en-GB" sz="1800" dirty="0"/>
              <a:t>with</a:t>
            </a:r>
            <a:r>
              <a:rPr lang="de-DE" sz="1800" dirty="0"/>
              <a:t> BioRender.com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2C541C1A-EEC6-2A81-157B-6F29ED7075D8}"/>
              </a:ext>
            </a:extLst>
          </p:cNvPr>
          <p:cNvCxnSpPr>
            <a:cxnSpLocks/>
          </p:cNvCxnSpPr>
          <p:nvPr/>
        </p:nvCxnSpPr>
        <p:spPr>
          <a:xfrm>
            <a:off x="450787" y="2764596"/>
            <a:ext cx="3454507" cy="2357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5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Reproducibility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758190" y="1004341"/>
            <a:ext cx="5411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Do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maxima</a:t>
            </a:r>
            <a:r>
              <a:rPr lang="de-DE" sz="2400" dirty="0"/>
              <a:t> </a:t>
            </a:r>
            <a:r>
              <a:rPr lang="de-DE" sz="2400" dirty="0" err="1"/>
              <a:t>align</a:t>
            </a:r>
            <a:r>
              <a:rPr lang="de-DE" sz="2400" dirty="0"/>
              <a:t>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38200" y="2630305"/>
            <a:ext cx="625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Maxima </a:t>
            </a:r>
            <a:r>
              <a:rPr lang="de-DE" sz="2400" dirty="0" err="1"/>
              <a:t>have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be</a:t>
            </a:r>
            <a:r>
              <a:rPr lang="de-DE" sz="2400" dirty="0"/>
              <a:t> in </a:t>
            </a:r>
            <a:r>
              <a:rPr lang="de-DE" sz="2400" dirty="0" err="1"/>
              <a:t>the</a:t>
            </a:r>
            <a:r>
              <a:rPr lang="de-DE" sz="2400" dirty="0"/>
              <a:t> same </a:t>
            </a:r>
            <a:r>
              <a:rPr lang="de-DE" sz="2400" dirty="0" err="1"/>
              <a:t>fraction</a:t>
            </a:r>
            <a:r>
              <a:rPr lang="de-DE" sz="2400" dirty="0"/>
              <a:t> (+/-1)</a:t>
            </a:r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Reproducibility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39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Maxima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496" y="1105381"/>
            <a:ext cx="5505890" cy="3345732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V="1">
            <a:off x="2035647" y="3232424"/>
            <a:ext cx="3114392" cy="170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 flipH="1">
            <a:off x="7604911" y="2534970"/>
            <a:ext cx="1176950" cy="126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845235" y="2211804"/>
            <a:ext cx="30607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i="1" dirty="0"/>
              <a:t>Global Maxima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 err="1"/>
              <a:t>Highest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553337" y="4874815"/>
            <a:ext cx="28065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Local</a:t>
            </a:r>
            <a:r>
              <a:rPr lang="de-DE" sz="2200" b="1" dirty="0"/>
              <a:t> Maxima</a:t>
            </a:r>
          </a:p>
          <a:p>
            <a:endParaRPr lang="de-DE" sz="2200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553337" y="5338583"/>
            <a:ext cx="325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Higher </a:t>
            </a:r>
            <a:r>
              <a:rPr lang="de-DE" sz="2200" dirty="0" err="1"/>
              <a:t>value</a:t>
            </a:r>
            <a:r>
              <a:rPr lang="de-DE" sz="2200" dirty="0"/>
              <a:t> </a:t>
            </a:r>
            <a:r>
              <a:rPr lang="de-DE" sz="2200" dirty="0" err="1"/>
              <a:t>than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2 </a:t>
            </a:r>
            <a:r>
              <a:rPr lang="de-DE" sz="2200" dirty="0" err="1"/>
              <a:t>fractions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side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200" dirty="0"/>
              <a:t>At least 5 %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total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endParaRPr lang="de-DE" sz="2200" dirty="0"/>
          </a:p>
        </p:txBody>
      </p:sp>
      <p:sp>
        <p:nvSpPr>
          <p:cNvPr id="13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Maxima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  <p:bldP spid="14" grpId="0"/>
      <p:bldP spid="15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85121" y="-152565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824" y="4458619"/>
            <a:ext cx="3475832" cy="215659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545" y="4458619"/>
            <a:ext cx="3305355" cy="2080293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62" y="1671972"/>
            <a:ext cx="3530557" cy="2145393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623600" y="3980103"/>
            <a:ext cx="30533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2" name="Textfeld 11"/>
          <p:cNvSpPr txBox="1"/>
          <p:nvPr/>
        </p:nvSpPr>
        <p:spPr>
          <a:xfrm>
            <a:off x="2587764" y="1758177"/>
            <a:ext cx="33156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13" name="Textfeld 12"/>
          <p:cNvSpPr txBox="1"/>
          <p:nvPr/>
        </p:nvSpPr>
        <p:spPr>
          <a:xfrm>
            <a:off x="7453685" y="4014229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Partial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4" name="Textfeld 13"/>
          <p:cNvSpPr txBox="1"/>
          <p:nvPr/>
        </p:nvSpPr>
        <p:spPr>
          <a:xfrm>
            <a:off x="7261831" y="1200703"/>
            <a:ext cx="23138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1. </a:t>
            </a:r>
            <a:r>
              <a:rPr lang="de-DE" sz="2200" dirty="0" err="1"/>
              <a:t>Full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13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Shifts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2490246" y="987396"/>
            <a:ext cx="8418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= Maxima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and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a </a:t>
            </a:r>
            <a:r>
              <a:rPr lang="de-DE" sz="2200" dirty="0" err="1"/>
              <a:t>difference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at least 2 </a:t>
            </a:r>
            <a:r>
              <a:rPr lang="de-DE" sz="2200" dirty="0" err="1"/>
              <a:t>fractions</a:t>
            </a:r>
            <a:r>
              <a:rPr lang="de-DE" sz="2200" dirty="0"/>
              <a:t>   in </a:t>
            </a:r>
            <a:r>
              <a:rPr lang="de-DE" sz="2200" dirty="0" err="1"/>
              <a:t>the</a:t>
            </a:r>
            <a:r>
              <a:rPr lang="de-DE" sz="2200" dirty="0"/>
              <a:t>  x-</a:t>
            </a:r>
            <a:r>
              <a:rPr lang="de-DE" sz="2200" dirty="0" err="1"/>
              <a:t>direction</a:t>
            </a:r>
            <a:endParaRPr lang="de-DE" sz="2200" dirty="0"/>
          </a:p>
        </p:txBody>
      </p:sp>
      <p:sp>
        <p:nvSpPr>
          <p:cNvPr id="3" name="Textfeld 2"/>
          <p:cNvSpPr txBox="1"/>
          <p:nvPr/>
        </p:nvSpPr>
        <p:spPr>
          <a:xfrm>
            <a:off x="717452" y="2616591"/>
            <a:ext cx="88859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Shifts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0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670554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558174" y="2883490"/>
            <a:ext cx="3337965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Assuming</a:t>
            </a:r>
            <a:r>
              <a:rPr lang="de-DE" sz="2200" dirty="0"/>
              <a:t> </a:t>
            </a:r>
            <a:r>
              <a:rPr lang="de-DE" sz="2200" dirty="0" err="1"/>
              <a:t>normality</a:t>
            </a:r>
            <a:r>
              <a:rPr lang="de-DE" sz="2200" dirty="0"/>
              <a:t> due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reproducibility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2-sided 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α = 0.5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200" dirty="0"/>
          </a:p>
          <a:p>
            <a:r>
              <a:rPr lang="de-DE" sz="2200" b="1" dirty="0" err="1"/>
              <a:t>Significant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p&lt;0.025</a:t>
            </a:r>
          </a:p>
          <a:p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y-</a:t>
            </a:r>
            <a:r>
              <a:rPr lang="de-DE" sz="2200" b="1" dirty="0" err="1"/>
              <a:t>shifts</a:t>
            </a:r>
            <a:endParaRPr lang="de-DE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177" y="1835140"/>
            <a:ext cx="6005595" cy="3688994"/>
          </a:xfrm>
          <a:prstGeom prst="rect">
            <a:avLst/>
          </a:prstGeom>
        </p:spPr>
      </p:pic>
      <p:cxnSp>
        <p:nvCxnSpPr>
          <p:cNvPr id="11" name="Gerade Verbindung mit Pfeil 10"/>
          <p:cNvCxnSpPr/>
          <p:nvPr/>
        </p:nvCxnSpPr>
        <p:spPr>
          <a:xfrm>
            <a:off x="6138406" y="4214367"/>
            <a:ext cx="818985" cy="79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9199658" y="2335237"/>
            <a:ext cx="31805" cy="20936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138406" y="5187434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x-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10252772" y="319739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y-</a:t>
            </a:r>
            <a:r>
              <a:rPr lang="de-DE" b="1" dirty="0" err="1"/>
              <a:t>shift</a:t>
            </a:r>
            <a:endParaRPr lang="de-DE" b="1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9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14" grpId="0"/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5625" cy="268067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Statistical testing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415" y="1498025"/>
            <a:ext cx="3421421" cy="2101640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026621" y="3414999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x-</a:t>
            </a:r>
            <a:r>
              <a:rPr lang="de-DE" dirty="0" err="1"/>
              <a:t>shift</a:t>
            </a:r>
            <a:endParaRPr lang="de-DE" dirty="0"/>
          </a:p>
        </p:txBody>
      </p:sp>
      <p:sp>
        <p:nvSpPr>
          <p:cNvPr id="16" name="Textfeld 15"/>
          <p:cNvSpPr txBox="1"/>
          <p:nvPr/>
        </p:nvSpPr>
        <p:spPr>
          <a:xfrm>
            <a:off x="7434469" y="2150571"/>
            <a:ext cx="106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y-</a:t>
            </a:r>
            <a:r>
              <a:rPr lang="de-DE" dirty="0" err="1"/>
              <a:t>shift</a:t>
            </a:r>
            <a:endParaRPr lang="de-DE" dirty="0"/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5179093" y="2672690"/>
            <a:ext cx="760532" cy="115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6980107" y="1763723"/>
            <a:ext cx="4196" cy="12733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98783" y="3789734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/>
              <a:t>Global Maxima</a:t>
            </a:r>
          </a:p>
          <a:p>
            <a:endParaRPr lang="de-DE" sz="2200" dirty="0"/>
          </a:p>
        </p:txBody>
      </p:sp>
      <p:sp>
        <p:nvSpPr>
          <p:cNvPr id="22" name="Textfeld 21"/>
          <p:cNvSpPr txBox="1"/>
          <p:nvPr/>
        </p:nvSpPr>
        <p:spPr>
          <a:xfrm>
            <a:off x="198783" y="5180132"/>
            <a:ext cx="71344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Results</a:t>
            </a:r>
            <a:endParaRPr lang="de-DE" sz="2200" dirty="0"/>
          </a:p>
          <a:p>
            <a:endParaRPr lang="de-DE" sz="2200" dirty="0"/>
          </a:p>
          <a:p>
            <a:r>
              <a:rPr lang="de-DE" sz="2200" dirty="0" err="1"/>
              <a:t>Local</a:t>
            </a:r>
            <a:endParaRPr lang="de-DE" sz="2200" dirty="0"/>
          </a:p>
          <a:p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T-test: </a:t>
            </a:r>
            <a:r>
              <a:rPr lang="de-DE" sz="3200" dirty="0" err="1"/>
              <a:t>Is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y-</a:t>
            </a:r>
            <a:r>
              <a:rPr lang="de-DE" sz="3200" dirty="0" err="1"/>
              <a:t>shift</a:t>
            </a:r>
            <a:r>
              <a:rPr lang="de-DE" sz="3200" dirty="0"/>
              <a:t> </a:t>
            </a:r>
            <a:r>
              <a:rPr lang="de-DE" sz="3200" dirty="0" err="1"/>
              <a:t>significant</a:t>
            </a:r>
            <a:r>
              <a:rPr lang="de-DE" sz="3200" dirty="0"/>
              <a:t>?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1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>
          <a:xfrm>
            <a:off x="8751797" y="6103132"/>
            <a:ext cx="2743200" cy="365125"/>
          </a:xfrm>
        </p:spPr>
        <p:txBody>
          <a:bodyPr/>
          <a:lstStyle/>
          <a:p>
            <a:fld id="{B054D835-26B3-49F1-AA08-AA3DD4F10E75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77840" y="-413994"/>
            <a:ext cx="2891899" cy="2877819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 err="1">
                <a:solidFill>
                  <a:schemeClr val="bg1"/>
                </a:solidFill>
              </a:rPr>
              <a:t>Kmeans</a:t>
            </a:r>
            <a:r>
              <a:rPr lang="en-US" sz="3600" dirty="0">
                <a:solidFill>
                  <a:schemeClr val="bg1"/>
                </a:solidFill>
              </a:rPr>
              <a:t> clustering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394" y="-32545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1050040" y="-17893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303659" y="897319"/>
            <a:ext cx="48118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What</a:t>
            </a:r>
            <a:r>
              <a:rPr lang="de-DE" sz="2200" dirty="0"/>
              <a:t> </a:t>
            </a:r>
            <a:r>
              <a:rPr lang="de-DE" sz="2200" dirty="0" err="1"/>
              <a:t>did</a:t>
            </a:r>
            <a:r>
              <a:rPr lang="de-DE" sz="2200" dirty="0"/>
              <a:t>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cluster</a:t>
            </a:r>
            <a:r>
              <a:rPr lang="de-DE" sz="2200" dirty="0"/>
              <a:t>?</a:t>
            </a:r>
          </a:p>
          <a:p>
            <a:r>
              <a:rPr lang="de-DE" sz="2200" dirty="0" err="1"/>
              <a:t>Method</a:t>
            </a:r>
            <a:r>
              <a:rPr lang="de-DE" sz="2200" dirty="0"/>
              <a:t>: k-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  <a:r>
              <a:rPr lang="de-DE" sz="2200" dirty="0" err="1"/>
              <a:t>clustering</a:t>
            </a:r>
            <a:endParaRPr lang="de-DE" sz="2200" dirty="0"/>
          </a:p>
        </p:txBody>
      </p:sp>
      <p:sp>
        <p:nvSpPr>
          <p:cNvPr id="8" name="Textfeld 7"/>
          <p:cNvSpPr txBox="1"/>
          <p:nvPr/>
        </p:nvSpPr>
        <p:spPr>
          <a:xfrm>
            <a:off x="515689" y="2727557"/>
            <a:ext cx="59660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Determining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right</a:t>
            </a:r>
            <a:r>
              <a:rPr lang="de-DE" sz="2200" dirty="0"/>
              <a:t>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clusters</a:t>
            </a:r>
            <a:endParaRPr lang="de-DE" sz="2200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979397" y="11190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82" y="2123196"/>
            <a:ext cx="3484612" cy="37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K-means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Clustering </a:t>
            </a:r>
            <a:r>
              <a:rPr lang="de-DE" sz="3200" dirty="0" err="1"/>
              <a:t>results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524" y="1835140"/>
            <a:ext cx="6461189" cy="40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7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7" name="Textfeld 6"/>
          <p:cNvSpPr txBox="1"/>
          <p:nvPr/>
        </p:nvSpPr>
        <p:spPr>
          <a:xfrm>
            <a:off x="274984" y="4894694"/>
            <a:ext cx="42484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Variable: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Variable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predicted</a:t>
            </a:r>
            <a:r>
              <a:rPr lang="de-DE" sz="2200" dirty="0">
                <a:sym typeface="Wingdings" panose="05000000000000000000" pitchFamily="2" charset="2"/>
              </a:rPr>
              <a:t>: </a:t>
            </a:r>
            <a:r>
              <a:rPr lang="de-DE" sz="2200" dirty="0" err="1">
                <a:sym typeface="Wingdings" panose="05000000000000000000" pitchFamily="2" charset="2"/>
              </a:rPr>
              <a:t>absoulte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x-</a:t>
            </a:r>
            <a:r>
              <a:rPr lang="de-DE" sz="2200" dirty="0" err="1">
                <a:sym typeface="Wingdings" panose="05000000000000000000" pitchFamily="2" charset="2"/>
              </a:rPr>
              <a:t>shifts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848" y="1655349"/>
            <a:ext cx="3753503" cy="2362345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848" y="4149916"/>
            <a:ext cx="3796759" cy="2307155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572735" y="918747"/>
            <a:ext cx="59698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Idea</a:t>
            </a:r>
            <a:r>
              <a:rPr lang="de-DE" sz="2200" dirty="0"/>
              <a:t>: Can </a:t>
            </a:r>
            <a:r>
              <a:rPr lang="de-DE" sz="2200" dirty="0" err="1"/>
              <a:t>we</a:t>
            </a:r>
            <a:r>
              <a:rPr lang="de-DE" sz="2200" dirty="0"/>
              <a:t> </a:t>
            </a:r>
            <a:r>
              <a:rPr lang="de-DE" sz="2200" dirty="0" err="1"/>
              <a:t>predict</a:t>
            </a:r>
            <a:r>
              <a:rPr lang="de-DE" sz="2200" dirty="0"/>
              <a:t> </a:t>
            </a:r>
            <a:r>
              <a:rPr lang="de-DE" sz="2200" dirty="0" err="1"/>
              <a:t>if</a:t>
            </a:r>
            <a:r>
              <a:rPr lang="de-DE" sz="2200" dirty="0"/>
              <a:t> a </a:t>
            </a:r>
            <a:r>
              <a:rPr lang="de-DE" sz="2200" dirty="0" err="1"/>
              <a:t>protein</a:t>
            </a:r>
            <a:r>
              <a:rPr lang="de-DE" sz="2200" dirty="0"/>
              <a:t> </a:t>
            </a:r>
            <a:r>
              <a:rPr lang="de-DE" sz="2200" dirty="0" err="1"/>
              <a:t>is</a:t>
            </a:r>
            <a:r>
              <a:rPr lang="de-DE" sz="2200" dirty="0"/>
              <a:t> an RBP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looking</a:t>
            </a:r>
            <a:r>
              <a:rPr lang="de-DE" sz="2200" dirty="0"/>
              <a:t> at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correlation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curves</a:t>
            </a:r>
            <a:r>
              <a:rPr lang="de-DE" sz="2200" dirty="0"/>
              <a:t>?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74984" y="2861138"/>
            <a:ext cx="37624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No</a:t>
            </a:r>
            <a:r>
              <a:rPr lang="de-DE" sz="2200" dirty="0"/>
              <a:t> </a:t>
            </a:r>
            <a:r>
              <a:rPr lang="de-DE" sz="2200" dirty="0" err="1"/>
              <a:t>shift</a:t>
            </a:r>
            <a:r>
              <a:rPr lang="de-DE" sz="2200" dirty="0"/>
              <a:t> </a:t>
            </a:r>
            <a:r>
              <a:rPr lang="de-DE" sz="2200" dirty="0">
                <a:sym typeface="Wingdings" panose="05000000000000000000" pitchFamily="2" charset="2"/>
              </a:rPr>
              <a:t> high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274984" y="4149916"/>
            <a:ext cx="32184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>
                <a:sym typeface="Wingdings" panose="05000000000000000000" pitchFamily="2" charset="2"/>
              </a:rPr>
              <a:t>Shift</a:t>
            </a:r>
            <a:r>
              <a:rPr lang="de-DE" sz="2200" dirty="0">
                <a:sym typeface="Wingdings" panose="05000000000000000000" pitchFamily="2" charset="2"/>
              </a:rPr>
              <a:t>  </a:t>
            </a:r>
            <a:r>
              <a:rPr lang="de-DE" sz="2200" dirty="0" err="1">
                <a:sym typeface="Wingdings" panose="05000000000000000000" pitchFamily="2" charset="2"/>
              </a:rPr>
              <a:t>low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correlation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sz="2200" dirty="0">
              <a:sym typeface="Wingdings" panose="05000000000000000000" pitchFamily="2" charset="2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1488" y="1655349"/>
            <a:ext cx="7539315" cy="480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7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7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19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Regression </a:t>
            </a:r>
            <a:r>
              <a:rPr lang="en-US" sz="3600" dirty="0" err="1">
                <a:solidFill>
                  <a:schemeClr val="bg1"/>
                </a:solidFill>
              </a:rPr>
              <a:t>analyisis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/>
              <a:t>Regression Analysis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554" y="1690688"/>
            <a:ext cx="4519246" cy="279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8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721674" y="571116"/>
            <a:ext cx="9144000" cy="678728"/>
          </a:xfrm>
        </p:spPr>
        <p:txBody>
          <a:bodyPr>
            <a:no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are</a:t>
            </a:r>
            <a:r>
              <a:rPr lang="de-DE" sz="3200" dirty="0"/>
              <a:t> RBPs?</a:t>
            </a:r>
            <a:br>
              <a:rPr lang="de-DE" sz="3200" dirty="0"/>
            </a:br>
            <a:endParaRPr lang="de-DE" sz="3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86D6558-6F36-4CC2-DB8C-48909BA1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F1F842-001E-538A-4E5C-521CF2DE511B}"/>
              </a:ext>
            </a:extLst>
          </p:cNvPr>
          <p:cNvSpPr txBox="1"/>
          <p:nvPr/>
        </p:nvSpPr>
        <p:spPr>
          <a:xfrm>
            <a:off x="2230583" y="6389141"/>
            <a:ext cx="8257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Kelaini</a:t>
            </a:r>
            <a:r>
              <a:rPr lang="de-DE" sz="1000" dirty="0"/>
              <a:t>, S., C. Chan, V. A. Cornelius </a:t>
            </a:r>
            <a:r>
              <a:rPr lang="de-DE" sz="1000" dirty="0" err="1"/>
              <a:t>and</a:t>
            </a:r>
            <a:r>
              <a:rPr lang="de-DE" sz="1000" dirty="0"/>
              <a:t> A. </a:t>
            </a:r>
            <a:r>
              <a:rPr lang="de-DE" sz="1000" dirty="0" err="1"/>
              <a:t>Margariti</a:t>
            </a:r>
            <a:r>
              <a:rPr lang="de-DE" sz="1000" dirty="0"/>
              <a:t> (2021). "RNA-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hold </a:t>
            </a:r>
            <a:r>
              <a:rPr lang="de-DE" sz="1000" dirty="0" err="1"/>
              <a:t>key</a:t>
            </a:r>
            <a:r>
              <a:rPr lang="de-DE" sz="1000" dirty="0"/>
              <a:t> </a:t>
            </a:r>
            <a:r>
              <a:rPr lang="de-DE" sz="1000" dirty="0" err="1"/>
              <a:t>roles</a:t>
            </a:r>
            <a:r>
              <a:rPr lang="de-DE" sz="1000" dirty="0"/>
              <a:t> in </a:t>
            </a:r>
            <a:r>
              <a:rPr lang="de-DE" sz="1000" dirty="0" err="1"/>
              <a:t>function</a:t>
            </a:r>
            <a:r>
              <a:rPr lang="de-DE" sz="1000" dirty="0"/>
              <a:t>, </a:t>
            </a:r>
            <a:r>
              <a:rPr lang="de-DE" sz="1000" dirty="0" err="1"/>
              <a:t>dysfunction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disease</a:t>
            </a:r>
            <a:r>
              <a:rPr lang="de-DE" sz="1000" dirty="0"/>
              <a:t>." </a:t>
            </a:r>
            <a:r>
              <a:rPr lang="de-DE" sz="1000" u="sng" dirty="0" err="1"/>
              <a:t>Biology</a:t>
            </a:r>
            <a:r>
              <a:rPr lang="de-DE" sz="1000" dirty="0"/>
              <a:t> </a:t>
            </a:r>
            <a:r>
              <a:rPr lang="de-DE" sz="1000" b="1" dirty="0"/>
              <a:t>10</a:t>
            </a:r>
            <a:r>
              <a:rPr lang="de-DE" sz="1000" dirty="0"/>
              <a:t>(5): 366</a:t>
            </a:r>
          </a:p>
        </p:txBody>
      </p:sp>
      <p:sp>
        <p:nvSpPr>
          <p:cNvPr id="11" name="Ellipse 10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322" y="2697786"/>
            <a:ext cx="4359611" cy="2757654"/>
          </a:xfrm>
          <a:prstGeom prst="rect">
            <a:avLst/>
          </a:prstGeom>
        </p:spPr>
      </p:pic>
      <p:sp>
        <p:nvSpPr>
          <p:cNvPr id="14" name="Ellipse 1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586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488368" y="1362751"/>
            <a:ext cx="47368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2200" dirty="0"/>
              <a:t>RNA 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/>
              <a:t>=Proteins </a:t>
            </a:r>
            <a:r>
              <a:rPr lang="de-DE" sz="2200" dirty="0" err="1"/>
              <a:t>which</a:t>
            </a:r>
            <a:r>
              <a:rPr lang="de-DE" sz="2200" dirty="0"/>
              <a:t> bind RNA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287609" y="1332925"/>
            <a:ext cx="47368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2. RNA 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r>
              <a:rPr lang="de-DE" sz="2200" dirty="0"/>
              <a:t>=do not bind </a:t>
            </a:r>
            <a:r>
              <a:rPr lang="de-DE" sz="2200" dirty="0" err="1"/>
              <a:t>directly</a:t>
            </a:r>
            <a:r>
              <a:rPr lang="de-DE" sz="2200" dirty="0"/>
              <a:t>, but </a:t>
            </a:r>
            <a:r>
              <a:rPr lang="de-DE" sz="2200" dirty="0" err="1"/>
              <a:t>their</a:t>
            </a:r>
            <a:r>
              <a:rPr lang="de-DE" sz="2200" dirty="0"/>
              <a:t> </a:t>
            </a:r>
            <a:r>
              <a:rPr lang="de-DE" sz="2200" dirty="0" err="1"/>
              <a:t>interactome</a:t>
            </a:r>
            <a:r>
              <a:rPr lang="de-DE" sz="2200" dirty="0"/>
              <a:t> </a:t>
            </a:r>
            <a:r>
              <a:rPr lang="de-DE" sz="2200" dirty="0" err="1"/>
              <a:t>depends</a:t>
            </a:r>
            <a:r>
              <a:rPr lang="de-DE" sz="2200" dirty="0"/>
              <a:t> on RNA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7351" y="2659818"/>
            <a:ext cx="2895600" cy="3562350"/>
          </a:xfrm>
          <a:prstGeom prst="rect">
            <a:avLst/>
          </a:prstGeom>
        </p:spPr>
      </p:pic>
      <p:cxnSp>
        <p:nvCxnSpPr>
          <p:cNvPr id="9" name="Gerade Verbindung mit Pfeil 8"/>
          <p:cNvCxnSpPr/>
          <p:nvPr/>
        </p:nvCxnSpPr>
        <p:spPr>
          <a:xfrm flipH="1">
            <a:off x="4264623" y="866351"/>
            <a:ext cx="809644" cy="45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7225259" y="780238"/>
            <a:ext cx="1244184" cy="52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74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4" grpId="0" animBg="1"/>
      <p:bldP spid="5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20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72" y="2658420"/>
            <a:ext cx="3324617" cy="323677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143251" y="5609596"/>
            <a:ext cx="3880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Success</a:t>
            </a:r>
            <a:r>
              <a:rPr lang="de-DE" sz="2000" dirty="0"/>
              <a:t> rate</a:t>
            </a:r>
          </a:p>
          <a:p>
            <a:r>
              <a:rPr lang="de-DE" sz="2000" dirty="0"/>
              <a:t>Analysis </a:t>
            </a:r>
            <a:r>
              <a:rPr lang="de-DE" sz="2000" dirty="0" err="1"/>
              <a:t>of</a:t>
            </a:r>
            <a:r>
              <a:rPr lang="de-DE" sz="2000" dirty="0"/>
              <a:t> 1181 </a:t>
            </a:r>
            <a:r>
              <a:rPr lang="de-DE" sz="2000" dirty="0" err="1" smtClean="0"/>
              <a:t>proteins</a:t>
            </a:r>
            <a:r>
              <a:rPr lang="de-DE" sz="2000" dirty="0" smtClean="0"/>
              <a:t>: 59.9%</a:t>
            </a:r>
            <a:endParaRPr lang="de-DE" sz="2000" dirty="0"/>
          </a:p>
          <a:p>
            <a:endParaRPr lang="de-DE" sz="20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251" y="2658420"/>
            <a:ext cx="4418825" cy="28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350879" y="2804814"/>
            <a:ext cx="38802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RBP Score</a:t>
            </a:r>
          </a:p>
          <a:p>
            <a:r>
              <a:rPr lang="de-DE" sz="2000" dirty="0"/>
              <a:t>=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times</a:t>
            </a:r>
            <a:r>
              <a:rPr lang="de-DE" sz="2000" dirty="0"/>
              <a:t> </a:t>
            </a:r>
            <a:r>
              <a:rPr lang="de-DE" sz="2000" dirty="0" err="1"/>
              <a:t>has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protein</a:t>
            </a:r>
            <a:r>
              <a:rPr lang="de-DE" sz="2000" dirty="0"/>
              <a:t> </a:t>
            </a:r>
            <a:r>
              <a:rPr lang="de-DE" sz="2000" dirty="0" err="1"/>
              <a:t>been</a:t>
            </a:r>
            <a:r>
              <a:rPr lang="de-DE" sz="2000" dirty="0"/>
              <a:t> </a:t>
            </a:r>
            <a:r>
              <a:rPr lang="de-DE" sz="2000" dirty="0" err="1"/>
              <a:t>identified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an RBP?</a:t>
            </a:r>
          </a:p>
          <a:p>
            <a:endParaRPr lang="de-DE" sz="2000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322" y="2296974"/>
            <a:ext cx="5073803" cy="2680531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5484745" y="5282207"/>
            <a:ext cx="3896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smtClean="0">
                <a:sym typeface="Wingdings" panose="05000000000000000000" pitchFamily="2" charset="2"/>
              </a:rPr>
              <a:t></a:t>
            </a:r>
            <a:r>
              <a:rPr lang="de-DE" sz="2200" b="1" dirty="0" smtClean="0">
                <a:sym typeface="Wingdings" panose="05000000000000000000" pitchFamily="2" charset="2"/>
              </a:rPr>
              <a:t>92</a:t>
            </a:r>
            <a:r>
              <a:rPr lang="de-DE" sz="2200" b="1" dirty="0" smtClean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had</a:t>
            </a:r>
            <a:r>
              <a:rPr lang="de-DE" sz="2200" dirty="0"/>
              <a:t> not </a:t>
            </a:r>
            <a:r>
              <a:rPr lang="de-DE" sz="2200" dirty="0" err="1"/>
              <a:t>been</a:t>
            </a:r>
            <a:r>
              <a:rPr lang="de-DE" sz="2200" dirty="0"/>
              <a:t> </a:t>
            </a:r>
            <a:r>
              <a:rPr lang="de-DE" sz="2200" dirty="0" err="1"/>
              <a:t>identified</a:t>
            </a:r>
            <a:r>
              <a:rPr lang="de-DE" sz="2200" dirty="0"/>
              <a:t> </a:t>
            </a:r>
            <a:r>
              <a:rPr lang="de-DE" sz="2200" dirty="0" err="1"/>
              <a:t>previously</a:t>
            </a:r>
            <a:r>
              <a:rPr lang="de-DE" sz="2200" dirty="0"/>
              <a:t>!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85451" y="332841"/>
            <a:ext cx="10515600" cy="118129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R-</a:t>
            </a:r>
            <a:r>
              <a:rPr lang="de-DE" sz="3200" dirty="0" err="1"/>
              <a:t>DeeP</a:t>
            </a:r>
            <a:endParaRPr lang="de-DE" sz="3200" dirty="0"/>
          </a:p>
          <a:p>
            <a:pPr algn="ctr"/>
            <a:endParaRPr lang="de-DE" sz="3200" dirty="0"/>
          </a:p>
          <a:p>
            <a:pPr algn="ctr"/>
            <a:r>
              <a:rPr lang="de-DE" sz="2400" dirty="0"/>
              <a:t>Analysis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proteins</a:t>
            </a:r>
            <a:r>
              <a:rPr lang="de-DE" sz="2400" dirty="0"/>
              <a:t> </a:t>
            </a:r>
            <a:r>
              <a:rPr lang="de-DE" sz="2400" dirty="0" err="1"/>
              <a:t>which</a:t>
            </a:r>
            <a:r>
              <a:rPr lang="de-DE" sz="2400" dirty="0"/>
              <a:t> </a:t>
            </a:r>
            <a:r>
              <a:rPr lang="de-DE" sz="2400" dirty="0" err="1"/>
              <a:t>had</a:t>
            </a:r>
            <a:r>
              <a:rPr lang="de-DE" sz="2400" dirty="0"/>
              <a:t> a </a:t>
            </a:r>
            <a:r>
              <a:rPr lang="de-DE" sz="2400" dirty="0" err="1"/>
              <a:t>full</a:t>
            </a:r>
            <a:r>
              <a:rPr lang="de-DE" sz="2400" dirty="0"/>
              <a:t> </a:t>
            </a:r>
            <a:r>
              <a:rPr lang="de-DE" sz="2400" dirty="0" err="1"/>
              <a:t>shift</a:t>
            </a:r>
            <a:r>
              <a:rPr lang="de-DE" sz="2400" dirty="0"/>
              <a:t> (Interphase)</a:t>
            </a:r>
          </a:p>
          <a:p>
            <a:pPr algn="ctr"/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71766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4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6174325" y="1379498"/>
            <a:ext cx="6607534" cy="410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200" dirty="0" smtClean="0"/>
              <a:t>Funktion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hromatin</a:t>
            </a:r>
            <a:r>
              <a:rPr lang="de-DE" sz="2200" dirty="0" smtClean="0"/>
              <a:t> &amp; </a:t>
            </a:r>
            <a:r>
              <a:rPr lang="de-DE" sz="2200" dirty="0" err="1" smtClean="0"/>
              <a:t>cytoskeleton</a:t>
            </a:r>
            <a:r>
              <a:rPr lang="de-DE" sz="2200" dirty="0" smtClean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</a:t>
            </a:r>
            <a:r>
              <a:rPr lang="de-DE" sz="2200" dirty="0" err="1" smtClean="0"/>
              <a:t>ell</a:t>
            </a:r>
            <a:r>
              <a:rPr lang="de-DE" sz="2200" dirty="0" smtClean="0"/>
              <a:t> </a:t>
            </a:r>
            <a:r>
              <a:rPr lang="de-DE" sz="2200" dirty="0" err="1"/>
              <a:t>division</a:t>
            </a:r>
            <a:r>
              <a:rPr lang="de-DE" sz="2200" dirty="0"/>
              <a:t> &amp; </a:t>
            </a: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cycle</a:t>
            </a:r>
            <a:r>
              <a:rPr lang="de-DE" sz="2200" dirty="0"/>
              <a:t>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b</a:t>
            </a:r>
            <a:r>
              <a:rPr lang="de-DE" sz="2200" dirty="0" err="1" smtClean="0"/>
              <a:t>rain</a:t>
            </a:r>
            <a:r>
              <a:rPr lang="de-DE" sz="2200" dirty="0" smtClean="0"/>
              <a:t> </a:t>
            </a:r>
            <a:r>
              <a:rPr lang="de-DE" sz="2200" dirty="0" err="1"/>
              <a:t>development</a:t>
            </a:r>
            <a:r>
              <a:rPr lang="de-DE" sz="2200" dirty="0"/>
              <a:t> &amp; </a:t>
            </a:r>
            <a:r>
              <a:rPr lang="de-DE" sz="2200" dirty="0" err="1"/>
              <a:t>embroynic</a:t>
            </a:r>
            <a:r>
              <a:rPr lang="de-DE" sz="2200" dirty="0"/>
              <a:t> </a:t>
            </a:r>
            <a:r>
              <a:rPr lang="de-DE" sz="2200" dirty="0" err="1"/>
              <a:t>development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smtClean="0"/>
              <a:t>native </a:t>
            </a:r>
            <a:r>
              <a:rPr lang="de-DE" sz="2200" dirty="0" err="1" smtClean="0"/>
              <a:t>and</a:t>
            </a:r>
            <a:r>
              <a:rPr lang="de-DE" sz="2200" dirty="0" smtClean="0"/>
              <a:t> adaptive </a:t>
            </a:r>
            <a:r>
              <a:rPr lang="de-DE" sz="2200" dirty="0" err="1" smtClean="0"/>
              <a:t>immunity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t</a:t>
            </a:r>
            <a:r>
              <a:rPr lang="de-DE" sz="2200" dirty="0" err="1" smtClean="0"/>
              <a:t>ranscription</a:t>
            </a:r>
            <a:r>
              <a:rPr lang="de-DE" sz="2200" dirty="0" smtClean="0"/>
              <a:t> </a:t>
            </a:r>
            <a:r>
              <a:rPr lang="de-DE" sz="2200" dirty="0" err="1"/>
              <a:t>and</a:t>
            </a:r>
            <a:r>
              <a:rPr lang="de-DE" sz="2200" dirty="0"/>
              <a:t> translation </a:t>
            </a:r>
            <a:r>
              <a:rPr lang="de-DE" sz="2200" dirty="0" err="1"/>
              <a:t>regulation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 smtClean="0"/>
              <a:t>ribosome</a:t>
            </a:r>
            <a:r>
              <a:rPr lang="de-DE" sz="2200" dirty="0" smtClean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rRNA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mRNA</a:t>
            </a:r>
            <a:r>
              <a:rPr lang="de-DE" sz="2200" dirty="0"/>
              <a:t> </a:t>
            </a:r>
            <a:r>
              <a:rPr lang="de-DE" sz="2200" dirty="0" err="1"/>
              <a:t>metabolism</a:t>
            </a:r>
            <a:endParaRPr lang="de-DE" sz="2200" dirty="0"/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636507" y="25179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</a:t>
            </a:r>
            <a:r>
              <a:rPr lang="de-DE" sz="3200" dirty="0"/>
              <a:t> RBPs </a:t>
            </a:r>
            <a:r>
              <a:rPr lang="de-DE" sz="3200" dirty="0" err="1"/>
              <a:t>have</a:t>
            </a:r>
            <a:r>
              <a:rPr lang="de-DE" sz="3200" dirty="0"/>
              <a:t> in </a:t>
            </a:r>
            <a:r>
              <a:rPr lang="de-DE" sz="3200" dirty="0" err="1"/>
              <a:t>common</a:t>
            </a:r>
            <a:r>
              <a:rPr lang="de-DE" sz="3200" dirty="0"/>
              <a:t>?  </a:t>
            </a:r>
          </a:p>
          <a:p>
            <a:pPr algn="ctr"/>
            <a:r>
              <a:rPr lang="de-DE" sz="3200" dirty="0" err="1"/>
              <a:t>Comparison</a:t>
            </a:r>
            <a:r>
              <a:rPr lang="de-DE" sz="3200" dirty="0"/>
              <a:t> </a:t>
            </a:r>
            <a:r>
              <a:rPr lang="de-DE" sz="3200" dirty="0" err="1"/>
              <a:t>with</a:t>
            </a:r>
            <a:r>
              <a:rPr lang="de-DE" sz="3200" dirty="0"/>
              <a:t> </a:t>
            </a:r>
            <a:r>
              <a:rPr lang="de-DE" sz="3200" dirty="0" err="1"/>
              <a:t>UniProt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" y="2728814"/>
            <a:ext cx="3943605" cy="3810098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9195062" y="6088559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9401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build="p"/>
      <p:bldP spid="15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23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93" y="2787086"/>
            <a:ext cx="2727273" cy="2015811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3892" y="5047598"/>
            <a:ext cx="2922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RNA </a:t>
            </a:r>
            <a:r>
              <a:rPr lang="de-DE" sz="2200" b="1" dirty="0" err="1"/>
              <a:t>recognition</a:t>
            </a:r>
            <a:r>
              <a:rPr lang="de-DE" sz="2200" b="1" dirty="0"/>
              <a:t> </a:t>
            </a:r>
            <a:r>
              <a:rPr lang="de-DE" sz="2200" b="1" dirty="0" err="1"/>
              <a:t>motif</a:t>
            </a:r>
            <a:endParaRPr lang="de-DE" sz="2200" b="1" dirty="0"/>
          </a:p>
          <a:p>
            <a:r>
              <a:rPr lang="de-DE" sz="2200" dirty="0" smtClean="0">
                <a:sym typeface="Wingdings" panose="05000000000000000000" pitchFamily="2" charset="2"/>
              </a:rPr>
              <a:t> 105 </a:t>
            </a:r>
            <a:r>
              <a:rPr lang="de-DE" sz="2200" dirty="0" smtClean="0"/>
              <a:t>Proteins</a:t>
            </a:r>
            <a:endParaRPr lang="de-DE" sz="2200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271" y="2787087"/>
            <a:ext cx="1900252" cy="197575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274271" y="5199568"/>
            <a:ext cx="2449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 err="1"/>
              <a:t>Zinc</a:t>
            </a:r>
            <a:r>
              <a:rPr lang="de-DE" sz="2200" b="1" dirty="0"/>
              <a:t> Finger</a:t>
            </a:r>
          </a:p>
          <a:p>
            <a:r>
              <a:rPr lang="de-DE" sz="2200" dirty="0" smtClean="0">
                <a:sym typeface="Wingdings" panose="05000000000000000000" pitchFamily="2" charset="2"/>
              </a:rPr>
              <a:t></a:t>
            </a:r>
            <a:r>
              <a:rPr lang="de-DE" sz="2200" dirty="0" smtClean="0">
                <a:sym typeface="Wingdings" panose="05000000000000000000" pitchFamily="2" charset="2"/>
              </a:rPr>
              <a:t>89</a:t>
            </a:r>
            <a:r>
              <a:rPr lang="de-DE" sz="2200" dirty="0" smtClean="0"/>
              <a:t> </a:t>
            </a:r>
            <a:r>
              <a:rPr lang="de-DE" sz="2200" dirty="0"/>
              <a:t>Proteins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45416" y="2789347"/>
            <a:ext cx="2163924" cy="1973499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8655726" y="5047598"/>
            <a:ext cx="3161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Dead/</a:t>
            </a:r>
            <a:r>
              <a:rPr lang="de-DE" sz="2200" b="1" dirty="0" err="1"/>
              <a:t>Deah</a:t>
            </a:r>
            <a:r>
              <a:rPr lang="de-DE" sz="2200" b="1" dirty="0"/>
              <a:t> Domain/</a:t>
            </a:r>
            <a:r>
              <a:rPr lang="de-DE" sz="2200" b="1" dirty="0" err="1"/>
              <a:t>Helicase</a:t>
            </a:r>
            <a:r>
              <a:rPr lang="de-DE" sz="2200" b="1" dirty="0"/>
              <a:t> </a:t>
            </a:r>
            <a:r>
              <a:rPr lang="de-DE" sz="2200" b="1" dirty="0" smtClean="0"/>
              <a:t>Domain</a:t>
            </a:r>
            <a:endParaRPr lang="de-DE" sz="2200" b="1" dirty="0"/>
          </a:p>
          <a:p>
            <a:r>
              <a:rPr lang="de-DE" sz="2200" dirty="0" smtClean="0">
                <a:sym typeface="Wingdings" panose="05000000000000000000" pitchFamily="2" charset="2"/>
              </a:rPr>
              <a:t>69</a:t>
            </a:r>
            <a:r>
              <a:rPr lang="de-DE" sz="2200" dirty="0" smtClean="0"/>
              <a:t> </a:t>
            </a:r>
            <a:r>
              <a:rPr lang="de-DE" sz="2200" dirty="0"/>
              <a:t>Proteins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1170641" y="662147"/>
            <a:ext cx="10515600" cy="736207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11200" dirty="0"/>
              <a:t>Common </a:t>
            </a:r>
            <a:r>
              <a:rPr lang="de-DE" sz="11200" dirty="0" err="1"/>
              <a:t>features</a:t>
            </a:r>
            <a:r>
              <a:rPr lang="de-DE" sz="11200" dirty="0"/>
              <a:t> </a:t>
            </a:r>
            <a:r>
              <a:rPr lang="de-DE" sz="11200" dirty="0" err="1"/>
              <a:t>of</a:t>
            </a:r>
            <a:r>
              <a:rPr lang="de-DE" sz="11200" dirty="0"/>
              <a:t> </a:t>
            </a:r>
            <a:r>
              <a:rPr lang="de-DE" sz="11200" dirty="0" smtClean="0"/>
              <a:t>RBPs</a:t>
            </a:r>
          </a:p>
          <a:p>
            <a:pPr algn="ctr">
              <a:lnSpc>
                <a:spcPct val="170000"/>
              </a:lnSpc>
            </a:pPr>
            <a:r>
              <a:rPr lang="de-DE" sz="11200" dirty="0" smtClean="0"/>
              <a:t>Common Domains</a:t>
            </a:r>
            <a:endParaRPr lang="de-DE" sz="11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8067468" y="6338857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</p:spTree>
    <p:extLst>
      <p:ext uri="{BB962C8B-B14F-4D97-AF65-F5344CB8AC3E}">
        <p14:creationId xmlns:p14="http://schemas.microsoft.com/office/powerpoint/2010/main" val="300187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  <p:bldP spid="13" grpId="0"/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24</a:t>
            </a:fld>
            <a:endParaRPr lang="de-DE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19037" y="-160776"/>
            <a:ext cx="2779357" cy="2707028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Database comparison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428754" y="2874274"/>
            <a:ext cx="673672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 err="1"/>
              <a:t>Functions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/>
              <a:t>Chromatin </a:t>
            </a:r>
            <a:r>
              <a:rPr lang="de-DE" sz="2200" dirty="0" err="1"/>
              <a:t>binding</a:t>
            </a:r>
            <a:r>
              <a:rPr lang="de-DE" sz="2200" dirty="0"/>
              <a:t> &amp; </a:t>
            </a:r>
            <a:r>
              <a:rPr lang="de-DE" sz="2200" dirty="0" err="1"/>
              <a:t>remodelling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Cytoskeleton</a:t>
            </a:r>
            <a:r>
              <a:rPr lang="de-DE" sz="2200" dirty="0"/>
              <a:t> </a:t>
            </a:r>
            <a:r>
              <a:rPr lang="de-DE" sz="2200" dirty="0" err="1" smtClean="0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Embryonic</a:t>
            </a:r>
            <a:r>
              <a:rPr lang="de-DE" sz="2200" dirty="0"/>
              <a:t> </a:t>
            </a:r>
            <a:r>
              <a:rPr lang="de-DE" sz="2200" dirty="0" err="1" smtClean="0"/>
              <a:t>development</a:t>
            </a:r>
            <a:r>
              <a:rPr lang="de-DE" sz="2200" dirty="0" smtClean="0"/>
              <a:t> &amp; </a:t>
            </a:r>
            <a:r>
              <a:rPr lang="de-DE" sz="2200" dirty="0" err="1" smtClean="0"/>
              <a:t>angiogenesis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Microtubule</a:t>
            </a:r>
            <a:r>
              <a:rPr lang="de-DE" sz="2200" dirty="0"/>
              <a:t> </a:t>
            </a:r>
            <a:r>
              <a:rPr lang="de-DE" sz="2200" dirty="0" err="1"/>
              <a:t>organization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Cell</a:t>
            </a:r>
            <a:r>
              <a:rPr lang="de-DE" sz="2200" dirty="0"/>
              <a:t> </a:t>
            </a:r>
            <a:r>
              <a:rPr lang="de-DE" sz="2200" dirty="0" err="1"/>
              <a:t>division</a:t>
            </a:r>
            <a:endParaRPr lang="de-DE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200" dirty="0" err="1"/>
              <a:t>Actin</a:t>
            </a:r>
            <a:r>
              <a:rPr lang="de-DE" sz="2200" dirty="0"/>
              <a:t> </a:t>
            </a:r>
            <a:r>
              <a:rPr lang="de-DE" sz="2200" dirty="0" err="1" smtClean="0"/>
              <a:t>polymerization</a:t>
            </a:r>
            <a:endParaRPr lang="de-DE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1170641" y="99583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Actin-associated</a:t>
            </a:r>
            <a:r>
              <a:rPr lang="de-DE" sz="3200" dirty="0"/>
              <a:t> </a:t>
            </a:r>
            <a:r>
              <a:rPr lang="de-DE" sz="3200" dirty="0" err="1"/>
              <a:t>proteins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974" y="978863"/>
            <a:ext cx="8447195" cy="2042456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3390314" y="42062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9192585" y="5952034"/>
            <a:ext cx="2855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The </a:t>
            </a:r>
            <a:r>
              <a:rPr lang="en-US" sz="1100" dirty="0" err="1"/>
              <a:t>UniProt</a:t>
            </a:r>
            <a:r>
              <a:rPr lang="en-US" sz="1100" dirty="0"/>
              <a:t> Consortium</a:t>
            </a:r>
          </a:p>
          <a:p>
            <a:r>
              <a:rPr lang="en-US" sz="1100" dirty="0" err="1"/>
              <a:t>UniProt</a:t>
            </a:r>
            <a:r>
              <a:rPr lang="en-US" sz="1100" dirty="0"/>
              <a:t>: the universal protein knowledgebase in 2021</a:t>
            </a:r>
          </a:p>
          <a:p>
            <a:r>
              <a:rPr lang="en-US" sz="1100" dirty="0"/>
              <a:t>Nucleic Acids Res. 49:D1 (2021)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63546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build="p"/>
      <p:bldP spid="16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25</a:t>
            </a:fld>
            <a:endParaRPr lang="de-DE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64223" y="367469"/>
            <a:ext cx="10515600" cy="6673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 smtClean="0"/>
              <a:t>Conclusion</a:t>
            </a:r>
            <a:r>
              <a:rPr lang="de-DE" sz="3200" dirty="0" smtClean="0"/>
              <a:t> &amp; Outlook</a:t>
            </a:r>
            <a:endParaRPr lang="de-DE" sz="3200" dirty="0"/>
          </a:p>
          <a:p>
            <a:pPr algn="ctr"/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de-DE" sz="3200" dirty="0"/>
          </a:p>
        </p:txBody>
      </p:sp>
      <p:sp>
        <p:nvSpPr>
          <p:cNvPr id="9" name="Textfeld 8"/>
          <p:cNvSpPr txBox="1"/>
          <p:nvPr/>
        </p:nvSpPr>
        <p:spPr>
          <a:xfrm>
            <a:off x="217575" y="2597354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Cytoskeleton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17575" y="3987776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Brain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217575" y="5710019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Embroynic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9680917" y="2575961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Transcription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9785393" y="4013151"/>
            <a:ext cx="29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Translation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9680917" y="5275789"/>
            <a:ext cx="292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mRNA</a:t>
            </a:r>
            <a:r>
              <a:rPr lang="de-DE" dirty="0" smtClean="0"/>
              <a:t> </a:t>
            </a:r>
            <a:r>
              <a:rPr lang="de-DE" dirty="0" err="1" smtClean="0"/>
              <a:t>stability</a:t>
            </a:r>
            <a:r>
              <a:rPr lang="de-DE" dirty="0" smtClean="0"/>
              <a:t> &amp; </a:t>
            </a:r>
            <a:r>
              <a:rPr lang="de-DE" dirty="0" err="1" smtClean="0"/>
              <a:t>degradation</a:t>
            </a:r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886" y="1749400"/>
            <a:ext cx="6810375" cy="4476750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9785393" y="6538912"/>
            <a:ext cx="2566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Created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BioRender.com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415975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Sucrose</a:t>
            </a:r>
            <a:r>
              <a:rPr lang="de-DE" dirty="0"/>
              <a:t> Density Gradient Method</a:t>
            </a:r>
            <a:br>
              <a:rPr lang="de-DE" dirty="0"/>
            </a:br>
            <a:r>
              <a:rPr lang="de-DE" dirty="0"/>
              <a:t>- </a:t>
            </a:r>
            <a:r>
              <a:rPr lang="de-DE" sz="2800" dirty="0" err="1"/>
              <a:t>identification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new</a:t>
            </a:r>
            <a:r>
              <a:rPr lang="de-DE" sz="2800" dirty="0"/>
              <a:t> RBPs and RNA-</a:t>
            </a:r>
            <a:r>
              <a:rPr lang="de-DE" sz="2800" dirty="0" err="1"/>
              <a:t>dependent</a:t>
            </a:r>
            <a:r>
              <a:rPr lang="de-DE" sz="2800" dirty="0"/>
              <a:t> </a:t>
            </a:r>
            <a:r>
              <a:rPr lang="de-DE" sz="2800" dirty="0" err="1"/>
              <a:t>proteins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9" y="1829233"/>
            <a:ext cx="2895600" cy="3562350"/>
          </a:xfrm>
          <a:prstGeom prst="rect">
            <a:avLst/>
          </a:prstGeom>
        </p:spPr>
      </p:pic>
      <p:pic>
        <p:nvPicPr>
          <p:cNvPr id="3076" name="Picture 4" descr="https://lh3.googleusercontent.com/q4k6miNmuV0U6D8UsLzAUAY8_Co-PmUYIP4A50D-2y5o2BpgIeFMGbZ5Qj6Yo-7DRYs_8NAXhDLZOcFx8RLXTYXgzyh1qULI-2q3_Zl-SoJrIstYK03bKkQ_Dg3TY8EieZVeZOnE6NlT0jojQ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61658"/>
            <a:ext cx="41624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526473" y="5391583"/>
            <a:ext cx="10931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RNA 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dissociate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migrate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fraction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loss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shift</a:t>
            </a:r>
            <a:r>
              <a:rPr lang="de-DE" dirty="0"/>
              <a:t>: </a:t>
            </a:r>
            <a:r>
              <a:rPr lang="de-DE" dirty="0" err="1"/>
              <a:t>gain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interaction</a:t>
            </a:r>
            <a:r>
              <a:rPr lang="de-DE" dirty="0"/>
              <a:t> </a:t>
            </a:r>
            <a:r>
              <a:rPr lang="de-DE" dirty="0" err="1"/>
              <a:t>partners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fraction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strategy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gain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insight</a:t>
            </a:r>
            <a:r>
              <a:rPr lang="de-DE" dirty="0">
                <a:sym typeface="Wingdings" panose="05000000000000000000" pitchFamily="2" charset="2"/>
              </a:rPr>
              <a:t> on RNA </a:t>
            </a:r>
            <a:r>
              <a:rPr lang="de-DE" dirty="0" err="1">
                <a:sym typeface="Wingdings" panose="05000000000000000000" pitchFamily="2" charset="2"/>
              </a:rPr>
              <a:t>function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by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protein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analysis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53B0503-1265-DEF1-0A10-9671D0C8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26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9617020-7726-F274-5F80-6EF95E843F83}"/>
              </a:ext>
            </a:extLst>
          </p:cNvPr>
          <p:cNvSpPr txBox="1"/>
          <p:nvPr/>
        </p:nvSpPr>
        <p:spPr>
          <a:xfrm>
            <a:off x="9057503" y="5340687"/>
            <a:ext cx="289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</p:spTree>
    <p:extLst>
      <p:ext uri="{BB962C8B-B14F-4D97-AF65-F5344CB8AC3E}">
        <p14:creationId xmlns:p14="http://schemas.microsoft.com/office/powerpoint/2010/main" val="150413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34900" y="171736"/>
            <a:ext cx="7846102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What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do?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6" name="Ellipse 5"/>
          <p:cNvSpPr/>
          <p:nvPr/>
        </p:nvSpPr>
        <p:spPr>
          <a:xfrm>
            <a:off x="10865674" y="545"/>
            <a:ext cx="1158826" cy="11765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Picture 2" descr="https://lh6.googleusercontent.com/Q0VnvLdlgbgmCOUcKY4haDU6Mn55TCE_uaNGugUlTIWOQzhvr56RaQAB4s1WmcS3gOaQ2snCRK5Ud91xE9zezEggWLMdr93_iLpTiEMx2sVXSK5nmizYy0Q-60gvDWU9BHN-OxD9-9V2JJ1v3A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900" y="1825625"/>
            <a:ext cx="5130679" cy="34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784328" y="2397763"/>
            <a:ext cx="39206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Essential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expression</a:t>
            </a:r>
            <a:r>
              <a:rPr lang="de-DE" dirty="0"/>
              <a:t> (translation, </a:t>
            </a:r>
            <a:r>
              <a:rPr lang="de-DE" dirty="0" err="1"/>
              <a:t>transcription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Transcription</a:t>
            </a:r>
            <a:r>
              <a:rPr lang="de-DE" dirty="0"/>
              <a:t> </a:t>
            </a:r>
            <a:r>
              <a:rPr lang="de-DE" dirty="0" err="1"/>
              <a:t>factors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Alternative </a:t>
            </a:r>
            <a:r>
              <a:rPr lang="de-DE" dirty="0" err="1"/>
              <a:t>splicing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Stabilization</a:t>
            </a:r>
            <a:r>
              <a:rPr lang="de-DE" dirty="0"/>
              <a:t> &amp; Degradation </a:t>
            </a:r>
            <a:r>
              <a:rPr lang="de-DE" dirty="0" err="1"/>
              <a:t>of</a:t>
            </a:r>
            <a:r>
              <a:rPr lang="de-DE" dirty="0"/>
              <a:t> RNA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Cytoskeleton</a:t>
            </a:r>
            <a:r>
              <a:rPr lang="de-DE" dirty="0"/>
              <a:t> </a:t>
            </a:r>
            <a:r>
              <a:rPr lang="de-DE" dirty="0" err="1"/>
              <a:t>organization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Developmental</a:t>
            </a:r>
            <a:r>
              <a:rPr lang="de-DE" dirty="0"/>
              <a:t> </a:t>
            </a:r>
            <a:r>
              <a:rPr lang="de-DE" dirty="0" err="1"/>
              <a:t>processes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Cell</a:t>
            </a:r>
            <a:r>
              <a:rPr lang="de-DE" dirty="0"/>
              <a:t> </a:t>
            </a:r>
            <a:r>
              <a:rPr lang="de-DE" dirty="0" err="1"/>
              <a:t>cycle</a:t>
            </a:r>
            <a:r>
              <a:rPr lang="de-DE" dirty="0"/>
              <a:t> </a:t>
            </a:r>
            <a:r>
              <a:rPr lang="de-DE" dirty="0" err="1"/>
              <a:t>regulation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1206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61109" y="212725"/>
            <a:ext cx="10065327" cy="798657"/>
          </a:xfrm>
        </p:spPr>
        <p:txBody>
          <a:bodyPr>
            <a:normAutofit/>
          </a:bodyPr>
          <a:lstStyle/>
          <a:p>
            <a:pPr algn="ctr"/>
            <a:r>
              <a:rPr lang="de-DE" sz="3200" dirty="0" err="1"/>
              <a:t>How</a:t>
            </a:r>
            <a:r>
              <a:rPr lang="de-DE" sz="3200" dirty="0"/>
              <a:t> do </a:t>
            </a:r>
            <a:r>
              <a:rPr lang="de-DE" sz="3200" dirty="0" err="1"/>
              <a:t>they</a:t>
            </a:r>
            <a:r>
              <a:rPr lang="de-DE" sz="3200" dirty="0"/>
              <a:t> bind RNA?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9507" y="2581786"/>
            <a:ext cx="3424297" cy="2932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b="1" dirty="0"/>
              <a:t>Interaction</a:t>
            </a:r>
          </a:p>
          <a:p>
            <a:pPr>
              <a:buFontTx/>
              <a:buChar char="-"/>
            </a:pPr>
            <a:r>
              <a:rPr lang="de-DE" sz="2000" dirty="0"/>
              <a:t>Dynamic</a:t>
            </a:r>
          </a:p>
          <a:p>
            <a:pPr>
              <a:buFontTx/>
              <a:buChar char="-"/>
            </a:pPr>
            <a:r>
              <a:rPr lang="de-DE" sz="2000" dirty="0" err="1"/>
              <a:t>Cooperative</a:t>
            </a:r>
            <a:r>
              <a:rPr lang="de-DE" sz="2000" dirty="0"/>
              <a:t> &amp; </a:t>
            </a:r>
            <a:r>
              <a:rPr lang="de-DE" sz="2000" dirty="0" err="1"/>
              <a:t>antagonistic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Heterogenous</a:t>
            </a:r>
            <a:r>
              <a:rPr lang="de-DE" sz="2000" dirty="0"/>
              <a:t> </a:t>
            </a:r>
            <a:r>
              <a:rPr lang="de-DE" sz="2000" dirty="0" err="1"/>
              <a:t>binding</a:t>
            </a:r>
            <a:r>
              <a:rPr lang="de-DE" sz="2000" dirty="0"/>
              <a:t> </a:t>
            </a:r>
            <a:r>
              <a:rPr lang="de-DE" sz="2000" dirty="0" err="1"/>
              <a:t>domains</a:t>
            </a:r>
            <a:endParaRPr lang="de-DE" sz="2000" dirty="0"/>
          </a:p>
          <a:p>
            <a:pPr>
              <a:buFontTx/>
              <a:buChar char="-"/>
            </a:pPr>
            <a:r>
              <a:rPr lang="de-DE" sz="2000" dirty="0" err="1"/>
              <a:t>Changes</a:t>
            </a:r>
            <a:r>
              <a:rPr lang="de-DE" sz="2000" dirty="0"/>
              <a:t> in </a:t>
            </a:r>
            <a:r>
              <a:rPr lang="de-DE" sz="2000" dirty="0" err="1"/>
              <a:t>response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cellular</a:t>
            </a:r>
            <a:r>
              <a:rPr lang="de-DE" sz="2000" dirty="0"/>
              <a:t> </a:t>
            </a:r>
            <a:r>
              <a:rPr lang="de-DE" sz="2000" dirty="0" err="1"/>
              <a:t>and</a:t>
            </a:r>
            <a:r>
              <a:rPr lang="de-DE" sz="2000" dirty="0"/>
              <a:t> environmental </a:t>
            </a:r>
            <a:r>
              <a:rPr lang="de-DE" sz="2000" dirty="0" err="1"/>
              <a:t>stimuli</a:t>
            </a:r>
            <a:endParaRPr lang="de-DE" sz="20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219" y="1732922"/>
            <a:ext cx="1766577" cy="12540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075413" y="3164892"/>
            <a:ext cx="22617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RNA </a:t>
            </a:r>
            <a:r>
              <a:rPr lang="de-DE" sz="1400" dirty="0" err="1"/>
              <a:t>recognition</a:t>
            </a:r>
            <a:r>
              <a:rPr lang="de-DE" sz="1400" dirty="0"/>
              <a:t> </a:t>
            </a:r>
            <a:r>
              <a:rPr lang="de-DE" sz="1400" dirty="0" err="1"/>
              <a:t>motif</a:t>
            </a:r>
            <a:r>
              <a:rPr lang="de-DE" sz="1400" dirty="0"/>
              <a:t> (RRM)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354" y="3795553"/>
            <a:ext cx="1556442" cy="1488770"/>
          </a:xfrm>
          <a:prstGeom prst="rect">
            <a:avLst/>
          </a:prstGeom>
        </p:spPr>
      </p:pic>
      <p:sp>
        <p:nvSpPr>
          <p:cNvPr id="10" name="Textfeld 9"/>
          <p:cNvSpPr txBox="1"/>
          <p:nvPr/>
        </p:nvSpPr>
        <p:spPr>
          <a:xfrm>
            <a:off x="5067847" y="5447842"/>
            <a:ext cx="2376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Zinc</a:t>
            </a:r>
            <a:r>
              <a:rPr lang="de-DE" sz="1400" dirty="0"/>
              <a:t> </a:t>
            </a:r>
            <a:r>
              <a:rPr lang="de-DE" sz="1400" dirty="0" err="1"/>
              <a:t>finger</a:t>
            </a:r>
            <a:r>
              <a:rPr lang="de-DE" sz="1400" dirty="0"/>
              <a:t> </a:t>
            </a:r>
            <a:r>
              <a:rPr lang="de-DE" sz="1400" dirty="0" err="1"/>
              <a:t>binding</a:t>
            </a:r>
            <a:r>
              <a:rPr lang="de-DE" sz="1400" dirty="0"/>
              <a:t> </a:t>
            </a:r>
            <a:r>
              <a:rPr lang="de-DE" sz="1400" dirty="0" err="1"/>
              <a:t>domain</a:t>
            </a:r>
            <a:endParaRPr lang="de-DE" sz="140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6BF8CE-8AB2-707A-CBDA-077EF878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28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664DA1-926C-8B01-07E6-E7EF535B5C60}"/>
              </a:ext>
            </a:extLst>
          </p:cNvPr>
          <p:cNvSpPr txBox="1"/>
          <p:nvPr/>
        </p:nvSpPr>
        <p:spPr>
          <a:xfrm>
            <a:off x="8565347" y="-46744"/>
            <a:ext cx="17665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1400" dirty="0"/>
          </a:p>
          <a:p>
            <a:r>
              <a:rPr lang="de-DE" sz="1400" dirty="0" err="1"/>
              <a:t>Unspecific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r>
              <a:rPr lang="de-DE" sz="1400" dirty="0"/>
              <a:t> Hydrogen </a:t>
            </a:r>
            <a:r>
              <a:rPr lang="de-DE" sz="1400" dirty="0" err="1"/>
              <a:t>bonds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stacking</a:t>
            </a:r>
            <a:r>
              <a:rPr lang="de-DE" sz="1400" dirty="0"/>
              <a:t> </a:t>
            </a:r>
            <a:r>
              <a:rPr lang="de-DE" sz="1400" dirty="0" err="1"/>
              <a:t>interactions</a:t>
            </a:r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FF7698C-116A-ADB9-8AB2-2C3CD1072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5347" y="1142375"/>
            <a:ext cx="2158192" cy="445935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84BF538-2DE1-52C2-0F92-34A4B1AD272F}"/>
              </a:ext>
            </a:extLst>
          </p:cNvPr>
          <p:cNvSpPr txBox="1"/>
          <p:nvPr/>
        </p:nvSpPr>
        <p:spPr>
          <a:xfrm>
            <a:off x="668365" y="5859701"/>
            <a:ext cx="33874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5C340C6-2497-374F-24DE-2307ED6821A4}"/>
              </a:ext>
            </a:extLst>
          </p:cNvPr>
          <p:cNvSpPr txBox="1"/>
          <p:nvPr/>
        </p:nvSpPr>
        <p:spPr>
          <a:xfrm>
            <a:off x="4474662" y="6301797"/>
            <a:ext cx="671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</a:t>
            </a:r>
            <a:r>
              <a:rPr lang="de-DE" sz="1000" dirty="0" err="1"/>
              <a:t>and</a:t>
            </a:r>
            <a:r>
              <a:rPr lang="de-DE" sz="1000" dirty="0"/>
              <a:t>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BD690D4-6E70-DB2B-BE71-FAEB5DFF8638}"/>
              </a:ext>
            </a:extLst>
          </p:cNvPr>
          <p:cNvSpPr txBox="1"/>
          <p:nvPr/>
        </p:nvSpPr>
        <p:spPr>
          <a:xfrm>
            <a:off x="7954777" y="5857509"/>
            <a:ext cx="405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dirty="0" err="1"/>
              <a:t>Corley</a:t>
            </a:r>
            <a:r>
              <a:rPr lang="de-DE" sz="1000" dirty="0"/>
              <a:t>, M., M. C. Burns and G. W. </a:t>
            </a:r>
            <a:r>
              <a:rPr lang="de-DE" sz="1000" dirty="0" err="1"/>
              <a:t>Yeo</a:t>
            </a:r>
            <a:r>
              <a:rPr lang="de-DE" sz="1000" dirty="0"/>
              <a:t> (2020). "</a:t>
            </a:r>
            <a:r>
              <a:rPr lang="de-DE" sz="1000" dirty="0" err="1"/>
              <a:t>How</a:t>
            </a:r>
            <a:r>
              <a:rPr lang="de-DE" sz="1000" dirty="0"/>
              <a:t> RNA-</a:t>
            </a:r>
            <a:r>
              <a:rPr lang="de-DE" sz="1000" dirty="0" err="1"/>
              <a:t>binding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interact</a:t>
            </a:r>
            <a:r>
              <a:rPr lang="de-DE" sz="1000" dirty="0"/>
              <a:t> </a:t>
            </a:r>
            <a:r>
              <a:rPr lang="de-DE" sz="1000" dirty="0" err="1"/>
              <a:t>with</a:t>
            </a:r>
            <a:r>
              <a:rPr lang="de-DE" sz="1000" dirty="0"/>
              <a:t> RNA: </a:t>
            </a:r>
            <a:r>
              <a:rPr lang="de-DE" sz="1000" dirty="0" err="1"/>
              <a:t>molecules</a:t>
            </a:r>
            <a:r>
              <a:rPr lang="de-DE" sz="1000" dirty="0"/>
              <a:t> and </a:t>
            </a:r>
            <a:r>
              <a:rPr lang="de-DE" sz="1000" dirty="0" err="1"/>
              <a:t>mechanisms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78</a:t>
            </a:r>
            <a:r>
              <a:rPr lang="de-DE" sz="1000" dirty="0"/>
              <a:t>(1): 9-29</a:t>
            </a: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542" y="214013"/>
            <a:ext cx="924933" cy="742614"/>
          </a:xfrm>
          <a:prstGeom prst="rect">
            <a:avLst/>
          </a:prstGeom>
        </p:spPr>
      </p:pic>
      <p:sp>
        <p:nvSpPr>
          <p:cNvPr id="22" name="Ellipse 21"/>
          <p:cNvSpPr/>
          <p:nvPr/>
        </p:nvSpPr>
        <p:spPr>
          <a:xfrm>
            <a:off x="10998369" y="15674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07802" y="1179547"/>
            <a:ext cx="295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domains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7101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el 20">
            <a:extLst>
              <a:ext uri="{FF2B5EF4-FFF2-40B4-BE49-F238E27FC236}">
                <a16:creationId xmlns:a16="http://schemas.microsoft.com/office/drawing/2014/main" id="{48DBB4BD-F06E-055E-7531-5747AF12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046" y="1492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HeLa Interphase dataset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14564E-6474-8567-E6C4-5252FE8D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749" y="3713859"/>
            <a:ext cx="9529374" cy="193364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2B6EFAE-FC8D-F7B5-0C3F-08FE5DAD6B2E}"/>
              </a:ext>
            </a:extLst>
          </p:cNvPr>
          <p:cNvSpPr txBox="1"/>
          <p:nvPr/>
        </p:nvSpPr>
        <p:spPr>
          <a:xfrm flipH="1">
            <a:off x="1813464" y="3464676"/>
            <a:ext cx="232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rows = proteins (7086)</a:t>
            </a:r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52F80378-732F-7028-B94A-B6051EAAEAEC}"/>
              </a:ext>
            </a:extLst>
          </p:cNvPr>
          <p:cNvSpPr/>
          <p:nvPr/>
        </p:nvSpPr>
        <p:spPr>
          <a:xfrm rot="10800000" flipH="1">
            <a:off x="1883443" y="3847375"/>
            <a:ext cx="382846" cy="405882"/>
          </a:xfrm>
          <a:prstGeom prst="bentArrow">
            <a:avLst>
              <a:gd name="adj1" fmla="val 6512"/>
              <a:gd name="adj2" fmla="val 9733"/>
              <a:gd name="adj3" fmla="val 22563"/>
              <a:gd name="adj4" fmla="val 5349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53507-4423-F33F-C2D0-E2982181B719}"/>
              </a:ext>
            </a:extLst>
          </p:cNvPr>
          <p:cNvCxnSpPr/>
          <p:nvPr/>
        </p:nvCxnSpPr>
        <p:spPr>
          <a:xfrm>
            <a:off x="6183840" y="2858996"/>
            <a:ext cx="0" cy="60568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85775C-1876-4CB7-2214-3C384662B9FF}"/>
              </a:ext>
            </a:extLst>
          </p:cNvPr>
          <p:cNvSpPr txBox="1"/>
          <p:nvPr/>
        </p:nvSpPr>
        <p:spPr>
          <a:xfrm>
            <a:off x="6358824" y="1412073"/>
            <a:ext cx="33496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 replicates with control sample</a:t>
            </a:r>
          </a:p>
          <a:p>
            <a:r>
              <a:rPr lang="en-GB" dirty="0"/>
              <a:t>+ 3 replicates with RNase sample</a:t>
            </a:r>
          </a:p>
          <a:p>
            <a:r>
              <a:rPr lang="en-GB" dirty="0"/>
              <a:t>separated into 25 fractions</a:t>
            </a:r>
          </a:p>
          <a:p>
            <a:r>
              <a:rPr lang="en-GB" dirty="0"/>
              <a:t>Measurements were made in triplicates!</a:t>
            </a:r>
          </a:p>
          <a:p>
            <a:r>
              <a:rPr lang="en-GB" dirty="0">
                <a:sym typeface="Wingdings" panose="05000000000000000000" pitchFamily="2" charset="2"/>
              </a:rPr>
              <a:t> 3*3*25 = 150 columns</a:t>
            </a:r>
            <a:endParaRPr lang="en-GB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F022E08-E0DD-19E3-0F08-B5EE293CC220}"/>
              </a:ext>
            </a:extLst>
          </p:cNvPr>
          <p:cNvCxnSpPr>
            <a:cxnSpLocks/>
          </p:cNvCxnSpPr>
          <p:nvPr/>
        </p:nvCxnSpPr>
        <p:spPr>
          <a:xfrm flipH="1" flipV="1">
            <a:off x="7007210" y="5336423"/>
            <a:ext cx="485192" cy="4663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46EC7D8-A769-79C9-9817-5CE3A4524DC1}"/>
              </a:ext>
            </a:extLst>
          </p:cNvPr>
          <p:cNvSpPr txBox="1"/>
          <p:nvPr/>
        </p:nvSpPr>
        <p:spPr>
          <a:xfrm>
            <a:off x="6643408" y="5745886"/>
            <a:ext cx="2780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Amount of protein in fraction 1 of replicate 1 with control sample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830E1DC-ED1A-E0CA-A47D-F397F2E1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29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134" y="254831"/>
            <a:ext cx="853331" cy="685126"/>
          </a:xfrm>
          <a:prstGeom prst="rect">
            <a:avLst/>
          </a:prstGeom>
        </p:spPr>
      </p:pic>
      <p:sp>
        <p:nvSpPr>
          <p:cNvPr id="19" name="Ellipse 18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3" y="-256812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83126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5824" y="3470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e-DE" sz="3600" dirty="0" err="1"/>
              <a:t>Why</a:t>
            </a:r>
            <a:r>
              <a:rPr lang="de-DE" sz="3600" dirty="0"/>
              <a:t> </a:t>
            </a:r>
            <a:r>
              <a:rPr lang="de-DE" sz="3600" dirty="0" err="1"/>
              <a:t>is</a:t>
            </a:r>
            <a:r>
              <a:rPr lang="de-DE" sz="3600" dirty="0"/>
              <a:t> </a:t>
            </a:r>
            <a:r>
              <a:rPr lang="de-DE" sz="3600" dirty="0" err="1"/>
              <a:t>that</a:t>
            </a:r>
            <a:r>
              <a:rPr lang="de-DE" sz="3600" dirty="0"/>
              <a:t> </a:t>
            </a:r>
            <a:r>
              <a:rPr lang="de-DE" sz="3600" dirty="0" err="1"/>
              <a:t>important</a:t>
            </a:r>
            <a:r>
              <a:rPr lang="de-DE" sz="3600" dirty="0"/>
              <a:t>?</a:t>
            </a:r>
            <a:br>
              <a:rPr lang="de-DE" sz="3600" dirty="0"/>
            </a:br>
            <a:r>
              <a:rPr lang="de-DE" sz="3600" dirty="0"/>
              <a:t>- Study </a:t>
            </a:r>
            <a:r>
              <a:rPr lang="de-DE" sz="3600" dirty="0" err="1"/>
              <a:t>gap</a:t>
            </a:r>
            <a:r>
              <a:rPr lang="de-DE" sz="3600" dirty="0"/>
              <a:t> on RBPs</a:t>
            </a:r>
            <a:br>
              <a:rPr lang="de-DE" sz="3600" dirty="0"/>
            </a:br>
            <a:endParaRPr lang="de-DE" sz="3600" dirty="0"/>
          </a:p>
        </p:txBody>
      </p:sp>
      <p:pic>
        <p:nvPicPr>
          <p:cNvPr id="11266" name="Picture 2" descr="https://lh4.googleusercontent.com/m3fM52UVPFJFFACZSs9K4WrzpdNDNpIu2OXkFznHqz-IhEzxkJZE1iMxEMjxRWr1cBCxVoxLnQBVUgZWWtLlR7QAP6DsMyK9XTUWUtkbTDzuZyxV4W0eYvrjjvf7DeWX9SYJIrGj6tqOXvn7OQ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647" y="1578146"/>
            <a:ext cx="5562378" cy="259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7F492F-5C82-E5CA-C079-648CE3F6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B9764DF-FDA9-B285-6B28-CA60AD92A315}"/>
              </a:ext>
            </a:extLst>
          </p:cNvPr>
          <p:cNvSpPr txBox="1"/>
          <p:nvPr/>
        </p:nvSpPr>
        <p:spPr>
          <a:xfrm>
            <a:off x="1767500" y="5402713"/>
            <a:ext cx="9130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/>
              <a:t>Caudron-Herger</a:t>
            </a:r>
            <a:r>
              <a:rPr lang="de-DE" sz="1000" dirty="0"/>
              <a:t>, M., S. F. </a:t>
            </a:r>
            <a:r>
              <a:rPr lang="de-DE" sz="1000" dirty="0" err="1"/>
              <a:t>Rusin</a:t>
            </a:r>
            <a:r>
              <a:rPr lang="de-DE" sz="1000" dirty="0"/>
              <a:t>, M. E. Adamo, J. Seiler, V. K. Schmid, E. </a:t>
            </a:r>
            <a:r>
              <a:rPr lang="de-DE" sz="1000" dirty="0" err="1"/>
              <a:t>Barreau</a:t>
            </a:r>
            <a:r>
              <a:rPr lang="de-DE" sz="1000" dirty="0"/>
              <a:t>, A. N. Kettenbach </a:t>
            </a:r>
            <a:r>
              <a:rPr lang="de-DE" sz="1000" dirty="0" err="1"/>
              <a:t>and</a:t>
            </a:r>
            <a:r>
              <a:rPr lang="de-DE" sz="1000" dirty="0"/>
              <a:t> S. Diederichs (2019). "R-</a:t>
            </a:r>
            <a:r>
              <a:rPr lang="de-DE" sz="1000" dirty="0" err="1"/>
              <a:t>DeeP</a:t>
            </a:r>
            <a:r>
              <a:rPr lang="de-DE" sz="1000" dirty="0"/>
              <a:t>: </a:t>
            </a:r>
            <a:r>
              <a:rPr lang="de-DE" sz="1000" dirty="0" err="1"/>
              <a:t>proteome-wide</a:t>
            </a:r>
            <a:r>
              <a:rPr lang="de-DE" sz="1000" dirty="0"/>
              <a:t> </a:t>
            </a:r>
            <a:r>
              <a:rPr lang="de-DE" sz="1000" dirty="0" err="1"/>
              <a:t>and</a:t>
            </a:r>
            <a:r>
              <a:rPr lang="de-DE" sz="1000" dirty="0"/>
              <a:t> quantitative </a:t>
            </a:r>
            <a:r>
              <a:rPr lang="de-DE" sz="1000" dirty="0" err="1"/>
              <a:t>identification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RNA-</a:t>
            </a:r>
            <a:r>
              <a:rPr lang="de-DE" sz="1000" dirty="0" err="1"/>
              <a:t>dependent</a:t>
            </a:r>
            <a:r>
              <a:rPr lang="de-DE" sz="1000" dirty="0"/>
              <a:t> </a:t>
            </a:r>
            <a:r>
              <a:rPr lang="de-DE" sz="1000" dirty="0" err="1"/>
              <a:t>proteins</a:t>
            </a:r>
            <a:r>
              <a:rPr lang="de-DE" sz="1000" dirty="0"/>
              <a:t> </a:t>
            </a:r>
            <a:r>
              <a:rPr lang="de-DE" sz="1000" dirty="0" err="1"/>
              <a:t>by</a:t>
            </a:r>
            <a:r>
              <a:rPr lang="de-DE" sz="1000" dirty="0"/>
              <a:t> </a:t>
            </a:r>
            <a:r>
              <a:rPr lang="de-DE" sz="1000" dirty="0" err="1"/>
              <a:t>density</a:t>
            </a:r>
            <a:r>
              <a:rPr lang="de-DE" sz="1000" dirty="0"/>
              <a:t> </a:t>
            </a:r>
            <a:r>
              <a:rPr lang="de-DE" sz="1000" dirty="0" err="1"/>
              <a:t>gradient</a:t>
            </a:r>
            <a:r>
              <a:rPr lang="de-DE" sz="1000" dirty="0"/>
              <a:t> </a:t>
            </a:r>
            <a:r>
              <a:rPr lang="de-DE" sz="1000" dirty="0" err="1"/>
              <a:t>ultracentrifugation</a:t>
            </a:r>
            <a:r>
              <a:rPr lang="de-DE" sz="1000" dirty="0"/>
              <a:t>." </a:t>
            </a:r>
            <a:r>
              <a:rPr lang="de-DE" sz="1000" u="sng" dirty="0" err="1"/>
              <a:t>Molecular</a:t>
            </a:r>
            <a:r>
              <a:rPr lang="de-DE" sz="1000" u="sng" dirty="0"/>
              <a:t> </a:t>
            </a:r>
            <a:r>
              <a:rPr lang="de-DE" sz="1000" u="sng" dirty="0" err="1"/>
              <a:t>cell</a:t>
            </a:r>
            <a:r>
              <a:rPr lang="de-DE" sz="1000" dirty="0"/>
              <a:t> </a:t>
            </a:r>
            <a:r>
              <a:rPr lang="de-DE" sz="1000" b="1" dirty="0"/>
              <a:t>75</a:t>
            </a:r>
            <a:r>
              <a:rPr lang="de-DE" sz="1000" dirty="0"/>
              <a:t>(1): 184-199. e110</a:t>
            </a: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5368" y="261152"/>
            <a:ext cx="876864" cy="704020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10848253" y="81268"/>
            <a:ext cx="1201029" cy="10637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5228" y="1758573"/>
            <a:ext cx="6796792" cy="3271040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RNA binding proteins</a:t>
            </a:r>
          </a:p>
        </p:txBody>
      </p:sp>
    </p:spTree>
    <p:extLst>
      <p:ext uri="{BB962C8B-B14F-4D97-AF65-F5344CB8AC3E}">
        <p14:creationId xmlns:p14="http://schemas.microsoft.com/office/powerpoint/2010/main" val="249345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6AA40-C716-2FE1-68DA-382369B6A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39" y="143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Statistical 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C178F4-495E-494D-EB76-38358526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814" y="1786192"/>
            <a:ext cx="9313985" cy="4193922"/>
          </a:xfrm>
        </p:spPr>
        <p:txBody>
          <a:bodyPr/>
          <a:lstStyle/>
          <a:p>
            <a:r>
              <a:rPr lang="en-GB" dirty="0"/>
              <a:t>every 6</a:t>
            </a:r>
            <a:r>
              <a:rPr lang="en-GB" baseline="30000" dirty="0"/>
              <a:t>th</a:t>
            </a:r>
            <a:r>
              <a:rPr lang="en-GB" dirty="0"/>
              <a:t> measurement is part of one replicate</a:t>
            </a:r>
          </a:p>
          <a:p>
            <a:r>
              <a:rPr lang="en-GB" dirty="0"/>
              <a:t>Different amounts of protein in replicates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many zeros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148A43-1F21-D53A-B8A0-33EE152E8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435" r="28909" b="2089"/>
          <a:stretch/>
        </p:blipFill>
        <p:spPr>
          <a:xfrm>
            <a:off x="3801738" y="2912120"/>
            <a:ext cx="5503605" cy="590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C89ECED-BFE2-907A-AC5B-6C531225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345" y="4751110"/>
            <a:ext cx="6724847" cy="92678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122D35D-AB51-FBB7-912D-14DD1BBC5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01" y="3544696"/>
            <a:ext cx="8492198" cy="112236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0852" y="269621"/>
            <a:ext cx="905895" cy="727329"/>
          </a:xfrm>
          <a:prstGeom prst="rect">
            <a:avLst/>
          </a:prstGeom>
        </p:spPr>
      </p:pic>
      <p:sp>
        <p:nvSpPr>
          <p:cNvPr id="13" name="Ellipse 12"/>
          <p:cNvSpPr/>
          <p:nvPr/>
        </p:nvSpPr>
        <p:spPr>
          <a:xfrm>
            <a:off x="10782819" y="8601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36964" y="-251057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The dataset</a:t>
            </a:r>
          </a:p>
        </p:txBody>
      </p:sp>
    </p:spTree>
    <p:extLst>
      <p:ext uri="{BB962C8B-B14F-4D97-AF65-F5344CB8AC3E}">
        <p14:creationId xmlns:p14="http://schemas.microsoft.com/office/powerpoint/2010/main" val="103369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3200" dirty="0" err="1"/>
              <a:t>Our</a:t>
            </a:r>
            <a:r>
              <a:rPr lang="de-DE" sz="3200" dirty="0"/>
              <a:t> Project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2228707" y="1690437"/>
            <a:ext cx="8798169" cy="36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200" b="1" dirty="0"/>
              <a:t>Analysis </a:t>
            </a:r>
            <a:r>
              <a:rPr lang="de-DE" sz="2200" b="1" dirty="0" err="1"/>
              <a:t>of</a:t>
            </a:r>
            <a:r>
              <a:rPr lang="de-DE" sz="2200" b="1" dirty="0"/>
              <a:t> </a:t>
            </a:r>
            <a:r>
              <a:rPr lang="de-DE" sz="2200" b="1" dirty="0" err="1"/>
              <a:t>the</a:t>
            </a:r>
            <a:r>
              <a:rPr lang="de-DE" sz="2200" b="1" dirty="0"/>
              <a:t> </a:t>
            </a:r>
            <a:r>
              <a:rPr lang="de-DE" sz="2200" b="1" dirty="0" err="1"/>
              <a:t>HeLa</a:t>
            </a:r>
            <a:r>
              <a:rPr lang="de-DE" sz="2200" b="1" dirty="0"/>
              <a:t> Interphase &amp; </a:t>
            </a:r>
            <a:r>
              <a:rPr lang="de-DE" sz="2200" b="1" dirty="0" err="1"/>
              <a:t>Mitosis</a:t>
            </a:r>
            <a:r>
              <a:rPr lang="de-DE" sz="2200" b="1" dirty="0"/>
              <a:t> </a:t>
            </a:r>
            <a:r>
              <a:rPr lang="de-DE" sz="2200" b="1" dirty="0" err="1"/>
              <a:t>data</a:t>
            </a:r>
            <a:r>
              <a:rPr lang="de-DE" sz="2200" b="1" dirty="0"/>
              <a:t> </a:t>
            </a:r>
            <a:r>
              <a:rPr lang="de-DE" sz="2200" b="1" dirty="0" err="1"/>
              <a:t>set</a:t>
            </a:r>
            <a:endParaRPr lang="de-DE" sz="2200" b="1" dirty="0"/>
          </a:p>
          <a:p>
            <a:r>
              <a:rPr lang="de-DE" sz="2200" b="1" dirty="0" err="1"/>
              <a:t>Which</a:t>
            </a:r>
            <a:r>
              <a:rPr lang="de-DE" sz="2200" b="1" dirty="0"/>
              <a:t>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are</a:t>
            </a:r>
            <a:r>
              <a:rPr lang="de-DE" sz="2200" b="1" dirty="0"/>
              <a:t> RBPs &amp; RNA-</a:t>
            </a:r>
            <a:r>
              <a:rPr lang="de-DE" sz="2200" b="1" dirty="0" err="1"/>
              <a:t>dependent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Identification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both</a:t>
            </a:r>
            <a:r>
              <a:rPr lang="de-DE" sz="2200" dirty="0"/>
              <a:t> RNA-</a:t>
            </a:r>
            <a:r>
              <a:rPr lang="de-DE" sz="2200" dirty="0" err="1"/>
              <a:t>binding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RNA-</a:t>
            </a:r>
            <a:r>
              <a:rPr lang="de-DE" sz="2200" dirty="0" err="1"/>
              <a:t>dependent</a:t>
            </a:r>
            <a:r>
              <a:rPr lang="de-DE" sz="2200" dirty="0"/>
              <a:t> </a:t>
            </a:r>
            <a:r>
              <a:rPr lang="de-DE" sz="2200" dirty="0" err="1"/>
              <a:t>proteins</a:t>
            </a:r>
            <a:endParaRPr lang="de-DE" sz="2200" dirty="0"/>
          </a:p>
          <a:p>
            <a:pPr marL="457200" lvl="1" indent="0">
              <a:buNone/>
            </a:pPr>
            <a:endParaRPr lang="de-DE" sz="2200" dirty="0"/>
          </a:p>
          <a:p>
            <a:r>
              <a:rPr lang="de-DE" sz="2200" b="1" dirty="0"/>
              <a:t>Regression </a:t>
            </a:r>
            <a:r>
              <a:rPr lang="de-DE" sz="2200" b="1" dirty="0" err="1"/>
              <a:t>analysis</a:t>
            </a:r>
            <a:r>
              <a:rPr lang="de-DE" sz="2200" b="1" dirty="0"/>
              <a:t>: Can </a:t>
            </a:r>
            <a:r>
              <a:rPr lang="de-DE" sz="2200" b="1" dirty="0" err="1"/>
              <a:t>we</a:t>
            </a:r>
            <a:r>
              <a:rPr lang="de-DE" sz="2200" b="1" dirty="0"/>
              <a:t> </a:t>
            </a:r>
            <a:r>
              <a:rPr lang="de-DE" sz="2200" b="1" dirty="0" err="1"/>
              <a:t>predict</a:t>
            </a:r>
            <a:r>
              <a:rPr lang="de-DE" sz="2200" b="1" dirty="0"/>
              <a:t> </a:t>
            </a:r>
            <a:r>
              <a:rPr lang="de-DE" sz="2200" b="1" dirty="0" err="1"/>
              <a:t>if</a:t>
            </a:r>
            <a:r>
              <a:rPr lang="de-DE" sz="2200" b="1" dirty="0"/>
              <a:t> a </a:t>
            </a:r>
            <a:r>
              <a:rPr lang="de-DE" sz="2200" b="1" dirty="0" err="1"/>
              <a:t>proteins</a:t>
            </a:r>
            <a:r>
              <a:rPr lang="de-DE" sz="2200" b="1" dirty="0"/>
              <a:t> </a:t>
            </a:r>
            <a:r>
              <a:rPr lang="de-DE" sz="2200" b="1" dirty="0" err="1"/>
              <a:t>is</a:t>
            </a:r>
            <a:r>
              <a:rPr lang="de-DE" sz="2200" b="1" dirty="0"/>
              <a:t> RNA-</a:t>
            </a:r>
            <a:r>
              <a:rPr lang="de-DE" sz="2200" b="1" dirty="0" err="1"/>
              <a:t>dependent</a:t>
            </a:r>
            <a:r>
              <a:rPr lang="de-DE" sz="2200" b="1" dirty="0"/>
              <a:t> </a:t>
            </a:r>
            <a:r>
              <a:rPr lang="de-DE" sz="2200" b="1" dirty="0" err="1"/>
              <a:t>by</a:t>
            </a:r>
            <a:r>
              <a:rPr lang="de-DE" sz="2200" b="1" dirty="0"/>
              <a:t> </a:t>
            </a:r>
            <a:r>
              <a:rPr lang="de-DE" sz="2200" b="1" dirty="0" err="1"/>
              <a:t>looking</a:t>
            </a:r>
            <a:r>
              <a:rPr lang="de-DE" sz="2200" b="1" dirty="0"/>
              <a:t> at </a:t>
            </a:r>
            <a:r>
              <a:rPr lang="de-DE" sz="2200" b="1" dirty="0" err="1"/>
              <a:t>its</a:t>
            </a:r>
            <a:r>
              <a:rPr lang="de-DE" sz="2200" b="1" dirty="0"/>
              <a:t> </a:t>
            </a:r>
            <a:r>
              <a:rPr lang="de-DE" sz="2200" b="1" dirty="0" err="1"/>
              <a:t>other</a:t>
            </a:r>
            <a:r>
              <a:rPr lang="de-DE" sz="2200" b="1" dirty="0"/>
              <a:t> </a:t>
            </a:r>
            <a:r>
              <a:rPr lang="de-DE" sz="2200" b="1" dirty="0" err="1"/>
              <a:t>traits</a:t>
            </a:r>
            <a:r>
              <a:rPr lang="de-DE" sz="2200" b="1" dirty="0"/>
              <a:t>?</a:t>
            </a:r>
          </a:p>
          <a:p>
            <a:r>
              <a:rPr lang="de-DE" sz="2200" b="1" dirty="0"/>
              <a:t>Can </a:t>
            </a:r>
            <a:r>
              <a:rPr lang="de-DE" sz="2200" b="1" dirty="0" err="1"/>
              <a:t>we</a:t>
            </a:r>
            <a:r>
              <a:rPr lang="de-DE" sz="2200" b="1" dirty="0"/>
              <a:t> find RBPs </a:t>
            </a:r>
            <a:r>
              <a:rPr lang="de-DE" sz="2200" b="1" dirty="0" err="1"/>
              <a:t>associated</a:t>
            </a:r>
            <a:r>
              <a:rPr lang="de-DE" sz="2200" b="1" dirty="0"/>
              <a:t> </a:t>
            </a:r>
            <a:r>
              <a:rPr lang="de-DE" sz="2200" b="1" dirty="0" err="1"/>
              <a:t>with</a:t>
            </a:r>
            <a:r>
              <a:rPr lang="de-DE" sz="2200" b="1" dirty="0"/>
              <a:t> </a:t>
            </a:r>
            <a:r>
              <a:rPr lang="de-DE" sz="2200" b="1" dirty="0" err="1"/>
              <a:t>Actin</a:t>
            </a:r>
            <a:r>
              <a:rPr lang="de-DE" sz="2200" b="1" dirty="0"/>
              <a:t>?</a:t>
            </a:r>
          </a:p>
          <a:p>
            <a:r>
              <a:rPr lang="de-DE" sz="2200" b="1" dirty="0" err="1"/>
              <a:t>What</a:t>
            </a:r>
            <a:r>
              <a:rPr lang="de-DE" sz="2200" b="1" dirty="0"/>
              <a:t> </a:t>
            </a:r>
            <a:r>
              <a:rPr lang="de-DE" sz="2200" b="1" dirty="0" err="1"/>
              <a:t>properties</a:t>
            </a:r>
            <a:r>
              <a:rPr lang="de-DE" sz="2200" b="1" dirty="0"/>
              <a:t> do </a:t>
            </a:r>
            <a:r>
              <a:rPr lang="de-DE" sz="2200" b="1" dirty="0" err="1"/>
              <a:t>the</a:t>
            </a:r>
            <a:r>
              <a:rPr lang="de-DE" sz="2200" b="1" dirty="0"/>
              <a:t> RBPs </a:t>
            </a:r>
            <a:r>
              <a:rPr lang="de-DE" sz="2200" b="1" dirty="0" err="1"/>
              <a:t>have</a:t>
            </a:r>
            <a:r>
              <a:rPr lang="de-DE" sz="2200" b="1" dirty="0"/>
              <a:t> in </a:t>
            </a:r>
            <a:r>
              <a:rPr lang="de-DE" sz="2200" b="1" dirty="0" err="1"/>
              <a:t>common</a:t>
            </a:r>
            <a:r>
              <a:rPr lang="de-DE" sz="2200" b="1" dirty="0"/>
              <a:t>?</a:t>
            </a:r>
          </a:p>
          <a:p>
            <a:pPr lvl="1"/>
            <a:r>
              <a:rPr lang="de-DE" sz="2200" dirty="0" err="1"/>
              <a:t>Comparision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R-</a:t>
            </a:r>
            <a:r>
              <a:rPr lang="de-DE" sz="2200" dirty="0" err="1"/>
              <a:t>DeeP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r>
              <a:rPr lang="de-DE" sz="2200" dirty="0"/>
              <a:t> </a:t>
            </a:r>
            <a:r>
              <a:rPr lang="de-DE" sz="2200" dirty="0" err="1"/>
              <a:t>and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UniProt</a:t>
            </a:r>
            <a:r>
              <a:rPr lang="de-DE" sz="2200" dirty="0"/>
              <a:t> </a:t>
            </a:r>
            <a:r>
              <a:rPr lang="de-DE" sz="2200" dirty="0" err="1"/>
              <a:t>database</a:t>
            </a:r>
            <a:endParaRPr lang="de-DE" sz="2200" dirty="0"/>
          </a:p>
          <a:p>
            <a:pPr marL="457200" lvl="1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22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47F40-B087-584B-A06A-1387933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4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6876" y="259507"/>
            <a:ext cx="905894" cy="72732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Our Goal</a:t>
            </a:r>
          </a:p>
        </p:txBody>
      </p:sp>
    </p:spTree>
    <p:extLst>
      <p:ext uri="{BB962C8B-B14F-4D97-AF65-F5344CB8AC3E}">
        <p14:creationId xmlns:p14="http://schemas.microsoft.com/office/powerpoint/2010/main" val="47914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5</a:t>
            </a:fld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7EBC4B2-B82D-BF8D-5D37-FB516DBF9CB8}"/>
              </a:ext>
            </a:extLst>
          </p:cNvPr>
          <p:cNvSpPr txBox="1"/>
          <p:nvPr/>
        </p:nvSpPr>
        <p:spPr>
          <a:xfrm>
            <a:off x="12807465" y="547939"/>
            <a:ext cx="3987057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>
                <a:latin typeface="+mj-lt"/>
              </a:rPr>
              <a:t>Milestones</a:t>
            </a:r>
          </a:p>
          <a:p>
            <a:endParaRPr lang="de-DE" sz="2800" dirty="0"/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Prepare Dataset for analysis</a:t>
            </a:r>
          </a:p>
          <a:p>
            <a:pPr marL="457200" indent="-457200">
              <a:buFont typeface="Calibri" panose="020F0502020204030204" pitchFamily="34" charset="0"/>
              <a:buChar char="→"/>
            </a:pPr>
            <a:r>
              <a:rPr lang="en-GB" sz="2800" dirty="0"/>
              <a:t>better understanding of biological question and project goal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998608" y="587387"/>
            <a:ext cx="7561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Timeline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9626" y="281585"/>
            <a:ext cx="761759" cy="611604"/>
          </a:xfrm>
          <a:prstGeom prst="rect">
            <a:avLst/>
          </a:prstGeom>
        </p:spPr>
      </p:pic>
      <p:sp>
        <p:nvSpPr>
          <p:cNvPr id="18" name="Ellipse 17"/>
          <p:cNvSpPr/>
          <p:nvPr/>
        </p:nvSpPr>
        <p:spPr>
          <a:xfrm>
            <a:off x="11032070" y="86019"/>
            <a:ext cx="1017295" cy="10027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/>
          <p:cNvCxnSpPr/>
          <p:nvPr/>
        </p:nvCxnSpPr>
        <p:spPr>
          <a:xfrm flipV="1">
            <a:off x="0" y="3507029"/>
            <a:ext cx="12192000" cy="293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394502" y="2564302"/>
            <a:ext cx="1642013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2385518" y="2564302"/>
            <a:ext cx="1711605" cy="1727203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4283224" y="2578817"/>
            <a:ext cx="1719243" cy="171268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>
            <a:off x="6195505" y="2621295"/>
            <a:ext cx="1657476" cy="1712688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/>
          <p:cNvSpPr/>
          <p:nvPr/>
        </p:nvSpPr>
        <p:spPr>
          <a:xfrm>
            <a:off x="8095030" y="2621295"/>
            <a:ext cx="1656609" cy="171268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10019047" y="2680076"/>
            <a:ext cx="1639176" cy="1653906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/>
          <p:cNvSpPr txBox="1"/>
          <p:nvPr/>
        </p:nvSpPr>
        <p:spPr>
          <a:xfrm>
            <a:off x="618615" y="303313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Data </a:t>
            </a:r>
            <a:r>
              <a:rPr lang="de-DE" dirty="0" err="1">
                <a:solidFill>
                  <a:schemeClr val="bg1"/>
                </a:solidFill>
              </a:rPr>
              <a:t>Cleanup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10205146" y="3183863"/>
            <a:ext cx="1266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Regression Analysis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275839" y="2973498"/>
            <a:ext cx="143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Clustering</a:t>
            </a:r>
          </a:p>
          <a:p>
            <a:pPr algn="ctr"/>
            <a:r>
              <a:rPr lang="de-DE" dirty="0">
                <a:solidFill>
                  <a:schemeClr val="bg1"/>
                </a:solidFill>
              </a:rPr>
              <a:t>&amp; Database</a:t>
            </a:r>
          </a:p>
          <a:p>
            <a:r>
              <a:rPr lang="de-DE" dirty="0" err="1">
                <a:solidFill>
                  <a:schemeClr val="bg1"/>
                </a:solidFill>
              </a:rPr>
              <a:t>comparison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2585198" y="2756135"/>
            <a:ext cx="12486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Normalization</a:t>
            </a:r>
            <a:r>
              <a:rPr lang="de-DE" dirty="0">
                <a:solidFill>
                  <a:schemeClr val="bg1"/>
                </a:solidFill>
              </a:rPr>
              <a:t> &amp; </a:t>
            </a:r>
            <a:r>
              <a:rPr lang="de-DE" dirty="0" err="1">
                <a:solidFill>
                  <a:schemeClr val="bg1"/>
                </a:solidFill>
              </a:rPr>
              <a:t>Reproducibility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6488386" y="3111997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Statistical </a:t>
            </a:r>
            <a:r>
              <a:rPr lang="de-DE" dirty="0" err="1">
                <a:solidFill>
                  <a:schemeClr val="bg1"/>
                </a:solidFill>
              </a:rPr>
              <a:t>testing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574283" y="3097483"/>
            <a:ext cx="107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Maxima &amp; </a:t>
            </a:r>
            <a:r>
              <a:rPr lang="de-DE" dirty="0" err="1">
                <a:solidFill>
                  <a:schemeClr val="bg1"/>
                </a:solidFill>
              </a:rPr>
              <a:t>Shifts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259DE5C-8A90-A5DC-5223-1E1808C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6</a:t>
            </a:fld>
            <a:endParaRPr lang="de-DE" dirty="0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174C7454-CD74-D9E8-6B95-969B250322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952029"/>
              </p:ext>
            </p:extLst>
          </p:nvPr>
        </p:nvGraphicFramePr>
        <p:xfrm>
          <a:off x="-12988615" y="523541"/>
          <a:ext cx="11069053" cy="5810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082BC228-11F7-196D-8F9F-483A204E68E6}"/>
              </a:ext>
            </a:extLst>
          </p:cNvPr>
          <p:cNvSpPr txBox="1"/>
          <p:nvPr/>
        </p:nvSpPr>
        <p:spPr>
          <a:xfrm>
            <a:off x="-10803094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2</a:t>
            </a:r>
            <a:r>
              <a:rPr lang="de-DE" sz="900" baseline="30000" dirty="0">
                <a:solidFill>
                  <a:schemeClr val="bg1"/>
                </a:solidFill>
              </a:rPr>
              <a:t>nd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11841FF-C70E-47F0-A741-D88D9F50CE93}"/>
              </a:ext>
            </a:extLst>
          </p:cNvPr>
          <p:cNvSpPr txBox="1"/>
          <p:nvPr/>
        </p:nvSpPr>
        <p:spPr>
          <a:xfrm>
            <a:off x="-9689505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3</a:t>
            </a:r>
            <a:r>
              <a:rPr lang="de-DE" sz="900" baseline="30000" dirty="0">
                <a:solidFill>
                  <a:schemeClr val="bg1"/>
                </a:solidFill>
              </a:rPr>
              <a:t>rd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E4D65E2-347D-71B4-77CF-4C6ABC8B76FD}"/>
              </a:ext>
            </a:extLst>
          </p:cNvPr>
          <p:cNvSpPr txBox="1"/>
          <p:nvPr/>
        </p:nvSpPr>
        <p:spPr>
          <a:xfrm>
            <a:off x="-8575916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4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9A6DD4D-422D-303A-8F32-FFBD34DE2186}"/>
              </a:ext>
            </a:extLst>
          </p:cNvPr>
          <p:cNvSpPr txBox="1"/>
          <p:nvPr/>
        </p:nvSpPr>
        <p:spPr>
          <a:xfrm>
            <a:off x="-7462327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5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2CD31B9-CF6B-B1B0-706A-C717C63832C0}"/>
              </a:ext>
            </a:extLst>
          </p:cNvPr>
          <p:cNvSpPr txBox="1"/>
          <p:nvPr/>
        </p:nvSpPr>
        <p:spPr>
          <a:xfrm>
            <a:off x="-6348738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6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DD78D09-DC53-B5F5-92EB-F8F3BD39B20D}"/>
              </a:ext>
            </a:extLst>
          </p:cNvPr>
          <p:cNvSpPr txBox="1"/>
          <p:nvPr/>
        </p:nvSpPr>
        <p:spPr>
          <a:xfrm>
            <a:off x="-5235149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7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308B6E0-7A14-D5C4-17B7-B04D33556E98}"/>
              </a:ext>
            </a:extLst>
          </p:cNvPr>
          <p:cNvSpPr txBox="1"/>
          <p:nvPr/>
        </p:nvSpPr>
        <p:spPr>
          <a:xfrm>
            <a:off x="-4121560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8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19A3200-B150-8F7D-AC92-D292053C5C98}"/>
              </a:ext>
            </a:extLst>
          </p:cNvPr>
          <p:cNvSpPr txBox="1"/>
          <p:nvPr/>
        </p:nvSpPr>
        <p:spPr>
          <a:xfrm>
            <a:off x="-3007971" y="3450891"/>
            <a:ext cx="8021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</a:rPr>
              <a:t>9</a:t>
            </a:r>
            <a:r>
              <a:rPr lang="de-DE" sz="900" baseline="30000" dirty="0">
                <a:solidFill>
                  <a:schemeClr val="bg1"/>
                </a:solidFill>
              </a:rPr>
              <a:t>th</a:t>
            </a:r>
            <a:r>
              <a:rPr lang="de-DE" sz="900" dirty="0">
                <a:solidFill>
                  <a:schemeClr val="bg1"/>
                </a:solidFill>
              </a:rPr>
              <a:t> </a:t>
            </a:r>
            <a:r>
              <a:rPr lang="de-DE" sz="900" dirty="0" err="1">
                <a:solidFill>
                  <a:schemeClr val="bg1"/>
                </a:solidFill>
              </a:rPr>
              <a:t>week</a:t>
            </a:r>
            <a:endParaRPr lang="en-GB" sz="900" dirty="0">
              <a:solidFill>
                <a:schemeClr val="bg1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53B1A9A-2EF2-8E1B-BA04-59F9BFB98765}"/>
              </a:ext>
            </a:extLst>
          </p:cNvPr>
          <p:cNvSpPr txBox="1"/>
          <p:nvPr/>
        </p:nvSpPr>
        <p:spPr>
          <a:xfrm>
            <a:off x="123677" y="523541"/>
            <a:ext cx="24530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+mj-lt"/>
              </a:rPr>
              <a:t>Data Cleanup &amp; Data Reduction</a:t>
            </a:r>
          </a:p>
          <a:p>
            <a:endParaRPr lang="en-US" sz="2800" dirty="0">
              <a:solidFill>
                <a:schemeClr val="bg1"/>
              </a:solidFill>
              <a:latin typeface="+mj-lt"/>
            </a:endParaRPr>
          </a:p>
          <a:p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5664F51-7A13-05ED-92FE-7E4124DC955C}"/>
              </a:ext>
            </a:extLst>
          </p:cNvPr>
          <p:cNvSpPr txBox="1"/>
          <p:nvPr/>
        </p:nvSpPr>
        <p:spPr>
          <a:xfrm>
            <a:off x="3108518" y="386341"/>
            <a:ext cx="48200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latin typeface="+mj-lt"/>
              </a:rPr>
              <a:t>Data </a:t>
            </a:r>
            <a:r>
              <a:rPr lang="de-DE" sz="3200" dirty="0" err="1">
                <a:latin typeface="+mj-lt"/>
              </a:rPr>
              <a:t>Reduction</a:t>
            </a:r>
            <a:endParaRPr lang="de-DE" sz="3200" dirty="0">
              <a:latin typeface="+mj-lt"/>
            </a:endParaRPr>
          </a:p>
          <a:p>
            <a:pPr algn="ctr"/>
            <a:endParaRPr lang="de-DE" sz="3200" dirty="0">
              <a:latin typeface="+mj-lt"/>
            </a:endParaRPr>
          </a:p>
          <a:p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>
              <a:sym typeface="Wingdings" panose="05000000000000000000" pitchFamily="2" charset="2"/>
            </a:endParaRPr>
          </a:p>
          <a:p>
            <a:endParaRPr lang="de-DE" sz="2400" dirty="0"/>
          </a:p>
        </p:txBody>
      </p:sp>
      <p:sp>
        <p:nvSpPr>
          <p:cNvPr id="6" name="Textfeld 5"/>
          <p:cNvSpPr txBox="1"/>
          <p:nvPr/>
        </p:nvSpPr>
        <p:spPr>
          <a:xfrm>
            <a:off x="2966072" y="3976592"/>
            <a:ext cx="4645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ym typeface="Wingdings" panose="05000000000000000000" pitchFamily="2" charset="2"/>
              </a:rPr>
              <a:t> 7081 Proteins </a:t>
            </a:r>
            <a:r>
              <a:rPr lang="de-DE" sz="2400" dirty="0" err="1">
                <a:sym typeface="Wingdings" panose="05000000000000000000" pitchFamily="2" charset="2"/>
              </a:rPr>
              <a:t>left</a:t>
            </a:r>
            <a:r>
              <a:rPr lang="de-DE" sz="2400" dirty="0">
                <a:sym typeface="Wingdings" panose="05000000000000000000" pitchFamily="2" charset="2"/>
              </a:rPr>
              <a:t> after </a:t>
            </a:r>
            <a:r>
              <a:rPr lang="de-DE" sz="2400" dirty="0" err="1">
                <a:sym typeface="Wingdings" panose="05000000000000000000" pitchFamily="2" charset="2"/>
              </a:rPr>
              <a:t>data</a:t>
            </a:r>
            <a:r>
              <a:rPr lang="de-DE" sz="2400" dirty="0">
                <a:sym typeface="Wingdings" panose="05000000000000000000" pitchFamily="2" charset="2"/>
              </a:rPr>
              <a:t> </a:t>
            </a:r>
            <a:r>
              <a:rPr lang="de-DE" sz="2400" dirty="0" err="1">
                <a:sym typeface="Wingdings" panose="05000000000000000000" pitchFamily="2" charset="2"/>
              </a:rPr>
              <a:t>cleanup</a:t>
            </a:r>
            <a:endParaRPr lang="de-DE" sz="2400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205305" y="-156590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20" name="Ellipse 19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2966072" y="2065896"/>
            <a:ext cx="48200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200" dirty="0"/>
              <a:t>Delete </a:t>
            </a:r>
            <a:r>
              <a:rPr lang="de-DE" sz="2200" dirty="0" err="1"/>
              <a:t>proteins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any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without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in </a:t>
            </a:r>
            <a:r>
              <a:rPr lang="de-DE" sz="2200" dirty="0" err="1"/>
              <a:t>either</a:t>
            </a:r>
            <a:r>
              <a:rPr lang="de-DE" sz="2200" dirty="0"/>
              <a:t> </a:t>
            </a:r>
            <a:r>
              <a:rPr lang="de-DE" sz="2200" dirty="0" err="1"/>
              <a:t>RNase</a:t>
            </a:r>
            <a:r>
              <a:rPr lang="de-DE" sz="2200" dirty="0"/>
              <a:t> 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control</a:t>
            </a:r>
            <a:r>
              <a:rPr lang="de-DE" sz="2200" dirty="0"/>
              <a:t> </a:t>
            </a:r>
            <a:r>
              <a:rPr lang="de-DE" sz="2200" dirty="0" err="1"/>
              <a:t>group</a:t>
            </a:r>
            <a:endParaRPr lang="de-DE" sz="2200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50678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7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9016" y="2861138"/>
            <a:ext cx="4156869" cy="3024058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7</a:t>
            </a:fld>
            <a:endParaRPr lang="de-DE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7" name="Ellipse 6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960903" y="1087230"/>
            <a:ext cx="61909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Problem: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measurement</a:t>
            </a:r>
            <a:r>
              <a:rPr lang="de-DE" sz="2200" dirty="0"/>
              <a:t> was </a:t>
            </a:r>
            <a:r>
              <a:rPr lang="de-DE" sz="2200" dirty="0" err="1"/>
              <a:t>made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a different </a:t>
            </a:r>
            <a:r>
              <a:rPr lang="de-DE" sz="2200" dirty="0" err="1"/>
              <a:t>amount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</a:t>
            </a:r>
            <a:r>
              <a:rPr lang="de-DE" sz="2200" dirty="0" err="1"/>
              <a:t>protein</a:t>
            </a:r>
            <a:endParaRPr lang="de-DE" sz="2200" dirty="0"/>
          </a:p>
          <a:p>
            <a:r>
              <a:rPr lang="de-DE" sz="2200" dirty="0">
                <a:sym typeface="Wingdings" panose="05000000000000000000" pitchFamily="2" charset="2"/>
              </a:rPr>
              <a:t>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has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similar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within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replicates</a:t>
            </a:r>
            <a:endParaRPr lang="de-DE" sz="2200" dirty="0"/>
          </a:p>
        </p:txBody>
      </p:sp>
      <p:sp>
        <p:nvSpPr>
          <p:cNvPr id="4" name="Textfeld 3"/>
          <p:cNvSpPr txBox="1"/>
          <p:nvPr/>
        </p:nvSpPr>
        <p:spPr>
          <a:xfrm>
            <a:off x="4837343" y="3383236"/>
            <a:ext cx="676909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 err="1"/>
              <a:t>Which</a:t>
            </a:r>
            <a:r>
              <a:rPr lang="de-DE" sz="2200" dirty="0"/>
              <a:t> </a:t>
            </a:r>
            <a:r>
              <a:rPr lang="de-DE" sz="2200" dirty="0" err="1"/>
              <a:t>two</a:t>
            </a:r>
            <a:r>
              <a:rPr lang="de-DE" sz="2200" dirty="0"/>
              <a:t> </a:t>
            </a:r>
            <a:r>
              <a:rPr lang="de-DE" sz="2200" dirty="0" err="1"/>
              <a:t>replicates</a:t>
            </a:r>
            <a:r>
              <a:rPr lang="de-DE" sz="2200" dirty="0"/>
              <a:t> </a:t>
            </a:r>
            <a:r>
              <a:rPr lang="de-DE" sz="2200" dirty="0" err="1"/>
              <a:t>have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closest</a:t>
            </a:r>
            <a:r>
              <a:rPr lang="de-DE" sz="2200" dirty="0"/>
              <a:t> </a:t>
            </a:r>
            <a:r>
              <a:rPr lang="de-DE" sz="2200" dirty="0" err="1"/>
              <a:t>mean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?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e.g. Rep1 &amp; Rep2  </a:t>
            </a:r>
            <a:r>
              <a:rPr lang="de-DE" sz="2200" dirty="0" err="1">
                <a:sym typeface="Wingdings" panose="05000000000000000000" pitchFamily="2" charset="2"/>
              </a:rPr>
              <a:t>calculate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means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Set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mean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of</a:t>
            </a:r>
            <a:r>
              <a:rPr lang="de-DE" sz="2200" dirty="0">
                <a:sym typeface="Wingdings" panose="05000000000000000000" pitchFamily="2" charset="2"/>
              </a:rPr>
              <a:t> Rep3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the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value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calculated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above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Protein </a:t>
            </a:r>
            <a:r>
              <a:rPr lang="de-DE" sz="2200" dirty="0" err="1">
                <a:sym typeface="Wingdings" panose="05000000000000000000" pitchFamily="2" charset="2"/>
              </a:rPr>
              <a:t>amount</a:t>
            </a:r>
            <a:r>
              <a:rPr lang="de-DE" sz="2200" dirty="0">
                <a:sym typeface="Wingdings" panose="05000000000000000000" pitchFamily="2" charset="2"/>
              </a:rPr>
              <a:t> was </a:t>
            </a:r>
            <a:r>
              <a:rPr lang="de-DE" sz="2200" dirty="0" err="1">
                <a:sym typeface="Wingdings" panose="05000000000000000000" pitchFamily="2" charset="2"/>
              </a:rPr>
              <a:t>set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to</a:t>
            </a:r>
            <a:r>
              <a:rPr lang="de-DE" sz="2200" dirty="0">
                <a:sym typeface="Wingdings" panose="05000000000000000000" pitchFamily="2" charset="2"/>
              </a:rPr>
              <a:t> 100 </a:t>
            </a:r>
            <a:endParaRPr lang="de-DE" sz="2200" dirty="0"/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84936" y="3009664"/>
            <a:ext cx="4156869" cy="274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  <p:bldP spid="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8</a:t>
            </a:fld>
            <a:endParaRPr lang="de-DE" dirty="0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sp>
        <p:nvSpPr>
          <p:cNvPr id="4" name="Ellipse 3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39" y="2452771"/>
            <a:ext cx="4439101" cy="2654319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180356" y="3456764"/>
            <a:ext cx="193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Normalization</a:t>
            </a:r>
            <a:endParaRPr lang="de-DE" dirty="0"/>
          </a:p>
          <a:p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523" y="2545297"/>
            <a:ext cx="4241277" cy="2561793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420566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</a:t>
            </a:r>
            <a:r>
              <a:rPr lang="de-DE" sz="2200" dirty="0" err="1"/>
              <a:t>before</a:t>
            </a:r>
            <a:r>
              <a:rPr lang="de-DE" sz="2200" dirty="0"/>
              <a:t>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5" name="Textfeld 14"/>
          <p:cNvSpPr txBox="1"/>
          <p:nvPr/>
        </p:nvSpPr>
        <p:spPr>
          <a:xfrm>
            <a:off x="7320002" y="5224212"/>
            <a:ext cx="426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Protein </a:t>
            </a:r>
            <a:r>
              <a:rPr lang="de-DE" sz="2200" dirty="0" err="1"/>
              <a:t>Amount</a:t>
            </a:r>
            <a:r>
              <a:rPr lang="de-DE" sz="2200" dirty="0"/>
              <a:t> in Rep1, Rep2, Rep3 after </a:t>
            </a:r>
            <a:r>
              <a:rPr lang="de-DE" sz="2200" dirty="0" err="1"/>
              <a:t>normalization</a:t>
            </a:r>
            <a:endParaRPr lang="de-DE" sz="2200" dirty="0"/>
          </a:p>
        </p:txBody>
      </p:sp>
      <p:sp>
        <p:nvSpPr>
          <p:cNvPr id="16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Normalization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5036234" y="3798277"/>
            <a:ext cx="17865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4D835-26B3-49F1-AA08-AA3DD4F10E75}" type="slidenum">
              <a:rPr lang="de-DE" smtClean="0"/>
              <a:t>9</a:t>
            </a:fld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F8D8C52-24E8-A2DF-C86C-84E371D62FF4}"/>
              </a:ext>
            </a:extLst>
          </p:cNvPr>
          <p:cNvSpPr/>
          <p:nvPr/>
        </p:nvSpPr>
        <p:spPr>
          <a:xfrm>
            <a:off x="-176834" y="-160776"/>
            <a:ext cx="2540205" cy="2496013"/>
          </a:xfrm>
          <a:prstGeom prst="ellipse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/>
                </a:solidFill>
              </a:rPr>
              <a:t>Data Cleanup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197" y="220673"/>
            <a:ext cx="831708" cy="667765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0908843" y="74279"/>
            <a:ext cx="1141960" cy="10977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538024" y="1087230"/>
            <a:ext cx="5156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Batch </a:t>
            </a:r>
            <a:r>
              <a:rPr lang="de-DE" sz="2400" b="1" dirty="0" err="1"/>
              <a:t>Effect</a:t>
            </a:r>
            <a:endParaRPr lang="de-DE" sz="2400" b="1" dirty="0"/>
          </a:p>
          <a:p>
            <a:r>
              <a:rPr lang="de-DE" sz="2200" dirty="0"/>
              <a:t>=</a:t>
            </a:r>
            <a:r>
              <a:rPr lang="de-DE" sz="2200" dirty="0" err="1"/>
              <a:t>variations</a:t>
            </a:r>
            <a:r>
              <a:rPr lang="de-DE" sz="2200" dirty="0"/>
              <a:t> in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data</a:t>
            </a:r>
            <a:r>
              <a:rPr lang="de-DE" sz="2200" dirty="0"/>
              <a:t>/</a:t>
            </a:r>
            <a:r>
              <a:rPr lang="de-DE" sz="2200" dirty="0" err="1"/>
              <a:t>outliers</a:t>
            </a:r>
            <a:r>
              <a:rPr lang="de-DE" sz="2200" dirty="0"/>
              <a:t> </a:t>
            </a:r>
            <a:r>
              <a:rPr lang="de-DE" sz="2200" dirty="0" err="1"/>
              <a:t>caused</a:t>
            </a:r>
            <a:r>
              <a:rPr lang="de-DE" sz="2200" dirty="0"/>
              <a:t> </a:t>
            </a:r>
            <a:r>
              <a:rPr lang="de-DE" sz="2200" dirty="0" err="1"/>
              <a:t>by</a:t>
            </a:r>
            <a:r>
              <a:rPr lang="de-DE" sz="2200" dirty="0"/>
              <a:t> </a:t>
            </a:r>
            <a:r>
              <a:rPr lang="de-DE" sz="2200" dirty="0" err="1"/>
              <a:t>technical</a:t>
            </a:r>
            <a:r>
              <a:rPr lang="de-DE" sz="2200" dirty="0"/>
              <a:t> </a:t>
            </a:r>
            <a:r>
              <a:rPr lang="de-DE" sz="2200" dirty="0" err="1"/>
              <a:t>means</a:t>
            </a:r>
            <a:r>
              <a:rPr lang="de-DE" sz="2200" dirty="0"/>
              <a:t>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 err="1">
                <a:sym typeface="Wingdings" panose="05000000000000000000" pitchFamily="2" charset="2"/>
              </a:rPr>
              <a:t>No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biological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significance</a:t>
            </a:r>
            <a:endParaRPr lang="de-DE" sz="22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de-DE" sz="2200" dirty="0">
                <a:sym typeface="Wingdings" panose="05000000000000000000" pitchFamily="2" charset="2"/>
              </a:rPr>
              <a:t>Can </a:t>
            </a:r>
            <a:r>
              <a:rPr lang="de-DE" sz="2200" dirty="0" err="1">
                <a:sym typeface="Wingdings" panose="05000000000000000000" pitchFamily="2" charset="2"/>
              </a:rPr>
              <a:t>result</a:t>
            </a:r>
            <a:r>
              <a:rPr lang="de-DE" sz="2200" dirty="0">
                <a:sym typeface="Wingdings" panose="05000000000000000000" pitchFamily="2" charset="2"/>
              </a:rPr>
              <a:t> in </a:t>
            </a:r>
            <a:r>
              <a:rPr lang="de-DE" sz="2200" dirty="0" err="1">
                <a:sym typeface="Wingdings" panose="05000000000000000000" pitchFamily="2" charset="2"/>
              </a:rPr>
              <a:t>false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conclusions</a:t>
            </a:r>
            <a:endParaRPr lang="de-DE" sz="2200" dirty="0">
              <a:sym typeface="Wingdings" panose="05000000000000000000" pitchFamily="2" charset="2"/>
            </a:endParaRPr>
          </a:p>
          <a:p>
            <a:r>
              <a:rPr lang="de-DE" sz="2200" dirty="0">
                <a:sym typeface="Wingdings" panose="05000000000000000000" pitchFamily="2" charset="2"/>
              </a:rPr>
              <a:t>Batch </a:t>
            </a:r>
            <a:r>
              <a:rPr lang="de-DE" sz="2200" dirty="0" err="1">
                <a:sym typeface="Wingdings" panose="05000000000000000000" pitchFamily="2" charset="2"/>
              </a:rPr>
              <a:t>Effects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were</a:t>
            </a:r>
            <a:r>
              <a:rPr lang="de-DE" sz="2200" dirty="0">
                <a:sym typeface="Wingdings" panose="05000000000000000000" pitchFamily="2" charset="2"/>
              </a:rPr>
              <a:t> </a:t>
            </a:r>
            <a:r>
              <a:rPr lang="de-DE" sz="2200" dirty="0" err="1">
                <a:sym typeface="Wingdings" panose="05000000000000000000" pitchFamily="2" charset="2"/>
              </a:rPr>
              <a:t>found</a:t>
            </a:r>
            <a:r>
              <a:rPr lang="de-DE" sz="2200" dirty="0">
                <a:sym typeface="Wingdings" panose="05000000000000000000" pitchFamily="2" charset="2"/>
              </a:rPr>
              <a:t> in 23 </a:t>
            </a:r>
            <a:r>
              <a:rPr lang="de-DE" sz="2200" dirty="0" err="1">
                <a:sym typeface="Wingdings" panose="05000000000000000000" pitchFamily="2" charset="2"/>
              </a:rPr>
              <a:t>proteins</a:t>
            </a:r>
            <a:r>
              <a:rPr lang="de-DE" sz="2400" dirty="0">
                <a:sym typeface="Wingdings" panose="05000000000000000000" pitchFamily="2" charset="2"/>
              </a:rPr>
              <a:t>!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18233" y="3479065"/>
            <a:ext cx="72402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Solution</a:t>
            </a:r>
          </a:p>
          <a:p>
            <a:r>
              <a:rPr lang="de-DE" sz="2200" dirty="0"/>
              <a:t>1. </a:t>
            </a:r>
            <a:r>
              <a:rPr lang="de-DE" sz="2200" dirty="0" err="1"/>
              <a:t>Comparing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values</a:t>
            </a:r>
            <a:r>
              <a:rPr lang="de-DE" sz="2200" dirty="0"/>
              <a:t> </a:t>
            </a:r>
            <a:r>
              <a:rPr lang="de-DE" sz="2200" dirty="0" err="1"/>
              <a:t>of</a:t>
            </a:r>
            <a:r>
              <a:rPr lang="de-DE" sz="2200" dirty="0"/>
              <a:t> all 3 Reps </a:t>
            </a:r>
            <a:r>
              <a:rPr lang="de-DE" sz="2200" dirty="0" err="1"/>
              <a:t>for</a:t>
            </a:r>
            <a:r>
              <a:rPr lang="de-DE" sz="2200" dirty="0"/>
              <a:t> </a:t>
            </a:r>
            <a:r>
              <a:rPr lang="de-DE" sz="2200" dirty="0" err="1"/>
              <a:t>each</a:t>
            </a:r>
            <a:r>
              <a:rPr lang="de-DE" sz="2200" dirty="0"/>
              <a:t> </a:t>
            </a:r>
            <a:r>
              <a:rPr lang="de-DE" sz="2200" dirty="0" err="1"/>
              <a:t>fraction</a:t>
            </a:r>
            <a:endParaRPr lang="de-DE" sz="2200" dirty="0"/>
          </a:p>
        </p:txBody>
      </p:sp>
      <p:cxnSp>
        <p:nvCxnSpPr>
          <p:cNvPr id="10" name="Gerade Verbindung mit Pfeil 9"/>
          <p:cNvCxnSpPr/>
          <p:nvPr/>
        </p:nvCxnSpPr>
        <p:spPr>
          <a:xfrm flipH="1">
            <a:off x="2134608" y="4350545"/>
            <a:ext cx="1903750" cy="704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6050511" y="4340043"/>
            <a:ext cx="2001704" cy="772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el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555"/>
              </p:ext>
            </p:extLst>
          </p:nvPr>
        </p:nvGraphicFramePr>
        <p:xfrm>
          <a:off x="346671" y="5147840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graphicFrame>
        <p:nvGraphicFramePr>
          <p:cNvPr id="19" name="Tabel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1650"/>
              </p:ext>
            </p:extLst>
          </p:nvPr>
        </p:nvGraphicFramePr>
        <p:xfrm>
          <a:off x="8254586" y="5135586"/>
          <a:ext cx="2525835" cy="732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945">
                  <a:extLst>
                    <a:ext uri="{9D8B030D-6E8A-4147-A177-3AD203B41FA5}">
                      <a16:colId xmlns:a16="http://schemas.microsoft.com/office/drawing/2014/main" val="1112522935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924635696"/>
                    </a:ext>
                  </a:extLst>
                </a:gridCol>
                <a:gridCol w="841945">
                  <a:extLst>
                    <a:ext uri="{9D8B030D-6E8A-4147-A177-3AD203B41FA5}">
                      <a16:colId xmlns:a16="http://schemas.microsoft.com/office/drawing/2014/main" val="1765652364"/>
                    </a:ext>
                  </a:extLst>
                </a:gridCol>
              </a:tblGrid>
              <a:tr h="366233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Rep3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4568"/>
                  </a:ext>
                </a:extLst>
              </a:tr>
              <a:tr h="366233">
                <a:tc>
                  <a:txBody>
                    <a:bodyPr/>
                    <a:lstStyle/>
                    <a:p>
                      <a:r>
                        <a:rPr lang="de-DE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913092"/>
                  </a:ext>
                </a:extLst>
              </a:tr>
            </a:tbl>
          </a:graphicData>
        </a:graphic>
      </p:graphicFrame>
      <p:sp>
        <p:nvSpPr>
          <p:cNvPr id="21" name="Textfeld 20"/>
          <p:cNvSpPr txBox="1"/>
          <p:nvPr/>
        </p:nvSpPr>
        <p:spPr>
          <a:xfrm>
            <a:off x="835344" y="5987018"/>
            <a:ext cx="21885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8254586" y="5987018"/>
            <a:ext cx="29305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b="1" dirty="0"/>
              <a:t>Rep3=(0,67+0,98):2=0,825</a:t>
            </a:r>
          </a:p>
        </p:txBody>
      </p:sp>
      <p:sp>
        <p:nvSpPr>
          <p:cNvPr id="15" name="Titel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200" dirty="0" err="1"/>
              <a:t>Removal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batch</a:t>
            </a:r>
            <a:r>
              <a:rPr lang="de-DE" sz="3200" dirty="0"/>
              <a:t> </a:t>
            </a:r>
            <a:r>
              <a:rPr lang="de-DE" sz="3200" dirty="0" err="1"/>
              <a:t>effects</a:t>
            </a:r>
            <a:endParaRPr lang="de-DE" sz="32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9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/>
      <p:bldP spid="21" grpId="0"/>
      <p:bldP spid="22" grpId="0"/>
      <p:bldP spid="15" grpId="0"/>
    </p:bldLst>
  </p:timing>
</p:sld>
</file>

<file path=ppt/theme/theme1.xml><?xml version="1.0" encoding="utf-8"?>
<a:theme xmlns:a="http://schemas.openxmlformats.org/drawingml/2006/main" name="Office">
  <a:themeElements>
    <a:clrScheme name="Graustuf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2046</Words>
  <Application>Microsoft Office PowerPoint</Application>
  <PresentationFormat>Breitbild</PresentationFormat>
  <Paragraphs>383</Paragraphs>
  <Slides>30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</vt:lpstr>
      <vt:lpstr>Proteome-wide Screen for RNA-dependent Proteins in HeLa cells during Interphase &amp; Mitosis</vt:lpstr>
      <vt:lpstr>What are RBPs? </vt:lpstr>
      <vt:lpstr>Why is that important? - Study gap on RBPs </vt:lpstr>
      <vt:lpstr>Our Project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Sucrose Density Gradient Method - identification of new RBPs and RNA-dependent proteins</vt:lpstr>
      <vt:lpstr>What do they do?</vt:lpstr>
      <vt:lpstr>How do they bind RNA?</vt:lpstr>
      <vt:lpstr>The HeLa Interphase dataset</vt:lpstr>
      <vt:lpstr>Statistical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Title Idea</dc:title>
  <dc:creator>Kiren Nadeem</dc:creator>
  <cp:lastModifiedBy>Katharina Lotter</cp:lastModifiedBy>
  <cp:revision>160</cp:revision>
  <dcterms:created xsi:type="dcterms:W3CDTF">2022-05-12T14:00:49Z</dcterms:created>
  <dcterms:modified xsi:type="dcterms:W3CDTF">2022-07-15T19:51:52Z</dcterms:modified>
</cp:coreProperties>
</file>