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9" r:id="rId2"/>
    <p:sldId id="279" r:id="rId3"/>
    <p:sldId id="282" r:id="rId4"/>
    <p:sldId id="262" r:id="rId5"/>
    <p:sldId id="263" r:id="rId6"/>
    <p:sldId id="265" r:id="rId7"/>
    <p:sldId id="298" r:id="rId8"/>
    <p:sldId id="314" r:id="rId9"/>
    <p:sldId id="297" r:id="rId10"/>
    <p:sldId id="299" r:id="rId11"/>
    <p:sldId id="301" r:id="rId12"/>
    <p:sldId id="304" r:id="rId13"/>
    <p:sldId id="303" r:id="rId14"/>
    <p:sldId id="306" r:id="rId15"/>
    <p:sldId id="316" r:id="rId16"/>
    <p:sldId id="328" r:id="rId17"/>
    <p:sldId id="329" r:id="rId18"/>
    <p:sldId id="317" r:id="rId19"/>
    <p:sldId id="320" r:id="rId20"/>
    <p:sldId id="308" r:id="rId21"/>
    <p:sldId id="327" r:id="rId22"/>
    <p:sldId id="309" r:id="rId23"/>
    <p:sldId id="319" r:id="rId24"/>
    <p:sldId id="318" r:id="rId25"/>
    <p:sldId id="311" r:id="rId26"/>
    <p:sldId id="258" r:id="rId27"/>
    <p:sldId id="322" r:id="rId28"/>
    <p:sldId id="323" r:id="rId29"/>
    <p:sldId id="324" r:id="rId30"/>
    <p:sldId id="326" r:id="rId31"/>
    <p:sldId id="330" r:id="rId32"/>
    <p:sldId id="331" r:id="rId33"/>
    <p:sldId id="332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34990BC-C1F1-4A5C-AA3B-CB4942657D65}">
          <p14:sldIdLst>
            <p14:sldId id="259"/>
            <p14:sldId id="279"/>
            <p14:sldId id="282"/>
            <p14:sldId id="262"/>
            <p14:sldId id="263"/>
            <p14:sldId id="265"/>
            <p14:sldId id="298"/>
            <p14:sldId id="314"/>
            <p14:sldId id="297"/>
            <p14:sldId id="299"/>
            <p14:sldId id="301"/>
            <p14:sldId id="304"/>
            <p14:sldId id="303"/>
            <p14:sldId id="306"/>
            <p14:sldId id="316"/>
            <p14:sldId id="328"/>
            <p14:sldId id="329"/>
            <p14:sldId id="317"/>
            <p14:sldId id="320"/>
            <p14:sldId id="308"/>
            <p14:sldId id="327"/>
            <p14:sldId id="309"/>
            <p14:sldId id="319"/>
            <p14:sldId id="318"/>
            <p14:sldId id="311"/>
          </p14:sldIdLst>
        </p14:section>
        <p14:section name="Back-up slides" id="{EA108FB6-49F8-4F05-B5A2-66AE3DA60FBF}">
          <p14:sldIdLst>
            <p14:sldId id="258"/>
            <p14:sldId id="322"/>
            <p14:sldId id="323"/>
            <p14:sldId id="324"/>
            <p14:sldId id="326"/>
            <p14:sldId id="330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C65A"/>
    <a:srgbClr val="000000"/>
    <a:srgbClr val="1B1B1B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93280" autoAdjust="0"/>
  </p:normalViewPr>
  <p:slideViewPr>
    <p:cSldViewPr snapToGrid="0">
      <p:cViewPr varScale="1">
        <p:scale>
          <a:sx n="47" d="100"/>
          <a:sy n="47" d="100"/>
        </p:scale>
        <p:origin x="77" y="70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113085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108292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649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649" y="0"/>
        <a:ext cx="1036102" cy="2324367"/>
      </dsp:txXfrm>
    </dsp:sp>
    <dsp:sp modelId="{2C22C249-745A-4F49-A4A3-E23684FDD763}">
      <dsp:nvSpPr>
        <dsp:cNvPr id="0" name=""/>
        <dsp:cNvSpPr/>
      </dsp:nvSpPr>
      <dsp:spPr>
        <a:xfrm>
          <a:off x="22815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08855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088556" y="3486550"/>
        <a:ext cx="1036102" cy="2324367"/>
      </dsp:txXfrm>
    </dsp:sp>
    <dsp:sp modelId="{5E4A987C-48F9-4592-A0ED-B98CECC2DC5A}">
      <dsp:nvSpPr>
        <dsp:cNvPr id="0" name=""/>
        <dsp:cNvSpPr/>
      </dsp:nvSpPr>
      <dsp:spPr>
        <a:xfrm>
          <a:off x="131606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176464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176464" y="0"/>
        <a:ext cx="1036102" cy="2324367"/>
      </dsp:txXfrm>
    </dsp:sp>
    <dsp:sp modelId="{A3812726-53FC-4C87-9C59-E0C46E26AECA}">
      <dsp:nvSpPr>
        <dsp:cNvPr id="0" name=""/>
        <dsp:cNvSpPr/>
      </dsp:nvSpPr>
      <dsp:spPr>
        <a:xfrm>
          <a:off x="24039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264371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264371" y="3486550"/>
        <a:ext cx="1036102" cy="2324367"/>
      </dsp:txXfrm>
    </dsp:sp>
    <dsp:sp modelId="{CCBD143A-C550-46B3-A8D1-A77600783F58}">
      <dsp:nvSpPr>
        <dsp:cNvPr id="0" name=""/>
        <dsp:cNvSpPr/>
      </dsp:nvSpPr>
      <dsp:spPr>
        <a:xfrm>
          <a:off x="349187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352278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352278" y="0"/>
        <a:ext cx="1036102" cy="2324367"/>
      </dsp:txXfrm>
    </dsp:sp>
    <dsp:sp modelId="{626AFBA3-1EF1-4427-81DA-F7148E607606}">
      <dsp:nvSpPr>
        <dsp:cNvPr id="0" name=""/>
        <dsp:cNvSpPr/>
      </dsp:nvSpPr>
      <dsp:spPr>
        <a:xfrm>
          <a:off x="457978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44018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440186" y="3486550"/>
        <a:ext cx="1036102" cy="2324367"/>
      </dsp:txXfrm>
    </dsp:sp>
    <dsp:sp modelId="{A271D321-7910-4F9A-BE0F-8D5E75E0FC3C}">
      <dsp:nvSpPr>
        <dsp:cNvPr id="0" name=""/>
        <dsp:cNvSpPr/>
      </dsp:nvSpPr>
      <dsp:spPr>
        <a:xfrm>
          <a:off x="56676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528093" y="0"/>
          <a:ext cx="1171676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528093" y="0"/>
        <a:ext cx="1171676" cy="2324367"/>
      </dsp:txXfrm>
    </dsp:sp>
    <dsp:sp modelId="{EB21C87F-DA82-42F1-9CC1-2012FC55EAA9}">
      <dsp:nvSpPr>
        <dsp:cNvPr id="0" name=""/>
        <dsp:cNvSpPr/>
      </dsp:nvSpPr>
      <dsp:spPr>
        <a:xfrm>
          <a:off x="682338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751575" y="3486550"/>
          <a:ext cx="112201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751575" y="3486550"/>
        <a:ext cx="1122015" cy="2324367"/>
      </dsp:txXfrm>
    </dsp:sp>
    <dsp:sp modelId="{FDD99BD6-5339-4104-A41C-AA3473CF5574}">
      <dsp:nvSpPr>
        <dsp:cNvPr id="0" name=""/>
        <dsp:cNvSpPr/>
      </dsp:nvSpPr>
      <dsp:spPr>
        <a:xfrm>
          <a:off x="802203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25396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25396" y="0"/>
        <a:ext cx="1036102" cy="2324367"/>
      </dsp:txXfrm>
    </dsp:sp>
    <dsp:sp modelId="{72184247-47AF-452E-B84C-4251A01C060D}">
      <dsp:nvSpPr>
        <dsp:cNvPr id="0" name=""/>
        <dsp:cNvSpPr/>
      </dsp:nvSpPr>
      <dsp:spPr>
        <a:xfrm>
          <a:off x="915290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3:02.8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4:05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6:16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0 24575,'-20'18'0,"0"0"0,-2-2 0,-22 15 0,22-17 0,0 1 0,2 1 0,-22 22 0,41-38 0,1 1 0,-1-1 0,0 1 0,1-1 0,-1 1 0,1-1 0,-1 1 0,1-1 0,-1 1 0,1 0 0,0-1 0,-1 1 0,1 0 0,0-1 0,-1 1 0,1 0 0,0-1 0,0 1 0,0 0 0,0 0 0,0-1 0,0 1 0,0 0 0,0 0 0,0-1 0,0 1 0,0 0 0,0 0 0,1 1 0,0-1 0,0 0 0,0-1 0,0 1 0,0 0 0,0 0 0,1 0 0,-1-1 0,0 1 0,0-1 0,1 1 0,-1-1 0,0 1 0,1-1 0,2 0 0,10 2 0,1-1 0,21-2 0,-27 1 0,254-4 0,-250 6 0,-16 2 0,-24 6 0,-34 4 0,-66 6 0,19-4 0,30-3-1365,49-10-5461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6:2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790 3 24575,'0'2'0,"-1"0"0,1-1 0,-1 1 0,0 0 0,1 0 0,-1 0 0,0 0 0,0-1 0,0 1 0,-1-1 0,1 1 0,0-1 0,0 1 0,-1-1 0,1 1 0,-1-1 0,0 0 0,1 0 0,-1 0 0,0 0 0,-1 1 0,-46 19 0,41-18 0,-52 17 0,0-4 0,-2-2 0,1-2 0,-108 5 0,98-13 0,-108-8 0,177 4 0,-1 0 0,1 0 0,0 0 0,0-1 0,0 1 0,0-1 0,1 1 0,-1-1 0,0 0 0,0 0 0,0 0 0,0 0 0,1 0 0,-1 0 0,0 0 0,1 0 0,-1-1 0,1 1 0,0-1 0,-1 1 0,1-1 0,-2-3 0,3 4 0,0 1 0,-1-1 0,1 0 0,0 0 0,0 0 0,0 0 0,0 0 0,0 0 0,0 0 0,0 0 0,0 0 0,0 1 0,1-1 0,-1 0 0,0 0 0,1 0 0,-1 0 0,0 0 0,2-1 0,-1 0 0,1 0 0,-1 1 0,1-1 0,0 0 0,0 1 0,0-1 0,0 1 0,0-1 0,0 1 0,4-1 0,5-3 0,0 1 0,0 1 0,1 0 0,-1 0 0,1 1 0,13 0 0,77 1 0,-27 1 0,121-16 0,-112 7 0,90-17 0,-292 23 0,83 3 0,18-1 0,-1 0 0,1 2 0,0 0 0,0 1 0,0 1 0,0 0 0,0 1 0,-32 13 0,-29 17 0,48-22 0,2 0 0,0 2 0,-37 25 0,18-3 0,47-36 2,-1 0-1,1 0 0,0 1 1,-1-1-1,1 0 0,0 0 1,-1 1-1,1-1 0,0 0 1,-1 0-1,1 1 0,0-1 1,0 0-1,0 1 0,-1-1 1,1 1-1,0-1 0,0 0 1,0 1-1,0-1 0,0 0 1,0 1-1,-1-1 0,1 1 1,0-1-1,0 0 0,0 1 1,0-1-1,1 1 0,-1-1 1,0 0-1,0 1 0,0-1 1,0 1-1,0-1 0,0 0 1,1 1-1,-1-1 0,0 0 1,0 1-1,0-1 0,1 0 1,-1 1-1,0-1 0,0 0 1,1 0-1,-1 1 0,0-1 1,1 0-1,-1 0 0,0 0 1,2 1-1,20 4-1300,-21-5 1162,22 1-6689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3:04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3:06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3:06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3:57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4:01.1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4:0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4:02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4:02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6E8D-0131-4BC3-9872-2221C06C416F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725D7-3157-4FF7-8F2A-10244555D54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9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7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Coiled</a:t>
            </a:r>
            <a:r>
              <a:rPr lang="de-DE" dirty="0"/>
              <a:t> </a:t>
            </a:r>
            <a:r>
              <a:rPr lang="de-DE" dirty="0" err="1"/>
              <a:t>coil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intriniscally</a:t>
            </a:r>
            <a:r>
              <a:rPr lang="de-DE" baseline="0" dirty="0"/>
              <a:t> </a:t>
            </a:r>
            <a:r>
              <a:rPr lang="de-DE" baseline="0" dirty="0" err="1"/>
              <a:t>disordered</a:t>
            </a:r>
            <a:r>
              <a:rPr lang="de-DE" baseline="0" dirty="0"/>
              <a:t> </a:t>
            </a:r>
            <a:r>
              <a:rPr lang="de-DE" baseline="0" dirty="0" err="1"/>
              <a:t>regions</a:t>
            </a:r>
            <a:r>
              <a:rPr lang="de-DE" baseline="0" dirty="0"/>
              <a:t> (last </a:t>
            </a:r>
            <a:r>
              <a:rPr lang="de-DE" baseline="0" dirty="0" err="1"/>
              <a:t>ones</a:t>
            </a:r>
            <a:r>
              <a:rPr lang="de-DE" baseline="0" dirty="0"/>
              <a:t> </a:t>
            </a:r>
            <a:r>
              <a:rPr lang="de-DE" baseline="0" dirty="0" err="1"/>
              <a:t>enable</a:t>
            </a:r>
            <a:r>
              <a:rPr lang="de-DE" baseline="0" dirty="0"/>
              <a:t> an </a:t>
            </a:r>
            <a:r>
              <a:rPr lang="de-DE" baseline="0" dirty="0" err="1"/>
              <a:t>unspecific</a:t>
            </a:r>
            <a:r>
              <a:rPr lang="de-DE" baseline="0" dirty="0"/>
              <a:t> </a:t>
            </a:r>
            <a:r>
              <a:rPr lang="de-DE" baseline="0" dirty="0" err="1"/>
              <a:t>binding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RNA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14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proteins</a:t>
            </a:r>
            <a:r>
              <a:rPr lang="de-DE" baseline="0" dirty="0"/>
              <a:t> </a:t>
            </a:r>
            <a:r>
              <a:rPr lang="de-DE" baseline="0" dirty="0" err="1"/>
              <a:t>contained</a:t>
            </a:r>
            <a:r>
              <a:rPr lang="de-DE" baseline="0" dirty="0"/>
              <a:t> </a:t>
            </a:r>
            <a:r>
              <a:rPr lang="de-DE" baseline="0" dirty="0" err="1"/>
              <a:t>intrinsically</a:t>
            </a:r>
            <a:r>
              <a:rPr lang="de-DE" baseline="0" dirty="0"/>
              <a:t> </a:t>
            </a:r>
            <a:r>
              <a:rPr lang="de-DE" baseline="0" dirty="0" err="1"/>
              <a:t>disordered</a:t>
            </a:r>
            <a:r>
              <a:rPr lang="de-DE" baseline="0" dirty="0"/>
              <a:t> </a:t>
            </a:r>
            <a:r>
              <a:rPr lang="de-DE" baseline="0" dirty="0" err="1"/>
              <a:t>regions</a:t>
            </a:r>
            <a:r>
              <a:rPr lang="de-DE" baseline="0" dirty="0"/>
              <a:t>!</a:t>
            </a:r>
          </a:p>
          <a:p>
            <a:endParaRPr lang="de-DE" baseline="0" dirty="0"/>
          </a:p>
          <a:p>
            <a:r>
              <a:rPr lang="de-DE" baseline="0" dirty="0" err="1"/>
              <a:t>Coiled</a:t>
            </a:r>
            <a:r>
              <a:rPr lang="de-DE" baseline="0" dirty="0"/>
              <a:t> </a:t>
            </a:r>
            <a:r>
              <a:rPr lang="de-DE" baseline="0" dirty="0" err="1"/>
              <a:t>coil</a:t>
            </a:r>
            <a:r>
              <a:rPr lang="de-DE" baseline="0" dirty="0"/>
              <a:t>: 81 </a:t>
            </a:r>
            <a:r>
              <a:rPr lang="de-DE" baseline="0" dirty="0" err="1"/>
              <a:t>proteins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575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18 Proteins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actin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350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determining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maxime</a:t>
            </a:r>
            <a:r>
              <a:rPr lang="de-DE" dirty="0"/>
              <a:t> in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were</a:t>
            </a:r>
            <a:r>
              <a:rPr lang="de-DE" baseline="0" dirty="0"/>
              <a:t> </a:t>
            </a:r>
            <a:r>
              <a:rPr lang="de-DE" baseline="0" dirty="0" err="1"/>
              <a:t>left</a:t>
            </a:r>
            <a:r>
              <a:rPr lang="de-DE" baseline="0" dirty="0"/>
              <a:t> </a:t>
            </a:r>
            <a:r>
              <a:rPr lang="de-DE" baseline="0" dirty="0" err="1"/>
              <a:t>untreated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treated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RNAse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shifts</a:t>
            </a:r>
            <a:r>
              <a:rPr lang="de-DE" baseline="0" dirty="0"/>
              <a:t>,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were</a:t>
            </a:r>
            <a:r>
              <a:rPr lang="de-DE" baseline="0" dirty="0"/>
              <a:t> </a:t>
            </a:r>
            <a:r>
              <a:rPr lang="de-DE" baseline="0" dirty="0" err="1"/>
              <a:t>able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determine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proteins</a:t>
            </a:r>
            <a:r>
              <a:rPr lang="de-DE" baseline="0" dirty="0"/>
              <a:t> bind RNA/</a:t>
            </a:r>
            <a:r>
              <a:rPr lang="de-DE" baseline="0" dirty="0" err="1"/>
              <a:t>whose</a:t>
            </a:r>
            <a:r>
              <a:rPr lang="de-DE" baseline="0" dirty="0"/>
              <a:t> </a:t>
            </a:r>
            <a:r>
              <a:rPr lang="de-DE" baseline="0" dirty="0" err="1"/>
              <a:t>interactome</a:t>
            </a:r>
            <a:r>
              <a:rPr lang="de-DE" baseline="0" dirty="0"/>
              <a:t> </a:t>
            </a:r>
            <a:r>
              <a:rPr lang="de-DE" baseline="0" dirty="0" err="1"/>
              <a:t>depends</a:t>
            </a:r>
            <a:r>
              <a:rPr lang="de-DE" baseline="0" dirty="0"/>
              <a:t> on RNA</a:t>
            </a:r>
          </a:p>
          <a:p>
            <a:endParaRPr lang="de-DE" baseline="0" dirty="0"/>
          </a:p>
          <a:p>
            <a:r>
              <a:rPr lang="de-DE" baseline="0" dirty="0" err="1"/>
              <a:t>They</a:t>
            </a:r>
            <a:r>
              <a:rPr lang="de-DE" baseline="0" dirty="0"/>
              <a:t>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occur</a:t>
            </a:r>
            <a:r>
              <a:rPr lang="de-DE" baseline="0" dirty="0"/>
              <a:t> in </a:t>
            </a:r>
            <a:r>
              <a:rPr lang="de-DE" baseline="0" dirty="0" err="1"/>
              <a:t>both</a:t>
            </a:r>
            <a:r>
              <a:rPr lang="de-DE" baseline="0" dirty="0"/>
              <a:t> </a:t>
            </a:r>
            <a:r>
              <a:rPr lang="de-DE" baseline="0" dirty="0" err="1"/>
              <a:t>phases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cycle</a:t>
            </a:r>
            <a:r>
              <a:rPr lang="de-DE" baseline="0" dirty="0"/>
              <a:t>, </a:t>
            </a:r>
            <a:r>
              <a:rPr lang="de-DE" baseline="0" dirty="0" err="1"/>
              <a:t>or</a:t>
            </a:r>
            <a:r>
              <a:rPr lang="de-DE" baseline="0" dirty="0"/>
              <a:t> just in </a:t>
            </a:r>
            <a:r>
              <a:rPr lang="de-DE" baseline="0" dirty="0" err="1"/>
              <a:t>one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them</a:t>
            </a:r>
            <a:r>
              <a:rPr lang="de-DE" baseline="0" dirty="0"/>
              <a:t>, </a:t>
            </a:r>
            <a:r>
              <a:rPr lang="de-DE" baseline="0" dirty="0" err="1"/>
              <a:t>showing</a:t>
            </a:r>
            <a:r>
              <a:rPr lang="de-DE" baseline="0" dirty="0"/>
              <a:t> </a:t>
            </a:r>
            <a:r>
              <a:rPr lang="de-DE" baseline="0" dirty="0" err="1"/>
              <a:t>they</a:t>
            </a:r>
            <a:r>
              <a:rPr lang="de-DE" baseline="0" dirty="0"/>
              <a:t> </a:t>
            </a:r>
            <a:r>
              <a:rPr lang="de-DE" baseline="0" dirty="0" err="1"/>
              <a:t>respond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cellular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environmental </a:t>
            </a:r>
            <a:r>
              <a:rPr lang="de-DE" baseline="0" dirty="0" err="1"/>
              <a:t>stimuli</a:t>
            </a:r>
            <a:r>
              <a:rPr lang="de-DE" baseline="0" dirty="0"/>
              <a:t>, </a:t>
            </a:r>
            <a:r>
              <a:rPr lang="de-DE" baseline="0" dirty="0" err="1"/>
              <a:t>thereby</a:t>
            </a:r>
            <a:r>
              <a:rPr lang="de-DE" baseline="0" dirty="0"/>
              <a:t> </a:t>
            </a:r>
            <a:r>
              <a:rPr lang="de-DE" baseline="0" dirty="0" err="1"/>
              <a:t>enabeling</a:t>
            </a:r>
            <a:r>
              <a:rPr lang="de-DE" baseline="0" dirty="0"/>
              <a:t> a </a:t>
            </a:r>
            <a:r>
              <a:rPr lang="de-DE" baseline="0" dirty="0" err="1"/>
              <a:t>fine</a:t>
            </a:r>
            <a:r>
              <a:rPr lang="de-DE" baseline="0" dirty="0"/>
              <a:t> </a:t>
            </a:r>
            <a:r>
              <a:rPr lang="de-DE" baseline="0" dirty="0" err="1"/>
              <a:t>tuned</a:t>
            </a:r>
            <a:r>
              <a:rPr lang="de-DE" baseline="0" dirty="0"/>
              <a:t> </a:t>
            </a:r>
            <a:r>
              <a:rPr lang="de-DE" baseline="0" dirty="0" err="1"/>
              <a:t>regulation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RNA in all </a:t>
            </a:r>
            <a:r>
              <a:rPr lang="de-DE" baseline="0" dirty="0" err="1"/>
              <a:t>phases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cycle</a:t>
            </a:r>
            <a:r>
              <a:rPr lang="de-DE" baseline="0" dirty="0"/>
              <a:t>. </a:t>
            </a:r>
          </a:p>
          <a:p>
            <a:endParaRPr lang="de-DE" baseline="0" dirty="0"/>
          </a:p>
          <a:p>
            <a:endParaRPr lang="de-DE" baseline="0" dirty="0"/>
          </a:p>
          <a:p>
            <a:endParaRPr lang="de-D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RBPs </a:t>
            </a:r>
            <a:r>
              <a:rPr lang="de-DE" dirty="0" err="1"/>
              <a:t>occur</a:t>
            </a:r>
            <a:r>
              <a:rPr lang="de-DE" dirty="0"/>
              <a:t> in </a:t>
            </a:r>
            <a:r>
              <a:rPr lang="de-DE" dirty="0" err="1"/>
              <a:t>Mitosis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Interphase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cell-cycle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</a:t>
            </a:r>
            <a:r>
              <a:rPr lang="de-DE" dirty="0" err="1"/>
              <a:t>constitutively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shifts</a:t>
            </a:r>
            <a:r>
              <a:rPr lang="de-DE" dirty="0"/>
              <a:t> &amp;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shifts</a:t>
            </a:r>
            <a:endParaRPr lang="de-DE" dirty="0"/>
          </a:p>
          <a:p>
            <a:r>
              <a:rPr lang="de-DE" baseline="0" dirty="0" err="1"/>
              <a:t>Left</a:t>
            </a:r>
            <a:r>
              <a:rPr lang="de-DE" baseline="0" dirty="0"/>
              <a:t> </a:t>
            </a:r>
            <a:r>
              <a:rPr lang="de-DE" baseline="0" dirty="0" err="1"/>
              <a:t>shift</a:t>
            </a:r>
            <a:r>
              <a:rPr lang="de-DE" baseline="0" dirty="0"/>
              <a:t>: Protein loses </a:t>
            </a:r>
            <a:r>
              <a:rPr lang="de-DE" baseline="0" dirty="0" err="1"/>
              <a:t>interaction</a:t>
            </a:r>
            <a:r>
              <a:rPr lang="de-DE" baseline="0" dirty="0"/>
              <a:t> </a:t>
            </a:r>
            <a:r>
              <a:rPr lang="de-DE" baseline="0" dirty="0" err="1"/>
              <a:t>partners</a:t>
            </a:r>
            <a:r>
              <a:rPr lang="de-DE" baseline="0" dirty="0"/>
              <a:t> after </a:t>
            </a:r>
            <a:r>
              <a:rPr lang="de-DE" baseline="0" dirty="0" err="1"/>
              <a:t>Rnase</a:t>
            </a:r>
            <a:r>
              <a:rPr lang="de-DE" baseline="0" dirty="0"/>
              <a:t> </a:t>
            </a:r>
            <a:r>
              <a:rPr lang="de-DE" baseline="0" dirty="0" err="1"/>
              <a:t>treatment</a:t>
            </a:r>
            <a:r>
              <a:rPr lang="de-DE" baseline="0" dirty="0"/>
              <a:t>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most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likely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directly</a:t>
            </a:r>
            <a:r>
              <a:rPr lang="de-DE" baseline="0" dirty="0">
                <a:sym typeface="Wingdings" panose="05000000000000000000" pitchFamily="2" charset="2"/>
              </a:rPr>
              <a:t> RNA </a:t>
            </a:r>
            <a:r>
              <a:rPr lang="de-DE" baseline="0" dirty="0" err="1">
                <a:sym typeface="Wingdings" panose="05000000000000000000" pitchFamily="2" charset="2"/>
              </a:rPr>
              <a:t>binding</a:t>
            </a:r>
            <a:endParaRPr lang="de-DE" baseline="0" dirty="0">
              <a:sym typeface="Wingdings" panose="05000000000000000000" pitchFamily="2" charset="2"/>
            </a:endParaRPr>
          </a:p>
          <a:p>
            <a:r>
              <a:rPr lang="de-DE" baseline="0" dirty="0" err="1">
                <a:sym typeface="Wingdings" panose="05000000000000000000" pitchFamily="2" charset="2"/>
              </a:rPr>
              <a:t>Right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shift</a:t>
            </a:r>
            <a:r>
              <a:rPr lang="de-DE" baseline="0" dirty="0">
                <a:sym typeface="Wingdings" panose="05000000000000000000" pitchFamily="2" charset="2"/>
              </a:rPr>
              <a:t>: Protein </a:t>
            </a:r>
            <a:r>
              <a:rPr lang="de-DE" baseline="0" dirty="0" err="1">
                <a:sym typeface="Wingdings" panose="05000000000000000000" pitchFamily="2" charset="2"/>
              </a:rPr>
              <a:t>gains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interaction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partners</a:t>
            </a:r>
            <a:r>
              <a:rPr lang="de-DE" baseline="0" dirty="0">
                <a:sym typeface="Wingdings" panose="05000000000000000000" pitchFamily="2" charset="2"/>
              </a:rPr>
              <a:t>: RNA </a:t>
            </a:r>
            <a:r>
              <a:rPr lang="de-DE" baseline="0" dirty="0" err="1">
                <a:sym typeface="Wingdings" panose="05000000000000000000" pitchFamily="2" charset="2"/>
              </a:rPr>
              <a:t>dependent</a:t>
            </a:r>
            <a:r>
              <a:rPr lang="de-DE" baseline="0" dirty="0">
                <a:sym typeface="Wingdings" panose="05000000000000000000" pitchFamily="2" charset="2"/>
              </a:rPr>
              <a:t>, </a:t>
            </a:r>
            <a:r>
              <a:rPr lang="de-DE" baseline="0" dirty="0" err="1">
                <a:sym typeface="Wingdings" panose="05000000000000000000" pitchFamily="2" charset="2"/>
              </a:rPr>
              <a:t>by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loosing</a:t>
            </a:r>
            <a:r>
              <a:rPr lang="de-DE" baseline="0" dirty="0">
                <a:sym typeface="Wingdings" panose="05000000000000000000" pitchFamily="2" charset="2"/>
              </a:rPr>
              <a:t> RNA </a:t>
            </a:r>
            <a:r>
              <a:rPr lang="de-DE" baseline="0" dirty="0" err="1">
                <a:sym typeface="Wingdings" panose="05000000000000000000" pitchFamily="2" charset="2"/>
              </a:rPr>
              <a:t>other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binding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sites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could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become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available</a:t>
            </a:r>
            <a:endParaRPr lang="de-DE" baseline="0" dirty="0">
              <a:sym typeface="Wingdings" panose="05000000000000000000" pitchFamily="2" charset="2"/>
            </a:endParaRPr>
          </a:p>
          <a:p>
            <a:endParaRPr lang="de-DE" baseline="0" dirty="0">
              <a:sym typeface="Wingdings" panose="05000000000000000000" pitchFamily="2" charset="2"/>
            </a:endParaRPr>
          </a:p>
          <a:p>
            <a:endParaRPr lang="de-DE" baseline="0" dirty="0">
              <a:sym typeface="Wingdings" panose="05000000000000000000" pitchFamily="2" charset="2"/>
            </a:endParaRPr>
          </a:p>
          <a:p>
            <a:r>
              <a:rPr lang="de-DE" baseline="0" dirty="0">
                <a:sym typeface="Wingdings" panose="05000000000000000000" pitchFamily="2" charset="2"/>
              </a:rPr>
              <a:t>RBPs </a:t>
            </a:r>
            <a:r>
              <a:rPr lang="de-DE" baseline="0" dirty="0" err="1">
                <a:sym typeface="Wingdings" panose="05000000000000000000" pitchFamily="2" charset="2"/>
              </a:rPr>
              <a:t>as</a:t>
            </a:r>
            <a:r>
              <a:rPr lang="de-DE" baseline="0" dirty="0">
                <a:sym typeface="Wingdings" panose="05000000000000000000" pitchFamily="2" charset="2"/>
              </a:rPr>
              <a:t> an </a:t>
            </a:r>
            <a:r>
              <a:rPr lang="de-DE" baseline="0" dirty="0" err="1">
                <a:sym typeface="Wingdings" panose="05000000000000000000" pitchFamily="2" charset="2"/>
              </a:rPr>
              <a:t>opportunity</a:t>
            </a:r>
            <a:r>
              <a:rPr lang="de-DE" baseline="0" dirty="0">
                <a:sym typeface="Wingdings" panose="05000000000000000000" pitchFamily="2" charset="2"/>
              </a:rPr>
              <a:t>: </a:t>
            </a:r>
            <a:r>
              <a:rPr lang="de-DE" baseline="0" dirty="0" err="1">
                <a:sym typeface="Wingdings" panose="05000000000000000000" pitchFamily="2" charset="2"/>
              </a:rPr>
              <a:t>involved</a:t>
            </a:r>
            <a:r>
              <a:rPr lang="de-DE" baseline="0" dirty="0">
                <a:sym typeface="Wingdings" panose="05000000000000000000" pitchFamily="2" charset="2"/>
              </a:rPr>
              <a:t> in </a:t>
            </a:r>
            <a:r>
              <a:rPr lang="de-DE" baseline="0" dirty="0" err="1">
                <a:sym typeface="Wingdings" panose="05000000000000000000" pitchFamily="2" charset="2"/>
              </a:rPr>
              <a:t>almost</a:t>
            </a:r>
            <a:r>
              <a:rPr lang="de-DE" baseline="0" dirty="0">
                <a:sym typeface="Wingdings" panose="05000000000000000000" pitchFamily="2" charset="2"/>
              </a:rPr>
              <a:t> all </a:t>
            </a:r>
            <a:r>
              <a:rPr lang="de-DE" baseline="0" dirty="0" err="1">
                <a:sym typeface="Wingdings" panose="05000000000000000000" pitchFamily="2" charset="2"/>
              </a:rPr>
              <a:t>cellular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processes</a:t>
            </a:r>
            <a:endParaRPr lang="de-DE" baseline="0" dirty="0">
              <a:sym typeface="Wingdings" panose="05000000000000000000" pitchFamily="2" charset="2"/>
            </a:endParaRPr>
          </a:p>
          <a:p>
            <a:r>
              <a:rPr lang="de-DE" baseline="0" dirty="0" err="1">
                <a:sym typeface="Wingdings" panose="05000000000000000000" pitchFamily="2" charset="2"/>
              </a:rPr>
              <a:t>Targeting</a:t>
            </a:r>
            <a:r>
              <a:rPr lang="de-DE" baseline="0" dirty="0">
                <a:sym typeface="Wingdings" panose="05000000000000000000" pitchFamily="2" charset="2"/>
              </a:rPr>
              <a:t> RBPs </a:t>
            </a:r>
            <a:r>
              <a:rPr lang="de-DE" baseline="0" dirty="0" err="1">
                <a:sym typeface="Wingdings" panose="05000000000000000000" pitchFamily="2" charset="2"/>
              </a:rPr>
              <a:t>could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introduce</a:t>
            </a:r>
            <a:r>
              <a:rPr lang="de-DE" baseline="0" dirty="0">
                <a:sym typeface="Wingdings" panose="05000000000000000000" pitchFamily="2" charset="2"/>
              </a:rPr>
              <a:t> a fundamental </a:t>
            </a:r>
            <a:r>
              <a:rPr lang="de-DE" baseline="0" dirty="0" err="1">
                <a:sym typeface="Wingdings" panose="05000000000000000000" pitchFamily="2" charset="2"/>
              </a:rPr>
              <a:t>shift</a:t>
            </a:r>
            <a:r>
              <a:rPr lang="de-DE" baseline="0" dirty="0">
                <a:sym typeface="Wingdings" panose="05000000000000000000" pitchFamily="2" charset="2"/>
              </a:rPr>
              <a:t> in </a:t>
            </a:r>
            <a:r>
              <a:rPr lang="de-DE" baseline="0" dirty="0" err="1">
                <a:sym typeface="Wingdings" panose="05000000000000000000" pitchFamily="2" charset="2"/>
              </a:rPr>
              <a:t>medicine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0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RBPs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severe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diseases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when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malfunctioning</a:t>
            </a:r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055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alone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RNA </a:t>
            </a:r>
            <a:r>
              <a:rPr lang="de-DE" dirty="0" err="1"/>
              <a:t>metabolism</a:t>
            </a:r>
            <a:r>
              <a:rPr lang="de-DE" dirty="0"/>
              <a:t> RBPs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Cooperative</a:t>
            </a:r>
            <a:r>
              <a:rPr lang="de-DE" dirty="0"/>
              <a:t> &amp; </a:t>
            </a:r>
            <a:r>
              <a:rPr lang="de-DE" dirty="0" err="1"/>
              <a:t>antagonistic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Dynamic </a:t>
            </a:r>
            <a:r>
              <a:rPr lang="de-DE" dirty="0" err="1"/>
              <a:t>associations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fine-tuned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regulation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RNA </a:t>
            </a:r>
            <a:r>
              <a:rPr lang="de-DE" dirty="0" err="1">
                <a:sym typeface="Wingdings" panose="05000000000000000000" pitchFamily="2" charset="2"/>
              </a:rPr>
              <a:t>targets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140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motiv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90 </a:t>
            </a:r>
            <a:r>
              <a:rPr lang="de-DE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acids</a:t>
            </a:r>
            <a:endParaRPr lang="de-DE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dirty="0"/>
              <a:t>Definition</a:t>
            </a:r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binding</a:t>
            </a:r>
            <a:endParaRPr lang="de-DE" sz="1200" dirty="0"/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dependent</a:t>
            </a:r>
            <a:r>
              <a:rPr lang="de-DE" sz="1200" dirty="0"/>
              <a:t> (</a:t>
            </a:r>
            <a:r>
              <a:rPr lang="de-DE" sz="1200" dirty="0" err="1">
                <a:solidFill>
                  <a:srgbClr val="0070C0"/>
                </a:solidFill>
              </a:rPr>
              <a:t>interactome</a:t>
            </a:r>
            <a:r>
              <a:rPr lang="de-DE" sz="1200" dirty="0"/>
              <a:t> </a:t>
            </a:r>
            <a:r>
              <a:rPr lang="de-DE" sz="1200" dirty="0" err="1"/>
              <a:t>depends</a:t>
            </a:r>
            <a:r>
              <a:rPr lang="de-DE" sz="1200" dirty="0"/>
              <a:t> on RNA)</a:t>
            </a:r>
          </a:p>
          <a:p>
            <a:pPr marL="171450" indent="-171450">
              <a:buFontTx/>
              <a:buChar char="-"/>
            </a:pPr>
            <a:endParaRPr lang="de-DE" sz="1200" dirty="0"/>
          </a:p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and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Comparison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databases</a:t>
            </a:r>
            <a:r>
              <a:rPr lang="de-DE" baseline="0" dirty="0"/>
              <a:t>: </a:t>
            </a:r>
            <a:r>
              <a:rPr lang="de-DE" baseline="0" dirty="0" err="1"/>
              <a:t>later</a:t>
            </a:r>
            <a:r>
              <a:rPr lang="de-DE" baseline="0" dirty="0"/>
              <a:t>: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do </a:t>
            </a:r>
            <a:r>
              <a:rPr lang="de-DE" baseline="0" dirty="0" err="1"/>
              <a:t>the</a:t>
            </a:r>
            <a:r>
              <a:rPr lang="de-DE" baseline="0" dirty="0"/>
              <a:t> RBPs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identify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in </a:t>
            </a:r>
            <a:r>
              <a:rPr lang="de-DE" baseline="0" dirty="0" err="1"/>
              <a:t>common</a:t>
            </a:r>
            <a:endParaRPr lang="de-DE" dirty="0"/>
          </a:p>
          <a:p>
            <a:pPr marL="0" indent="0">
              <a:buFontTx/>
              <a:buNone/>
            </a:pPr>
            <a:endParaRPr lang="de-DE" sz="1200" dirty="0"/>
          </a:p>
          <a:p>
            <a:pPr marL="0" indent="0">
              <a:buFontTx/>
              <a:buNone/>
            </a:pPr>
            <a:r>
              <a:rPr lang="de-DE" dirty="0" err="1"/>
              <a:t>Enable</a:t>
            </a:r>
            <a:r>
              <a:rPr lang="de-DE" dirty="0"/>
              <a:t> a 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tuned</a:t>
            </a:r>
            <a:r>
              <a:rPr lang="de-DE" baseline="0" dirty="0"/>
              <a:t> </a:t>
            </a:r>
            <a:r>
              <a:rPr lang="de-DE" baseline="0" dirty="0" err="1"/>
              <a:t>regulation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RNA</a:t>
            </a:r>
          </a:p>
          <a:p>
            <a:pPr marL="0" indent="0">
              <a:buFontTx/>
              <a:buNone/>
            </a:pP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looked</a:t>
            </a:r>
            <a:r>
              <a:rPr lang="de-DE" baseline="0" dirty="0"/>
              <a:t> at 2 </a:t>
            </a:r>
            <a:r>
              <a:rPr lang="de-DE" baseline="0" dirty="0" err="1"/>
              <a:t>phases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cycle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see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could</a:t>
            </a:r>
            <a:r>
              <a:rPr lang="de-DE" baseline="0" dirty="0"/>
              <a:t> </a:t>
            </a:r>
            <a:r>
              <a:rPr lang="de-DE" baseline="0" dirty="0" err="1"/>
              <a:t>identify</a:t>
            </a:r>
            <a:r>
              <a:rPr lang="de-DE" baseline="0" dirty="0"/>
              <a:t> </a:t>
            </a:r>
            <a:r>
              <a:rPr lang="de-DE" baseline="0" dirty="0" err="1"/>
              <a:t>changes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831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To-do:</a:t>
            </a:r>
            <a:r>
              <a:rPr lang="en-GB" baseline="0" dirty="0"/>
              <a:t> </a:t>
            </a:r>
            <a:r>
              <a:rPr lang="en-GB" baseline="0" dirty="0" err="1"/>
              <a:t>kurze</a:t>
            </a:r>
            <a:r>
              <a:rPr lang="en-GB" baseline="0" dirty="0"/>
              <a:t> Definition: was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eigentlich</a:t>
            </a:r>
            <a:r>
              <a:rPr lang="en-GB" baseline="0" dirty="0"/>
              <a:t> interphase?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Data frame with 7086 rows and 150 columns</a:t>
            </a:r>
          </a:p>
          <a:p>
            <a:pPr marL="171450" indent="-171450">
              <a:buFontTx/>
              <a:buChar char="-"/>
            </a:pPr>
            <a:r>
              <a:rPr lang="en-GB" dirty="0"/>
              <a:t>Rows = proteins</a:t>
            </a:r>
          </a:p>
          <a:p>
            <a:pPr marL="171450" indent="-171450">
              <a:buFontTx/>
              <a:buChar char="-"/>
            </a:pPr>
            <a:r>
              <a:rPr lang="en-GB" dirty="0"/>
              <a:t>Col = Fraction 1-25 for a replicate of control 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  <a:p>
            <a:pPr marL="171450" indent="-171450">
              <a:buFontTx/>
              <a:buChar char="-"/>
            </a:pPr>
            <a:r>
              <a:rPr lang="en-GB" dirty="0"/>
              <a:t>Values in Dalton?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701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11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215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so</a:t>
            </a:r>
            <a:r>
              <a:rPr lang="de-DE" baseline="0" dirty="0"/>
              <a:t> </a:t>
            </a:r>
            <a:r>
              <a:rPr lang="de-DE" baseline="0" dirty="0" err="1"/>
              <a:t>far</a:t>
            </a:r>
            <a:endParaRPr lang="de-DE" baseline="0" dirty="0"/>
          </a:p>
          <a:p>
            <a:r>
              <a:rPr lang="de-DE" baseline="0" dirty="0"/>
              <a:t>High </a:t>
            </a:r>
            <a:r>
              <a:rPr lang="de-DE" baseline="0" dirty="0" err="1"/>
              <a:t>need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proteome</a:t>
            </a:r>
            <a:r>
              <a:rPr lang="de-DE" baseline="0" dirty="0"/>
              <a:t> </a:t>
            </a:r>
            <a:r>
              <a:rPr lang="de-DE" baseline="0" dirty="0" err="1"/>
              <a:t>wide</a:t>
            </a:r>
            <a:r>
              <a:rPr lang="de-DE" baseline="0" dirty="0"/>
              <a:t>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dedicated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identification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RBPs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2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was </a:t>
            </a:r>
            <a:r>
              <a:rPr lang="de-DE" dirty="0" err="1"/>
              <a:t>our</a:t>
            </a:r>
            <a:r>
              <a:rPr lang="de-DE" dirty="0"/>
              <a:t> initial </a:t>
            </a:r>
            <a:r>
              <a:rPr lang="de-DE" dirty="0" err="1"/>
              <a:t>timeline</a:t>
            </a:r>
            <a:r>
              <a:rPr lang="de-DE" dirty="0"/>
              <a:t>, in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exactly</a:t>
            </a:r>
            <a:r>
              <a:rPr lang="de-DE" baseline="0" dirty="0"/>
              <a:t> stick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, but </a:t>
            </a:r>
            <a:r>
              <a:rPr lang="de-DE" baseline="0" dirty="0" err="1"/>
              <a:t>we</a:t>
            </a:r>
            <a:r>
              <a:rPr lang="de-DE" baseline="0" dirty="0"/>
              <a:t> will </a:t>
            </a:r>
            <a:r>
              <a:rPr lang="de-DE" baseline="0" dirty="0" err="1"/>
              <a:t>show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did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9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Details der Schritte hier rein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5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100:</a:t>
            </a:r>
            <a:r>
              <a:rPr lang="de-DE" baseline="0" dirty="0"/>
              <a:t> </a:t>
            </a:r>
            <a:r>
              <a:rPr lang="de-DE" baseline="0" dirty="0" err="1"/>
              <a:t>amount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r>
              <a:rPr lang="de-DE" baseline="0" dirty="0"/>
              <a:t> </a:t>
            </a:r>
            <a:r>
              <a:rPr lang="de-DE" baseline="0" dirty="0" err="1"/>
              <a:t>interpretable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percentage</a:t>
            </a:r>
            <a:r>
              <a:rPr lang="de-DE" baseline="0" dirty="0"/>
              <a:t> </a:t>
            </a:r>
            <a:r>
              <a:rPr lang="de-DE" baseline="0" dirty="0">
                <a:sym typeface="Wingdings" panose="05000000000000000000" pitchFamily="2" charset="2"/>
              </a:rPr>
              <a:t> will </a:t>
            </a:r>
            <a:r>
              <a:rPr lang="de-DE" baseline="0" dirty="0" err="1">
                <a:sym typeface="Wingdings" panose="05000000000000000000" pitchFamily="2" charset="2"/>
              </a:rPr>
              <a:t>be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used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for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the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determination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of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local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maxima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05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5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213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an </a:t>
            </a:r>
            <a:r>
              <a:rPr lang="de-DE" dirty="0" err="1"/>
              <a:t>estimate</a:t>
            </a:r>
            <a:r>
              <a:rPr lang="de-DE" baseline="0" dirty="0"/>
              <a:t>/</a:t>
            </a:r>
            <a:r>
              <a:rPr lang="de-DE" baseline="0" dirty="0" err="1"/>
              <a:t>validation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our</a:t>
            </a:r>
            <a:r>
              <a:rPr lang="de-DE" baseline="0" dirty="0"/>
              <a:t> </a:t>
            </a:r>
            <a:r>
              <a:rPr lang="de-DE" baseline="0" dirty="0" err="1"/>
              <a:t>results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compared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RBPs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found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R-</a:t>
            </a:r>
            <a:r>
              <a:rPr lang="de-DE" baseline="0" dirty="0" err="1"/>
              <a:t>DeeP</a:t>
            </a:r>
            <a:r>
              <a:rPr lang="de-DE" baseline="0" dirty="0"/>
              <a:t> </a:t>
            </a:r>
            <a:r>
              <a:rPr lang="de-DE" baseline="0" dirty="0" err="1"/>
              <a:t>database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R-</a:t>
            </a:r>
            <a:r>
              <a:rPr lang="de-DE" baseline="0" dirty="0" err="1"/>
              <a:t>DeeP</a:t>
            </a:r>
            <a:r>
              <a:rPr lang="de-DE" baseline="0" dirty="0"/>
              <a:t> </a:t>
            </a:r>
            <a:r>
              <a:rPr lang="de-DE" baseline="0" dirty="0" err="1"/>
              <a:t>database</a:t>
            </a:r>
            <a:r>
              <a:rPr lang="de-DE" baseline="0" dirty="0"/>
              <a:t>, </a:t>
            </a:r>
            <a:r>
              <a:rPr lang="de-DE" baseline="0" dirty="0" err="1"/>
              <a:t>who</a:t>
            </a:r>
            <a:r>
              <a:rPr lang="de-DE" baseline="0" dirty="0"/>
              <a:t> </a:t>
            </a:r>
            <a:r>
              <a:rPr lang="de-DE" baseline="0" dirty="0" err="1"/>
              <a:t>obtained</a:t>
            </a:r>
            <a:r>
              <a:rPr lang="de-DE" baseline="0" dirty="0"/>
              <a:t> ist 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same experimental </a:t>
            </a:r>
            <a:r>
              <a:rPr lang="de-DE" baseline="0" dirty="0" err="1"/>
              <a:t>methods</a:t>
            </a:r>
            <a:endParaRPr lang="de-DE" baseline="0" dirty="0"/>
          </a:p>
          <a:p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found</a:t>
            </a:r>
            <a:r>
              <a:rPr lang="de-DE" baseline="0" dirty="0"/>
              <a:t> an </a:t>
            </a:r>
            <a:r>
              <a:rPr lang="de-DE" baseline="0" dirty="0" err="1"/>
              <a:t>overlap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x </a:t>
            </a:r>
            <a:r>
              <a:rPr lang="de-DE" baseline="0" dirty="0" err="1"/>
              <a:t>proteins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had</a:t>
            </a:r>
            <a:r>
              <a:rPr lang="de-DE" baseline="0" dirty="0"/>
              <a:t> also </a:t>
            </a:r>
            <a:r>
              <a:rPr lang="de-DE" baseline="0" dirty="0" err="1"/>
              <a:t>defined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RBPs</a:t>
            </a:r>
          </a:p>
          <a:p>
            <a:r>
              <a:rPr lang="de-DE" baseline="0" dirty="0" err="1"/>
              <a:t>For</a:t>
            </a:r>
            <a:r>
              <a:rPr lang="de-DE" baseline="0" dirty="0"/>
              <a:t> x </a:t>
            </a:r>
            <a:r>
              <a:rPr lang="de-DE" baseline="0" dirty="0" err="1"/>
              <a:t>protein</a:t>
            </a:r>
            <a:r>
              <a:rPr lang="de-DE" baseline="0" dirty="0"/>
              <a:t> was </a:t>
            </a:r>
            <a:r>
              <a:rPr lang="de-DE" baseline="0" dirty="0" err="1"/>
              <a:t>no</a:t>
            </a:r>
            <a:r>
              <a:rPr lang="de-DE" baseline="0" dirty="0"/>
              <a:t> 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available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x </a:t>
            </a:r>
            <a:r>
              <a:rPr lang="de-DE" baseline="0" dirty="0" err="1"/>
              <a:t>proteins</a:t>
            </a:r>
            <a:r>
              <a:rPr lang="de-DE" baseline="0" dirty="0"/>
              <a:t> R-</a:t>
            </a:r>
            <a:r>
              <a:rPr lang="de-DE" baseline="0" dirty="0" err="1"/>
              <a:t>DeeP</a:t>
            </a:r>
            <a:r>
              <a:rPr lang="de-DE" baseline="0" dirty="0"/>
              <a:t> </a:t>
            </a:r>
            <a:r>
              <a:rPr lang="de-DE" baseline="0" dirty="0" err="1"/>
              <a:t>did</a:t>
            </a:r>
            <a:r>
              <a:rPr lang="de-DE" baseline="0" dirty="0"/>
              <a:t> not find an RBP (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might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due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differences</a:t>
            </a:r>
            <a:r>
              <a:rPr lang="de-DE" baseline="0" dirty="0"/>
              <a:t> in </a:t>
            </a:r>
            <a:r>
              <a:rPr lang="de-DE" baseline="0" dirty="0" err="1"/>
              <a:t>statistical</a:t>
            </a:r>
            <a:r>
              <a:rPr lang="de-DE" baseline="0" dirty="0"/>
              <a:t> </a:t>
            </a:r>
            <a:r>
              <a:rPr lang="de-DE" baseline="0" dirty="0" err="1"/>
              <a:t>testing</a:t>
            </a:r>
            <a:r>
              <a:rPr lang="de-DE" baseline="0" dirty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524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Next</a:t>
            </a:r>
            <a:r>
              <a:rPr lang="de-DE" baseline="0" dirty="0"/>
              <a:t> (also </a:t>
            </a:r>
            <a:r>
              <a:rPr lang="de-DE" baseline="0" dirty="0" err="1"/>
              <a:t>using</a:t>
            </a:r>
            <a:r>
              <a:rPr lang="de-DE" baseline="0" dirty="0"/>
              <a:t> R-</a:t>
            </a:r>
            <a:r>
              <a:rPr lang="de-DE" baseline="0" dirty="0" err="1"/>
              <a:t>DeeP</a:t>
            </a:r>
            <a:r>
              <a:rPr lang="de-DE" baseline="0" dirty="0"/>
              <a:t>)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wanted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see</a:t>
            </a:r>
            <a:r>
              <a:rPr lang="de-DE" baseline="0" dirty="0"/>
              <a:t>,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had</a:t>
            </a:r>
            <a:r>
              <a:rPr lang="de-DE" baseline="0" dirty="0"/>
              <a:t> </a:t>
            </a:r>
            <a:r>
              <a:rPr lang="de-DE" baseline="0" dirty="0" err="1"/>
              <a:t>found</a:t>
            </a:r>
            <a:endParaRPr lang="de-DE" baseline="0" dirty="0"/>
          </a:p>
          <a:p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some</a:t>
            </a:r>
            <a:r>
              <a:rPr lang="de-DE" baseline="0" dirty="0"/>
              <a:t> </a:t>
            </a:r>
            <a:r>
              <a:rPr lang="de-DE" baseline="0" dirty="0" err="1"/>
              <a:t>proteins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was </a:t>
            </a:r>
            <a:r>
              <a:rPr lang="de-DE" baseline="0" dirty="0" err="1"/>
              <a:t>clear</a:t>
            </a:r>
            <a:r>
              <a:rPr lang="de-DE" baseline="0" dirty="0"/>
              <a:t> </a:t>
            </a:r>
            <a:r>
              <a:rPr lang="de-DE" baseline="0" dirty="0" err="1"/>
              <a:t>they</a:t>
            </a:r>
            <a:r>
              <a:rPr lang="de-DE" baseline="0" dirty="0"/>
              <a:t> </a:t>
            </a:r>
            <a:r>
              <a:rPr lang="de-DE" baseline="0" dirty="0" err="1"/>
              <a:t>were</a:t>
            </a:r>
            <a:r>
              <a:rPr lang="de-DE" baseline="0" dirty="0"/>
              <a:t> an RBP,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they</a:t>
            </a:r>
            <a:r>
              <a:rPr lang="de-DE" baseline="0" dirty="0"/>
              <a:t> </a:t>
            </a:r>
            <a:r>
              <a:rPr lang="de-DE" baseline="0" dirty="0" err="1"/>
              <a:t>had</a:t>
            </a:r>
            <a:r>
              <a:rPr lang="de-DE" baseline="0" dirty="0"/>
              <a:t> </a:t>
            </a:r>
            <a:r>
              <a:rPr lang="de-DE" baseline="0" dirty="0" err="1"/>
              <a:t>been</a:t>
            </a:r>
            <a:r>
              <a:rPr lang="de-DE" baseline="0" dirty="0"/>
              <a:t> </a:t>
            </a:r>
            <a:r>
              <a:rPr lang="de-DE" baseline="0" dirty="0" err="1"/>
              <a:t>identified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multiple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previously</a:t>
            </a:r>
            <a:endParaRPr lang="de-DE" baseline="0" dirty="0"/>
          </a:p>
          <a:p>
            <a:r>
              <a:rPr lang="de-DE" baseline="0" dirty="0" err="1"/>
              <a:t>Others</a:t>
            </a:r>
            <a:r>
              <a:rPr lang="de-DE" baseline="0" dirty="0"/>
              <a:t> </a:t>
            </a:r>
            <a:r>
              <a:rPr lang="de-DE" baseline="0" dirty="0" err="1"/>
              <a:t>however</a:t>
            </a:r>
            <a:r>
              <a:rPr lang="de-DE" baseline="0" dirty="0"/>
              <a:t> </a:t>
            </a:r>
            <a:r>
              <a:rPr lang="de-DE" baseline="0" dirty="0" err="1"/>
              <a:t>had</a:t>
            </a:r>
            <a:r>
              <a:rPr lang="de-DE" baseline="0" dirty="0"/>
              <a:t> not </a:t>
            </a:r>
            <a:r>
              <a:rPr lang="de-DE" baseline="0" dirty="0" err="1"/>
              <a:t>been</a:t>
            </a:r>
            <a:r>
              <a:rPr lang="de-DE" baseline="0" dirty="0"/>
              <a:t> </a:t>
            </a:r>
            <a:r>
              <a:rPr lang="de-DE" baseline="0" dirty="0" err="1"/>
              <a:t>previously</a:t>
            </a:r>
            <a:r>
              <a:rPr lang="de-DE" baseline="0" dirty="0"/>
              <a:t> </a:t>
            </a:r>
            <a:r>
              <a:rPr lang="de-DE" baseline="0" dirty="0" err="1"/>
              <a:t>identified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an RBP, </a:t>
            </a:r>
            <a:r>
              <a:rPr lang="de-DE" baseline="0" dirty="0" err="1"/>
              <a:t>showing</a:t>
            </a:r>
            <a:r>
              <a:rPr lang="de-DE" baseline="0" dirty="0"/>
              <a:t> </a:t>
            </a:r>
            <a:r>
              <a:rPr lang="de-DE" baseline="0" dirty="0" err="1"/>
              <a:t>once</a:t>
            </a:r>
            <a:r>
              <a:rPr lang="de-DE" baseline="0" dirty="0"/>
              <a:t> </a:t>
            </a:r>
            <a:r>
              <a:rPr lang="de-DE" baseline="0" dirty="0" err="1"/>
              <a:t>again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study</a:t>
            </a:r>
            <a:r>
              <a:rPr lang="de-DE" baseline="0" dirty="0"/>
              <a:t> </a:t>
            </a:r>
            <a:r>
              <a:rPr lang="de-DE" baseline="0" dirty="0" err="1"/>
              <a:t>gap</a:t>
            </a:r>
            <a:r>
              <a:rPr lang="de-DE" baseline="0" dirty="0"/>
              <a:t> in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field</a:t>
            </a:r>
            <a:r>
              <a:rPr lang="de-DE" baseline="0" dirty="0"/>
              <a:t>, but also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advantage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method</a:t>
            </a:r>
            <a:r>
              <a:rPr lang="de-DE" baseline="0" dirty="0"/>
              <a:t>, </a:t>
            </a:r>
            <a:r>
              <a:rPr lang="de-DE" baseline="0" dirty="0" err="1"/>
              <a:t>which</a:t>
            </a:r>
            <a:r>
              <a:rPr lang="de-DE" baseline="0" dirty="0"/>
              <a:t> not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detects</a:t>
            </a:r>
            <a:r>
              <a:rPr lang="de-DE" baseline="0" dirty="0"/>
              <a:t> RNA </a:t>
            </a:r>
            <a:r>
              <a:rPr lang="de-DE" baseline="0" dirty="0" err="1"/>
              <a:t>binding</a:t>
            </a:r>
            <a:r>
              <a:rPr lang="de-DE" baseline="0" dirty="0"/>
              <a:t>, but also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proteins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65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4DA9A-3413-A7C9-093D-F717DA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C351F-847A-81F8-B7DF-B80F5F86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4D5DB-F06A-F611-B4BB-9E24BB72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FD5-5EF3-415F-9F0B-4492BA775CD3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5D49E-B44A-4738-780D-35486496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5C85-D8C1-81A0-785F-6495F7A2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8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E04FD-DC55-C285-7756-6B4F4712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DF1EB-C343-0E6F-88D1-DC650E71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47E-D5AC-8C3C-9707-728E5991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5CD3-E3C7-4284-82B6-D3CC5F3C340C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8099B-BB0F-8946-FCC9-AC8CC389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303B4-3CD0-7B3A-70A7-C9A3C77B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5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0610F3-E2FC-B6BC-33E1-C8C24ADA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89BCC2-DFF0-4058-BA99-1CE934F6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A72CF-6511-97BC-1DDC-2483DFC4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850-3A74-4291-B8EC-899B7DFC2FD7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1ABBF-716F-D6AC-C6AF-05431C16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9E1B0-1EFE-60A3-6CAD-7459060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0E134-EC17-113E-4010-2D21EDB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D0D80-5045-F207-9695-C312D1C6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23550-B977-26A4-A987-3BB7D53D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7935-0F02-486B-93E2-1A62BA52A9DC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0ED34-5EB4-92F1-EED9-067FE303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B61BD-BAF3-996F-DFF6-F2C295B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89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75793-1F11-D635-36AB-E60A248C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E9593-5C08-9A7B-EB78-544C42CA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5F1E3-9F18-22CE-FA9F-8F8696A0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B55-F93A-4A82-B394-5844EB08D3EE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74FE2-263E-B84D-ABDA-56FFB7C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26356-B495-4FB9-B486-DDA99DE5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2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5AB82-F6D1-1F2F-1BC3-7A2F0EAC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F6A8-28DC-4736-82FA-AA437395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13DCF5-774C-046A-C6B9-FB713AE7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FB3520-39F7-ABE6-B394-E9E2F3F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0E57-9042-4FB1-9DB0-BAB388798E9F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F591F-8812-F24B-4555-CA1C699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B09CCF-22EE-6F67-D070-B848095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2B850-FA65-1087-4A98-F8431452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46903-9043-ADF1-A97A-2E67734E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EA3278-E4FF-F3DA-CB7D-0392309F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B18683-6A68-E8A5-ABC1-A3886C2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630C1F-0A2D-2E69-84C9-538028C8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748133-48FB-6B15-F144-BBCC2D1D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E1AF-841F-4B25-AE94-453CAF9C5BFF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208A57-7070-34B9-2756-1F76FBC9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DDDA5F-4381-561D-5A03-7C2A3FFA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9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F4791-8682-4EB0-C7BB-F003A56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F81000-8546-B137-8B4B-A635231F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077D-0C95-40B3-BB8B-96239E34F330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2AAAF-AF5C-8B39-F559-4ED2EE13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9FF16-0A70-BA44-1FEF-F46B243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50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5EE271-62BB-D0C0-834E-D1FE7A49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BFC-C431-4CE0-8637-2AA7341065DA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4CFF82-0380-F976-115D-D4D0A430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5C63F-B884-F6A2-437C-636A5DC8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5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0198D-1FB0-86CA-1812-F771EDBD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85D69-6A98-28BD-4840-D5766560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9B679-8E7D-1B35-C060-6DC0E163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E404BA-717E-7142-8060-ABA0F1F5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182B-B9BE-4267-9D89-433FC66079F1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65D23-2668-368F-131C-63B08450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91B660-7F37-67E3-E66B-A8AC31F5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1C21C-48CA-B0D3-7822-AB118DA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EB9813-0C03-B6B4-B8A4-DB1A2A87D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E74BA-20C1-315D-E23E-C23ACD39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005F5-88F6-357A-6411-EDBF10FF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8F85-A77D-4AA7-B335-BF3E3C502D74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148A25-2375-2EA8-C381-E25E0FEF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37F59-0AAC-42FA-96CF-E9D39DA5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D247FF-0DDA-ABFF-5CA9-A4EEF681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E8CD-353F-D373-3850-0CA4AC26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31EAF-1B21-7187-5292-E14FA3FE8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2E96-2B6B-4C69-B67F-9C08F3E73303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45176-E088-72FB-1EF9-EDDCC3BE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DC2C0-4B28-9536-738D-A32DFAD76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0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5" Type="http://schemas.openxmlformats.org/officeDocument/2006/relationships/image" Target="../media/image18.png"/><Relationship Id="rId10" Type="http://schemas.openxmlformats.org/officeDocument/2006/relationships/customXml" Target="../ink/ink7.xml"/><Relationship Id="rId4" Type="http://schemas.openxmlformats.org/officeDocument/2006/relationships/image" Target="../media/image16.png"/><Relationship Id="rId9" Type="http://schemas.openxmlformats.org/officeDocument/2006/relationships/customXml" Target="../ink/ink6.xml"/><Relationship Id="rId1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customXml" Target="../ink/ink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customXml" Target="../ink/ink1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Created with BioRender.com&#10;">
            <a:extLst>
              <a:ext uri="{FF2B5EF4-FFF2-40B4-BE49-F238E27FC236}">
                <a16:creationId xmlns:a16="http://schemas.microsoft.com/office/drawing/2014/main" id="{41E60544-1BC9-CE72-0547-00E3C87E7E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1380" r="-1" b="7710"/>
          <a:stretch/>
        </p:blipFill>
        <p:spPr>
          <a:xfrm>
            <a:off x="4234048" y="478971"/>
            <a:ext cx="8283563" cy="589957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098BB2-CC7E-7E1B-E9B7-A4F5E140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643" y="19427"/>
            <a:ext cx="5668138" cy="264926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noProof="0" dirty="0"/>
              <a:t>Proteome-wide Screen for RNA-dependent Proteins in HeLa cells during Interphase &amp; Mitosis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A150BE-C897-2D91-3822-AF8B5EE5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724" y="3428761"/>
            <a:ext cx="3205463" cy="2989722"/>
          </a:xfrm>
        </p:spPr>
        <p:txBody>
          <a:bodyPr anchor="t">
            <a:normAutofit/>
          </a:bodyPr>
          <a:lstStyle/>
          <a:p>
            <a:pPr algn="l"/>
            <a:r>
              <a:rPr lang="en-GB" noProof="0" dirty="0">
                <a:latin typeface="+mj-lt"/>
              </a:rPr>
              <a:t>Data Analysis Project 2022</a:t>
            </a:r>
          </a:p>
          <a:p>
            <a:pPr algn="l"/>
            <a:r>
              <a:rPr lang="en-GB" sz="1200" dirty="0"/>
              <a:t>Team</a:t>
            </a:r>
            <a:r>
              <a:rPr lang="en-GB" sz="1200" noProof="0" dirty="0"/>
              <a:t> 5: Laure </a:t>
            </a:r>
            <a:r>
              <a:rPr lang="en-GB" sz="1200" noProof="0" dirty="0" err="1"/>
              <a:t>Herfurrth</a:t>
            </a:r>
            <a:r>
              <a:rPr lang="en-GB" sz="1200" noProof="0" dirty="0"/>
              <a:t>, Katharina Lotter, </a:t>
            </a:r>
            <a:r>
              <a:rPr lang="en-GB" sz="1200" noProof="0" dirty="0" err="1"/>
              <a:t>Kiren</a:t>
            </a:r>
            <a:r>
              <a:rPr lang="en-GB" sz="1200" noProof="0" dirty="0"/>
              <a:t> Nadeem, Marie Lulu </a:t>
            </a:r>
            <a:r>
              <a:rPr lang="en-GB" sz="1200" noProof="0" dirty="0" err="1"/>
              <a:t>Salein</a:t>
            </a:r>
            <a:endParaRPr lang="en-GB" sz="1200" noProof="0" dirty="0"/>
          </a:p>
          <a:p>
            <a:pPr algn="l"/>
            <a:r>
              <a:rPr lang="en-GB" sz="1200" noProof="0" dirty="0"/>
              <a:t>Supervisors: </a:t>
            </a:r>
            <a:r>
              <a:rPr lang="en-GB" sz="1200" noProof="0" dirty="0" err="1"/>
              <a:t>Dr.</a:t>
            </a:r>
            <a:r>
              <a:rPr lang="en-GB" sz="1200" noProof="0" dirty="0"/>
              <a:t> </a:t>
            </a:r>
            <a:r>
              <a:rPr lang="en-GB" sz="1200" noProof="0" dirty="0" err="1"/>
              <a:t>Maïwen</a:t>
            </a:r>
            <a:r>
              <a:rPr lang="en-GB" sz="1200" noProof="0" dirty="0"/>
              <a:t> </a:t>
            </a:r>
            <a:r>
              <a:rPr lang="en-GB" sz="1200" noProof="0" dirty="0" err="1"/>
              <a:t>Caudron</a:t>
            </a:r>
            <a:r>
              <a:rPr lang="en-GB" sz="1200" noProof="0" dirty="0"/>
              <a:t>-Herger,    </a:t>
            </a:r>
            <a:r>
              <a:rPr lang="en-GB" sz="1200" noProof="0" dirty="0" err="1"/>
              <a:t>Niklas</a:t>
            </a:r>
            <a:r>
              <a:rPr lang="en-GB" sz="1200" noProof="0" dirty="0"/>
              <a:t> </a:t>
            </a:r>
            <a:r>
              <a:rPr lang="en-GB" sz="1200" dirty="0"/>
              <a:t>Engel</a:t>
            </a:r>
            <a:endParaRPr lang="en-GB" sz="1200" noProof="0" dirty="0"/>
          </a:p>
          <a:p>
            <a:pPr algn="l"/>
            <a:r>
              <a:rPr lang="en-GB" sz="1200" noProof="0" dirty="0"/>
              <a:t>Molecular Biotechnology  B.Sc.                Ruprecht </a:t>
            </a:r>
            <a:r>
              <a:rPr lang="en-GB" sz="1200" noProof="0" dirty="0" err="1"/>
              <a:t>Karls</a:t>
            </a:r>
            <a:r>
              <a:rPr lang="en-GB" sz="1200" noProof="0" dirty="0"/>
              <a:t> University of Heidelberg</a:t>
            </a:r>
          </a:p>
          <a:p>
            <a:pPr algn="l"/>
            <a:r>
              <a:rPr lang="en-GB" sz="1200" dirty="0"/>
              <a:t>19.07.2022</a:t>
            </a:r>
            <a:endParaRPr lang="en-GB" sz="1200" noProof="0" dirty="0"/>
          </a:p>
          <a:p>
            <a:pPr algn="l"/>
            <a:endParaRPr lang="en-GB" sz="11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F44DCF4-6707-2BD7-43AD-18F2952E2AF6}"/>
              </a:ext>
            </a:extLst>
          </p:cNvPr>
          <p:cNvSpPr txBox="1"/>
          <p:nvPr/>
        </p:nvSpPr>
        <p:spPr>
          <a:xfrm>
            <a:off x="9317043" y="6503430"/>
            <a:ext cx="6146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100" dirty="0"/>
              <a:t>Created</a:t>
            </a:r>
            <a:r>
              <a:rPr lang="de-DE" sz="1100" dirty="0"/>
              <a:t> </a:t>
            </a:r>
            <a:r>
              <a:rPr lang="en-GB" sz="1100" dirty="0"/>
              <a:t>with</a:t>
            </a:r>
            <a:r>
              <a:rPr lang="de-DE" sz="1100" dirty="0"/>
              <a:t> BioRender.com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C541C1A-EEC6-2A81-157B-6F29ED7075D8}"/>
              </a:ext>
            </a:extLst>
          </p:cNvPr>
          <p:cNvCxnSpPr>
            <a:cxnSpLocks/>
          </p:cNvCxnSpPr>
          <p:nvPr/>
        </p:nvCxnSpPr>
        <p:spPr>
          <a:xfrm>
            <a:off x="450787" y="2764596"/>
            <a:ext cx="3454507" cy="235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4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Reproducibility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758190" y="1004341"/>
            <a:ext cx="54114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Do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maxima</a:t>
            </a:r>
            <a:r>
              <a:rPr lang="de-DE" sz="2200" dirty="0"/>
              <a:t> </a:t>
            </a:r>
            <a:r>
              <a:rPr lang="de-DE" sz="2200" dirty="0" err="1"/>
              <a:t>align</a:t>
            </a:r>
            <a:r>
              <a:rPr lang="de-DE" sz="2200" dirty="0"/>
              <a:t>?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38200" y="2630305"/>
            <a:ext cx="6250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Maxima </a:t>
            </a:r>
            <a:r>
              <a:rPr lang="de-DE" sz="2200" dirty="0" err="1"/>
              <a:t>have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be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same </a:t>
            </a:r>
            <a:r>
              <a:rPr lang="de-DE" sz="2200" dirty="0" err="1"/>
              <a:t>fraction</a:t>
            </a:r>
            <a:r>
              <a:rPr lang="de-DE" sz="2200" dirty="0"/>
              <a:t> (+/-1)</a:t>
            </a: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Reproducibility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9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Maxima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496" y="1105381"/>
            <a:ext cx="5505890" cy="3345732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V="1">
            <a:off x="2035647" y="3232424"/>
            <a:ext cx="3114392" cy="170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7604911" y="2534970"/>
            <a:ext cx="1176950" cy="12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845235" y="2211804"/>
            <a:ext cx="30607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Global Maxima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/>
              <a:t>Highest</a:t>
            </a:r>
            <a:r>
              <a:rPr lang="de-DE" sz="2200" dirty="0"/>
              <a:t> </a:t>
            </a:r>
            <a:r>
              <a:rPr lang="de-DE" sz="2200" dirty="0" err="1"/>
              <a:t>amount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protein</a:t>
            </a:r>
            <a:endParaRPr lang="de-DE" sz="2200" dirty="0"/>
          </a:p>
        </p:txBody>
      </p:sp>
      <p:sp>
        <p:nvSpPr>
          <p:cNvPr id="14" name="Textfeld 13"/>
          <p:cNvSpPr txBox="1"/>
          <p:nvPr/>
        </p:nvSpPr>
        <p:spPr>
          <a:xfrm>
            <a:off x="553337" y="4874815"/>
            <a:ext cx="28065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err="1"/>
              <a:t>Local</a:t>
            </a:r>
            <a:r>
              <a:rPr lang="de-DE" sz="2200" b="1" dirty="0"/>
              <a:t> Maxima</a:t>
            </a:r>
          </a:p>
          <a:p>
            <a:endParaRPr lang="de-DE" sz="22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553337" y="5338583"/>
            <a:ext cx="32592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Higher </a:t>
            </a:r>
            <a:r>
              <a:rPr lang="de-DE" sz="2200" dirty="0" err="1"/>
              <a:t>value</a:t>
            </a:r>
            <a:r>
              <a:rPr lang="de-DE" sz="2200" dirty="0"/>
              <a:t> </a:t>
            </a:r>
            <a:r>
              <a:rPr lang="de-DE" sz="2200" dirty="0" err="1"/>
              <a:t>than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2 </a:t>
            </a:r>
            <a:r>
              <a:rPr lang="de-DE" sz="2200" dirty="0" err="1"/>
              <a:t>fractions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side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At least 5 %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total </a:t>
            </a:r>
            <a:r>
              <a:rPr lang="de-DE" sz="2200" dirty="0" err="1"/>
              <a:t>protein</a:t>
            </a:r>
            <a:r>
              <a:rPr lang="de-DE" sz="2200" dirty="0"/>
              <a:t> </a:t>
            </a:r>
            <a:r>
              <a:rPr lang="de-DE" sz="2200" dirty="0" err="1"/>
              <a:t>amount</a:t>
            </a:r>
            <a:endParaRPr lang="de-DE" sz="2200" dirty="0"/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Maxima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132638" y="4337968"/>
            <a:ext cx="5570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Shifting</a:t>
            </a:r>
            <a:r>
              <a:rPr lang="de-DE" sz="1400" dirty="0"/>
              <a:t> </a:t>
            </a:r>
            <a:r>
              <a:rPr lang="de-DE" sz="1400" dirty="0" err="1"/>
              <a:t>protein</a:t>
            </a:r>
            <a:r>
              <a:rPr lang="de-DE" sz="1400" dirty="0"/>
              <a:t> </a:t>
            </a:r>
            <a:r>
              <a:rPr lang="de-DE" sz="1400" dirty="0" err="1"/>
              <a:t>which</a:t>
            </a:r>
            <a:r>
              <a:rPr lang="de-DE" sz="1400" dirty="0"/>
              <a:t> </a:t>
            </a:r>
            <a:r>
              <a:rPr lang="de-DE" sz="1400" dirty="0" err="1"/>
              <a:t>shows</a:t>
            </a:r>
            <a:r>
              <a:rPr lang="de-DE" sz="1400" dirty="0"/>
              <a:t> global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local</a:t>
            </a:r>
            <a:r>
              <a:rPr lang="de-DE" sz="1400" dirty="0"/>
              <a:t> </a:t>
            </a:r>
            <a:r>
              <a:rPr lang="de-DE" sz="1400" dirty="0" err="1"/>
              <a:t>maxima</a:t>
            </a:r>
            <a:endParaRPr lang="de-DE" sz="1400" dirty="0"/>
          </a:p>
          <a:p>
            <a:r>
              <a:rPr lang="de-DE" sz="1400" dirty="0" err="1">
                <a:solidFill>
                  <a:srgbClr val="FF0000"/>
                </a:solidFill>
              </a:rPr>
              <a:t>RNase</a:t>
            </a:r>
            <a:endParaRPr lang="de-DE" sz="1400" dirty="0">
              <a:solidFill>
                <a:srgbClr val="FF0000"/>
              </a:solidFill>
            </a:endParaRPr>
          </a:p>
          <a:p>
            <a:r>
              <a:rPr lang="de-DE" sz="1400" dirty="0" err="1">
                <a:solidFill>
                  <a:srgbClr val="0070C0"/>
                </a:solidFill>
              </a:rPr>
              <a:t>control</a:t>
            </a:r>
            <a:endParaRPr lang="de-DE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8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  <p:bldP spid="14" grpId="0"/>
      <p:bldP spid="15" grpId="0"/>
      <p:bldP spid="13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12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85121" y="-152565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Shifts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824" y="4458619"/>
            <a:ext cx="3475832" cy="215659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545" y="4458619"/>
            <a:ext cx="3305355" cy="208029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462" y="1671972"/>
            <a:ext cx="3530557" cy="214539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2623600" y="3980103"/>
            <a:ext cx="3053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No</a:t>
            </a:r>
            <a:r>
              <a:rPr lang="de-DE" sz="2200" dirty="0"/>
              <a:t> </a:t>
            </a:r>
            <a:r>
              <a:rPr lang="de-DE" sz="2200" dirty="0" err="1"/>
              <a:t>shift</a:t>
            </a:r>
            <a:endParaRPr lang="de-DE" sz="2200" dirty="0"/>
          </a:p>
        </p:txBody>
      </p:sp>
      <p:sp>
        <p:nvSpPr>
          <p:cNvPr id="12" name="Textfeld 11"/>
          <p:cNvSpPr txBox="1"/>
          <p:nvPr/>
        </p:nvSpPr>
        <p:spPr>
          <a:xfrm>
            <a:off x="2587764" y="1758177"/>
            <a:ext cx="33156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= Maxima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control</a:t>
            </a:r>
            <a:r>
              <a:rPr lang="de-DE" sz="2200" dirty="0"/>
              <a:t> and </a:t>
            </a:r>
            <a:r>
              <a:rPr lang="de-DE" sz="2200" dirty="0" err="1"/>
              <a:t>RNase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a </a:t>
            </a:r>
            <a:r>
              <a:rPr lang="de-DE" sz="2200" dirty="0" err="1"/>
              <a:t>difference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at least 2 </a:t>
            </a:r>
            <a:r>
              <a:rPr lang="de-DE" sz="2200" dirty="0" err="1"/>
              <a:t>fractions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 x-</a:t>
            </a:r>
            <a:r>
              <a:rPr lang="de-DE" sz="2200" dirty="0" err="1"/>
              <a:t>direction</a:t>
            </a:r>
            <a:endParaRPr lang="de-DE" sz="2200" dirty="0"/>
          </a:p>
        </p:txBody>
      </p:sp>
      <p:sp>
        <p:nvSpPr>
          <p:cNvPr id="13" name="Textfeld 12"/>
          <p:cNvSpPr txBox="1"/>
          <p:nvPr/>
        </p:nvSpPr>
        <p:spPr>
          <a:xfrm>
            <a:off x="7453685" y="4014229"/>
            <a:ext cx="2313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2. Partial </a:t>
            </a:r>
            <a:r>
              <a:rPr lang="de-DE" sz="2200" dirty="0" err="1"/>
              <a:t>Shift</a:t>
            </a:r>
            <a:endParaRPr lang="de-DE" sz="2200" dirty="0"/>
          </a:p>
        </p:txBody>
      </p:sp>
      <p:sp>
        <p:nvSpPr>
          <p:cNvPr id="14" name="Textfeld 13"/>
          <p:cNvSpPr txBox="1"/>
          <p:nvPr/>
        </p:nvSpPr>
        <p:spPr>
          <a:xfrm>
            <a:off x="7261831" y="1200703"/>
            <a:ext cx="2313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1. </a:t>
            </a:r>
            <a:r>
              <a:rPr lang="de-DE" sz="2200" dirty="0" err="1"/>
              <a:t>Full</a:t>
            </a:r>
            <a:r>
              <a:rPr lang="de-DE" sz="2200" dirty="0"/>
              <a:t> </a:t>
            </a:r>
            <a:r>
              <a:rPr lang="de-DE" sz="2200" dirty="0" err="1"/>
              <a:t>Shift</a:t>
            </a:r>
            <a:endParaRPr lang="de-DE" sz="22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Shifts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65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13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Shifts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490246" y="987396"/>
            <a:ext cx="8418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= Maxima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control</a:t>
            </a:r>
            <a:r>
              <a:rPr lang="de-DE" sz="2200" dirty="0"/>
              <a:t> and </a:t>
            </a:r>
            <a:r>
              <a:rPr lang="de-DE" sz="2200" dirty="0" err="1"/>
              <a:t>RNase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a </a:t>
            </a:r>
            <a:r>
              <a:rPr lang="de-DE" sz="2200" dirty="0" err="1"/>
              <a:t>difference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at least 2 </a:t>
            </a:r>
            <a:r>
              <a:rPr lang="de-DE" sz="2200" dirty="0" err="1"/>
              <a:t>fractions</a:t>
            </a:r>
            <a:r>
              <a:rPr lang="de-DE" sz="2200" dirty="0"/>
              <a:t>   in </a:t>
            </a:r>
            <a:r>
              <a:rPr lang="de-DE" sz="2200" dirty="0" err="1"/>
              <a:t>the</a:t>
            </a:r>
            <a:r>
              <a:rPr lang="de-DE" sz="2200" dirty="0"/>
              <a:t>  x-</a:t>
            </a:r>
            <a:r>
              <a:rPr lang="de-DE" sz="2200" dirty="0" err="1"/>
              <a:t>direction</a:t>
            </a:r>
            <a:endParaRPr lang="de-DE" sz="2200" dirty="0"/>
          </a:p>
        </p:txBody>
      </p:sp>
      <p:sp>
        <p:nvSpPr>
          <p:cNvPr id="3" name="Textfeld 2"/>
          <p:cNvSpPr txBox="1"/>
          <p:nvPr/>
        </p:nvSpPr>
        <p:spPr>
          <a:xfrm>
            <a:off x="717452" y="2616591"/>
            <a:ext cx="8885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Results</a:t>
            </a:r>
            <a:endParaRPr lang="de-DE" sz="2200" dirty="0"/>
          </a:p>
          <a:p>
            <a:endParaRPr lang="de-DE" sz="220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Shifts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30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3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14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670554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Statistical testing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558174" y="2883490"/>
            <a:ext cx="333796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Assuming</a:t>
            </a:r>
            <a:r>
              <a:rPr lang="de-DE" sz="2200" dirty="0"/>
              <a:t> </a:t>
            </a:r>
            <a:r>
              <a:rPr lang="de-DE" sz="2200" dirty="0" err="1"/>
              <a:t>normality</a:t>
            </a:r>
            <a:r>
              <a:rPr lang="de-DE" sz="2200" dirty="0"/>
              <a:t> due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reproducibility</a:t>
            </a: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2-sided t-test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α = 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r>
              <a:rPr lang="de-DE" sz="2200" b="1" dirty="0" err="1"/>
              <a:t>Significant</a:t>
            </a:r>
            <a:r>
              <a:rPr lang="de-DE" sz="2200" b="1" dirty="0"/>
              <a:t> </a:t>
            </a:r>
            <a:r>
              <a:rPr lang="de-DE" sz="2200" b="1" dirty="0" err="1"/>
              <a:t>if</a:t>
            </a:r>
            <a:r>
              <a:rPr lang="de-DE" sz="2200" b="1" dirty="0"/>
              <a:t> p&lt;0.025</a:t>
            </a:r>
          </a:p>
          <a:p>
            <a:r>
              <a:rPr lang="de-DE" sz="2200" b="1" dirty="0"/>
              <a:t>Analysis </a:t>
            </a:r>
            <a:r>
              <a:rPr lang="de-DE" sz="2200" b="1" dirty="0" err="1"/>
              <a:t>of</a:t>
            </a:r>
            <a:r>
              <a:rPr lang="de-DE" sz="2200" b="1" dirty="0"/>
              <a:t> y-</a:t>
            </a:r>
            <a:r>
              <a:rPr lang="de-DE" sz="2200" b="1" dirty="0" err="1"/>
              <a:t>shifts</a:t>
            </a:r>
            <a:endParaRPr lang="de-DE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177" y="1835140"/>
            <a:ext cx="6005595" cy="3688994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>
            <a:off x="6138406" y="4214367"/>
            <a:ext cx="818985" cy="7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9199658" y="2335237"/>
            <a:ext cx="31805" cy="2093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138406" y="5187434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x-</a:t>
            </a:r>
            <a:r>
              <a:rPr lang="de-DE" b="1" dirty="0" err="1"/>
              <a:t>shift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10252772" y="3197391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y-</a:t>
            </a:r>
            <a:r>
              <a:rPr lang="de-DE" b="1" dirty="0" err="1"/>
              <a:t>shift</a:t>
            </a:r>
            <a:endParaRPr lang="de-DE" b="1" dirty="0"/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T-test: </a:t>
            </a:r>
            <a:r>
              <a:rPr lang="de-DE" sz="3200" dirty="0" err="1"/>
              <a:t>Is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y-</a:t>
            </a:r>
            <a:r>
              <a:rPr lang="de-DE" sz="3200" dirty="0" err="1"/>
              <a:t>shift</a:t>
            </a:r>
            <a:r>
              <a:rPr lang="de-DE" sz="3200" dirty="0"/>
              <a:t> </a:t>
            </a:r>
            <a:r>
              <a:rPr lang="de-DE" sz="3200" dirty="0" err="1"/>
              <a:t>significant</a:t>
            </a:r>
            <a:r>
              <a:rPr lang="de-DE" sz="3200" dirty="0"/>
              <a:t>?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9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15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5625" cy="2680679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Statistical testing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15" y="1498025"/>
            <a:ext cx="3421421" cy="210164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5026621" y="3414999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x-</a:t>
            </a:r>
            <a:r>
              <a:rPr lang="de-DE" dirty="0" err="1"/>
              <a:t>shift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7434469" y="2150571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y-</a:t>
            </a:r>
            <a:r>
              <a:rPr lang="de-DE" dirty="0" err="1"/>
              <a:t>shift</a:t>
            </a:r>
            <a:endParaRPr lang="de-DE" dirty="0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5179093" y="2672690"/>
            <a:ext cx="760532" cy="115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6980107" y="1763723"/>
            <a:ext cx="4196" cy="1273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T-test: </a:t>
            </a:r>
            <a:r>
              <a:rPr lang="de-DE" sz="3200" dirty="0" err="1"/>
              <a:t>Is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y-</a:t>
            </a:r>
            <a:r>
              <a:rPr lang="de-DE" sz="3200" dirty="0" err="1"/>
              <a:t>shift</a:t>
            </a:r>
            <a:r>
              <a:rPr lang="de-DE" sz="3200" dirty="0"/>
              <a:t> </a:t>
            </a:r>
            <a:r>
              <a:rPr lang="de-DE" sz="3200" dirty="0" err="1"/>
              <a:t>significant</a:t>
            </a:r>
            <a:r>
              <a:rPr lang="de-DE" sz="3200" dirty="0"/>
              <a:t>?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38200" y="4023360"/>
            <a:ext cx="79963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Results</a:t>
            </a:r>
            <a:endParaRPr lang="de-DE" sz="22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64251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6" grpId="0"/>
      <p:bldP spid="15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66D4A25-8C34-0E0A-8340-212D25BA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600" dirty="0"/>
              <a:t>k-</a:t>
            </a:r>
            <a:r>
              <a:rPr lang="de-DE" sz="3600" dirty="0" err="1"/>
              <a:t>means</a:t>
            </a:r>
            <a:r>
              <a:rPr lang="de-DE" sz="3600" dirty="0"/>
              <a:t> </a:t>
            </a:r>
            <a:r>
              <a:rPr lang="de-DE" sz="3600" dirty="0" err="1"/>
              <a:t>clustering</a:t>
            </a:r>
            <a:br>
              <a:rPr lang="de-DE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GB" sz="3600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98674BD6-8812-9A36-9B0B-3800BD75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501" y="1414020"/>
            <a:ext cx="765379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x-shift global maximum during interphase clustered against x-shift global maximum during mitosis</a:t>
            </a:r>
          </a:p>
          <a:p>
            <a:r>
              <a:rPr lang="en-GB" sz="2400" dirty="0"/>
              <a:t>left shift x &gt; 0; right shift x &lt; 0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16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77840" y="-413994"/>
            <a:ext cx="2891899" cy="2877819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k-means clustering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6394" y="-32545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1050040" y="-17893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37126BB-F5CC-3609-75F1-4F34E2CCD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059" y="2683757"/>
            <a:ext cx="6545953" cy="374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17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/>
              <a:t>Clustering </a:t>
            </a:r>
            <a:r>
              <a:rPr lang="de-DE" sz="3600" dirty="0" err="1"/>
              <a:t>results</a:t>
            </a:r>
            <a:endParaRPr lang="de-DE" sz="3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EE5AD2A-D0CA-257E-5275-11A2BB989BCC}"/>
              </a:ext>
            </a:extLst>
          </p:cNvPr>
          <p:cNvSpPr/>
          <p:nvPr/>
        </p:nvSpPr>
        <p:spPr>
          <a:xfrm>
            <a:off x="-77840" y="-413994"/>
            <a:ext cx="2891899" cy="2877819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k-means clustering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57FFEB60-D19E-3BF5-35F5-66C92F2E94F2}"/>
                  </a:ext>
                </a:extLst>
              </p14:cNvPr>
              <p14:cNvContentPartPr/>
              <p14:nvPr/>
            </p14:nvContentPartPr>
            <p14:xfrm>
              <a:off x="5804437" y="3886294"/>
              <a:ext cx="360" cy="36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57FFEB60-D19E-3BF5-35F5-66C92F2E94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95437" y="38772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36A1FEAC-4A1C-885C-85F4-C074ECCA8507}"/>
                  </a:ext>
                </a:extLst>
              </p14:cNvPr>
              <p14:cNvContentPartPr/>
              <p14:nvPr/>
            </p14:nvContentPartPr>
            <p14:xfrm>
              <a:off x="9273037" y="3379054"/>
              <a:ext cx="360" cy="3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36A1FEAC-4A1C-885C-85F4-C074ECCA85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64037" y="337005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927C0C1-944C-92DF-5469-D5F42613186A}"/>
              </a:ext>
            </a:extLst>
          </p:cNvPr>
          <p:cNvGrpSpPr/>
          <p:nvPr/>
        </p:nvGrpSpPr>
        <p:grpSpPr>
          <a:xfrm>
            <a:off x="4392877" y="5188414"/>
            <a:ext cx="360" cy="360"/>
            <a:chOff x="4392877" y="518841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8AA73444-A66F-B7C0-6F7D-4A3B4E76014A}"/>
                    </a:ext>
                  </a:extLst>
                </p14:cNvPr>
                <p14:cNvContentPartPr/>
                <p14:nvPr/>
              </p14:nvContentPartPr>
              <p14:xfrm>
                <a:off x="4392877" y="5188414"/>
                <a:ext cx="360" cy="36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8AA73444-A66F-B7C0-6F7D-4A3B4E76014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83877" y="51794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C238390C-EEC2-5A0B-D432-77B49B9C8C54}"/>
                    </a:ext>
                  </a:extLst>
                </p14:cNvPr>
                <p14:cNvContentPartPr/>
                <p14:nvPr/>
              </p14:nvContentPartPr>
              <p14:xfrm>
                <a:off x="4392877" y="5188414"/>
                <a:ext cx="360" cy="36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C238390C-EEC2-5A0B-D432-77B49B9C8C5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83877" y="51794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1FCC1321-5A3D-8B85-8666-5F5489E5556D}"/>
                  </a:ext>
                </a:extLst>
              </p14:cNvPr>
              <p14:cNvContentPartPr/>
              <p14:nvPr/>
            </p14:nvContentPartPr>
            <p14:xfrm>
              <a:off x="6837997" y="4074934"/>
              <a:ext cx="360" cy="36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1FCC1321-5A3D-8B85-8666-5F5489E555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8997" y="40662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AEF0B7F2-3F4E-2BA7-5DF8-0AA358476517}"/>
                  </a:ext>
                </a:extLst>
              </p14:cNvPr>
              <p14:cNvContentPartPr/>
              <p14:nvPr/>
            </p14:nvContentPartPr>
            <p14:xfrm>
              <a:off x="4462357" y="3995734"/>
              <a:ext cx="360" cy="36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AEF0B7F2-3F4E-2BA7-5DF8-0AA3584765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3357" y="398673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01226648-D5FA-D432-1716-449C411F3570}"/>
                  </a:ext>
                </a:extLst>
              </p14:cNvPr>
              <p14:cNvContentPartPr/>
              <p14:nvPr/>
            </p14:nvContentPartPr>
            <p14:xfrm>
              <a:off x="3030997" y="6032974"/>
              <a:ext cx="360" cy="36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01226648-D5FA-D432-1716-449C411F35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2357" y="602433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74FB7D7-E722-CCE6-1279-91373F51C096}"/>
              </a:ext>
            </a:extLst>
          </p:cNvPr>
          <p:cNvGrpSpPr/>
          <p:nvPr/>
        </p:nvGrpSpPr>
        <p:grpSpPr>
          <a:xfrm>
            <a:off x="8328757" y="5078974"/>
            <a:ext cx="360" cy="360"/>
            <a:chOff x="8328757" y="507897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5EDD7A22-D023-5E90-108B-7E365C34E146}"/>
                    </a:ext>
                  </a:extLst>
                </p14:cNvPr>
                <p14:cNvContentPartPr/>
                <p14:nvPr/>
              </p14:nvContentPartPr>
              <p14:xfrm>
                <a:off x="8328757" y="5078974"/>
                <a:ext cx="360" cy="3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5EDD7A22-D023-5E90-108B-7E365C34E14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19757" y="50699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955E69E8-1317-2003-D29A-1BD88AC29EF8}"/>
                    </a:ext>
                  </a:extLst>
                </p14:cNvPr>
                <p14:cNvContentPartPr/>
                <p14:nvPr/>
              </p14:nvContentPartPr>
              <p14:xfrm>
                <a:off x="8328757" y="5078974"/>
                <a:ext cx="360" cy="3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955E69E8-1317-2003-D29A-1BD88AC29E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19757" y="50699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5EB985DE-4EBF-96FE-917E-99258EF32D3A}"/>
                  </a:ext>
                </a:extLst>
              </p14:cNvPr>
              <p14:cNvContentPartPr/>
              <p14:nvPr/>
            </p14:nvContentPartPr>
            <p14:xfrm>
              <a:off x="5665477" y="2246134"/>
              <a:ext cx="360" cy="36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5EB985DE-4EBF-96FE-917E-99258EF32D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6477" y="223713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Grafik 2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162B8C47-87B2-79F5-4672-FFD02FF319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877" y="1554739"/>
            <a:ext cx="7233224" cy="4418933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279E4B4-62A0-CDBA-85C1-C44A0C170D7D}"/>
              </a:ext>
            </a:extLst>
          </p:cNvPr>
          <p:cNvGrpSpPr/>
          <p:nvPr/>
        </p:nvGrpSpPr>
        <p:grpSpPr>
          <a:xfrm>
            <a:off x="603653" y="2608277"/>
            <a:ext cx="3672104" cy="3208518"/>
            <a:chOff x="603653" y="2608277"/>
            <a:chExt cx="3672104" cy="3208518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6D386C7C-CE66-BF4A-FF7D-45787F0CD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41760" y="2913296"/>
              <a:ext cx="3633997" cy="1179245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890BFB6A-305E-D7FE-55EA-6C0B905CD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3653" y="4584627"/>
              <a:ext cx="3672104" cy="1232168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10E74A6-5A25-5590-41DB-F9AEB40F9447}"/>
                </a:ext>
              </a:extLst>
            </p:cNvPr>
            <p:cNvSpPr txBox="1"/>
            <p:nvPr/>
          </p:nvSpPr>
          <p:spPr>
            <a:xfrm>
              <a:off x="662242" y="2608277"/>
              <a:ext cx="141173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00" dirty="0"/>
                <a:t>Interphase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D1FC81EE-F772-F657-117B-43B82BE37C90}"/>
                </a:ext>
              </a:extLst>
            </p:cNvPr>
            <p:cNvSpPr txBox="1"/>
            <p:nvPr/>
          </p:nvSpPr>
          <p:spPr>
            <a:xfrm flipH="1">
              <a:off x="635134" y="4326568"/>
              <a:ext cx="17135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/>
                <a:t>Mitosis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4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18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</a:rPr>
              <a:t>Regression </a:t>
            </a:r>
            <a:r>
              <a:rPr lang="en-US" sz="2800" dirty="0" err="1">
                <a:solidFill>
                  <a:schemeClr val="bg1"/>
                </a:solidFill>
              </a:rPr>
              <a:t>analyisis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Regression Analysis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sp>
        <p:nvSpPr>
          <p:cNvPr id="12" name="Textfeld 11"/>
          <p:cNvSpPr txBox="1"/>
          <p:nvPr/>
        </p:nvSpPr>
        <p:spPr>
          <a:xfrm>
            <a:off x="3378405" y="1092105"/>
            <a:ext cx="6406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Idea</a:t>
            </a:r>
            <a:r>
              <a:rPr lang="de-DE" sz="2400" dirty="0"/>
              <a:t>: Can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predict</a:t>
            </a:r>
            <a:r>
              <a:rPr lang="de-DE" sz="2400" dirty="0"/>
              <a:t> </a:t>
            </a:r>
            <a:r>
              <a:rPr lang="de-DE" sz="2400" dirty="0" err="1"/>
              <a:t>if</a:t>
            </a:r>
            <a:r>
              <a:rPr lang="de-DE" sz="2400" dirty="0"/>
              <a:t> a </a:t>
            </a:r>
            <a:r>
              <a:rPr lang="de-DE" sz="2400" dirty="0" err="1"/>
              <a:t>protein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an RBP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looking</a:t>
            </a:r>
            <a:r>
              <a:rPr lang="de-DE" sz="2400" dirty="0"/>
              <a:t> at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correlation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averaged</a:t>
            </a:r>
            <a:r>
              <a:rPr lang="de-DE" sz="2400" dirty="0"/>
              <a:t> </a:t>
            </a:r>
            <a:r>
              <a:rPr lang="de-DE" sz="2400" dirty="0" err="1"/>
              <a:t>curves</a:t>
            </a:r>
            <a:r>
              <a:rPr lang="de-DE" sz="2400" dirty="0"/>
              <a:t>?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A4E1CC6-4CDC-04CE-0646-65801819BA3E}"/>
              </a:ext>
            </a:extLst>
          </p:cNvPr>
          <p:cNvGrpSpPr/>
          <p:nvPr/>
        </p:nvGrpSpPr>
        <p:grpSpPr>
          <a:xfrm>
            <a:off x="1389953" y="2417668"/>
            <a:ext cx="10089870" cy="3850689"/>
            <a:chOff x="1051065" y="2335237"/>
            <a:chExt cx="10089870" cy="3850689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065" y="2335237"/>
              <a:ext cx="4861650" cy="3008899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0818" y="2380172"/>
              <a:ext cx="4960117" cy="2963964"/>
            </a:xfrm>
            <a:prstGeom prst="rect">
              <a:avLst/>
            </a:prstGeom>
          </p:spPr>
        </p:pic>
        <p:sp>
          <p:nvSpPr>
            <p:cNvPr id="13" name="Textfeld 12"/>
            <p:cNvSpPr txBox="1"/>
            <p:nvPr/>
          </p:nvSpPr>
          <p:spPr>
            <a:xfrm>
              <a:off x="2248739" y="5344136"/>
              <a:ext cx="37624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200" dirty="0" err="1"/>
                <a:t>no</a:t>
              </a:r>
              <a:r>
                <a:rPr lang="de-DE" sz="2200" dirty="0"/>
                <a:t> shift </a:t>
              </a:r>
              <a:r>
                <a:rPr lang="de-DE" sz="2200" dirty="0">
                  <a:sym typeface="Wingdings" panose="05000000000000000000" pitchFamily="2" charset="2"/>
                </a:rPr>
                <a:t> high </a:t>
              </a:r>
              <a:r>
                <a:rPr lang="de-DE" sz="2200" dirty="0" err="1">
                  <a:sym typeface="Wingdings" panose="05000000000000000000" pitchFamily="2" charset="2"/>
                </a:rPr>
                <a:t>correlation</a:t>
              </a:r>
              <a:endParaRPr lang="de-DE" sz="2200" dirty="0">
                <a:sym typeface="Wingdings" panose="05000000000000000000" pitchFamily="2" charset="2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7690421" y="5416485"/>
              <a:ext cx="321842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200" dirty="0">
                  <a:sym typeface="Wingdings" panose="05000000000000000000" pitchFamily="2" charset="2"/>
                </a:rPr>
                <a:t>shift  </a:t>
              </a:r>
              <a:r>
                <a:rPr lang="de-DE" sz="2200" dirty="0" err="1">
                  <a:sym typeface="Wingdings" panose="05000000000000000000" pitchFamily="2" charset="2"/>
                </a:rPr>
                <a:t>low</a:t>
              </a:r>
              <a:r>
                <a:rPr lang="de-DE" sz="2200" dirty="0">
                  <a:sym typeface="Wingdings" panose="05000000000000000000" pitchFamily="2" charset="2"/>
                </a:rPr>
                <a:t> </a:t>
              </a:r>
              <a:r>
                <a:rPr lang="de-DE" sz="2200" dirty="0" err="1">
                  <a:sym typeface="Wingdings" panose="05000000000000000000" pitchFamily="2" charset="2"/>
                </a:rPr>
                <a:t>correlation</a:t>
              </a:r>
              <a:endParaRPr lang="de-DE" sz="2200" dirty="0">
                <a:sym typeface="Wingdings" panose="05000000000000000000" pitchFamily="2" charset="2"/>
              </a:endParaRPr>
            </a:p>
            <a:p>
              <a:endParaRPr lang="de-DE" sz="2200" dirty="0"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17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19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</a:rPr>
              <a:t>Regression </a:t>
            </a:r>
            <a:r>
              <a:rPr lang="en-US" sz="2800" dirty="0" err="1">
                <a:solidFill>
                  <a:schemeClr val="bg1"/>
                </a:solidFill>
              </a:rPr>
              <a:t>analyisis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32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913F97B-E79E-FC31-533A-20E469D2A0E4}"/>
              </a:ext>
            </a:extLst>
          </p:cNvPr>
          <p:cNvSpPr txBox="1"/>
          <p:nvPr/>
        </p:nvSpPr>
        <p:spPr>
          <a:xfrm>
            <a:off x="3378405" y="317661"/>
            <a:ext cx="6406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Can 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/>
              <a:t>predict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x shift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global maximum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looking</a:t>
            </a:r>
            <a:r>
              <a:rPr lang="de-DE" sz="2200" dirty="0"/>
              <a:t> at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correlation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averaged</a:t>
            </a:r>
            <a:r>
              <a:rPr lang="de-DE" sz="2200" dirty="0"/>
              <a:t> </a:t>
            </a:r>
            <a:r>
              <a:rPr lang="de-DE" sz="2200" dirty="0" err="1"/>
              <a:t>curves</a:t>
            </a:r>
            <a:r>
              <a:rPr lang="de-DE" sz="2200" dirty="0"/>
              <a:t>?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BA9B56EB-BB1A-7F29-4810-9EE764D85F55}"/>
              </a:ext>
            </a:extLst>
          </p:cNvPr>
          <p:cNvGrpSpPr/>
          <p:nvPr/>
        </p:nvGrpSpPr>
        <p:grpSpPr>
          <a:xfrm>
            <a:off x="2492414" y="1279172"/>
            <a:ext cx="7665378" cy="5280774"/>
            <a:chOff x="2492414" y="1279172"/>
            <a:chExt cx="7665378" cy="5280774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A4534D4E-911B-E8D7-7635-2D37C64D87FF}"/>
                </a:ext>
              </a:extLst>
            </p:cNvPr>
            <p:cNvGrpSpPr/>
            <p:nvPr/>
          </p:nvGrpSpPr>
          <p:grpSpPr>
            <a:xfrm>
              <a:off x="2548735" y="1279172"/>
              <a:ext cx="7609057" cy="5008910"/>
              <a:chOff x="2321168" y="1754944"/>
              <a:chExt cx="7304257" cy="4737931"/>
            </a:xfrm>
          </p:grpSpPr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393B89ED-9805-0E45-951E-F633CCF5A6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8143" y="1754944"/>
                <a:ext cx="6525853" cy="4159603"/>
              </a:xfrm>
              <a:prstGeom prst="rect">
                <a:avLst/>
              </a:prstGeom>
            </p:spPr>
          </p:pic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4B9D1B98-3E72-F091-C1A9-A3AA82E76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1168" y="5907558"/>
                <a:ext cx="7304257" cy="585317"/>
              </a:xfrm>
              <a:prstGeom prst="rect">
                <a:avLst/>
              </a:prstGeom>
            </p:spPr>
          </p:pic>
        </p:grp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35200D14-048B-4F67-C65E-A62569BD5924}"/>
                </a:ext>
              </a:extLst>
            </p:cNvPr>
            <p:cNvSpPr txBox="1"/>
            <p:nvPr/>
          </p:nvSpPr>
          <p:spPr>
            <a:xfrm>
              <a:off x="2492414" y="6129059"/>
              <a:ext cx="515718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00" dirty="0"/>
                <a:t>y = -14.2913 + 14.2124x 	</a:t>
              </a:r>
              <a:r>
                <a:rPr lang="en-GB" sz="2200" dirty="0" err="1"/>
                <a:t>rmse</a:t>
              </a:r>
              <a:r>
                <a:rPr lang="en-GB" sz="2200" dirty="0"/>
                <a:t>= 1.91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03C8D644-C8E9-4E8E-AF98-F185872D63B2}"/>
                  </a:ext>
                </a:extLst>
              </p14:cNvPr>
              <p14:cNvContentPartPr/>
              <p14:nvPr/>
            </p14:nvContentPartPr>
            <p14:xfrm>
              <a:off x="7850238" y="5595574"/>
              <a:ext cx="155880" cy="9972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03C8D644-C8E9-4E8E-AF98-F185872D63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41238" y="5586574"/>
                <a:ext cx="1735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00F14AED-9BDE-F007-A496-3D30E50B8E7B}"/>
                  </a:ext>
                </a:extLst>
              </p14:cNvPr>
              <p14:cNvContentPartPr/>
              <p14:nvPr/>
            </p14:nvContentPartPr>
            <p14:xfrm>
              <a:off x="7746558" y="5654254"/>
              <a:ext cx="284400" cy="7272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00F14AED-9BDE-F007-A496-3D30E50B8E7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37918" y="5645254"/>
                <a:ext cx="302040" cy="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238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21674" y="571116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What</a:t>
            </a:r>
            <a:r>
              <a:rPr lang="de-DE" sz="3200" dirty="0"/>
              <a:t> </a:t>
            </a:r>
            <a:r>
              <a:rPr lang="de-DE" sz="3200" dirty="0" err="1"/>
              <a:t>are</a:t>
            </a:r>
            <a:r>
              <a:rPr lang="de-DE" sz="3200" dirty="0"/>
              <a:t> RBPs?</a:t>
            </a:r>
            <a:br>
              <a:rPr lang="de-DE" sz="3200" dirty="0"/>
            </a:br>
            <a:endParaRPr lang="de-DE" sz="32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F1F842-001E-538A-4E5C-521CF2DE511B}"/>
              </a:ext>
            </a:extLst>
          </p:cNvPr>
          <p:cNvSpPr txBox="1"/>
          <p:nvPr/>
        </p:nvSpPr>
        <p:spPr>
          <a:xfrm>
            <a:off x="2230583" y="6389141"/>
            <a:ext cx="8257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Kelaini</a:t>
            </a:r>
            <a:r>
              <a:rPr lang="de-DE" sz="1000" dirty="0"/>
              <a:t>, S., C. Chan, V. A. Cornelius </a:t>
            </a:r>
            <a:r>
              <a:rPr lang="de-DE" sz="1000" dirty="0" err="1"/>
              <a:t>and</a:t>
            </a:r>
            <a:r>
              <a:rPr lang="de-DE" sz="1000" dirty="0"/>
              <a:t> A. </a:t>
            </a:r>
            <a:r>
              <a:rPr lang="de-DE" sz="1000" dirty="0" err="1"/>
              <a:t>Margariti</a:t>
            </a:r>
            <a:r>
              <a:rPr lang="de-DE" sz="1000" dirty="0"/>
              <a:t> (2021).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hold </a:t>
            </a:r>
            <a:r>
              <a:rPr lang="de-DE" sz="1000" dirty="0" err="1"/>
              <a:t>key</a:t>
            </a:r>
            <a:r>
              <a:rPr lang="de-DE" sz="1000" dirty="0"/>
              <a:t> </a:t>
            </a:r>
            <a:r>
              <a:rPr lang="de-DE" sz="1000" dirty="0" err="1"/>
              <a:t>roles</a:t>
            </a:r>
            <a:r>
              <a:rPr lang="de-DE" sz="1000" dirty="0"/>
              <a:t> in </a:t>
            </a:r>
            <a:r>
              <a:rPr lang="de-DE" sz="1000" dirty="0" err="1"/>
              <a:t>function</a:t>
            </a:r>
            <a:r>
              <a:rPr lang="de-DE" sz="1000" dirty="0"/>
              <a:t>, </a:t>
            </a:r>
            <a:r>
              <a:rPr lang="de-DE" sz="1000" dirty="0" err="1"/>
              <a:t>dysfunction</a:t>
            </a:r>
            <a:r>
              <a:rPr lang="de-DE" sz="1000" dirty="0"/>
              <a:t>,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disease</a:t>
            </a:r>
            <a:r>
              <a:rPr lang="de-DE" sz="1000" dirty="0"/>
              <a:t>." </a:t>
            </a:r>
            <a:r>
              <a:rPr lang="de-DE" sz="1000" u="sng" dirty="0" err="1"/>
              <a:t>Biology</a:t>
            </a:r>
            <a:r>
              <a:rPr lang="de-DE" sz="1000" dirty="0"/>
              <a:t> </a:t>
            </a:r>
            <a:r>
              <a:rPr lang="de-DE" sz="1000" b="1" dirty="0"/>
              <a:t>10</a:t>
            </a:r>
            <a:r>
              <a:rPr lang="de-DE" sz="1000" dirty="0"/>
              <a:t>(5): 366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322" y="2697786"/>
            <a:ext cx="4359611" cy="2757654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5862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488368" y="1362751"/>
            <a:ext cx="4736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2200" dirty="0"/>
              <a:t>RNA </a:t>
            </a:r>
            <a:r>
              <a:rPr lang="de-DE" sz="2200" dirty="0" err="1"/>
              <a:t>binding</a:t>
            </a:r>
            <a:r>
              <a:rPr lang="de-DE" sz="2200" dirty="0"/>
              <a:t> </a:t>
            </a:r>
            <a:r>
              <a:rPr lang="de-DE" sz="2200" dirty="0" err="1"/>
              <a:t>protein</a:t>
            </a:r>
            <a:endParaRPr lang="de-DE" sz="2200" dirty="0"/>
          </a:p>
          <a:p>
            <a:r>
              <a:rPr lang="de-DE" sz="2200" dirty="0"/>
              <a:t>=Proteins </a:t>
            </a:r>
            <a:r>
              <a:rPr lang="de-DE" sz="2200" dirty="0" err="1"/>
              <a:t>which</a:t>
            </a:r>
            <a:r>
              <a:rPr lang="de-DE" sz="2200" dirty="0"/>
              <a:t> bind RNA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287609" y="1332925"/>
            <a:ext cx="47368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2. RNA </a:t>
            </a:r>
            <a:r>
              <a:rPr lang="de-DE" sz="2200" dirty="0" err="1"/>
              <a:t>dependent</a:t>
            </a:r>
            <a:r>
              <a:rPr lang="de-DE" sz="2200" dirty="0"/>
              <a:t> </a:t>
            </a:r>
            <a:r>
              <a:rPr lang="de-DE" sz="2200" dirty="0" err="1"/>
              <a:t>proteins</a:t>
            </a:r>
            <a:endParaRPr lang="de-DE" sz="2200" dirty="0"/>
          </a:p>
          <a:p>
            <a:r>
              <a:rPr lang="de-DE" sz="2200" dirty="0"/>
              <a:t>=do not bind </a:t>
            </a:r>
            <a:r>
              <a:rPr lang="de-DE" sz="2200" dirty="0" err="1"/>
              <a:t>directly</a:t>
            </a:r>
            <a:r>
              <a:rPr lang="de-DE" sz="2200" dirty="0"/>
              <a:t>, but </a:t>
            </a:r>
            <a:r>
              <a:rPr lang="de-DE" sz="2200" dirty="0" err="1"/>
              <a:t>their</a:t>
            </a:r>
            <a:r>
              <a:rPr lang="de-DE" sz="2200" dirty="0"/>
              <a:t> </a:t>
            </a:r>
            <a:r>
              <a:rPr lang="de-DE" sz="2200" dirty="0" err="1"/>
              <a:t>interactome</a:t>
            </a:r>
            <a:r>
              <a:rPr lang="de-DE" sz="2200" dirty="0"/>
              <a:t> </a:t>
            </a:r>
            <a:r>
              <a:rPr lang="de-DE" sz="2200" dirty="0" err="1"/>
              <a:t>depends</a:t>
            </a:r>
            <a:r>
              <a:rPr lang="de-DE" sz="2200" dirty="0"/>
              <a:t> on RNA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7351" y="2659818"/>
            <a:ext cx="2895600" cy="3562350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H="1">
            <a:off x="4264623" y="866351"/>
            <a:ext cx="809644" cy="45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225259" y="780238"/>
            <a:ext cx="1244184" cy="52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7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4" grpId="0" animBg="1"/>
      <p:bldP spid="5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20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104" y="2185749"/>
            <a:ext cx="3324617" cy="323677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7212395" y="5679669"/>
            <a:ext cx="3880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Success</a:t>
            </a:r>
            <a:r>
              <a:rPr lang="de-DE" sz="2000" dirty="0"/>
              <a:t> rate</a:t>
            </a:r>
          </a:p>
          <a:p>
            <a:r>
              <a:rPr lang="de-DE" sz="2000" dirty="0"/>
              <a:t>Analysis </a:t>
            </a:r>
            <a:r>
              <a:rPr lang="de-DE" sz="2000" dirty="0" err="1"/>
              <a:t>of</a:t>
            </a:r>
            <a:r>
              <a:rPr lang="de-DE" sz="2000" dirty="0"/>
              <a:t> 1181 </a:t>
            </a:r>
            <a:r>
              <a:rPr lang="de-DE" sz="2000" dirty="0" err="1"/>
              <a:t>proteins</a:t>
            </a:r>
            <a:r>
              <a:rPr lang="de-DE" sz="2000" dirty="0"/>
              <a:t>: 59.9%</a:t>
            </a:r>
          </a:p>
          <a:p>
            <a:endParaRPr lang="de-DE" sz="20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85451" y="332841"/>
            <a:ext cx="10515600" cy="143533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What</a:t>
            </a:r>
            <a:r>
              <a:rPr lang="de-DE" sz="3200" dirty="0"/>
              <a:t> do </a:t>
            </a:r>
            <a:r>
              <a:rPr lang="de-DE" sz="3200" dirty="0" err="1"/>
              <a:t>the</a:t>
            </a:r>
            <a:r>
              <a:rPr lang="de-DE" sz="3200" dirty="0"/>
              <a:t> RBPs </a:t>
            </a:r>
            <a:r>
              <a:rPr lang="de-DE" sz="3200" dirty="0" err="1"/>
              <a:t>have</a:t>
            </a:r>
            <a:r>
              <a:rPr lang="de-DE" sz="3200" dirty="0"/>
              <a:t> in </a:t>
            </a:r>
            <a:r>
              <a:rPr lang="de-DE" sz="3200" dirty="0" err="1"/>
              <a:t>common</a:t>
            </a:r>
            <a:r>
              <a:rPr lang="de-DE" sz="3200" dirty="0"/>
              <a:t>?  </a:t>
            </a:r>
          </a:p>
          <a:p>
            <a:pPr algn="ctr"/>
            <a:r>
              <a:rPr lang="de-DE" sz="3200" dirty="0" err="1"/>
              <a:t>Comparison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R-</a:t>
            </a:r>
            <a:r>
              <a:rPr lang="de-DE" sz="3200" dirty="0" err="1"/>
              <a:t>DeeP</a:t>
            </a:r>
            <a:endParaRPr lang="de-DE" sz="3200" dirty="0"/>
          </a:p>
          <a:p>
            <a:pPr algn="ctr"/>
            <a:endParaRPr lang="de-DE" sz="3200" dirty="0"/>
          </a:p>
          <a:p>
            <a:pPr algn="ctr"/>
            <a:r>
              <a:rPr lang="de-DE" sz="2400" dirty="0"/>
              <a:t>Analysis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proteins</a:t>
            </a:r>
            <a:r>
              <a:rPr lang="de-DE" sz="2400" dirty="0"/>
              <a:t>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had</a:t>
            </a:r>
            <a:r>
              <a:rPr lang="de-DE" sz="2400" dirty="0"/>
              <a:t> a </a:t>
            </a:r>
            <a:r>
              <a:rPr lang="de-DE" sz="2400" dirty="0" err="1"/>
              <a:t>full</a:t>
            </a:r>
            <a:r>
              <a:rPr lang="de-DE" sz="2400" dirty="0"/>
              <a:t> </a:t>
            </a:r>
            <a:r>
              <a:rPr lang="de-DE" sz="2400" dirty="0" err="1"/>
              <a:t>shift</a:t>
            </a:r>
            <a:r>
              <a:rPr lang="de-DE" sz="2400" dirty="0"/>
              <a:t> (Interphase)</a:t>
            </a:r>
          </a:p>
          <a:p>
            <a:pPr algn="ctr"/>
            <a:endParaRPr lang="de-DE" sz="32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2395" y="2439541"/>
            <a:ext cx="4418825" cy="282255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560320" y="5216476"/>
            <a:ext cx="416485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Shifting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R-</a:t>
            </a:r>
            <a:r>
              <a:rPr lang="de-DE" dirty="0" err="1"/>
              <a:t>DeeP</a:t>
            </a:r>
            <a:endParaRPr lang="de-DE" dirty="0"/>
          </a:p>
          <a:p>
            <a:r>
              <a:rPr lang="de-DE" dirty="0">
                <a:solidFill>
                  <a:srgbClr val="FF0000"/>
                </a:solidFill>
              </a:rPr>
              <a:t>Control</a:t>
            </a:r>
          </a:p>
          <a:p>
            <a:r>
              <a:rPr lang="de-DE" dirty="0" err="1">
                <a:solidFill>
                  <a:srgbClr val="00B050"/>
                </a:solidFill>
              </a:rPr>
              <a:t>Rnase</a:t>
            </a:r>
            <a:endParaRPr lang="de-DE" dirty="0">
              <a:solidFill>
                <a:srgbClr val="00B050"/>
              </a:solidFill>
            </a:endParaRPr>
          </a:p>
          <a:p>
            <a:r>
              <a:rPr lang="de-DE" sz="1100" dirty="0"/>
              <a:t>(</a:t>
            </a:r>
            <a:r>
              <a:rPr lang="de-DE" sz="1100" dirty="0" err="1"/>
              <a:t>Caudron-Herger</a:t>
            </a:r>
            <a:r>
              <a:rPr lang="de-DE" sz="1100" dirty="0"/>
              <a:t>, </a:t>
            </a:r>
            <a:r>
              <a:rPr lang="de-DE" sz="1100" dirty="0" err="1"/>
              <a:t>Rusin</a:t>
            </a:r>
            <a:r>
              <a:rPr lang="de-DE" sz="1100" dirty="0"/>
              <a:t> et al. 2019)</a:t>
            </a:r>
          </a:p>
        </p:txBody>
      </p:sp>
    </p:spTree>
    <p:extLst>
      <p:ext uri="{BB962C8B-B14F-4D97-AF65-F5344CB8AC3E}">
        <p14:creationId xmlns:p14="http://schemas.microsoft.com/office/powerpoint/2010/main" val="274951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5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21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50879" y="2804814"/>
            <a:ext cx="3880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RBP Score</a:t>
            </a:r>
          </a:p>
          <a:p>
            <a:r>
              <a:rPr lang="de-DE" sz="2000" dirty="0"/>
              <a:t>=</a:t>
            </a: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times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protein</a:t>
            </a:r>
            <a:r>
              <a:rPr lang="de-DE" sz="2000" dirty="0"/>
              <a:t> </a:t>
            </a:r>
            <a:r>
              <a:rPr lang="de-DE" sz="2000" dirty="0" err="1"/>
              <a:t>been</a:t>
            </a:r>
            <a:r>
              <a:rPr lang="de-DE" sz="2000" dirty="0"/>
              <a:t> </a:t>
            </a:r>
            <a:r>
              <a:rPr lang="de-DE" sz="2000" dirty="0" err="1"/>
              <a:t>identified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an RBP?</a:t>
            </a:r>
          </a:p>
          <a:p>
            <a:endParaRPr lang="de-DE" sz="20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322" y="2296974"/>
            <a:ext cx="5073803" cy="2680531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5484745" y="5282207"/>
            <a:ext cx="3896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ym typeface="Wingdings" panose="05000000000000000000" pitchFamily="2" charset="2"/>
              </a:rPr>
              <a:t></a:t>
            </a:r>
            <a:r>
              <a:rPr lang="de-DE" sz="2200" b="1" dirty="0">
                <a:sym typeface="Wingdings" panose="05000000000000000000" pitchFamily="2" charset="2"/>
              </a:rPr>
              <a:t>92</a:t>
            </a:r>
            <a:r>
              <a:rPr lang="de-DE" sz="2200" b="1" dirty="0"/>
              <a:t> </a:t>
            </a:r>
            <a:r>
              <a:rPr lang="de-DE" sz="2200" b="1" dirty="0" err="1"/>
              <a:t>proteins</a:t>
            </a:r>
            <a:r>
              <a:rPr lang="de-DE" sz="2200" b="1" dirty="0"/>
              <a:t> </a:t>
            </a:r>
            <a:r>
              <a:rPr lang="de-DE" sz="2200" dirty="0" err="1"/>
              <a:t>which</a:t>
            </a:r>
            <a:r>
              <a:rPr lang="de-DE" sz="2200" dirty="0"/>
              <a:t> </a:t>
            </a:r>
            <a:r>
              <a:rPr lang="de-DE" sz="2200" dirty="0" err="1"/>
              <a:t>had</a:t>
            </a:r>
            <a:r>
              <a:rPr lang="de-DE" sz="2200" dirty="0"/>
              <a:t> not </a:t>
            </a:r>
            <a:r>
              <a:rPr lang="de-DE" sz="2200" dirty="0" err="1"/>
              <a:t>been</a:t>
            </a:r>
            <a:r>
              <a:rPr lang="de-DE" sz="2200" dirty="0"/>
              <a:t> </a:t>
            </a:r>
            <a:r>
              <a:rPr lang="de-DE" sz="2200" dirty="0" err="1"/>
              <a:t>identified</a:t>
            </a:r>
            <a:r>
              <a:rPr lang="de-DE" sz="2200" dirty="0"/>
              <a:t> </a:t>
            </a:r>
            <a:r>
              <a:rPr lang="de-DE" sz="2200" dirty="0" err="1"/>
              <a:t>previously</a:t>
            </a:r>
            <a:r>
              <a:rPr lang="de-DE" sz="2200" dirty="0"/>
              <a:t>!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85451" y="332841"/>
            <a:ext cx="10515600" cy="165943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500" dirty="0" err="1"/>
              <a:t>What</a:t>
            </a:r>
            <a:r>
              <a:rPr lang="de-DE" sz="3500" dirty="0"/>
              <a:t> do </a:t>
            </a:r>
            <a:r>
              <a:rPr lang="de-DE" sz="3500" dirty="0" err="1"/>
              <a:t>the</a:t>
            </a:r>
            <a:r>
              <a:rPr lang="de-DE" sz="3500" dirty="0"/>
              <a:t> RBPs </a:t>
            </a:r>
            <a:r>
              <a:rPr lang="de-DE" sz="3500" dirty="0" err="1"/>
              <a:t>have</a:t>
            </a:r>
            <a:r>
              <a:rPr lang="de-DE" sz="3500" dirty="0"/>
              <a:t> in </a:t>
            </a:r>
            <a:r>
              <a:rPr lang="de-DE" sz="3500" dirty="0" err="1"/>
              <a:t>common</a:t>
            </a:r>
            <a:r>
              <a:rPr lang="de-DE" sz="3500" dirty="0"/>
              <a:t>?  </a:t>
            </a:r>
          </a:p>
          <a:p>
            <a:pPr algn="ctr"/>
            <a:r>
              <a:rPr lang="de-DE" sz="3500" dirty="0" err="1"/>
              <a:t>Comparison</a:t>
            </a:r>
            <a:r>
              <a:rPr lang="de-DE" sz="3500" dirty="0"/>
              <a:t> </a:t>
            </a:r>
            <a:r>
              <a:rPr lang="de-DE" sz="3500" dirty="0" err="1"/>
              <a:t>with</a:t>
            </a:r>
            <a:r>
              <a:rPr lang="de-DE" sz="3500" dirty="0"/>
              <a:t> R-</a:t>
            </a:r>
            <a:r>
              <a:rPr lang="de-DE" sz="3500" dirty="0" err="1"/>
              <a:t>DeeP</a:t>
            </a:r>
            <a:endParaRPr lang="de-DE" sz="3500" dirty="0"/>
          </a:p>
          <a:p>
            <a:pPr algn="ctr"/>
            <a:endParaRPr lang="de-DE" sz="3200" dirty="0"/>
          </a:p>
          <a:p>
            <a:pPr algn="ctr"/>
            <a:r>
              <a:rPr lang="de-DE" sz="2400" dirty="0"/>
              <a:t>Analysis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proteins</a:t>
            </a:r>
            <a:r>
              <a:rPr lang="de-DE" sz="2400" dirty="0"/>
              <a:t>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had</a:t>
            </a:r>
            <a:r>
              <a:rPr lang="de-DE" sz="2400" dirty="0"/>
              <a:t> a </a:t>
            </a:r>
            <a:r>
              <a:rPr lang="de-DE" sz="2400" dirty="0" err="1"/>
              <a:t>full</a:t>
            </a:r>
            <a:r>
              <a:rPr lang="de-DE" sz="2400" dirty="0"/>
              <a:t> </a:t>
            </a:r>
            <a:r>
              <a:rPr lang="de-DE" sz="2400" dirty="0" err="1"/>
              <a:t>shift</a:t>
            </a:r>
            <a:r>
              <a:rPr lang="de-DE" sz="2400" dirty="0"/>
              <a:t> (Interphase)</a:t>
            </a:r>
          </a:p>
          <a:p>
            <a:pPr algn="ctr"/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71766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22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174325" y="1379498"/>
            <a:ext cx="6607534" cy="410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200" dirty="0"/>
              <a:t>Funktion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chromatin</a:t>
            </a:r>
            <a:r>
              <a:rPr lang="de-DE" sz="2200" dirty="0"/>
              <a:t> &amp; </a:t>
            </a:r>
            <a:r>
              <a:rPr lang="de-DE" sz="2200" dirty="0" err="1"/>
              <a:t>cytoskeleton</a:t>
            </a:r>
            <a:r>
              <a:rPr lang="de-DE" sz="2200" dirty="0"/>
              <a:t> </a:t>
            </a:r>
            <a:r>
              <a:rPr lang="de-DE" sz="2200" dirty="0" err="1"/>
              <a:t>organization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cell</a:t>
            </a:r>
            <a:r>
              <a:rPr lang="de-DE" sz="2200" dirty="0"/>
              <a:t> </a:t>
            </a:r>
            <a:r>
              <a:rPr lang="de-DE" sz="2200" dirty="0" err="1"/>
              <a:t>division</a:t>
            </a:r>
            <a:r>
              <a:rPr lang="de-DE" sz="2200" dirty="0"/>
              <a:t> &amp; </a:t>
            </a:r>
            <a:r>
              <a:rPr lang="de-DE" sz="2200" dirty="0" err="1"/>
              <a:t>cell</a:t>
            </a:r>
            <a:r>
              <a:rPr lang="de-DE" sz="2200" dirty="0"/>
              <a:t> </a:t>
            </a:r>
            <a:r>
              <a:rPr lang="de-DE" sz="2200" dirty="0" err="1"/>
              <a:t>cycle</a:t>
            </a:r>
            <a:r>
              <a:rPr lang="de-DE" sz="2200" dirty="0"/>
              <a:t> </a:t>
            </a:r>
            <a:r>
              <a:rPr lang="de-DE" sz="2200" dirty="0" err="1"/>
              <a:t>regulation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brain</a:t>
            </a:r>
            <a:r>
              <a:rPr lang="de-DE" sz="2200" dirty="0"/>
              <a:t> </a:t>
            </a:r>
            <a:r>
              <a:rPr lang="de-DE" sz="2200" dirty="0" err="1"/>
              <a:t>development</a:t>
            </a:r>
            <a:r>
              <a:rPr lang="de-DE" sz="2200" dirty="0"/>
              <a:t> &amp; </a:t>
            </a:r>
            <a:r>
              <a:rPr lang="de-DE" sz="2200" dirty="0" err="1"/>
              <a:t>embroynic</a:t>
            </a:r>
            <a:r>
              <a:rPr lang="de-DE" sz="2200" dirty="0"/>
              <a:t> </a:t>
            </a:r>
            <a:r>
              <a:rPr lang="de-DE" sz="2200" dirty="0" err="1"/>
              <a:t>development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native </a:t>
            </a:r>
            <a:r>
              <a:rPr lang="de-DE" sz="2200" dirty="0" err="1"/>
              <a:t>and</a:t>
            </a:r>
            <a:r>
              <a:rPr lang="de-DE" sz="2200" dirty="0"/>
              <a:t> adaptive </a:t>
            </a:r>
            <a:r>
              <a:rPr lang="de-DE" sz="2200" dirty="0" err="1"/>
              <a:t>immunity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transcription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translation </a:t>
            </a:r>
            <a:r>
              <a:rPr lang="de-DE" sz="2200" dirty="0" err="1"/>
              <a:t>regulation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ribosome</a:t>
            </a:r>
            <a:r>
              <a:rPr lang="de-DE" sz="2200" dirty="0"/>
              <a:t> </a:t>
            </a:r>
            <a:r>
              <a:rPr lang="de-DE" sz="2200" dirty="0" err="1"/>
              <a:t>function</a:t>
            </a:r>
            <a:r>
              <a:rPr lang="de-DE" sz="22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rRNA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mRNA</a:t>
            </a:r>
            <a:r>
              <a:rPr lang="de-DE" sz="2200" dirty="0"/>
              <a:t> </a:t>
            </a:r>
            <a:r>
              <a:rPr lang="de-DE" sz="2200" dirty="0" err="1"/>
              <a:t>metabolism</a:t>
            </a:r>
            <a:endParaRPr lang="de-DE" sz="22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1636507" y="251799"/>
            <a:ext cx="9955271" cy="11276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What</a:t>
            </a:r>
            <a:r>
              <a:rPr lang="de-DE" sz="3200" dirty="0"/>
              <a:t> do </a:t>
            </a:r>
            <a:r>
              <a:rPr lang="de-DE" sz="3200" dirty="0" err="1"/>
              <a:t>the</a:t>
            </a:r>
            <a:r>
              <a:rPr lang="de-DE" sz="3200" dirty="0"/>
              <a:t> RBPs </a:t>
            </a:r>
            <a:r>
              <a:rPr lang="de-DE" sz="3200" dirty="0" err="1"/>
              <a:t>have</a:t>
            </a:r>
            <a:r>
              <a:rPr lang="de-DE" sz="3200" dirty="0"/>
              <a:t> in </a:t>
            </a:r>
            <a:r>
              <a:rPr lang="de-DE" sz="3200" dirty="0" err="1"/>
              <a:t>common</a:t>
            </a:r>
            <a:r>
              <a:rPr lang="de-DE" sz="3200" dirty="0"/>
              <a:t>?  </a:t>
            </a:r>
          </a:p>
          <a:p>
            <a:pPr algn="ctr"/>
            <a:r>
              <a:rPr lang="de-DE" sz="3200" dirty="0" err="1"/>
              <a:t>Comparison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</a:t>
            </a:r>
            <a:r>
              <a:rPr lang="de-DE" sz="3200" dirty="0" err="1"/>
              <a:t>UniProt</a:t>
            </a:r>
            <a:endParaRPr lang="de-DE" sz="3200" dirty="0"/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76" y="2728814"/>
            <a:ext cx="3943605" cy="3810098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9195062" y="6088559"/>
            <a:ext cx="2855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</a:t>
            </a:r>
            <a:r>
              <a:rPr lang="en-US" sz="1100" dirty="0" err="1"/>
              <a:t>UniProt</a:t>
            </a:r>
            <a:r>
              <a:rPr lang="en-US" sz="1100" dirty="0"/>
              <a:t> Consortium</a:t>
            </a:r>
          </a:p>
          <a:p>
            <a:r>
              <a:rPr lang="en-US" sz="1100" dirty="0" err="1"/>
              <a:t>UniProt</a:t>
            </a:r>
            <a:r>
              <a:rPr lang="en-US" sz="1100" dirty="0"/>
              <a:t>: the universal protein knowledgebase in 2021</a:t>
            </a:r>
          </a:p>
          <a:p>
            <a:r>
              <a:rPr lang="en-US" sz="1100" dirty="0"/>
              <a:t>Nucleic Acids Res. 49:D1 (2021)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94016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  <p:bldP spid="15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23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93" y="2787086"/>
            <a:ext cx="2727273" cy="201581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33892" y="5047598"/>
            <a:ext cx="2922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RNA </a:t>
            </a:r>
            <a:r>
              <a:rPr lang="de-DE" sz="2200" b="1" dirty="0" err="1"/>
              <a:t>recognition</a:t>
            </a:r>
            <a:r>
              <a:rPr lang="de-DE" sz="2200" b="1" dirty="0"/>
              <a:t> </a:t>
            </a:r>
            <a:r>
              <a:rPr lang="de-DE" sz="2200" b="1" dirty="0" err="1"/>
              <a:t>motif</a:t>
            </a:r>
            <a:endParaRPr lang="de-DE" sz="2200" b="1" dirty="0"/>
          </a:p>
          <a:p>
            <a:r>
              <a:rPr lang="de-DE" sz="2200" dirty="0">
                <a:sym typeface="Wingdings" panose="05000000000000000000" pitchFamily="2" charset="2"/>
              </a:rPr>
              <a:t> 105 </a:t>
            </a:r>
            <a:r>
              <a:rPr lang="de-DE" sz="2200" dirty="0"/>
              <a:t>Proteins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271" y="2787087"/>
            <a:ext cx="1900252" cy="197575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274271" y="5047597"/>
            <a:ext cx="2449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err="1"/>
              <a:t>Zinc</a:t>
            </a:r>
            <a:r>
              <a:rPr lang="de-DE" sz="2200" b="1" dirty="0"/>
              <a:t> Finger</a:t>
            </a:r>
          </a:p>
          <a:p>
            <a:r>
              <a:rPr lang="de-DE" sz="2200" dirty="0">
                <a:sym typeface="Wingdings" panose="05000000000000000000" pitchFamily="2" charset="2"/>
              </a:rPr>
              <a:t>89</a:t>
            </a:r>
            <a:r>
              <a:rPr lang="de-DE" sz="2200" dirty="0"/>
              <a:t> Proteins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5416" y="2789347"/>
            <a:ext cx="2163924" cy="1973499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8745416" y="5047597"/>
            <a:ext cx="31611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Dead/</a:t>
            </a:r>
            <a:r>
              <a:rPr lang="de-DE" sz="2200" b="1" dirty="0" err="1"/>
              <a:t>Deah</a:t>
            </a:r>
            <a:r>
              <a:rPr lang="de-DE" sz="2200" b="1" dirty="0"/>
              <a:t> Domain/</a:t>
            </a:r>
            <a:r>
              <a:rPr lang="de-DE" sz="2200" b="1" dirty="0" err="1"/>
              <a:t>Helicase</a:t>
            </a:r>
            <a:r>
              <a:rPr lang="de-DE" sz="2200" b="1" dirty="0"/>
              <a:t> Domain</a:t>
            </a:r>
          </a:p>
          <a:p>
            <a:r>
              <a:rPr lang="de-DE" sz="2200" dirty="0">
                <a:sym typeface="Wingdings" panose="05000000000000000000" pitchFamily="2" charset="2"/>
              </a:rPr>
              <a:t>69</a:t>
            </a:r>
            <a:r>
              <a:rPr lang="de-DE" sz="2200" dirty="0"/>
              <a:t> Proteins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1170641" y="662147"/>
            <a:ext cx="10515600" cy="736207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1200" dirty="0"/>
              <a:t>Common </a:t>
            </a:r>
            <a:r>
              <a:rPr lang="de-DE" sz="11200" dirty="0" err="1"/>
              <a:t>features</a:t>
            </a:r>
            <a:r>
              <a:rPr lang="de-DE" sz="11200" dirty="0"/>
              <a:t> </a:t>
            </a:r>
            <a:r>
              <a:rPr lang="de-DE" sz="11200" dirty="0" err="1"/>
              <a:t>of</a:t>
            </a:r>
            <a:r>
              <a:rPr lang="de-DE" sz="11200" dirty="0"/>
              <a:t> RBPs</a:t>
            </a:r>
          </a:p>
          <a:p>
            <a:pPr algn="ctr">
              <a:lnSpc>
                <a:spcPct val="170000"/>
              </a:lnSpc>
            </a:pPr>
            <a:r>
              <a:rPr lang="de-DE" sz="11200" dirty="0"/>
              <a:t>Common Domains</a:t>
            </a:r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BD690D4-6E70-DB2B-BE71-FAEB5DFF8638}"/>
              </a:ext>
            </a:extLst>
          </p:cNvPr>
          <p:cNvSpPr txBox="1"/>
          <p:nvPr/>
        </p:nvSpPr>
        <p:spPr>
          <a:xfrm>
            <a:off x="8067468" y="6338857"/>
            <a:ext cx="40548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and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and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</p:spTree>
    <p:extLst>
      <p:ext uri="{BB962C8B-B14F-4D97-AF65-F5344CB8AC3E}">
        <p14:creationId xmlns:p14="http://schemas.microsoft.com/office/powerpoint/2010/main" val="300187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1" grpId="0"/>
      <p:bldP spid="13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24</a:t>
            </a:fld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28754" y="2874274"/>
            <a:ext cx="673672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Functions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Chromatin </a:t>
            </a:r>
            <a:r>
              <a:rPr lang="de-DE" sz="2200" dirty="0" err="1"/>
              <a:t>binding</a:t>
            </a:r>
            <a:r>
              <a:rPr lang="de-DE" sz="2200" dirty="0"/>
              <a:t> &amp; </a:t>
            </a:r>
            <a:r>
              <a:rPr lang="de-DE" sz="2200" dirty="0" err="1"/>
              <a:t>remodelling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Cytoskeleton</a:t>
            </a:r>
            <a:r>
              <a:rPr lang="de-DE" sz="2200" dirty="0"/>
              <a:t> </a:t>
            </a:r>
            <a:r>
              <a:rPr lang="de-DE" sz="2200" dirty="0" err="1"/>
              <a:t>organization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Embryonic</a:t>
            </a:r>
            <a:r>
              <a:rPr lang="de-DE" sz="2200" dirty="0"/>
              <a:t> </a:t>
            </a:r>
            <a:r>
              <a:rPr lang="de-DE" sz="2200" dirty="0" err="1"/>
              <a:t>development</a:t>
            </a:r>
            <a:r>
              <a:rPr lang="de-DE" sz="2200" dirty="0"/>
              <a:t> &amp; </a:t>
            </a:r>
            <a:r>
              <a:rPr lang="de-DE" sz="2200" dirty="0" err="1"/>
              <a:t>angiogenesis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Microtubule</a:t>
            </a:r>
            <a:r>
              <a:rPr lang="de-DE" sz="2200" dirty="0"/>
              <a:t> </a:t>
            </a:r>
            <a:r>
              <a:rPr lang="de-DE" sz="2200" dirty="0" err="1"/>
              <a:t>organization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Cell</a:t>
            </a:r>
            <a:r>
              <a:rPr lang="de-DE" sz="2200" dirty="0"/>
              <a:t> </a:t>
            </a:r>
            <a:r>
              <a:rPr lang="de-DE" sz="2200" dirty="0" err="1"/>
              <a:t>division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Actin</a:t>
            </a:r>
            <a:r>
              <a:rPr lang="de-DE" sz="2200" dirty="0"/>
              <a:t> </a:t>
            </a:r>
            <a:r>
              <a:rPr lang="de-DE" sz="2200" dirty="0" err="1"/>
              <a:t>polymerization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1170641" y="9958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Actin-associated</a:t>
            </a:r>
            <a:r>
              <a:rPr lang="de-DE" sz="3200" dirty="0"/>
              <a:t> </a:t>
            </a:r>
            <a:r>
              <a:rPr lang="de-DE" sz="3200" dirty="0" err="1"/>
              <a:t>proteins</a:t>
            </a:r>
            <a:endParaRPr lang="de-DE" sz="3200" dirty="0"/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974" y="978863"/>
            <a:ext cx="8447195" cy="2042456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3390314" y="4206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9192585" y="5952034"/>
            <a:ext cx="2855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</a:t>
            </a:r>
            <a:r>
              <a:rPr lang="en-US" sz="1100" dirty="0" err="1"/>
              <a:t>UniProt</a:t>
            </a:r>
            <a:r>
              <a:rPr lang="en-US" sz="1100" dirty="0"/>
              <a:t> Consortium</a:t>
            </a:r>
          </a:p>
          <a:p>
            <a:r>
              <a:rPr lang="en-US" sz="1100" dirty="0" err="1"/>
              <a:t>UniProt</a:t>
            </a:r>
            <a:r>
              <a:rPr lang="en-US" sz="1100" dirty="0"/>
              <a:t>: the universal protein knowledgebase in 2021</a:t>
            </a:r>
          </a:p>
          <a:p>
            <a:r>
              <a:rPr lang="en-US" sz="1100" dirty="0"/>
              <a:t>Nucleic Acids Res. 49:D1 (2021)</a:t>
            </a:r>
            <a:endParaRPr lang="de-DE" sz="11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3169" y="180918"/>
            <a:ext cx="831708" cy="6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6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build="p"/>
      <p:bldP spid="16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25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964223" y="367469"/>
            <a:ext cx="10515600" cy="6673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Conclusion</a:t>
            </a:r>
            <a:r>
              <a:rPr lang="de-DE" sz="3200" dirty="0"/>
              <a:t> &amp; Outlook</a:t>
            </a:r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sp>
        <p:nvSpPr>
          <p:cNvPr id="10" name="Textfeld 9"/>
          <p:cNvSpPr txBox="1"/>
          <p:nvPr/>
        </p:nvSpPr>
        <p:spPr>
          <a:xfrm>
            <a:off x="217575" y="3987776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Brain </a:t>
            </a:r>
            <a:r>
              <a:rPr lang="de-DE" dirty="0" err="1"/>
              <a:t>development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17575" y="5710019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Embroynic</a:t>
            </a:r>
            <a:r>
              <a:rPr lang="de-DE" dirty="0"/>
              <a:t> </a:t>
            </a:r>
            <a:r>
              <a:rPr lang="de-DE" dirty="0" err="1"/>
              <a:t>development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0018468" y="2616107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Transcription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0018468" y="3997967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Translation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982200" y="5269884"/>
            <a:ext cx="2922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mRNA</a:t>
            </a:r>
            <a:r>
              <a:rPr lang="de-DE" dirty="0"/>
              <a:t> </a:t>
            </a:r>
            <a:r>
              <a:rPr lang="de-DE" dirty="0" err="1"/>
              <a:t>stability</a:t>
            </a:r>
            <a:r>
              <a:rPr lang="de-DE" dirty="0"/>
              <a:t> &amp; </a:t>
            </a:r>
            <a:r>
              <a:rPr lang="de-DE" dirty="0" err="1"/>
              <a:t>degradation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886" y="1749400"/>
            <a:ext cx="6810375" cy="447675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9785393" y="6538912"/>
            <a:ext cx="2566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Created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BioRender.com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575" y="2616107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Cytoskeleton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975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0" grpId="0"/>
      <p:bldP spid="11" grpId="0"/>
      <p:bldP spid="12" grpId="0"/>
      <p:bldP spid="13" grpId="0"/>
      <p:bldP spid="14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Sucrose</a:t>
            </a:r>
            <a:r>
              <a:rPr lang="de-DE" dirty="0"/>
              <a:t> Density Gradient Method</a:t>
            </a:r>
            <a:br>
              <a:rPr lang="de-DE" dirty="0"/>
            </a:br>
            <a:r>
              <a:rPr lang="de-DE" dirty="0"/>
              <a:t>- </a:t>
            </a:r>
            <a:r>
              <a:rPr lang="de-DE" sz="2800" dirty="0" err="1"/>
              <a:t>identification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RBPs and RNA-</a:t>
            </a:r>
            <a:r>
              <a:rPr lang="de-DE" sz="2800" dirty="0" err="1"/>
              <a:t>dependent</a:t>
            </a:r>
            <a:r>
              <a:rPr lang="de-DE" sz="2800" dirty="0"/>
              <a:t> </a:t>
            </a:r>
            <a:r>
              <a:rPr lang="de-DE" sz="2800" dirty="0" err="1"/>
              <a:t>proteins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9" y="1829233"/>
            <a:ext cx="2895600" cy="3562350"/>
          </a:xfrm>
          <a:prstGeom prst="rect">
            <a:avLst/>
          </a:prstGeom>
        </p:spPr>
      </p:pic>
      <p:pic>
        <p:nvPicPr>
          <p:cNvPr id="3076" name="Picture 4" descr="https://lh3.googleusercontent.com/q4k6miNmuV0U6D8UsLzAUAY8_Co-PmUYIP4A50D-2y5o2BpgIeFMGbZ5Qj6Yo-7DRYs_8NAXhDLZOcFx8RLXTYXgzyh1qULI-2q3_Zl-SoJrIstYK03bKkQ_Dg3TY8EieZVeZOnE6NlT0joj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1658"/>
            <a:ext cx="41624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26473" y="5391583"/>
            <a:ext cx="1093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dissociate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fraction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quantitiy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strategy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insight</a:t>
            </a:r>
            <a:r>
              <a:rPr lang="de-DE" dirty="0">
                <a:sym typeface="Wingdings" panose="05000000000000000000" pitchFamily="2" charset="2"/>
              </a:rPr>
              <a:t> on RNA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protein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3B0503-1265-DEF1-0A10-9671D0C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26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9617020-7726-F274-5F80-6EF95E843F83}"/>
              </a:ext>
            </a:extLst>
          </p:cNvPr>
          <p:cNvSpPr txBox="1"/>
          <p:nvPr/>
        </p:nvSpPr>
        <p:spPr>
          <a:xfrm>
            <a:off x="9057503" y="5340687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</p:spTree>
    <p:extLst>
      <p:ext uri="{BB962C8B-B14F-4D97-AF65-F5344CB8AC3E}">
        <p14:creationId xmlns:p14="http://schemas.microsoft.com/office/powerpoint/2010/main" val="1504139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34900" y="171736"/>
            <a:ext cx="7846102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What</a:t>
            </a:r>
            <a:r>
              <a:rPr lang="de-DE" sz="3200" dirty="0"/>
              <a:t> do </a:t>
            </a:r>
            <a:r>
              <a:rPr lang="de-DE" sz="3200" dirty="0" err="1"/>
              <a:t>they</a:t>
            </a:r>
            <a:r>
              <a:rPr lang="de-DE" sz="3200" dirty="0"/>
              <a:t> do?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  <p:sp>
        <p:nvSpPr>
          <p:cNvPr id="6" name="Ellipse 5"/>
          <p:cNvSpPr/>
          <p:nvPr/>
        </p:nvSpPr>
        <p:spPr>
          <a:xfrm>
            <a:off x="10865674" y="545"/>
            <a:ext cx="1158826" cy="11765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Picture 2" descr="https://lh6.googleusercontent.com/Q0VnvLdlgbgmCOUcKY4haDU6Mn55TCE_uaNGugUlTIWOQzhvr56RaQAB4s1WmcS3gOaQ2snCRK5Ud91xE9zezEggWLMdr93_iLpTiEMx2sVXSK5nmizYy0Q-60gvDWU9BHN-OxD9-9V2JJ1v3A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00" y="1825625"/>
            <a:ext cx="5130679" cy="34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784328" y="2397763"/>
            <a:ext cx="3920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(translation, </a:t>
            </a:r>
            <a:r>
              <a:rPr lang="de-DE" dirty="0" err="1"/>
              <a:t>transcription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Transcription</a:t>
            </a:r>
            <a:r>
              <a:rPr lang="de-DE" dirty="0"/>
              <a:t> </a:t>
            </a:r>
            <a:r>
              <a:rPr lang="de-DE" dirty="0" err="1"/>
              <a:t>factors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Alternative </a:t>
            </a:r>
            <a:r>
              <a:rPr lang="de-DE" dirty="0" err="1"/>
              <a:t>splicing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Stabilization</a:t>
            </a:r>
            <a:r>
              <a:rPr lang="de-DE" dirty="0"/>
              <a:t> &amp; Degradation </a:t>
            </a:r>
            <a:r>
              <a:rPr lang="de-DE" dirty="0" err="1"/>
              <a:t>of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Cytoskeleton</a:t>
            </a:r>
            <a:r>
              <a:rPr lang="de-DE" dirty="0"/>
              <a:t> </a:t>
            </a:r>
            <a:r>
              <a:rPr lang="de-DE" dirty="0" err="1"/>
              <a:t>organization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Developmental</a:t>
            </a:r>
            <a:r>
              <a:rPr lang="de-DE" dirty="0"/>
              <a:t> </a:t>
            </a:r>
            <a:r>
              <a:rPr lang="de-DE" dirty="0" err="1"/>
              <a:t>processes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</a:t>
            </a:r>
            <a:r>
              <a:rPr lang="de-DE" dirty="0" err="1"/>
              <a:t>regulation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1206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109" y="212725"/>
            <a:ext cx="10065327" cy="79865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How</a:t>
            </a:r>
            <a:r>
              <a:rPr lang="de-DE" sz="3200" dirty="0"/>
              <a:t> do </a:t>
            </a:r>
            <a:r>
              <a:rPr lang="de-DE" sz="3200" dirty="0" err="1"/>
              <a:t>they</a:t>
            </a:r>
            <a:r>
              <a:rPr lang="de-DE" sz="3200" dirty="0"/>
              <a:t> bind RNA?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9507" y="2581786"/>
            <a:ext cx="3424297" cy="2932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1" dirty="0"/>
              <a:t>Interaction</a:t>
            </a:r>
          </a:p>
          <a:p>
            <a:pPr>
              <a:buFontTx/>
              <a:buChar char="-"/>
            </a:pPr>
            <a:r>
              <a:rPr lang="de-DE" sz="2000" dirty="0"/>
              <a:t>Dynamic</a:t>
            </a:r>
          </a:p>
          <a:p>
            <a:pPr>
              <a:buFontTx/>
              <a:buChar char="-"/>
            </a:pPr>
            <a:r>
              <a:rPr lang="de-DE" sz="2000" dirty="0" err="1"/>
              <a:t>Cooperative</a:t>
            </a:r>
            <a:r>
              <a:rPr lang="de-DE" sz="2000" dirty="0"/>
              <a:t> &amp; </a:t>
            </a:r>
            <a:r>
              <a:rPr lang="de-DE" sz="2000" dirty="0" err="1"/>
              <a:t>antagonistic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Heterogenous</a:t>
            </a:r>
            <a:r>
              <a:rPr lang="de-DE" sz="2000" dirty="0"/>
              <a:t>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domains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Changes</a:t>
            </a:r>
            <a:r>
              <a:rPr lang="de-DE" sz="2000" dirty="0"/>
              <a:t> in </a:t>
            </a:r>
            <a:r>
              <a:rPr lang="de-DE" sz="2000" dirty="0" err="1"/>
              <a:t>response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cellular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environmental </a:t>
            </a:r>
            <a:r>
              <a:rPr lang="de-DE" sz="2000" dirty="0" err="1"/>
              <a:t>stimuli</a:t>
            </a:r>
            <a:endParaRPr lang="de-DE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219" y="1732922"/>
            <a:ext cx="1766577" cy="125405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075413" y="3164892"/>
            <a:ext cx="2261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RNA </a:t>
            </a:r>
            <a:r>
              <a:rPr lang="de-DE" sz="1400" dirty="0" err="1"/>
              <a:t>recognition</a:t>
            </a:r>
            <a:r>
              <a:rPr lang="de-DE" sz="1400" dirty="0"/>
              <a:t> </a:t>
            </a:r>
            <a:r>
              <a:rPr lang="de-DE" sz="1400" dirty="0" err="1"/>
              <a:t>motif</a:t>
            </a:r>
            <a:r>
              <a:rPr lang="de-DE" sz="1400" dirty="0"/>
              <a:t> (RRM)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354" y="3795553"/>
            <a:ext cx="1556442" cy="148877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067847" y="5447842"/>
            <a:ext cx="2376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Zinc</a:t>
            </a:r>
            <a:r>
              <a:rPr lang="de-DE" sz="1400" dirty="0"/>
              <a:t> </a:t>
            </a:r>
            <a:r>
              <a:rPr lang="de-DE" sz="1400" dirty="0" err="1"/>
              <a:t>finger</a:t>
            </a:r>
            <a:r>
              <a:rPr lang="de-DE" sz="1400" dirty="0"/>
              <a:t> </a:t>
            </a:r>
            <a:r>
              <a:rPr lang="de-DE" sz="1400" dirty="0" err="1"/>
              <a:t>binding</a:t>
            </a:r>
            <a:r>
              <a:rPr lang="de-DE" sz="1400" dirty="0"/>
              <a:t> </a:t>
            </a:r>
            <a:r>
              <a:rPr lang="de-DE" sz="1400" dirty="0" err="1"/>
              <a:t>domain</a:t>
            </a:r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BF8CE-8AB2-707A-CBDA-077EF878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28</a:t>
            </a:fld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664DA1-926C-8B01-07E6-E7EF535B5C60}"/>
              </a:ext>
            </a:extLst>
          </p:cNvPr>
          <p:cNvSpPr txBox="1"/>
          <p:nvPr/>
        </p:nvSpPr>
        <p:spPr>
          <a:xfrm>
            <a:off x="8565347" y="-46744"/>
            <a:ext cx="17665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400" dirty="0"/>
          </a:p>
          <a:p>
            <a:r>
              <a:rPr lang="de-DE" sz="1400" dirty="0" err="1"/>
              <a:t>Unspecific</a:t>
            </a:r>
            <a:r>
              <a:rPr lang="de-DE" sz="1400" dirty="0"/>
              <a:t> </a:t>
            </a:r>
            <a:r>
              <a:rPr lang="de-DE" sz="1400" dirty="0" err="1"/>
              <a:t>interactions</a:t>
            </a:r>
            <a:r>
              <a:rPr lang="de-DE" sz="1400" dirty="0"/>
              <a:t> Hydrogen </a:t>
            </a:r>
            <a:r>
              <a:rPr lang="de-DE" sz="1400" dirty="0" err="1"/>
              <a:t>bonds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stacking</a:t>
            </a:r>
            <a:r>
              <a:rPr lang="de-DE" sz="1400" dirty="0"/>
              <a:t> </a:t>
            </a:r>
            <a:r>
              <a:rPr lang="de-DE" sz="1400" dirty="0" err="1"/>
              <a:t>interactions</a:t>
            </a:r>
            <a:endParaRPr lang="de-DE" sz="14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FF7698C-116A-ADB9-8AB2-2C3CD1072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5347" y="1142375"/>
            <a:ext cx="2158192" cy="4459356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684BF538-2DE1-52C2-0F92-34A4B1AD272F}"/>
              </a:ext>
            </a:extLst>
          </p:cNvPr>
          <p:cNvSpPr txBox="1"/>
          <p:nvPr/>
        </p:nvSpPr>
        <p:spPr>
          <a:xfrm>
            <a:off x="668365" y="5859701"/>
            <a:ext cx="33874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5C340C6-2497-374F-24DE-2307ED6821A4}"/>
              </a:ext>
            </a:extLst>
          </p:cNvPr>
          <p:cNvSpPr txBox="1"/>
          <p:nvPr/>
        </p:nvSpPr>
        <p:spPr>
          <a:xfrm>
            <a:off x="4474662" y="6301797"/>
            <a:ext cx="6719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</a:t>
            </a:r>
            <a:r>
              <a:rPr lang="de-DE" sz="1000" dirty="0" err="1"/>
              <a:t>and</a:t>
            </a:r>
            <a:r>
              <a:rPr lang="de-DE" sz="1000" dirty="0"/>
              <a:t>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BD690D4-6E70-DB2B-BE71-FAEB5DFF8638}"/>
              </a:ext>
            </a:extLst>
          </p:cNvPr>
          <p:cNvSpPr txBox="1"/>
          <p:nvPr/>
        </p:nvSpPr>
        <p:spPr>
          <a:xfrm>
            <a:off x="7954777" y="5857509"/>
            <a:ext cx="40548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and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and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82542" y="214013"/>
            <a:ext cx="924933" cy="742614"/>
          </a:xfrm>
          <a:prstGeom prst="rect">
            <a:avLst/>
          </a:prstGeom>
        </p:spPr>
      </p:pic>
      <p:sp>
        <p:nvSpPr>
          <p:cNvPr id="22" name="Ellipse 21"/>
          <p:cNvSpPr/>
          <p:nvPr/>
        </p:nvSpPr>
        <p:spPr>
          <a:xfrm>
            <a:off x="10998369" y="15674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807802" y="1179547"/>
            <a:ext cx="295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domains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7101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48DBB4BD-F06E-055E-7531-5747AF12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046" y="1492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HeLa Interphase 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4564E-6474-8567-E6C4-5252FE8DE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749" y="3713859"/>
            <a:ext cx="9529374" cy="193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B6EFAE-FC8D-F7B5-0C3F-08FE5DAD6B2E}"/>
              </a:ext>
            </a:extLst>
          </p:cNvPr>
          <p:cNvSpPr txBox="1"/>
          <p:nvPr/>
        </p:nvSpPr>
        <p:spPr>
          <a:xfrm flipH="1">
            <a:off x="1813464" y="3464676"/>
            <a:ext cx="23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 = proteins (7086)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52F80378-732F-7028-B94A-B6051EAAEAEC}"/>
              </a:ext>
            </a:extLst>
          </p:cNvPr>
          <p:cNvSpPr/>
          <p:nvPr/>
        </p:nvSpPr>
        <p:spPr>
          <a:xfrm rot="10800000" flipH="1">
            <a:off x="1883443" y="3847375"/>
            <a:ext cx="382846" cy="405882"/>
          </a:xfrm>
          <a:prstGeom prst="bentArrow">
            <a:avLst>
              <a:gd name="adj1" fmla="val 6512"/>
              <a:gd name="adj2" fmla="val 9733"/>
              <a:gd name="adj3" fmla="val 22563"/>
              <a:gd name="adj4" fmla="val 534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53507-4423-F33F-C2D0-E2982181B719}"/>
              </a:ext>
            </a:extLst>
          </p:cNvPr>
          <p:cNvCxnSpPr/>
          <p:nvPr/>
        </p:nvCxnSpPr>
        <p:spPr>
          <a:xfrm>
            <a:off x="6183840" y="2858996"/>
            <a:ext cx="0" cy="605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85775C-1876-4CB7-2214-3C384662B9FF}"/>
              </a:ext>
            </a:extLst>
          </p:cNvPr>
          <p:cNvSpPr txBox="1"/>
          <p:nvPr/>
        </p:nvSpPr>
        <p:spPr>
          <a:xfrm>
            <a:off x="6358824" y="1412073"/>
            <a:ext cx="33496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replicates with control sample</a:t>
            </a:r>
          </a:p>
          <a:p>
            <a:r>
              <a:rPr lang="en-GB" dirty="0"/>
              <a:t>+ 3 replicates with RNase sample</a:t>
            </a:r>
          </a:p>
          <a:p>
            <a:r>
              <a:rPr lang="en-GB" dirty="0"/>
              <a:t>separated into 25 fractions</a:t>
            </a:r>
          </a:p>
          <a:p>
            <a:r>
              <a:rPr lang="en-GB" dirty="0"/>
              <a:t>Measurements were made in triplicates!</a:t>
            </a:r>
          </a:p>
          <a:p>
            <a:r>
              <a:rPr lang="en-GB" dirty="0">
                <a:sym typeface="Wingdings" panose="05000000000000000000" pitchFamily="2" charset="2"/>
              </a:rPr>
              <a:t> 3*3*25 = 150 columns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022E08-E0DD-19E3-0F08-B5EE293CC220}"/>
              </a:ext>
            </a:extLst>
          </p:cNvPr>
          <p:cNvCxnSpPr>
            <a:cxnSpLocks/>
          </p:cNvCxnSpPr>
          <p:nvPr/>
        </p:nvCxnSpPr>
        <p:spPr>
          <a:xfrm flipH="1" flipV="1">
            <a:off x="7007210" y="5336423"/>
            <a:ext cx="485192" cy="4663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6EC7D8-A769-79C9-9817-5CE3A4524DC1}"/>
              </a:ext>
            </a:extLst>
          </p:cNvPr>
          <p:cNvSpPr txBox="1"/>
          <p:nvPr/>
        </p:nvSpPr>
        <p:spPr>
          <a:xfrm>
            <a:off x="6643408" y="5745886"/>
            <a:ext cx="2780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protein in fraction 1 of replicate 1 with control sample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830E1DC-ED1A-E0CA-A47D-F397F2E1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29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134" y="254831"/>
            <a:ext cx="853331" cy="685126"/>
          </a:xfrm>
          <a:prstGeom prst="rect">
            <a:avLst/>
          </a:prstGeom>
        </p:spPr>
      </p:pic>
      <p:sp>
        <p:nvSpPr>
          <p:cNvPr id="19" name="Ellipse 18"/>
          <p:cNvSpPr/>
          <p:nvPr/>
        </p:nvSpPr>
        <p:spPr>
          <a:xfrm>
            <a:off x="10782819" y="8601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36963" y="-256812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18312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5824" y="34708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3600" dirty="0" err="1"/>
              <a:t>Why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</a:t>
            </a:r>
            <a:r>
              <a:rPr lang="de-DE" sz="3600" dirty="0" err="1"/>
              <a:t>that</a:t>
            </a:r>
            <a:r>
              <a:rPr lang="de-DE" sz="3600" dirty="0"/>
              <a:t> </a:t>
            </a:r>
            <a:r>
              <a:rPr lang="de-DE" sz="3600" dirty="0" err="1"/>
              <a:t>important</a:t>
            </a:r>
            <a:r>
              <a:rPr lang="de-DE" sz="3600" dirty="0"/>
              <a:t>?</a:t>
            </a:r>
            <a:br>
              <a:rPr lang="de-DE" sz="3600" dirty="0"/>
            </a:br>
            <a:r>
              <a:rPr lang="de-DE" sz="3600" dirty="0"/>
              <a:t>- Study </a:t>
            </a:r>
            <a:r>
              <a:rPr lang="de-DE" sz="3600" dirty="0" err="1"/>
              <a:t>gap</a:t>
            </a:r>
            <a:r>
              <a:rPr lang="de-DE" sz="3600" dirty="0"/>
              <a:t> on RBPs</a:t>
            </a:r>
            <a:br>
              <a:rPr lang="de-DE" sz="3600" dirty="0"/>
            </a:br>
            <a:endParaRPr lang="de-DE" sz="3600" dirty="0"/>
          </a:p>
        </p:txBody>
      </p:sp>
      <p:pic>
        <p:nvPicPr>
          <p:cNvPr id="11266" name="Picture 2" descr="https://lh4.googleusercontent.com/m3fM52UVPFJFFACZSs9K4WrzpdNDNpIu2OXkFznHqz-IhEzxkJZE1iMxEMjxRWr1cBCxVoxLnQBVUgZWWtLlR7QAP6DsMyK9XTUWUtkbTDzuZyxV4W0eYvrjjvf7DeWX9SYJIrGj6tqOXvn7O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47" y="1578146"/>
            <a:ext cx="5562378" cy="259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7F492F-5C82-E5CA-C079-648CE3F6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9764DF-FDA9-B285-6B28-CA60AD92A315}"/>
              </a:ext>
            </a:extLst>
          </p:cNvPr>
          <p:cNvSpPr txBox="1"/>
          <p:nvPr/>
        </p:nvSpPr>
        <p:spPr>
          <a:xfrm>
            <a:off x="1855052" y="6041956"/>
            <a:ext cx="9130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228" y="1758573"/>
            <a:ext cx="6796792" cy="3271040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035228" y="5162843"/>
            <a:ext cx="6235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RBP score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proteins</a:t>
            </a:r>
            <a:r>
              <a:rPr lang="de-DE" sz="2200" dirty="0"/>
              <a:t> 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/>
              <a:t>found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49345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2" grpId="0" animBg="1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AA40-C716-2FE1-68DA-382369B6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39" y="143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78F4-495E-494D-EB76-38358526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814" y="1786192"/>
            <a:ext cx="9313985" cy="4193922"/>
          </a:xfrm>
        </p:spPr>
        <p:txBody>
          <a:bodyPr/>
          <a:lstStyle/>
          <a:p>
            <a:r>
              <a:rPr lang="en-GB" dirty="0"/>
              <a:t>every 6</a:t>
            </a:r>
            <a:r>
              <a:rPr lang="en-GB" baseline="30000" dirty="0"/>
              <a:t>th</a:t>
            </a:r>
            <a:r>
              <a:rPr lang="en-GB" dirty="0"/>
              <a:t> measurement is part of one replicate</a:t>
            </a:r>
          </a:p>
          <a:p>
            <a:r>
              <a:rPr lang="en-GB" dirty="0"/>
              <a:t>Different amounts of protein in replicates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zeros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48A43-1F21-D53A-B8A0-33EE152E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35" r="28909" b="2089"/>
          <a:stretch/>
        </p:blipFill>
        <p:spPr>
          <a:xfrm>
            <a:off x="3801738" y="2912120"/>
            <a:ext cx="55036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ECED-BFE2-907A-AC5B-6C53122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345" y="4751110"/>
            <a:ext cx="6724847" cy="926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22D35D-AB51-FBB7-912D-14DD1BBC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601" y="3544696"/>
            <a:ext cx="8492198" cy="112236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0852" y="269621"/>
            <a:ext cx="905895" cy="727329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10782819" y="8601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36964" y="-251057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103369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4717D-04FA-1CCD-C74F-66D6759C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k-means with additional variable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4B6682-F16D-BFDA-4A36-2F50782D7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13" y="1253331"/>
            <a:ext cx="10515600" cy="4351338"/>
          </a:xfrm>
        </p:spPr>
        <p:txBody>
          <a:bodyPr/>
          <a:lstStyle/>
          <a:p>
            <a:r>
              <a:rPr lang="en-GB" dirty="0"/>
              <a:t>add the number of shifts in interphase and mitosis</a:t>
            </a:r>
          </a:p>
          <a:p>
            <a:r>
              <a:rPr lang="en-GB" dirty="0"/>
              <a:t>contributes to cluster structure, but does not improve </a:t>
            </a:r>
            <a:r>
              <a:rPr lang="en-GB" dirty="0" err="1"/>
              <a:t>wss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317332-43E8-CC6C-A890-25E42E75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31</a:t>
            </a:fld>
            <a:endParaRPr lang="de-DE" dirty="0"/>
          </a:p>
        </p:txBody>
      </p:sp>
      <p:pic>
        <p:nvPicPr>
          <p:cNvPr id="6" name="Grafik 5" descr="Ein Bild, das Karte enthält.&#10;&#10;Automatisch generierte Beschreibung">
            <a:extLst>
              <a:ext uri="{FF2B5EF4-FFF2-40B4-BE49-F238E27FC236}">
                <a16:creationId xmlns:a16="http://schemas.microsoft.com/office/drawing/2014/main" id="{6799803A-45C5-1DF9-BAD4-B5CD83233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78" y="2373100"/>
            <a:ext cx="6520069" cy="39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56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2252-4473-AC11-BDB5-AB784A02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Large shifts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8F5A10-ED21-D5F7-7E3C-554359C3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32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F9A304B-A39D-FBF1-277A-8CEE61AC5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53" y="1646238"/>
            <a:ext cx="8222693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06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53F99-5815-EDF9-7BB5-1EA9F344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Only local maximum shift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C9A9BC-9A1B-61DB-1739-BC831245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33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C41DF96-8BBC-30A5-BC09-A7701CE69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099" y="1825625"/>
            <a:ext cx="8375106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0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200" dirty="0" err="1"/>
              <a:t>Our</a:t>
            </a:r>
            <a:r>
              <a:rPr lang="de-DE" sz="3200" dirty="0"/>
              <a:t> Project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228707" y="1690437"/>
            <a:ext cx="8798169" cy="3628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/>
              <a:t>Analysis </a:t>
            </a:r>
            <a:r>
              <a:rPr lang="de-DE" sz="2200" b="1" dirty="0" err="1"/>
              <a:t>of</a:t>
            </a:r>
            <a:r>
              <a:rPr lang="de-DE" sz="2200" b="1" dirty="0"/>
              <a:t> </a:t>
            </a:r>
            <a:r>
              <a:rPr lang="de-DE" sz="2200" b="1" dirty="0" err="1"/>
              <a:t>the</a:t>
            </a:r>
            <a:r>
              <a:rPr lang="de-DE" sz="2200" b="1" dirty="0"/>
              <a:t> </a:t>
            </a:r>
            <a:r>
              <a:rPr lang="de-DE" sz="2200" b="1" dirty="0" err="1"/>
              <a:t>HeLa</a:t>
            </a:r>
            <a:r>
              <a:rPr lang="de-DE" sz="2200" b="1" dirty="0"/>
              <a:t> Interphase &amp; </a:t>
            </a:r>
            <a:r>
              <a:rPr lang="de-DE" sz="2200" b="1" dirty="0" err="1"/>
              <a:t>Mitosis</a:t>
            </a:r>
            <a:r>
              <a:rPr lang="de-DE" sz="2200" b="1" dirty="0"/>
              <a:t> </a:t>
            </a:r>
            <a:r>
              <a:rPr lang="de-DE" sz="2200" b="1" dirty="0" err="1"/>
              <a:t>data</a:t>
            </a:r>
            <a:r>
              <a:rPr lang="de-DE" sz="2200" b="1" dirty="0"/>
              <a:t> </a:t>
            </a:r>
            <a:r>
              <a:rPr lang="de-DE" sz="2200" b="1" dirty="0" err="1"/>
              <a:t>set</a:t>
            </a:r>
            <a:endParaRPr lang="de-DE" sz="2200" b="1" dirty="0"/>
          </a:p>
          <a:p>
            <a:r>
              <a:rPr lang="de-DE" sz="2200" b="1" dirty="0" err="1"/>
              <a:t>Which</a:t>
            </a:r>
            <a:r>
              <a:rPr lang="de-DE" sz="2200" b="1" dirty="0"/>
              <a:t> </a:t>
            </a:r>
            <a:r>
              <a:rPr lang="de-DE" sz="2200" b="1" dirty="0" err="1"/>
              <a:t>proteins</a:t>
            </a:r>
            <a:r>
              <a:rPr lang="de-DE" sz="2200" b="1" dirty="0"/>
              <a:t> </a:t>
            </a:r>
            <a:r>
              <a:rPr lang="de-DE" sz="2200" b="1" dirty="0" err="1"/>
              <a:t>are</a:t>
            </a:r>
            <a:r>
              <a:rPr lang="de-DE" sz="2200" b="1" dirty="0"/>
              <a:t> RBPs &amp; RNA-</a:t>
            </a:r>
            <a:r>
              <a:rPr lang="de-DE" sz="2200" b="1" dirty="0" err="1"/>
              <a:t>dependent</a:t>
            </a:r>
            <a:r>
              <a:rPr lang="de-DE" sz="2200" b="1" dirty="0"/>
              <a:t>?</a:t>
            </a:r>
          </a:p>
          <a:p>
            <a:pPr lvl="1"/>
            <a:r>
              <a:rPr lang="de-DE" sz="2200" dirty="0" err="1"/>
              <a:t>Identification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both</a:t>
            </a:r>
            <a:r>
              <a:rPr lang="de-DE" sz="2200" dirty="0"/>
              <a:t> RNA-</a:t>
            </a:r>
            <a:r>
              <a:rPr lang="de-DE" sz="2200" dirty="0" err="1"/>
              <a:t>binding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RNA-</a:t>
            </a:r>
            <a:r>
              <a:rPr lang="de-DE" sz="2200" dirty="0" err="1"/>
              <a:t>dependent</a:t>
            </a:r>
            <a:r>
              <a:rPr lang="de-DE" sz="2200" dirty="0"/>
              <a:t> </a:t>
            </a:r>
            <a:r>
              <a:rPr lang="de-DE" sz="2200" dirty="0" err="1"/>
              <a:t>proteins</a:t>
            </a:r>
            <a:endParaRPr lang="de-DE" sz="2200" dirty="0"/>
          </a:p>
          <a:p>
            <a:pPr marL="457200" lvl="1" indent="0">
              <a:buNone/>
            </a:pPr>
            <a:endParaRPr lang="de-DE" sz="2200" dirty="0"/>
          </a:p>
          <a:p>
            <a:r>
              <a:rPr lang="de-DE" sz="2200" b="1" dirty="0"/>
              <a:t>Regression </a:t>
            </a:r>
            <a:r>
              <a:rPr lang="de-DE" sz="2200" b="1" dirty="0" err="1"/>
              <a:t>analysis</a:t>
            </a:r>
            <a:r>
              <a:rPr lang="de-DE" sz="2200" b="1" dirty="0"/>
              <a:t>: Can </a:t>
            </a:r>
            <a:r>
              <a:rPr lang="de-DE" sz="2200" b="1" dirty="0" err="1"/>
              <a:t>we</a:t>
            </a:r>
            <a:r>
              <a:rPr lang="de-DE" sz="2200" b="1" dirty="0"/>
              <a:t> </a:t>
            </a:r>
            <a:r>
              <a:rPr lang="de-DE" sz="2200" b="1" dirty="0" err="1"/>
              <a:t>predict</a:t>
            </a:r>
            <a:r>
              <a:rPr lang="de-DE" sz="2200" b="1" dirty="0"/>
              <a:t> </a:t>
            </a:r>
            <a:r>
              <a:rPr lang="de-DE" sz="2200" b="1" dirty="0" err="1"/>
              <a:t>if</a:t>
            </a:r>
            <a:r>
              <a:rPr lang="de-DE" sz="2200" b="1" dirty="0"/>
              <a:t> a </a:t>
            </a:r>
            <a:r>
              <a:rPr lang="de-DE" sz="2200" b="1" dirty="0" err="1"/>
              <a:t>proteins</a:t>
            </a:r>
            <a:r>
              <a:rPr lang="de-DE" sz="2200" b="1" dirty="0"/>
              <a:t> </a:t>
            </a:r>
            <a:r>
              <a:rPr lang="de-DE" sz="2200" b="1" dirty="0" err="1"/>
              <a:t>is</a:t>
            </a:r>
            <a:r>
              <a:rPr lang="de-DE" sz="2200" b="1" dirty="0"/>
              <a:t> RNA-</a:t>
            </a:r>
            <a:r>
              <a:rPr lang="de-DE" sz="2200" b="1" dirty="0" err="1"/>
              <a:t>dependent</a:t>
            </a:r>
            <a:r>
              <a:rPr lang="de-DE" sz="2200" b="1" dirty="0"/>
              <a:t> </a:t>
            </a:r>
            <a:r>
              <a:rPr lang="de-DE" sz="2200" b="1" dirty="0" err="1"/>
              <a:t>by</a:t>
            </a:r>
            <a:r>
              <a:rPr lang="de-DE" sz="2200" b="1" dirty="0"/>
              <a:t> </a:t>
            </a:r>
            <a:r>
              <a:rPr lang="de-DE" sz="2200" b="1" dirty="0" err="1"/>
              <a:t>looking</a:t>
            </a:r>
            <a:r>
              <a:rPr lang="de-DE" sz="2200" b="1" dirty="0"/>
              <a:t> at </a:t>
            </a:r>
            <a:r>
              <a:rPr lang="de-DE" sz="2200" b="1" dirty="0" err="1"/>
              <a:t>its</a:t>
            </a:r>
            <a:r>
              <a:rPr lang="de-DE" sz="2200" b="1" dirty="0"/>
              <a:t> </a:t>
            </a:r>
            <a:r>
              <a:rPr lang="de-DE" sz="2200" b="1" dirty="0" err="1"/>
              <a:t>other</a:t>
            </a:r>
            <a:r>
              <a:rPr lang="de-DE" sz="2200" b="1" dirty="0"/>
              <a:t> </a:t>
            </a:r>
            <a:r>
              <a:rPr lang="de-DE" sz="2200" b="1" dirty="0" err="1"/>
              <a:t>traits</a:t>
            </a:r>
            <a:r>
              <a:rPr lang="de-DE" sz="2200" b="1" dirty="0"/>
              <a:t>?</a:t>
            </a:r>
          </a:p>
          <a:p>
            <a:r>
              <a:rPr lang="de-DE" sz="2200" b="1" dirty="0"/>
              <a:t>Can </a:t>
            </a:r>
            <a:r>
              <a:rPr lang="de-DE" sz="2200" b="1" dirty="0" err="1"/>
              <a:t>we</a:t>
            </a:r>
            <a:r>
              <a:rPr lang="de-DE" sz="2200" b="1" dirty="0"/>
              <a:t> find RBPs </a:t>
            </a:r>
            <a:r>
              <a:rPr lang="de-DE" sz="2200" b="1" dirty="0" err="1"/>
              <a:t>associated</a:t>
            </a:r>
            <a:r>
              <a:rPr lang="de-DE" sz="2200" b="1" dirty="0"/>
              <a:t> </a:t>
            </a:r>
            <a:r>
              <a:rPr lang="de-DE" sz="2200" b="1" dirty="0" err="1"/>
              <a:t>with</a:t>
            </a:r>
            <a:r>
              <a:rPr lang="de-DE" sz="2200" b="1" dirty="0"/>
              <a:t> </a:t>
            </a:r>
            <a:r>
              <a:rPr lang="de-DE" sz="2200" b="1" dirty="0" err="1"/>
              <a:t>Actin</a:t>
            </a:r>
            <a:r>
              <a:rPr lang="de-DE" sz="2200" b="1" dirty="0"/>
              <a:t>?</a:t>
            </a:r>
          </a:p>
          <a:p>
            <a:r>
              <a:rPr lang="de-DE" sz="2200" b="1" dirty="0" err="1"/>
              <a:t>What</a:t>
            </a:r>
            <a:r>
              <a:rPr lang="de-DE" sz="2200" b="1" dirty="0"/>
              <a:t> </a:t>
            </a:r>
            <a:r>
              <a:rPr lang="de-DE" sz="2200" b="1" dirty="0" err="1"/>
              <a:t>properties</a:t>
            </a:r>
            <a:r>
              <a:rPr lang="de-DE" sz="2200" b="1" dirty="0"/>
              <a:t> do </a:t>
            </a:r>
            <a:r>
              <a:rPr lang="de-DE" sz="2200" b="1" dirty="0" err="1"/>
              <a:t>the</a:t>
            </a:r>
            <a:r>
              <a:rPr lang="de-DE" sz="2200" b="1" dirty="0"/>
              <a:t> RBPs </a:t>
            </a:r>
            <a:r>
              <a:rPr lang="de-DE" sz="2200" b="1" dirty="0" err="1"/>
              <a:t>have</a:t>
            </a:r>
            <a:r>
              <a:rPr lang="de-DE" sz="2200" b="1" dirty="0"/>
              <a:t> in </a:t>
            </a:r>
            <a:r>
              <a:rPr lang="de-DE" sz="2200" b="1" dirty="0" err="1"/>
              <a:t>common</a:t>
            </a:r>
            <a:r>
              <a:rPr lang="de-DE" sz="2200" b="1" dirty="0"/>
              <a:t>?</a:t>
            </a:r>
          </a:p>
          <a:p>
            <a:pPr lvl="1"/>
            <a:r>
              <a:rPr lang="de-DE" sz="2200" dirty="0" err="1"/>
              <a:t>Comparision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R-</a:t>
            </a:r>
            <a:r>
              <a:rPr lang="de-DE" sz="2200" dirty="0" err="1"/>
              <a:t>DeeP</a:t>
            </a:r>
            <a:r>
              <a:rPr lang="de-DE" sz="2200" dirty="0"/>
              <a:t> </a:t>
            </a:r>
            <a:r>
              <a:rPr lang="de-DE" sz="2200" dirty="0" err="1"/>
              <a:t>database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UniProt</a:t>
            </a:r>
            <a:r>
              <a:rPr lang="de-DE" sz="2200" dirty="0"/>
              <a:t> </a:t>
            </a:r>
            <a:r>
              <a:rPr lang="de-DE" sz="2200" dirty="0" err="1"/>
              <a:t>database</a:t>
            </a:r>
            <a:endParaRPr lang="de-DE" sz="2200" dirty="0"/>
          </a:p>
          <a:p>
            <a:pPr marL="457200" lvl="1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22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947F40-B087-584B-A06A-13879337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4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876" y="259507"/>
            <a:ext cx="905894" cy="727328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Our Goal</a:t>
            </a:r>
          </a:p>
        </p:txBody>
      </p:sp>
    </p:spTree>
    <p:extLst>
      <p:ext uri="{BB962C8B-B14F-4D97-AF65-F5344CB8AC3E}">
        <p14:creationId xmlns:p14="http://schemas.microsoft.com/office/powerpoint/2010/main" val="47914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5</a:t>
            </a:fld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EBC4B2-B82D-BF8D-5D37-FB516DBF9CB8}"/>
              </a:ext>
            </a:extLst>
          </p:cNvPr>
          <p:cNvSpPr txBox="1"/>
          <p:nvPr/>
        </p:nvSpPr>
        <p:spPr>
          <a:xfrm>
            <a:off x="12807465" y="547939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 and project goal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998608" y="587387"/>
            <a:ext cx="756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latin typeface="+mj-lt"/>
              </a:rPr>
              <a:t>Timeline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9626" y="281585"/>
            <a:ext cx="761759" cy="611604"/>
          </a:xfrm>
          <a:prstGeom prst="rect">
            <a:avLst/>
          </a:prstGeom>
        </p:spPr>
      </p:pic>
      <p:cxnSp>
        <p:nvCxnSpPr>
          <p:cNvPr id="6" name="Gerader Verbinder 5"/>
          <p:cNvCxnSpPr/>
          <p:nvPr/>
        </p:nvCxnSpPr>
        <p:spPr>
          <a:xfrm flipV="1">
            <a:off x="0" y="3507029"/>
            <a:ext cx="12192000" cy="29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394502" y="2564302"/>
            <a:ext cx="1642013" cy="1712687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2385518" y="2564302"/>
            <a:ext cx="1711605" cy="172720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4283224" y="2578817"/>
            <a:ext cx="1719243" cy="17126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6195505" y="2621295"/>
            <a:ext cx="1657476" cy="17126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8095030" y="2621295"/>
            <a:ext cx="1656609" cy="1712687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10019047" y="2680076"/>
            <a:ext cx="1639176" cy="1653906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618615" y="3033133"/>
            <a:ext cx="107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Data </a:t>
            </a:r>
            <a:r>
              <a:rPr lang="de-DE" dirty="0" err="1">
                <a:solidFill>
                  <a:schemeClr val="bg1"/>
                </a:solidFill>
              </a:rPr>
              <a:t>Cleanup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0205146" y="3183863"/>
            <a:ext cx="1266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Regression Analysis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8275839" y="2973498"/>
            <a:ext cx="1435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Clustering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&amp; Database</a:t>
            </a:r>
          </a:p>
          <a:p>
            <a:r>
              <a:rPr lang="de-DE" dirty="0" err="1">
                <a:solidFill>
                  <a:schemeClr val="bg1"/>
                </a:solidFill>
              </a:rPr>
              <a:t>comparison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2585198" y="2756135"/>
            <a:ext cx="1248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Normalization</a:t>
            </a:r>
            <a:r>
              <a:rPr lang="de-DE" dirty="0">
                <a:solidFill>
                  <a:schemeClr val="bg1"/>
                </a:solidFill>
              </a:rPr>
              <a:t> &amp; </a:t>
            </a:r>
            <a:r>
              <a:rPr lang="de-DE" dirty="0" err="1">
                <a:solidFill>
                  <a:schemeClr val="bg1"/>
                </a:solidFill>
              </a:rPr>
              <a:t>Reproducibility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488386" y="3111997"/>
            <a:ext cx="107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Statistical </a:t>
            </a:r>
            <a:r>
              <a:rPr lang="de-DE" dirty="0" err="1">
                <a:solidFill>
                  <a:schemeClr val="bg1"/>
                </a:solidFill>
              </a:rPr>
              <a:t>testing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574283" y="3097483"/>
            <a:ext cx="107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Maxima &amp; </a:t>
            </a:r>
            <a:r>
              <a:rPr lang="de-DE" dirty="0" err="1">
                <a:solidFill>
                  <a:schemeClr val="bg1"/>
                </a:solidFill>
              </a:rPr>
              <a:t>Shifts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64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952029"/>
              </p:ext>
            </p:extLst>
          </p:nvPr>
        </p:nvGraphicFramePr>
        <p:xfrm>
          <a:off x="-12988615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080309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68950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57591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746232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634873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23514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121560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00797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123677" y="523541"/>
            <a:ext cx="24530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Data Cleanup &amp; Data Reduction</a:t>
            </a: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  <a:p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664F51-7A13-05ED-92FE-7E4124DC955C}"/>
              </a:ext>
            </a:extLst>
          </p:cNvPr>
          <p:cNvSpPr txBox="1"/>
          <p:nvPr/>
        </p:nvSpPr>
        <p:spPr>
          <a:xfrm>
            <a:off x="3108518" y="386341"/>
            <a:ext cx="48200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latin typeface="+mj-lt"/>
              </a:rPr>
              <a:t>Data </a:t>
            </a:r>
            <a:r>
              <a:rPr lang="de-DE" sz="3200" dirty="0" err="1">
                <a:latin typeface="+mj-lt"/>
              </a:rPr>
              <a:t>Reduction</a:t>
            </a:r>
            <a:endParaRPr lang="de-DE" sz="3200" dirty="0">
              <a:latin typeface="+mj-lt"/>
            </a:endParaRPr>
          </a:p>
          <a:p>
            <a:pPr algn="ctr"/>
            <a:endParaRPr lang="de-DE" sz="3200" dirty="0">
              <a:latin typeface="+mj-lt"/>
            </a:endParaRPr>
          </a:p>
          <a:p>
            <a:endParaRPr lang="de-DE" sz="24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>
              <a:sym typeface="Wingdings" panose="05000000000000000000" pitchFamily="2" charset="2"/>
            </a:endParaRPr>
          </a:p>
          <a:p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2966072" y="3976592"/>
            <a:ext cx="4645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ym typeface="Wingdings" panose="05000000000000000000" pitchFamily="2" charset="2"/>
              </a:rPr>
              <a:t> 7081 Proteins </a:t>
            </a:r>
            <a:r>
              <a:rPr lang="de-DE" sz="2200" dirty="0" err="1">
                <a:sym typeface="Wingdings" panose="05000000000000000000" pitchFamily="2" charset="2"/>
              </a:rPr>
              <a:t>left</a:t>
            </a:r>
            <a:r>
              <a:rPr lang="de-DE" sz="2200" dirty="0">
                <a:sym typeface="Wingdings" panose="05000000000000000000" pitchFamily="2" charset="2"/>
              </a:rPr>
              <a:t> after </a:t>
            </a:r>
            <a:r>
              <a:rPr lang="de-DE" sz="2200" dirty="0" err="1">
                <a:sym typeface="Wingdings" panose="05000000000000000000" pitchFamily="2" charset="2"/>
              </a:rPr>
              <a:t>data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cleanup</a:t>
            </a:r>
            <a:endParaRPr lang="de-DE" sz="220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966072" y="2065896"/>
            <a:ext cx="48200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/>
              <a:t>Delete </a:t>
            </a:r>
            <a:r>
              <a:rPr lang="de-DE" sz="2200" dirty="0" err="1"/>
              <a:t>proteins</a:t>
            </a:r>
            <a:r>
              <a:rPr lang="de-DE" sz="2200" dirty="0"/>
              <a:t> </a:t>
            </a:r>
            <a:r>
              <a:rPr lang="de-DE" sz="2200" dirty="0" err="1"/>
              <a:t>without</a:t>
            </a:r>
            <a:r>
              <a:rPr lang="de-DE" sz="2200" dirty="0"/>
              <a:t> </a:t>
            </a:r>
            <a:r>
              <a:rPr lang="de-DE" sz="2200" dirty="0" err="1"/>
              <a:t>any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without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 in </a:t>
            </a:r>
            <a:r>
              <a:rPr lang="de-DE" sz="2200" dirty="0" err="1"/>
              <a:t>either</a:t>
            </a:r>
            <a:r>
              <a:rPr lang="de-DE" sz="2200" dirty="0"/>
              <a:t> </a:t>
            </a:r>
            <a:r>
              <a:rPr lang="de-DE" sz="2200" dirty="0" err="1"/>
              <a:t>RNase</a:t>
            </a:r>
            <a:r>
              <a:rPr lang="de-DE" sz="2200" dirty="0"/>
              <a:t>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control</a:t>
            </a:r>
            <a:r>
              <a:rPr lang="de-DE" sz="2200" dirty="0"/>
              <a:t> </a:t>
            </a:r>
            <a:r>
              <a:rPr lang="de-DE" sz="2200" dirty="0" err="1"/>
              <a:t>group</a:t>
            </a:r>
            <a:endParaRPr lang="de-DE" sz="2200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950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7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/>
          <p:nvPr/>
        </p:nvPicPr>
        <p:blipFill>
          <a:blip r:embed="rId3"/>
          <a:stretch>
            <a:fillRect/>
          </a:stretch>
        </p:blipFill>
        <p:spPr>
          <a:xfrm>
            <a:off x="259016" y="2861138"/>
            <a:ext cx="4156869" cy="3024058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7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960903" y="1087230"/>
            <a:ext cx="61909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Problem: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measurement</a:t>
            </a:r>
            <a:r>
              <a:rPr lang="de-DE" sz="2200" dirty="0"/>
              <a:t> was </a:t>
            </a:r>
            <a:r>
              <a:rPr lang="de-DE" sz="2200" dirty="0" err="1"/>
              <a:t>made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a different </a:t>
            </a:r>
            <a:r>
              <a:rPr lang="de-DE" sz="2200" dirty="0" err="1"/>
              <a:t>amount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protein</a:t>
            </a:r>
            <a:endParaRPr lang="de-DE" sz="2200" dirty="0"/>
          </a:p>
          <a:p>
            <a:r>
              <a:rPr lang="de-DE" sz="2200" dirty="0">
                <a:sym typeface="Wingdings" panose="05000000000000000000" pitchFamily="2" charset="2"/>
              </a:rPr>
              <a:t> </a:t>
            </a:r>
            <a:r>
              <a:rPr lang="de-DE" sz="2200" dirty="0" err="1">
                <a:sym typeface="Wingdings" panose="05000000000000000000" pitchFamily="2" charset="2"/>
              </a:rPr>
              <a:t>Amount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has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be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similar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within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replicates</a:t>
            </a:r>
            <a:endParaRPr lang="de-DE" sz="2200" dirty="0"/>
          </a:p>
        </p:txBody>
      </p:sp>
      <p:sp>
        <p:nvSpPr>
          <p:cNvPr id="4" name="Textfeld 3"/>
          <p:cNvSpPr txBox="1"/>
          <p:nvPr/>
        </p:nvSpPr>
        <p:spPr>
          <a:xfrm>
            <a:off x="4837343" y="3383236"/>
            <a:ext cx="67690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Solution</a:t>
            </a:r>
          </a:p>
          <a:p>
            <a:r>
              <a:rPr lang="de-DE" sz="2200" dirty="0" err="1"/>
              <a:t>Which</a:t>
            </a:r>
            <a:r>
              <a:rPr lang="de-DE" sz="2200" dirty="0"/>
              <a:t> </a:t>
            </a:r>
            <a:r>
              <a:rPr lang="de-DE" sz="2200" dirty="0" err="1"/>
              <a:t>two</a:t>
            </a:r>
            <a:r>
              <a:rPr lang="de-DE" sz="2200" dirty="0"/>
              <a:t> </a:t>
            </a:r>
            <a:r>
              <a:rPr lang="de-DE" sz="2200" dirty="0" err="1"/>
              <a:t>replicates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closest</a:t>
            </a:r>
            <a:r>
              <a:rPr lang="de-DE" sz="2200" dirty="0"/>
              <a:t> </a:t>
            </a:r>
            <a:r>
              <a:rPr lang="de-DE" sz="2200" dirty="0" err="1"/>
              <a:t>mean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?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e.g. Rep1 &amp; Rep2  </a:t>
            </a:r>
            <a:r>
              <a:rPr lang="de-DE" sz="2200" dirty="0" err="1">
                <a:sym typeface="Wingdings" panose="05000000000000000000" pitchFamily="2" charset="2"/>
              </a:rPr>
              <a:t>calculate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mean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of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means</a:t>
            </a:r>
            <a:endParaRPr lang="de-DE" sz="2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Set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mean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of</a:t>
            </a:r>
            <a:r>
              <a:rPr lang="de-DE" sz="2200" dirty="0">
                <a:sym typeface="Wingdings" panose="05000000000000000000" pitchFamily="2" charset="2"/>
              </a:rPr>
              <a:t> Rep3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value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calculated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above</a:t>
            </a:r>
            <a:endParaRPr lang="de-DE" sz="2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Protein </a:t>
            </a:r>
            <a:r>
              <a:rPr lang="de-DE" sz="2200" dirty="0" err="1">
                <a:sym typeface="Wingdings" panose="05000000000000000000" pitchFamily="2" charset="2"/>
              </a:rPr>
              <a:t>amount</a:t>
            </a:r>
            <a:r>
              <a:rPr lang="de-DE" sz="2200" dirty="0">
                <a:sym typeface="Wingdings" panose="05000000000000000000" pitchFamily="2" charset="2"/>
              </a:rPr>
              <a:t> was </a:t>
            </a:r>
            <a:r>
              <a:rPr lang="de-DE" sz="2200" dirty="0" err="1">
                <a:sym typeface="Wingdings" panose="05000000000000000000" pitchFamily="2" charset="2"/>
              </a:rPr>
              <a:t>set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100 </a:t>
            </a:r>
            <a:endParaRPr lang="de-DE" sz="2200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Normalization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Grafik 9"/>
          <p:cNvPicPr/>
          <p:nvPr/>
        </p:nvPicPr>
        <p:blipFill>
          <a:blip r:embed="rId5"/>
          <a:stretch>
            <a:fillRect/>
          </a:stretch>
        </p:blipFill>
        <p:spPr>
          <a:xfrm>
            <a:off x="284936" y="3009664"/>
            <a:ext cx="4156869" cy="274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1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8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39" y="2452771"/>
            <a:ext cx="4439101" cy="265431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180356" y="3456764"/>
            <a:ext cx="193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Normalization</a:t>
            </a:r>
            <a:endParaRPr lang="de-DE" dirty="0"/>
          </a:p>
          <a:p>
            <a:endParaRPr lang="de-DE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523" y="2545297"/>
            <a:ext cx="4241277" cy="2561793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420566" y="5107090"/>
            <a:ext cx="4266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Protein </a:t>
            </a:r>
            <a:r>
              <a:rPr lang="de-DE" sz="1600" dirty="0" err="1"/>
              <a:t>Amount</a:t>
            </a:r>
            <a:r>
              <a:rPr lang="de-DE" sz="1600" dirty="0"/>
              <a:t> in Rep1, Rep2, Rep3 </a:t>
            </a:r>
            <a:r>
              <a:rPr lang="de-DE" sz="1600" dirty="0" err="1"/>
              <a:t>before</a:t>
            </a:r>
            <a:r>
              <a:rPr lang="de-DE" sz="1600" dirty="0"/>
              <a:t> </a:t>
            </a:r>
            <a:r>
              <a:rPr lang="de-DE" sz="1600" dirty="0" err="1"/>
              <a:t>normalization</a:t>
            </a:r>
            <a:endParaRPr lang="de-DE" sz="1600" dirty="0"/>
          </a:p>
          <a:p>
            <a:r>
              <a:rPr lang="de-DE" sz="1600" dirty="0">
                <a:solidFill>
                  <a:srgbClr val="FF0000"/>
                </a:solidFill>
              </a:rPr>
              <a:t>Rep1</a:t>
            </a:r>
          </a:p>
          <a:p>
            <a:r>
              <a:rPr lang="de-DE" sz="1600" dirty="0">
                <a:solidFill>
                  <a:srgbClr val="0070C0"/>
                </a:solidFill>
              </a:rPr>
              <a:t>Rep2</a:t>
            </a:r>
          </a:p>
          <a:p>
            <a:r>
              <a:rPr lang="de-DE" sz="1600" dirty="0">
                <a:solidFill>
                  <a:srgbClr val="71C65A"/>
                </a:solidFill>
              </a:rPr>
              <a:t>Rep3</a:t>
            </a:r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Normalization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5036234" y="3798277"/>
            <a:ext cx="1786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465379" y="5067094"/>
            <a:ext cx="4266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Protein </a:t>
            </a:r>
            <a:r>
              <a:rPr lang="de-DE" sz="1600" dirty="0" err="1"/>
              <a:t>Amount</a:t>
            </a:r>
            <a:r>
              <a:rPr lang="de-DE" sz="1600" dirty="0"/>
              <a:t> in Rep1, Rep2, Rep3 after </a:t>
            </a:r>
            <a:r>
              <a:rPr lang="de-DE" sz="1600" dirty="0" err="1"/>
              <a:t>normalization</a:t>
            </a:r>
            <a:endParaRPr lang="de-DE" sz="1600" dirty="0"/>
          </a:p>
          <a:p>
            <a:r>
              <a:rPr lang="de-DE" sz="1600" dirty="0">
                <a:solidFill>
                  <a:srgbClr val="FF0000"/>
                </a:solidFill>
              </a:rPr>
              <a:t>Rep1</a:t>
            </a:r>
          </a:p>
          <a:p>
            <a:r>
              <a:rPr lang="de-DE" sz="1600" dirty="0">
                <a:solidFill>
                  <a:srgbClr val="0070C0"/>
                </a:solidFill>
              </a:rPr>
              <a:t>Rep2</a:t>
            </a:r>
          </a:p>
          <a:p>
            <a:r>
              <a:rPr lang="de-DE" sz="1600" dirty="0">
                <a:solidFill>
                  <a:srgbClr val="71C65A"/>
                </a:solidFill>
              </a:rPr>
              <a:t>Rep3</a:t>
            </a:r>
          </a:p>
        </p:txBody>
      </p:sp>
    </p:spTree>
    <p:extLst>
      <p:ext uri="{BB962C8B-B14F-4D97-AF65-F5344CB8AC3E}">
        <p14:creationId xmlns:p14="http://schemas.microsoft.com/office/powerpoint/2010/main" val="109561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4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538024" y="1087230"/>
            <a:ext cx="515661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Batch </a:t>
            </a:r>
            <a:r>
              <a:rPr lang="de-DE" sz="2400" b="1" dirty="0" err="1"/>
              <a:t>Effect</a:t>
            </a:r>
            <a:endParaRPr lang="de-DE" sz="2400" b="1" dirty="0"/>
          </a:p>
          <a:p>
            <a:r>
              <a:rPr lang="de-DE" sz="2200" dirty="0"/>
              <a:t>=</a:t>
            </a:r>
            <a:r>
              <a:rPr lang="de-DE" sz="2200" dirty="0" err="1"/>
              <a:t>variations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data</a:t>
            </a:r>
            <a:r>
              <a:rPr lang="de-DE" sz="2200" dirty="0"/>
              <a:t>/</a:t>
            </a:r>
            <a:r>
              <a:rPr lang="de-DE" sz="2200" dirty="0" err="1"/>
              <a:t>outliers</a:t>
            </a:r>
            <a:r>
              <a:rPr lang="de-DE" sz="2200" dirty="0"/>
              <a:t> </a:t>
            </a:r>
            <a:r>
              <a:rPr lang="de-DE" sz="2200" dirty="0" err="1"/>
              <a:t>caused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technical</a:t>
            </a:r>
            <a:r>
              <a:rPr lang="de-DE" sz="2200" dirty="0"/>
              <a:t> </a:t>
            </a:r>
            <a:r>
              <a:rPr lang="de-DE" sz="2200" dirty="0" err="1"/>
              <a:t>means</a:t>
            </a:r>
            <a:r>
              <a:rPr lang="de-DE" sz="22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 err="1">
                <a:sym typeface="Wingdings" panose="05000000000000000000" pitchFamily="2" charset="2"/>
              </a:rPr>
              <a:t>No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biological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significance</a:t>
            </a:r>
            <a:endParaRPr lang="de-DE" sz="2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Can </a:t>
            </a:r>
            <a:r>
              <a:rPr lang="de-DE" sz="2200" dirty="0" err="1">
                <a:sym typeface="Wingdings" panose="05000000000000000000" pitchFamily="2" charset="2"/>
              </a:rPr>
              <a:t>result</a:t>
            </a:r>
            <a:r>
              <a:rPr lang="de-DE" sz="2200" dirty="0">
                <a:sym typeface="Wingdings" panose="05000000000000000000" pitchFamily="2" charset="2"/>
              </a:rPr>
              <a:t> in </a:t>
            </a:r>
            <a:r>
              <a:rPr lang="de-DE" sz="2200" dirty="0" err="1">
                <a:sym typeface="Wingdings" panose="05000000000000000000" pitchFamily="2" charset="2"/>
              </a:rPr>
              <a:t>false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conclusions</a:t>
            </a:r>
            <a:endParaRPr lang="de-DE" sz="2200" dirty="0">
              <a:sym typeface="Wingdings" panose="05000000000000000000" pitchFamily="2" charset="2"/>
            </a:endParaRPr>
          </a:p>
          <a:p>
            <a:r>
              <a:rPr lang="de-DE" sz="2200" dirty="0">
                <a:sym typeface="Wingdings" panose="05000000000000000000" pitchFamily="2" charset="2"/>
              </a:rPr>
              <a:t>Batch </a:t>
            </a:r>
            <a:r>
              <a:rPr lang="de-DE" sz="2200" dirty="0" err="1">
                <a:sym typeface="Wingdings" panose="05000000000000000000" pitchFamily="2" charset="2"/>
              </a:rPr>
              <a:t>Effects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were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found</a:t>
            </a:r>
            <a:r>
              <a:rPr lang="de-DE" sz="2200" dirty="0">
                <a:sym typeface="Wingdings" panose="05000000000000000000" pitchFamily="2" charset="2"/>
              </a:rPr>
              <a:t> in 23 </a:t>
            </a:r>
            <a:r>
              <a:rPr lang="de-DE" sz="2200" dirty="0" err="1">
                <a:sym typeface="Wingdings" panose="05000000000000000000" pitchFamily="2" charset="2"/>
              </a:rPr>
              <a:t>proteins</a:t>
            </a:r>
            <a:r>
              <a:rPr lang="de-DE" sz="2400" dirty="0"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18233" y="3479065"/>
            <a:ext cx="7240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Solution</a:t>
            </a:r>
          </a:p>
          <a:p>
            <a:r>
              <a:rPr lang="de-DE" sz="2200" dirty="0"/>
              <a:t>	</a:t>
            </a:r>
            <a:r>
              <a:rPr lang="de-DE" sz="2200" dirty="0" err="1"/>
              <a:t>Comparing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all 3 Reps </a:t>
            </a:r>
            <a:r>
              <a:rPr lang="de-DE" sz="2200" dirty="0" err="1"/>
              <a:t>for</a:t>
            </a:r>
            <a:r>
              <a:rPr lang="de-DE" sz="2200" dirty="0"/>
              <a:t>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fraction</a:t>
            </a:r>
            <a:endParaRPr lang="de-DE" sz="2200" dirty="0"/>
          </a:p>
          <a:p>
            <a:endParaRPr lang="de-DE" sz="2200" dirty="0"/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2134608" y="4350545"/>
            <a:ext cx="1903750" cy="70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6050511" y="4340043"/>
            <a:ext cx="2001704" cy="77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69555"/>
              </p:ext>
            </p:extLst>
          </p:nvPr>
        </p:nvGraphicFramePr>
        <p:xfrm>
          <a:off x="346671" y="5147840"/>
          <a:ext cx="2525835" cy="732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945">
                  <a:extLst>
                    <a:ext uri="{9D8B030D-6E8A-4147-A177-3AD203B41FA5}">
                      <a16:colId xmlns:a16="http://schemas.microsoft.com/office/drawing/2014/main" val="1112522935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924635696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1765652364"/>
                    </a:ext>
                  </a:extLst>
                </a:gridCol>
              </a:tblGrid>
              <a:tr h="366233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44568"/>
                  </a:ext>
                </a:extLst>
              </a:tr>
              <a:tr h="366233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13092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1650"/>
              </p:ext>
            </p:extLst>
          </p:nvPr>
        </p:nvGraphicFramePr>
        <p:xfrm>
          <a:off x="8254586" y="5135586"/>
          <a:ext cx="2525835" cy="732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945">
                  <a:extLst>
                    <a:ext uri="{9D8B030D-6E8A-4147-A177-3AD203B41FA5}">
                      <a16:colId xmlns:a16="http://schemas.microsoft.com/office/drawing/2014/main" val="1112522935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924635696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1765652364"/>
                    </a:ext>
                  </a:extLst>
                </a:gridCol>
              </a:tblGrid>
              <a:tr h="366233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44568"/>
                  </a:ext>
                </a:extLst>
              </a:tr>
              <a:tr h="366233">
                <a:tc>
                  <a:txBody>
                    <a:bodyPr/>
                    <a:lstStyle/>
                    <a:p>
                      <a:r>
                        <a:rPr lang="de-DE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13092"/>
                  </a:ext>
                </a:extLst>
              </a:tr>
            </a:tbl>
          </a:graphicData>
        </a:graphic>
      </p:graphicFrame>
      <p:sp>
        <p:nvSpPr>
          <p:cNvPr id="21" name="Textfeld 20"/>
          <p:cNvSpPr txBox="1"/>
          <p:nvPr/>
        </p:nvSpPr>
        <p:spPr>
          <a:xfrm>
            <a:off x="835344" y="5987018"/>
            <a:ext cx="2188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Rep3=0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8254586" y="5987018"/>
            <a:ext cx="293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Rep3=(0,67+0,98):2=0,825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Removal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batch</a:t>
            </a:r>
            <a:r>
              <a:rPr lang="de-DE" sz="3200" dirty="0"/>
              <a:t> </a:t>
            </a:r>
            <a:r>
              <a:rPr lang="de-DE" sz="3200" dirty="0" err="1"/>
              <a:t>effects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9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4" grpId="0"/>
      <p:bldP spid="21" grpId="0"/>
      <p:bldP spid="22" grpId="0"/>
      <p:bldP spid="15" grpId="0"/>
    </p:bldLst>
  </p:timing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2189</Words>
  <Application>Microsoft Office PowerPoint</Application>
  <PresentationFormat>Breitbild</PresentationFormat>
  <Paragraphs>403</Paragraphs>
  <Slides>33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</vt:lpstr>
      <vt:lpstr>Proteome-wide Screen for RNA-dependent Proteins in HeLa cells during Interphase &amp; Mitosis</vt:lpstr>
      <vt:lpstr>What are RBPs? </vt:lpstr>
      <vt:lpstr>Why is that important? - Study gap on RBPs </vt:lpstr>
      <vt:lpstr>Our Project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k-means clustering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Sucrose Density Gradient Method - identification of new RBPs and RNA-dependent proteins</vt:lpstr>
      <vt:lpstr>What do they do?</vt:lpstr>
      <vt:lpstr>How do they bind RNA?</vt:lpstr>
      <vt:lpstr>The HeLa Interphase dataset</vt:lpstr>
      <vt:lpstr>Statistical properties</vt:lpstr>
      <vt:lpstr>k-means with additional variable</vt:lpstr>
      <vt:lpstr>Large shifts</vt:lpstr>
      <vt:lpstr>Only local maximum shift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Title Idea</dc:title>
  <dc:creator>Kiren Nadeem</dc:creator>
  <cp:lastModifiedBy>Malu Salein</cp:lastModifiedBy>
  <cp:revision>167</cp:revision>
  <dcterms:created xsi:type="dcterms:W3CDTF">2022-05-12T14:00:49Z</dcterms:created>
  <dcterms:modified xsi:type="dcterms:W3CDTF">2022-07-17T15:00:34Z</dcterms:modified>
</cp:coreProperties>
</file>