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299" r:id="rId11"/>
    <p:sldId id="301" r:id="rId12"/>
    <p:sldId id="304" r:id="rId13"/>
    <p:sldId id="303" r:id="rId14"/>
    <p:sldId id="306" r:id="rId15"/>
    <p:sldId id="316" r:id="rId16"/>
    <p:sldId id="328" r:id="rId17"/>
    <p:sldId id="329" r:id="rId18"/>
    <p:sldId id="317" r:id="rId19"/>
    <p:sldId id="320" r:id="rId20"/>
    <p:sldId id="308" r:id="rId21"/>
    <p:sldId id="327" r:id="rId22"/>
    <p:sldId id="309" r:id="rId23"/>
    <p:sldId id="319" r:id="rId24"/>
    <p:sldId id="318" r:id="rId25"/>
    <p:sldId id="311" r:id="rId26"/>
    <p:sldId id="258" r:id="rId27"/>
    <p:sldId id="322" r:id="rId28"/>
    <p:sldId id="323" r:id="rId29"/>
    <p:sldId id="324" r:id="rId30"/>
    <p:sldId id="326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299"/>
            <p14:sldId id="301"/>
            <p14:sldId id="304"/>
            <p14:sldId id="303"/>
            <p14:sldId id="306"/>
            <p14:sldId id="316"/>
            <p14:sldId id="328"/>
            <p14:sldId id="329"/>
            <p14:sldId id="317"/>
            <p14:sldId id="320"/>
            <p14:sldId id="308"/>
            <p14:sldId id="327"/>
            <p14:sldId id="309"/>
            <p14:sldId id="319"/>
            <p14:sldId id="318"/>
            <p14:sldId id="31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65A"/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3280" autoAdjust="0"/>
  </p:normalViewPr>
  <p:slideViewPr>
    <p:cSldViewPr snapToGrid="0">
      <p:cViewPr>
        <p:scale>
          <a:sx n="77" d="100"/>
          <a:sy n="77" d="100"/>
        </p:scale>
        <p:origin x="3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2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5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6:16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0 24575,'-20'18'0,"0"0"0,-2-2 0,-22 15 0,22-17 0,0 1 0,2 1 0,-22 22 0,41-38 0,1 1 0,-1-1 0,0 1 0,1-1 0,-1 1 0,1-1 0,-1 1 0,1-1 0,-1 1 0,1 0 0,0-1 0,-1 1 0,1 0 0,0-1 0,-1 1 0,1 0 0,0-1 0,0 1 0,0 0 0,0 0 0,0-1 0,0 1 0,0 0 0,0 0 0,0-1 0,0 1 0,0 0 0,0 0 0,1 1 0,0-1 0,0 0 0,0-1 0,0 1 0,0 0 0,0 0 0,1 0 0,-1-1 0,0 1 0,0-1 0,1 1 0,-1-1 0,0 1 0,1-1 0,2 0 0,10 2 0,1-1 0,21-2 0,-27 1 0,254-4 0,-250 6 0,-16 2 0,-24 6 0,-34 4 0,-66 6 0,19-4 0,30-3-1365,49-10-5461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36:2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790 3 24575,'0'2'0,"-1"0"0,1-1 0,-1 1 0,0 0 0,1 0 0,-1 0 0,0 0 0,0-1 0,0 1 0,-1-1 0,1 1 0,0-1 0,0 1 0,-1-1 0,1 1 0,-1-1 0,0 0 0,1 0 0,-1 0 0,0 0 0,-1 1 0,-46 19 0,41-18 0,-52 17 0,0-4 0,-2-2 0,1-2 0,-108 5 0,98-13 0,-108-8 0,177 4 0,-1 0 0,1 0 0,0 0 0,0-1 0,0 1 0,0-1 0,1 1 0,-1-1 0,0 0 0,0 0 0,0 0 0,0 0 0,1 0 0,-1 0 0,0 0 0,1 0 0,-1-1 0,1 1 0,0-1 0,-1 1 0,1-1 0,-2-3 0,3 4 0,0 1 0,-1-1 0,1 0 0,0 0 0,0 0 0,0 0 0,0 0 0,0 0 0,0 0 0,0 0 0,0 0 0,0 1 0,1-1 0,-1 0 0,0 0 0,1 0 0,-1 0 0,0 0 0,2-1 0,-1 0 0,1 0 0,-1 1 0,1-1 0,0 0 0,0 1 0,0-1 0,0 1 0,0-1 0,0 1 0,4-1 0,5-3 0,0 1 0,0 1 0,1 0 0,-1 0 0,1 1 0,13 0 0,77 1 0,-27 1 0,121-16 0,-112 7 0,90-17 0,-292 23 0,83 3 0,18-1 0,-1 0 0,1 2 0,0 0 0,0 1 0,0 1 0,0 0 0,0 1 0,-32 13 0,-29 17 0,48-22 0,2 0 0,0 2 0,-37 25 0,18-3 0,47-36 2,-1 0-1,1 0 0,0 1 1,-1-1-1,1 0 0,0 0 1,-1 1-1,1-1 0,0 0 1,-1 0-1,1 1 0,0-1 1,0 0-1,0 1 0,-1-1 1,1 1-1,0-1 0,0 0 1,0 1-1,0-1 0,0 0 1,0 1-1,-1-1 0,1 1 1,0-1-1,0 0 0,0 1 1,0-1-1,1 1 0,-1-1 1,0 0-1,0 1 0,0-1 1,0 1-1,0-1 0,0 0 1,1 1-1,-1-1 0,0 0 1,0 1-1,0-1 0,1 0 1,-1 1-1,0-1 0,0 0 1,1 0-1,-1 1 0,0-1 1,1 0-1,-1 0 0,0 0 1,2 1-1,20 4-1300,-21-5 1162,22 1-6689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4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6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06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3:57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1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13:54:0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Coiled</a:t>
            </a:r>
            <a:r>
              <a:rPr lang="de-DE" dirty="0"/>
              <a:t> </a:t>
            </a:r>
            <a:r>
              <a:rPr lang="de-DE" dirty="0" err="1"/>
              <a:t>coil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intriniscally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 (last </a:t>
            </a:r>
            <a:r>
              <a:rPr lang="de-DE" baseline="0" dirty="0" err="1"/>
              <a:t>ones</a:t>
            </a:r>
            <a:r>
              <a:rPr lang="de-DE" baseline="0" dirty="0"/>
              <a:t> </a:t>
            </a:r>
            <a:r>
              <a:rPr lang="de-DE" baseline="0" dirty="0" err="1"/>
              <a:t>enable</a:t>
            </a:r>
            <a:r>
              <a:rPr lang="de-DE" baseline="0" dirty="0"/>
              <a:t> an </a:t>
            </a:r>
            <a:r>
              <a:rPr lang="de-DE" baseline="0" dirty="0" err="1"/>
              <a:t>unspecific</a:t>
            </a:r>
            <a:r>
              <a:rPr lang="de-DE" baseline="0" dirty="0"/>
              <a:t> </a:t>
            </a:r>
            <a:r>
              <a:rPr lang="de-DE" baseline="0" dirty="0" err="1"/>
              <a:t>binding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contained</a:t>
            </a:r>
            <a:r>
              <a:rPr lang="de-DE" baseline="0" dirty="0"/>
              <a:t> </a:t>
            </a:r>
            <a:r>
              <a:rPr lang="de-DE" baseline="0" dirty="0" err="1"/>
              <a:t>intrinsically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!</a:t>
            </a:r>
          </a:p>
          <a:p>
            <a:endParaRPr lang="de-DE" baseline="0" dirty="0"/>
          </a:p>
          <a:p>
            <a:r>
              <a:rPr lang="de-DE" baseline="0" dirty="0" err="1"/>
              <a:t>Coiled</a:t>
            </a:r>
            <a:r>
              <a:rPr lang="de-DE" baseline="0" dirty="0"/>
              <a:t> </a:t>
            </a:r>
            <a:r>
              <a:rPr lang="de-DE" baseline="0" dirty="0" err="1"/>
              <a:t>coil</a:t>
            </a:r>
            <a:r>
              <a:rPr lang="de-DE" baseline="0" dirty="0"/>
              <a:t>: 81 </a:t>
            </a:r>
            <a:r>
              <a:rPr lang="de-DE" baseline="0" dirty="0" err="1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75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18 Proteins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actin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50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determining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maxime</a:t>
            </a:r>
            <a:r>
              <a:rPr lang="de-DE" dirty="0"/>
              <a:t> in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left</a:t>
            </a:r>
            <a:r>
              <a:rPr lang="de-DE" baseline="0" dirty="0"/>
              <a:t> </a:t>
            </a:r>
            <a:r>
              <a:rPr lang="de-DE" baseline="0" dirty="0" err="1"/>
              <a:t>untreated</a:t>
            </a:r>
            <a:r>
              <a:rPr lang="de-DE" baseline="0" dirty="0"/>
              <a:t> </a:t>
            </a:r>
            <a:r>
              <a:rPr lang="de-DE" baseline="0" dirty="0" err="1"/>
              <a:t>or</a:t>
            </a:r>
            <a:r>
              <a:rPr lang="de-DE" baseline="0" dirty="0"/>
              <a:t> </a:t>
            </a:r>
            <a:r>
              <a:rPr lang="de-DE" baseline="0" dirty="0" err="1"/>
              <a:t>treated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RNAse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shifts</a:t>
            </a:r>
            <a:r>
              <a:rPr lang="de-DE" baseline="0" dirty="0"/>
              <a:t>,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able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determine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bind RNA/</a:t>
            </a:r>
            <a:r>
              <a:rPr lang="de-DE" baseline="0" dirty="0" err="1"/>
              <a:t>whose</a:t>
            </a:r>
            <a:r>
              <a:rPr lang="de-DE" baseline="0" dirty="0"/>
              <a:t> </a:t>
            </a:r>
            <a:r>
              <a:rPr lang="de-DE" baseline="0" dirty="0" err="1"/>
              <a:t>interactome</a:t>
            </a:r>
            <a:r>
              <a:rPr lang="de-DE" baseline="0" dirty="0"/>
              <a:t> </a:t>
            </a:r>
            <a:r>
              <a:rPr lang="de-DE" baseline="0" dirty="0" err="1"/>
              <a:t>depends</a:t>
            </a:r>
            <a:r>
              <a:rPr lang="de-DE" baseline="0" dirty="0"/>
              <a:t> on RNA</a:t>
            </a:r>
          </a:p>
          <a:p>
            <a:endParaRPr lang="de-DE" baseline="0" dirty="0"/>
          </a:p>
          <a:p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occur</a:t>
            </a:r>
            <a:r>
              <a:rPr lang="de-DE" baseline="0" dirty="0"/>
              <a:t> in </a:t>
            </a:r>
            <a:r>
              <a:rPr lang="de-DE" baseline="0" dirty="0" err="1"/>
              <a:t>both</a:t>
            </a:r>
            <a:r>
              <a:rPr lang="de-DE" baseline="0" dirty="0"/>
              <a:t>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, </a:t>
            </a:r>
            <a:r>
              <a:rPr lang="de-DE" baseline="0" dirty="0" err="1"/>
              <a:t>or</a:t>
            </a:r>
            <a:r>
              <a:rPr lang="de-DE" baseline="0" dirty="0"/>
              <a:t> just in </a:t>
            </a:r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them</a:t>
            </a:r>
            <a:r>
              <a:rPr lang="de-DE" baseline="0" dirty="0"/>
              <a:t>, </a:t>
            </a:r>
            <a:r>
              <a:rPr lang="de-DE" baseline="0" dirty="0" err="1"/>
              <a:t>showing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respond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cellular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environmental </a:t>
            </a:r>
            <a:r>
              <a:rPr lang="de-DE" baseline="0" dirty="0" err="1"/>
              <a:t>stimuli</a:t>
            </a:r>
            <a:r>
              <a:rPr lang="de-DE" baseline="0" dirty="0"/>
              <a:t>, </a:t>
            </a:r>
            <a:r>
              <a:rPr lang="de-DE" baseline="0" dirty="0" err="1"/>
              <a:t>thereby</a:t>
            </a:r>
            <a:r>
              <a:rPr lang="de-DE" baseline="0" dirty="0"/>
              <a:t> </a:t>
            </a:r>
            <a:r>
              <a:rPr lang="de-DE" baseline="0" dirty="0" err="1"/>
              <a:t>enabeling</a:t>
            </a:r>
            <a:r>
              <a:rPr lang="de-DE" baseline="0" dirty="0"/>
              <a:t> a </a:t>
            </a:r>
            <a:r>
              <a:rPr lang="de-DE" baseline="0" dirty="0" err="1"/>
              <a:t>fine</a:t>
            </a:r>
            <a:r>
              <a:rPr lang="de-DE" baseline="0" dirty="0"/>
              <a:t> </a:t>
            </a:r>
            <a:r>
              <a:rPr lang="de-DE" baseline="0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 in all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. </a:t>
            </a:r>
          </a:p>
          <a:p>
            <a:endParaRPr lang="de-DE" baseline="0" dirty="0"/>
          </a:p>
          <a:p>
            <a:endParaRPr lang="de-DE" baseline="0" dirty="0"/>
          </a:p>
          <a:p>
            <a:endParaRPr lang="de-D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RBPs </a:t>
            </a:r>
            <a:r>
              <a:rPr lang="de-DE" dirty="0" err="1"/>
              <a:t>occur</a:t>
            </a:r>
            <a:r>
              <a:rPr lang="de-DE" dirty="0"/>
              <a:t> in </a:t>
            </a:r>
            <a:r>
              <a:rPr lang="de-DE" dirty="0" err="1"/>
              <a:t>Mitosis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Interphase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cell-cycle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constitutively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&amp;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shifts</a:t>
            </a:r>
            <a:endParaRPr lang="de-DE" dirty="0"/>
          </a:p>
          <a:p>
            <a:r>
              <a:rPr lang="de-DE" baseline="0" dirty="0" err="1"/>
              <a:t>Left</a:t>
            </a:r>
            <a:r>
              <a:rPr lang="de-DE" baseline="0" dirty="0"/>
              <a:t> </a:t>
            </a:r>
            <a:r>
              <a:rPr lang="de-DE" baseline="0" dirty="0" err="1"/>
              <a:t>shift</a:t>
            </a:r>
            <a:r>
              <a:rPr lang="de-DE" baseline="0" dirty="0"/>
              <a:t>: Protein loses </a:t>
            </a:r>
            <a:r>
              <a:rPr lang="de-DE" baseline="0" dirty="0" err="1"/>
              <a:t>interaction</a:t>
            </a:r>
            <a:r>
              <a:rPr lang="de-DE" baseline="0" dirty="0"/>
              <a:t> </a:t>
            </a:r>
            <a:r>
              <a:rPr lang="de-DE" baseline="0" dirty="0" err="1"/>
              <a:t>partners</a:t>
            </a:r>
            <a:r>
              <a:rPr lang="de-DE" baseline="0" dirty="0"/>
              <a:t> after </a:t>
            </a:r>
            <a:r>
              <a:rPr lang="de-DE" baseline="0" dirty="0" err="1"/>
              <a:t>Rnase</a:t>
            </a:r>
            <a:r>
              <a:rPr lang="de-DE" baseline="0" dirty="0"/>
              <a:t> </a:t>
            </a:r>
            <a:r>
              <a:rPr lang="de-DE" baseline="0" dirty="0" err="1"/>
              <a:t>treatment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most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likely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directly</a:t>
            </a:r>
            <a:r>
              <a:rPr lang="de-DE" baseline="0" dirty="0">
                <a:sym typeface="Wingdings" panose="05000000000000000000" pitchFamily="2" charset="2"/>
              </a:rPr>
              <a:t> RNA </a:t>
            </a:r>
            <a:r>
              <a:rPr lang="de-DE" baseline="0" dirty="0" err="1">
                <a:sym typeface="Wingdings" panose="05000000000000000000" pitchFamily="2" charset="2"/>
              </a:rPr>
              <a:t>binding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Right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shift</a:t>
            </a:r>
            <a:r>
              <a:rPr lang="de-DE" baseline="0" dirty="0">
                <a:sym typeface="Wingdings" panose="05000000000000000000" pitchFamily="2" charset="2"/>
              </a:rPr>
              <a:t>: Protein </a:t>
            </a:r>
            <a:r>
              <a:rPr lang="de-DE" baseline="0" dirty="0" err="1">
                <a:sym typeface="Wingdings" panose="05000000000000000000" pitchFamily="2" charset="2"/>
              </a:rPr>
              <a:t>gains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interaction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partners</a:t>
            </a:r>
            <a:r>
              <a:rPr lang="de-DE" baseline="0" dirty="0">
                <a:sym typeface="Wingdings" panose="05000000000000000000" pitchFamily="2" charset="2"/>
              </a:rPr>
              <a:t>: RNA </a:t>
            </a:r>
            <a:r>
              <a:rPr lang="de-DE" baseline="0" dirty="0" err="1">
                <a:sym typeface="Wingdings" panose="05000000000000000000" pitchFamily="2" charset="2"/>
              </a:rPr>
              <a:t>dependent</a:t>
            </a:r>
            <a:r>
              <a:rPr lang="de-DE" baseline="0" dirty="0">
                <a:sym typeface="Wingdings" panose="05000000000000000000" pitchFamily="2" charset="2"/>
              </a:rPr>
              <a:t>, </a:t>
            </a:r>
            <a:r>
              <a:rPr lang="de-DE" baseline="0" dirty="0" err="1">
                <a:sym typeface="Wingdings" panose="05000000000000000000" pitchFamily="2" charset="2"/>
              </a:rPr>
              <a:t>by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loosing</a:t>
            </a:r>
            <a:r>
              <a:rPr lang="de-DE" baseline="0" dirty="0">
                <a:sym typeface="Wingdings" panose="05000000000000000000" pitchFamily="2" charset="2"/>
              </a:rPr>
              <a:t> RNA </a:t>
            </a:r>
            <a:r>
              <a:rPr lang="de-DE" baseline="0" dirty="0" err="1">
                <a:sym typeface="Wingdings" panose="05000000000000000000" pitchFamily="2" charset="2"/>
              </a:rPr>
              <a:t>other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binding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sites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could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become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available</a:t>
            </a:r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  <a:p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>
                <a:sym typeface="Wingdings" panose="05000000000000000000" pitchFamily="2" charset="2"/>
              </a:rPr>
              <a:t>RBPs </a:t>
            </a:r>
            <a:r>
              <a:rPr lang="de-DE" baseline="0" dirty="0" err="1">
                <a:sym typeface="Wingdings" panose="05000000000000000000" pitchFamily="2" charset="2"/>
              </a:rPr>
              <a:t>as</a:t>
            </a:r>
            <a:r>
              <a:rPr lang="de-DE" baseline="0" dirty="0">
                <a:sym typeface="Wingdings" panose="05000000000000000000" pitchFamily="2" charset="2"/>
              </a:rPr>
              <a:t> an </a:t>
            </a:r>
            <a:r>
              <a:rPr lang="de-DE" baseline="0" dirty="0" err="1">
                <a:sym typeface="Wingdings" panose="05000000000000000000" pitchFamily="2" charset="2"/>
              </a:rPr>
              <a:t>opportunity</a:t>
            </a:r>
            <a:r>
              <a:rPr lang="de-DE" baseline="0" dirty="0">
                <a:sym typeface="Wingdings" panose="05000000000000000000" pitchFamily="2" charset="2"/>
              </a:rPr>
              <a:t>: </a:t>
            </a:r>
            <a:r>
              <a:rPr lang="de-DE" baseline="0" dirty="0" err="1">
                <a:sym typeface="Wingdings" panose="05000000000000000000" pitchFamily="2" charset="2"/>
              </a:rPr>
              <a:t>involved</a:t>
            </a:r>
            <a:r>
              <a:rPr lang="de-DE" baseline="0" dirty="0">
                <a:sym typeface="Wingdings" panose="05000000000000000000" pitchFamily="2" charset="2"/>
              </a:rPr>
              <a:t> in </a:t>
            </a:r>
            <a:r>
              <a:rPr lang="de-DE" baseline="0" dirty="0" err="1">
                <a:sym typeface="Wingdings" panose="05000000000000000000" pitchFamily="2" charset="2"/>
              </a:rPr>
              <a:t>almost</a:t>
            </a:r>
            <a:r>
              <a:rPr lang="de-DE" baseline="0" dirty="0">
                <a:sym typeface="Wingdings" panose="05000000000000000000" pitchFamily="2" charset="2"/>
              </a:rPr>
              <a:t> all </a:t>
            </a:r>
            <a:r>
              <a:rPr lang="de-DE" baseline="0" dirty="0" err="1">
                <a:sym typeface="Wingdings" panose="05000000000000000000" pitchFamily="2" charset="2"/>
              </a:rPr>
              <a:t>cellular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processes</a:t>
            </a:r>
            <a:endParaRPr lang="de-DE" baseline="0" dirty="0">
              <a:sym typeface="Wingdings" panose="05000000000000000000" pitchFamily="2" charset="2"/>
            </a:endParaRPr>
          </a:p>
          <a:p>
            <a:r>
              <a:rPr lang="de-DE" baseline="0" dirty="0" err="1">
                <a:sym typeface="Wingdings" panose="05000000000000000000" pitchFamily="2" charset="2"/>
              </a:rPr>
              <a:t>Targeting</a:t>
            </a:r>
            <a:r>
              <a:rPr lang="de-DE" baseline="0" dirty="0">
                <a:sym typeface="Wingdings" panose="05000000000000000000" pitchFamily="2" charset="2"/>
              </a:rPr>
              <a:t> RBPs </a:t>
            </a:r>
            <a:r>
              <a:rPr lang="de-DE" baseline="0" dirty="0" err="1">
                <a:sym typeface="Wingdings" panose="05000000000000000000" pitchFamily="2" charset="2"/>
              </a:rPr>
              <a:t>could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introduce</a:t>
            </a:r>
            <a:r>
              <a:rPr lang="de-DE" baseline="0" dirty="0">
                <a:sym typeface="Wingdings" panose="05000000000000000000" pitchFamily="2" charset="2"/>
              </a:rPr>
              <a:t> a fundamental </a:t>
            </a:r>
            <a:r>
              <a:rPr lang="de-DE" baseline="0" dirty="0" err="1">
                <a:sym typeface="Wingdings" panose="05000000000000000000" pitchFamily="2" charset="2"/>
              </a:rPr>
              <a:t>shift</a:t>
            </a:r>
            <a:r>
              <a:rPr lang="de-DE" baseline="0" dirty="0">
                <a:sym typeface="Wingdings" panose="05000000000000000000" pitchFamily="2" charset="2"/>
              </a:rPr>
              <a:t> in </a:t>
            </a:r>
            <a:r>
              <a:rPr lang="de-DE" baseline="0" dirty="0" err="1">
                <a:sym typeface="Wingdings" panose="05000000000000000000" pitchFamily="2" charset="2"/>
              </a:rPr>
              <a:t>medicine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Comparison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databases</a:t>
            </a:r>
            <a:r>
              <a:rPr lang="de-DE" baseline="0" dirty="0"/>
              <a:t>: </a:t>
            </a:r>
            <a:r>
              <a:rPr lang="de-DE" baseline="0" dirty="0" err="1"/>
              <a:t>later</a:t>
            </a:r>
            <a:r>
              <a:rPr lang="de-DE" baseline="0" dirty="0"/>
              <a:t>: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do </a:t>
            </a:r>
            <a:r>
              <a:rPr lang="de-DE" baseline="0" dirty="0" err="1"/>
              <a:t>the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in </a:t>
            </a:r>
            <a:r>
              <a:rPr lang="de-DE" baseline="0" dirty="0" err="1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/>
              <a:t>Enable</a:t>
            </a:r>
            <a:r>
              <a:rPr lang="de-DE" dirty="0"/>
              <a:t> a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looked</a:t>
            </a:r>
            <a:r>
              <a:rPr lang="de-DE" baseline="0" dirty="0"/>
              <a:t> at 2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To-do:</a:t>
            </a:r>
            <a:r>
              <a:rPr lang="en-GB" baseline="0" dirty="0"/>
              <a:t> </a:t>
            </a:r>
            <a:r>
              <a:rPr lang="en-GB" baseline="0" dirty="0" err="1"/>
              <a:t>kurze</a:t>
            </a:r>
            <a:r>
              <a:rPr lang="en-GB" baseline="0" dirty="0"/>
              <a:t> Definition: was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eigentlich</a:t>
            </a:r>
            <a:r>
              <a:rPr lang="en-GB" baseline="0" dirty="0"/>
              <a:t> interphase?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timeline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exactly</a:t>
            </a:r>
            <a:r>
              <a:rPr lang="de-DE" baseline="0" dirty="0"/>
              <a:t> stick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, but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100: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interpretable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percentage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will </a:t>
            </a:r>
            <a:r>
              <a:rPr lang="de-DE" baseline="0" dirty="0" err="1">
                <a:sym typeface="Wingdings" panose="05000000000000000000" pitchFamily="2" charset="2"/>
              </a:rPr>
              <a:t>be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used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determination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local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21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estimate</a:t>
            </a:r>
            <a:r>
              <a:rPr lang="de-DE" baseline="0" dirty="0"/>
              <a:t>/</a:t>
            </a:r>
            <a:r>
              <a:rPr lang="de-DE" baseline="0" dirty="0" err="1"/>
              <a:t>validation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our</a:t>
            </a:r>
            <a:r>
              <a:rPr lang="de-DE" baseline="0" dirty="0"/>
              <a:t> </a:t>
            </a:r>
            <a:r>
              <a:rPr lang="de-DE" baseline="0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compared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database</a:t>
            </a:r>
            <a:r>
              <a:rPr lang="de-DE" baseline="0" dirty="0"/>
              <a:t>, </a:t>
            </a:r>
            <a:r>
              <a:rPr lang="de-DE" baseline="0" dirty="0" err="1"/>
              <a:t>who</a:t>
            </a:r>
            <a:r>
              <a:rPr lang="de-DE" baseline="0" dirty="0"/>
              <a:t> </a:t>
            </a:r>
            <a:r>
              <a:rPr lang="de-DE" baseline="0" dirty="0" err="1"/>
              <a:t>obtained</a:t>
            </a:r>
            <a:r>
              <a:rPr lang="de-DE" baseline="0" dirty="0"/>
              <a:t> ist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same experimental </a:t>
            </a:r>
            <a:r>
              <a:rPr lang="de-DE" baseline="0" dirty="0" err="1"/>
              <a:t>methods</a:t>
            </a:r>
            <a:endParaRPr lang="de-DE" baseline="0" dirty="0"/>
          </a:p>
          <a:p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r>
              <a:rPr lang="de-DE" baseline="0" dirty="0"/>
              <a:t> an </a:t>
            </a:r>
            <a:r>
              <a:rPr lang="de-DE" baseline="0" dirty="0" err="1"/>
              <a:t>overlap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x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also </a:t>
            </a:r>
            <a:r>
              <a:rPr lang="de-DE" baseline="0" dirty="0" err="1"/>
              <a:t>defined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RBPs</a:t>
            </a:r>
          </a:p>
          <a:p>
            <a:r>
              <a:rPr lang="de-DE" baseline="0" dirty="0" err="1"/>
              <a:t>For</a:t>
            </a:r>
            <a:r>
              <a:rPr lang="de-DE" baseline="0" dirty="0"/>
              <a:t> x </a:t>
            </a:r>
            <a:r>
              <a:rPr lang="de-DE" baseline="0" dirty="0" err="1"/>
              <a:t>protein</a:t>
            </a:r>
            <a:r>
              <a:rPr lang="de-DE" baseline="0" dirty="0"/>
              <a:t> was </a:t>
            </a:r>
            <a:r>
              <a:rPr lang="de-DE" baseline="0" dirty="0" err="1"/>
              <a:t>no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available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x </a:t>
            </a:r>
            <a:r>
              <a:rPr lang="de-DE" baseline="0" dirty="0" err="1"/>
              <a:t>proteins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r>
              <a:rPr lang="de-DE" baseline="0" dirty="0"/>
              <a:t> not find an RBP (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due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differences</a:t>
            </a:r>
            <a:r>
              <a:rPr lang="de-DE" baseline="0" dirty="0"/>
              <a:t> in </a:t>
            </a:r>
            <a:r>
              <a:rPr lang="de-DE" baseline="0" dirty="0" err="1"/>
              <a:t>statistical</a:t>
            </a:r>
            <a:r>
              <a:rPr lang="de-DE" baseline="0" dirty="0"/>
              <a:t> </a:t>
            </a:r>
            <a:r>
              <a:rPr lang="de-DE" baseline="0" dirty="0" err="1"/>
              <a:t>testing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2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Next</a:t>
            </a:r>
            <a:r>
              <a:rPr lang="de-DE" baseline="0" dirty="0"/>
              <a:t> (also </a:t>
            </a:r>
            <a:r>
              <a:rPr lang="de-DE" baseline="0" dirty="0" err="1"/>
              <a:t>using</a:t>
            </a:r>
            <a:r>
              <a:rPr lang="de-DE" baseline="0" dirty="0"/>
              <a:t> R-</a:t>
            </a:r>
            <a:r>
              <a:rPr lang="de-DE" baseline="0" dirty="0" err="1"/>
              <a:t>DeeP</a:t>
            </a:r>
            <a:r>
              <a:rPr lang="de-DE" baseline="0" dirty="0"/>
              <a:t>)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wanted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,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</a:t>
            </a:r>
            <a:r>
              <a:rPr lang="de-DE" baseline="0" dirty="0" err="1"/>
              <a:t>found</a:t>
            </a:r>
            <a:endParaRPr lang="de-DE" baseline="0" dirty="0"/>
          </a:p>
          <a:p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was </a:t>
            </a:r>
            <a:r>
              <a:rPr lang="de-DE" baseline="0" dirty="0" err="1"/>
              <a:t>clear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an RBP,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identified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multiple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previously</a:t>
            </a:r>
            <a:endParaRPr lang="de-DE" baseline="0" dirty="0"/>
          </a:p>
          <a:p>
            <a:r>
              <a:rPr lang="de-DE" baseline="0" dirty="0" err="1"/>
              <a:t>Others</a:t>
            </a:r>
            <a:r>
              <a:rPr lang="de-DE" baseline="0" dirty="0"/>
              <a:t> </a:t>
            </a:r>
            <a:r>
              <a:rPr lang="de-DE" baseline="0" dirty="0" err="1"/>
              <a:t>however</a:t>
            </a:r>
            <a:r>
              <a:rPr lang="de-DE" baseline="0" dirty="0"/>
              <a:t> </a:t>
            </a:r>
            <a:r>
              <a:rPr lang="de-DE" baseline="0" dirty="0" err="1"/>
              <a:t>had</a:t>
            </a:r>
            <a:r>
              <a:rPr lang="de-DE" baseline="0" dirty="0"/>
              <a:t> not </a:t>
            </a:r>
            <a:r>
              <a:rPr lang="de-DE" baseline="0" dirty="0" err="1"/>
              <a:t>been</a:t>
            </a:r>
            <a:r>
              <a:rPr lang="de-DE" baseline="0" dirty="0"/>
              <a:t> </a:t>
            </a:r>
            <a:r>
              <a:rPr lang="de-DE" baseline="0" dirty="0" err="1"/>
              <a:t>previously</a:t>
            </a:r>
            <a:r>
              <a:rPr lang="de-DE" baseline="0" dirty="0"/>
              <a:t> </a:t>
            </a:r>
            <a:r>
              <a:rPr lang="de-DE" baseline="0" dirty="0" err="1"/>
              <a:t>identified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an RBP, </a:t>
            </a:r>
            <a:r>
              <a:rPr lang="de-DE" baseline="0" dirty="0" err="1"/>
              <a:t>showing</a:t>
            </a:r>
            <a:r>
              <a:rPr lang="de-DE" baseline="0" dirty="0"/>
              <a:t> </a:t>
            </a:r>
            <a:r>
              <a:rPr lang="de-DE" baseline="0" dirty="0" err="1"/>
              <a:t>once</a:t>
            </a:r>
            <a:r>
              <a:rPr lang="de-DE" baseline="0" dirty="0"/>
              <a:t> </a:t>
            </a:r>
            <a:r>
              <a:rPr lang="de-DE" baseline="0" dirty="0" err="1"/>
              <a:t>again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study</a:t>
            </a:r>
            <a:r>
              <a:rPr lang="de-DE" baseline="0" dirty="0"/>
              <a:t> </a:t>
            </a:r>
            <a:r>
              <a:rPr lang="de-DE" baseline="0" dirty="0" err="1"/>
              <a:t>gap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field</a:t>
            </a:r>
            <a:r>
              <a:rPr lang="de-DE" baseline="0" dirty="0"/>
              <a:t>, but also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advantage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method</a:t>
            </a:r>
            <a:r>
              <a:rPr lang="de-DE" baseline="0" dirty="0"/>
              <a:t>, </a:t>
            </a:r>
            <a:r>
              <a:rPr lang="de-DE" baseline="0" dirty="0" err="1"/>
              <a:t>which</a:t>
            </a:r>
            <a:r>
              <a:rPr lang="de-DE" baseline="0" dirty="0"/>
              <a:t> not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detects</a:t>
            </a:r>
            <a:r>
              <a:rPr lang="de-DE" baseline="0" dirty="0"/>
              <a:t> RNA </a:t>
            </a:r>
            <a:r>
              <a:rPr lang="de-DE" baseline="0" dirty="0" err="1"/>
              <a:t>binding</a:t>
            </a:r>
            <a:r>
              <a:rPr lang="de-DE" baseline="0" dirty="0"/>
              <a:t>, but also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image" Target="../media/image18.png"/><Relationship Id="rId10" Type="http://schemas.openxmlformats.org/officeDocument/2006/relationships/customXml" Target="../ink/ink7.xml"/><Relationship Id="rId4" Type="http://schemas.openxmlformats.org/officeDocument/2006/relationships/image" Target="../media/image16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during Interphase &amp; Mitosis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dirty="0"/>
              <a:t>Team</a:t>
            </a:r>
            <a:r>
              <a:rPr lang="en-GB" sz="1200" noProof="0" dirty="0"/>
              <a:t> 5: Laure </a:t>
            </a:r>
            <a:r>
              <a:rPr lang="en-GB" sz="1200" noProof="0" dirty="0" err="1"/>
              <a:t>Herfurrth</a:t>
            </a:r>
            <a:r>
              <a:rPr lang="en-GB" sz="1200" noProof="0" dirty="0"/>
              <a:t>, Katharina Lotter, </a:t>
            </a:r>
            <a:r>
              <a:rPr lang="en-GB" sz="1200" noProof="0" dirty="0" err="1"/>
              <a:t>Kiren</a:t>
            </a:r>
            <a:r>
              <a:rPr lang="en-GB" sz="1200" noProof="0" dirty="0"/>
              <a:t> Nadeem, Marie Lulu </a:t>
            </a:r>
            <a:r>
              <a:rPr lang="en-GB" sz="1200" noProof="0" dirty="0" err="1"/>
              <a:t>Salein</a:t>
            </a:r>
            <a:endParaRPr lang="en-GB" sz="1200" noProof="0" dirty="0"/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r>
              <a:rPr lang="en-GB" sz="1200" dirty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dirty="0"/>
              <a:t>Created</a:t>
            </a:r>
            <a:r>
              <a:rPr lang="de-DE" sz="1100" dirty="0"/>
              <a:t> </a:t>
            </a:r>
            <a:r>
              <a:rPr lang="en-GB" sz="1100" dirty="0"/>
              <a:t>with</a:t>
            </a:r>
            <a:r>
              <a:rPr lang="de-DE" sz="11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758190" y="1004341"/>
            <a:ext cx="5411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Do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maxima</a:t>
            </a:r>
            <a:r>
              <a:rPr lang="de-DE" sz="2200" dirty="0"/>
              <a:t> </a:t>
            </a:r>
            <a:r>
              <a:rPr lang="de-DE" sz="2200" dirty="0" err="1"/>
              <a:t>align</a:t>
            </a:r>
            <a:r>
              <a:rPr lang="de-DE" sz="2200" dirty="0"/>
              <a:t>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30305"/>
            <a:ext cx="6250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Maxima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same </a:t>
            </a:r>
            <a:r>
              <a:rPr lang="de-DE" sz="2200" dirty="0" err="1"/>
              <a:t>fraction</a:t>
            </a:r>
            <a:r>
              <a:rPr lang="de-DE" sz="2200" dirty="0"/>
              <a:t> (+/-1)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05381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Global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Highest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Local</a:t>
            </a:r>
            <a:r>
              <a:rPr lang="de-DE" sz="2200" b="1" dirty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Higher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2 </a:t>
            </a:r>
            <a:r>
              <a:rPr lang="de-DE" sz="2200" dirty="0" err="1"/>
              <a:t>fractions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side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At least 5 %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total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132638" y="4337968"/>
            <a:ext cx="5570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Shifting</a:t>
            </a:r>
            <a:r>
              <a:rPr lang="de-DE" sz="1400" dirty="0"/>
              <a:t> </a:t>
            </a:r>
            <a:r>
              <a:rPr lang="de-DE" sz="1400" dirty="0" err="1"/>
              <a:t>protein</a:t>
            </a:r>
            <a:r>
              <a:rPr lang="de-DE" sz="1400" dirty="0"/>
              <a:t> </a:t>
            </a:r>
            <a:r>
              <a:rPr lang="de-DE" sz="1400" dirty="0" err="1"/>
              <a:t>which</a:t>
            </a:r>
            <a:r>
              <a:rPr lang="de-DE" sz="1400" dirty="0"/>
              <a:t> </a:t>
            </a:r>
            <a:r>
              <a:rPr lang="de-DE" sz="1400" dirty="0" err="1"/>
              <a:t>shows</a:t>
            </a:r>
            <a:r>
              <a:rPr lang="de-DE" sz="1400" dirty="0"/>
              <a:t> global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local</a:t>
            </a:r>
            <a:r>
              <a:rPr lang="de-DE" sz="1400" dirty="0"/>
              <a:t> </a:t>
            </a:r>
            <a:r>
              <a:rPr lang="de-DE" sz="1400" dirty="0" err="1"/>
              <a:t>maxima</a:t>
            </a:r>
            <a:endParaRPr lang="de-DE" sz="1400" dirty="0"/>
          </a:p>
          <a:p>
            <a:r>
              <a:rPr lang="de-DE" sz="1400" dirty="0" err="1">
                <a:solidFill>
                  <a:srgbClr val="FF0000"/>
                </a:solidFill>
              </a:rPr>
              <a:t>RNase</a:t>
            </a:r>
            <a:endParaRPr lang="de-DE" sz="1400" dirty="0">
              <a:solidFill>
                <a:srgbClr val="FF0000"/>
              </a:solidFill>
            </a:endParaRPr>
          </a:p>
          <a:p>
            <a:r>
              <a:rPr lang="de-DE" sz="1400" dirty="0" err="1">
                <a:solidFill>
                  <a:srgbClr val="0070C0"/>
                </a:solidFill>
              </a:rPr>
              <a:t>control</a:t>
            </a:r>
            <a:endParaRPr lang="de-D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4" y="445861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45" y="4458619"/>
            <a:ext cx="3305355" cy="20802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1671972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623600" y="3980103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87764" y="1758177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014229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Partial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61831" y="1200703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1. </a:t>
            </a:r>
            <a:r>
              <a:rPr lang="de-DE" sz="2200" dirty="0" err="1"/>
              <a:t>Full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490246" y="987396"/>
            <a:ext cx="841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 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3" name="Textfeld 2"/>
          <p:cNvSpPr txBox="1"/>
          <p:nvPr/>
        </p:nvSpPr>
        <p:spPr>
          <a:xfrm>
            <a:off x="717452" y="2616591"/>
            <a:ext cx="888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58174" y="2883490"/>
            <a:ext cx="33379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Assuming</a:t>
            </a:r>
            <a:r>
              <a:rPr lang="de-DE" sz="2200" dirty="0"/>
              <a:t> </a:t>
            </a:r>
            <a:r>
              <a:rPr lang="de-DE" sz="2200" dirty="0" err="1"/>
              <a:t>normality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reproducibility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α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b="1" dirty="0" err="1"/>
              <a:t>Significant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p&lt;0.025</a:t>
            </a:r>
          </a:p>
          <a:p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y-</a:t>
            </a:r>
            <a:r>
              <a:rPr lang="de-DE" sz="2200" b="1" dirty="0" err="1"/>
              <a:t>shifts</a:t>
            </a:r>
            <a:endParaRPr lang="de-DE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77" y="1835140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187434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252772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5625" cy="268067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5" y="1498025"/>
            <a:ext cx="3421421" cy="210164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shift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34469" y="215057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shift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179093" y="2672690"/>
            <a:ext cx="760532" cy="1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980107" y="1763723"/>
            <a:ext cx="4196" cy="1273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38200" y="4023360"/>
            <a:ext cx="7996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6425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6" grpId="0"/>
      <p:bldP spid="15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66D4A25-8C34-0E0A-8340-212D25BA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600" dirty="0"/>
              <a:t>k-</a:t>
            </a:r>
            <a:r>
              <a:rPr lang="de-DE" sz="3600" dirty="0" err="1"/>
              <a:t>means</a:t>
            </a:r>
            <a:r>
              <a:rPr lang="de-DE" sz="3600" dirty="0"/>
              <a:t> </a:t>
            </a:r>
            <a:r>
              <a:rPr lang="de-DE" sz="3600" dirty="0" err="1"/>
              <a:t>clustering</a:t>
            </a:r>
            <a:br>
              <a:rPr lang="de-DE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3600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8674BD6-8812-9A36-9B0B-3800BD75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501" y="1414020"/>
            <a:ext cx="765379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x-shift global maximum during interphase clustered against x-shift global maximum during mitosis</a:t>
            </a:r>
          </a:p>
          <a:p>
            <a:r>
              <a:rPr lang="en-GB" sz="2400" dirty="0"/>
              <a:t>left shift x &gt; 0; right shift x &lt; 0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394" y="-32545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50040" y="-17893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37126BB-F5CC-3609-75F1-4F34E2CCD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059" y="2683757"/>
            <a:ext cx="6545953" cy="374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/>
              <a:t>Clustering </a:t>
            </a:r>
            <a:r>
              <a:rPr lang="de-DE" sz="3600" dirty="0" err="1"/>
              <a:t>results</a:t>
            </a:r>
            <a:endParaRPr lang="de-DE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EE5AD2A-D0CA-257E-5275-11A2BB989BCC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 clustering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7FFEB60-D19E-3BF5-35F5-66C92F2E94F2}"/>
                  </a:ext>
                </a:extLst>
              </p14:cNvPr>
              <p14:cNvContentPartPr/>
              <p14:nvPr/>
            </p14:nvContentPartPr>
            <p14:xfrm>
              <a:off x="5804437" y="3886294"/>
              <a:ext cx="360" cy="3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7FFEB60-D19E-3BF5-35F5-66C92F2E94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5437" y="38772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36A1FEAC-4A1C-885C-85F4-C074ECCA8507}"/>
                  </a:ext>
                </a:extLst>
              </p14:cNvPr>
              <p14:cNvContentPartPr/>
              <p14:nvPr/>
            </p14:nvContentPartPr>
            <p14:xfrm>
              <a:off x="9273037" y="3379054"/>
              <a:ext cx="360" cy="3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36A1FEAC-4A1C-885C-85F4-C074ECCA85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64037" y="337005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927C0C1-944C-92DF-5469-D5F42613186A}"/>
              </a:ext>
            </a:extLst>
          </p:cNvPr>
          <p:cNvGrpSpPr/>
          <p:nvPr/>
        </p:nvGrpSpPr>
        <p:grpSpPr>
          <a:xfrm>
            <a:off x="4392877" y="5188414"/>
            <a:ext cx="360" cy="360"/>
            <a:chOff x="4392877" y="518841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8AA73444-A66F-B7C0-6F7D-4A3B4E76014A}"/>
                    </a:ext>
                  </a:extLst>
                </p14:cNvPr>
                <p14:cNvContentPartPr/>
                <p14:nvPr/>
              </p14:nvContentPartPr>
              <p14:xfrm>
                <a:off x="4392877" y="5188414"/>
                <a:ext cx="360" cy="36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8AA73444-A66F-B7C0-6F7D-4A3B4E7601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3877" y="51794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238390C-EEC2-5A0B-D432-77B49B9C8C54}"/>
                    </a:ext>
                  </a:extLst>
                </p14:cNvPr>
                <p14:cNvContentPartPr/>
                <p14:nvPr/>
              </p14:nvContentPartPr>
              <p14:xfrm>
                <a:off x="4392877" y="5188414"/>
                <a:ext cx="360" cy="36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238390C-EEC2-5A0B-D432-77B49B9C8C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83877" y="51794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1FCC1321-5A3D-8B85-8666-5F5489E5556D}"/>
                  </a:ext>
                </a:extLst>
              </p14:cNvPr>
              <p14:cNvContentPartPr/>
              <p14:nvPr/>
            </p14:nvContentPartPr>
            <p14:xfrm>
              <a:off x="6837997" y="4074934"/>
              <a:ext cx="360" cy="3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1FCC1321-5A3D-8B85-8666-5F5489E555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8997" y="40662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AEF0B7F2-3F4E-2BA7-5DF8-0AA358476517}"/>
                  </a:ext>
                </a:extLst>
              </p14:cNvPr>
              <p14:cNvContentPartPr/>
              <p14:nvPr/>
            </p14:nvContentPartPr>
            <p14:xfrm>
              <a:off x="4462357" y="3995734"/>
              <a:ext cx="360" cy="36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AEF0B7F2-3F4E-2BA7-5DF8-0AA3584765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3357" y="39867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1226648-D5FA-D432-1716-449C411F3570}"/>
                  </a:ext>
                </a:extLst>
              </p14:cNvPr>
              <p14:cNvContentPartPr/>
              <p14:nvPr/>
            </p14:nvContentPartPr>
            <p14:xfrm>
              <a:off x="3030997" y="6032974"/>
              <a:ext cx="360" cy="36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1226648-D5FA-D432-1716-449C411F3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2357" y="602433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74FB7D7-E722-CCE6-1279-91373F51C096}"/>
              </a:ext>
            </a:extLst>
          </p:cNvPr>
          <p:cNvGrpSpPr/>
          <p:nvPr/>
        </p:nvGrpSpPr>
        <p:grpSpPr>
          <a:xfrm>
            <a:off x="8328757" y="5078974"/>
            <a:ext cx="360" cy="360"/>
            <a:chOff x="8328757" y="507897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5EDD7A22-D023-5E90-108B-7E365C34E146}"/>
                    </a:ext>
                  </a:extLst>
                </p14:cNvPr>
                <p14:cNvContentPartPr/>
                <p14:nvPr/>
              </p14:nvContentPartPr>
              <p14:xfrm>
                <a:off x="8328757" y="5078974"/>
                <a:ext cx="360" cy="360"/>
              </p14:xfrm>
            </p:contentPart>
          </mc:Choice>
          <mc:Fallback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5EDD7A22-D023-5E90-108B-7E365C34E1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9757" y="50699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955E69E8-1317-2003-D29A-1BD88AC29EF8}"/>
                    </a:ext>
                  </a:extLst>
                </p14:cNvPr>
                <p14:cNvContentPartPr/>
                <p14:nvPr/>
              </p14:nvContentPartPr>
              <p14:xfrm>
                <a:off x="8328757" y="5078974"/>
                <a:ext cx="360" cy="36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955E69E8-1317-2003-D29A-1BD88AC29E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9757" y="50699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EB985DE-4EBF-96FE-917E-99258EF32D3A}"/>
                  </a:ext>
                </a:extLst>
              </p14:cNvPr>
              <p14:cNvContentPartPr/>
              <p14:nvPr/>
            </p14:nvContentPartPr>
            <p14:xfrm>
              <a:off x="5665477" y="2246134"/>
              <a:ext cx="360" cy="3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5EB985DE-4EBF-96FE-917E-99258EF32D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477" y="223713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Grafik 2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62B8C47-87B2-79F5-4672-FFD02FF319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77" y="1554739"/>
            <a:ext cx="7233224" cy="4418933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279E4B4-62A0-CDBA-85C1-C44A0C170D7D}"/>
              </a:ext>
            </a:extLst>
          </p:cNvPr>
          <p:cNvGrpSpPr/>
          <p:nvPr/>
        </p:nvGrpSpPr>
        <p:grpSpPr>
          <a:xfrm>
            <a:off x="603653" y="2608277"/>
            <a:ext cx="3672104" cy="3208518"/>
            <a:chOff x="603653" y="2608277"/>
            <a:chExt cx="3672104" cy="3208518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6D386C7C-CE66-BF4A-FF7D-45787F0C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41760" y="2913296"/>
              <a:ext cx="3633997" cy="1179245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890BFB6A-305E-D7FE-55EA-6C0B905CD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3653" y="4584627"/>
              <a:ext cx="3672104" cy="1232168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10E74A6-5A25-5590-41DB-F9AEB40F9447}"/>
                </a:ext>
              </a:extLst>
            </p:cNvPr>
            <p:cNvSpPr txBox="1"/>
            <p:nvPr/>
          </p:nvSpPr>
          <p:spPr>
            <a:xfrm>
              <a:off x="662242" y="2608277"/>
              <a:ext cx="14117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Interphase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D1FC81EE-F772-F657-117B-43B82BE37C90}"/>
                </a:ext>
              </a:extLst>
            </p:cNvPr>
            <p:cNvSpPr txBox="1"/>
            <p:nvPr/>
          </p:nvSpPr>
          <p:spPr>
            <a:xfrm flipH="1">
              <a:off x="635134" y="4326568"/>
              <a:ext cx="17135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Mitosis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Regression </a:t>
            </a:r>
            <a:r>
              <a:rPr lang="en-US" sz="2800" dirty="0" err="1">
                <a:solidFill>
                  <a:schemeClr val="bg1"/>
                </a:solidFill>
              </a:rPr>
              <a:t>analyisis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378405" y="1092105"/>
            <a:ext cx="640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Idea</a:t>
            </a:r>
            <a:r>
              <a:rPr lang="de-DE" sz="2400" dirty="0"/>
              <a:t>: Can </a:t>
            </a:r>
            <a:r>
              <a:rPr lang="de-DE" sz="2400" dirty="0" err="1"/>
              <a:t>we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a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an RBP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looking</a:t>
            </a:r>
            <a:r>
              <a:rPr lang="de-DE" sz="2400" dirty="0"/>
              <a:t> 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correlation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averaged</a:t>
            </a:r>
            <a:r>
              <a:rPr lang="de-DE" sz="2400" dirty="0"/>
              <a:t> </a:t>
            </a:r>
            <a:r>
              <a:rPr lang="de-DE" sz="2400" dirty="0" err="1"/>
              <a:t>curves</a:t>
            </a:r>
            <a:r>
              <a:rPr lang="de-DE" sz="2400" dirty="0"/>
              <a:t>?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A4E1CC6-4CDC-04CE-0646-65801819BA3E}"/>
              </a:ext>
            </a:extLst>
          </p:cNvPr>
          <p:cNvGrpSpPr/>
          <p:nvPr/>
        </p:nvGrpSpPr>
        <p:grpSpPr>
          <a:xfrm>
            <a:off x="1389953" y="2417668"/>
            <a:ext cx="10089870" cy="3850689"/>
            <a:chOff x="1051065" y="2335237"/>
            <a:chExt cx="10089870" cy="3850689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1065" y="2335237"/>
              <a:ext cx="4861650" cy="3008899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0818" y="2380172"/>
              <a:ext cx="4960117" cy="2963964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2248739" y="5344136"/>
              <a:ext cx="37624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 err="1"/>
                <a:t>no</a:t>
              </a:r>
              <a:r>
                <a:rPr lang="de-DE" sz="2200" dirty="0"/>
                <a:t> shift </a:t>
              </a:r>
              <a:r>
                <a:rPr lang="de-DE" sz="2200" dirty="0">
                  <a:sym typeface="Wingdings" panose="05000000000000000000" pitchFamily="2" charset="2"/>
                </a:rPr>
                <a:t> high </a:t>
              </a:r>
              <a:r>
                <a:rPr lang="de-DE" sz="2200" dirty="0" err="1">
                  <a:sym typeface="Wingdings" panose="05000000000000000000" pitchFamily="2" charset="2"/>
                </a:rPr>
                <a:t>correlation</a:t>
              </a:r>
              <a:endParaRPr lang="de-DE" sz="2200" dirty="0">
                <a:sym typeface="Wingdings" panose="05000000000000000000" pitchFamily="2" charset="2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690421" y="5416485"/>
              <a:ext cx="321842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dirty="0">
                  <a:sym typeface="Wingdings" panose="05000000000000000000" pitchFamily="2" charset="2"/>
                </a:rPr>
                <a:t>shift  </a:t>
              </a:r>
              <a:r>
                <a:rPr lang="de-DE" sz="2200" dirty="0" err="1">
                  <a:sym typeface="Wingdings" panose="05000000000000000000" pitchFamily="2" charset="2"/>
                </a:rPr>
                <a:t>low</a:t>
              </a:r>
              <a:r>
                <a:rPr lang="de-DE" sz="2200" dirty="0">
                  <a:sym typeface="Wingdings" panose="05000000000000000000" pitchFamily="2" charset="2"/>
                </a:rPr>
                <a:t> </a:t>
              </a:r>
              <a:r>
                <a:rPr lang="de-DE" sz="2200" dirty="0" err="1">
                  <a:sym typeface="Wingdings" panose="05000000000000000000" pitchFamily="2" charset="2"/>
                </a:rPr>
                <a:t>correlation</a:t>
              </a:r>
              <a:endParaRPr lang="de-DE" sz="2200" dirty="0">
                <a:sym typeface="Wingdings" panose="05000000000000000000" pitchFamily="2" charset="2"/>
              </a:endParaRPr>
            </a:p>
            <a:p>
              <a:endParaRPr lang="de-DE" sz="2200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Regression </a:t>
            </a:r>
            <a:r>
              <a:rPr lang="en-US" sz="2800" dirty="0" err="1">
                <a:solidFill>
                  <a:schemeClr val="bg1"/>
                </a:solidFill>
              </a:rPr>
              <a:t>analyisis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13F97B-E79E-FC31-533A-20E469D2A0E4}"/>
              </a:ext>
            </a:extLst>
          </p:cNvPr>
          <p:cNvSpPr txBox="1"/>
          <p:nvPr/>
        </p:nvSpPr>
        <p:spPr>
          <a:xfrm>
            <a:off x="3378405" y="317661"/>
            <a:ext cx="6406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x shift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global maximum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averaged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A9B56EB-BB1A-7F29-4810-9EE764D85F55}"/>
              </a:ext>
            </a:extLst>
          </p:cNvPr>
          <p:cNvGrpSpPr/>
          <p:nvPr/>
        </p:nvGrpSpPr>
        <p:grpSpPr>
          <a:xfrm>
            <a:off x="2492414" y="1279172"/>
            <a:ext cx="7665378" cy="5280774"/>
            <a:chOff x="2492414" y="1279172"/>
            <a:chExt cx="7665378" cy="528077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4534D4E-911B-E8D7-7635-2D37C64D87FF}"/>
                </a:ext>
              </a:extLst>
            </p:cNvPr>
            <p:cNvGrpSpPr/>
            <p:nvPr/>
          </p:nvGrpSpPr>
          <p:grpSpPr>
            <a:xfrm>
              <a:off x="2548735" y="1279172"/>
              <a:ext cx="7609057" cy="5008910"/>
              <a:chOff x="2321168" y="1754944"/>
              <a:chExt cx="7304257" cy="4737931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393B89ED-9805-0E45-951E-F633CCF5A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143" y="1754944"/>
                <a:ext cx="6525853" cy="4159603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4B9D1B98-3E72-F091-C1A9-A3AA82E76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168" y="5907558"/>
                <a:ext cx="7304257" cy="585317"/>
              </a:xfrm>
              <a:prstGeom prst="rect">
                <a:avLst/>
              </a:prstGeom>
            </p:spPr>
          </p:pic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5200D14-048B-4F67-C65E-A62569BD5924}"/>
                </a:ext>
              </a:extLst>
            </p:cNvPr>
            <p:cNvSpPr txBox="1"/>
            <p:nvPr/>
          </p:nvSpPr>
          <p:spPr>
            <a:xfrm>
              <a:off x="2492414" y="6129059"/>
              <a:ext cx="51571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y = -14.2913 + 14.2124x 	</a:t>
              </a:r>
              <a:r>
                <a:rPr lang="en-GB" sz="2200" dirty="0" err="1"/>
                <a:t>rmse</a:t>
              </a:r>
              <a:r>
                <a:rPr lang="en-GB" sz="2200" dirty="0"/>
                <a:t>= 1.91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3C8D644-C8E9-4E8E-AF98-F185872D63B2}"/>
                  </a:ext>
                </a:extLst>
              </p14:cNvPr>
              <p14:cNvContentPartPr/>
              <p14:nvPr/>
            </p14:nvContentPartPr>
            <p14:xfrm>
              <a:off x="7850238" y="5595574"/>
              <a:ext cx="155880" cy="99720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3C8D644-C8E9-4E8E-AF98-F185872D63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1238" y="5586574"/>
                <a:ext cx="173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00F14AED-9BDE-F007-A496-3D30E50B8E7B}"/>
                  </a:ext>
                </a:extLst>
              </p14:cNvPr>
              <p14:cNvContentPartPr/>
              <p14:nvPr/>
            </p14:nvContentPartPr>
            <p14:xfrm>
              <a:off x="7746558" y="5654254"/>
              <a:ext cx="284400" cy="7272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00F14AED-9BDE-F007-A496-3D30E50B8E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7918" y="5645254"/>
                <a:ext cx="3020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RBPs?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/>
              <a:t>RNA 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/>
              <a:t>=Proteins </a:t>
            </a:r>
            <a:r>
              <a:rPr lang="de-DE" sz="2200" dirty="0" err="1"/>
              <a:t>which</a:t>
            </a:r>
            <a:r>
              <a:rPr lang="de-DE" sz="2200" dirty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RNA 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r>
              <a:rPr lang="de-DE" sz="2200" dirty="0"/>
              <a:t>=do not bind </a:t>
            </a:r>
            <a:r>
              <a:rPr lang="de-DE" sz="2200" dirty="0" err="1"/>
              <a:t>directly</a:t>
            </a:r>
            <a:r>
              <a:rPr lang="de-DE" sz="2200" dirty="0"/>
              <a:t>, but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interactome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04" y="2185749"/>
            <a:ext cx="3324617" cy="323677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212395" y="5679669"/>
            <a:ext cx="388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Success</a:t>
            </a:r>
            <a:r>
              <a:rPr lang="de-DE" sz="2000" dirty="0"/>
              <a:t> rate</a:t>
            </a:r>
          </a:p>
          <a:p>
            <a:r>
              <a:rPr lang="de-DE" sz="2000" dirty="0"/>
              <a:t>Analysis </a:t>
            </a:r>
            <a:r>
              <a:rPr lang="de-DE" sz="2000" dirty="0" err="1"/>
              <a:t>of</a:t>
            </a:r>
            <a:r>
              <a:rPr lang="de-DE" sz="2000" dirty="0"/>
              <a:t> 1181 </a:t>
            </a:r>
            <a:r>
              <a:rPr lang="de-DE" sz="2000" dirty="0" err="1"/>
              <a:t>proteins</a:t>
            </a:r>
            <a:r>
              <a:rPr lang="de-DE" sz="2000" dirty="0"/>
              <a:t>: 59.9%</a:t>
            </a:r>
          </a:p>
          <a:p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4353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395" y="2439541"/>
            <a:ext cx="4418825" cy="282255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60320" y="5216476"/>
            <a:ext cx="416485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Shifting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R-</a:t>
            </a:r>
            <a:r>
              <a:rPr lang="de-DE" dirty="0" err="1"/>
              <a:t>DeeP</a:t>
            </a: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Control</a:t>
            </a:r>
          </a:p>
          <a:p>
            <a:r>
              <a:rPr lang="de-DE" dirty="0" err="1">
                <a:solidFill>
                  <a:srgbClr val="00B050"/>
                </a:solidFill>
              </a:rPr>
              <a:t>Rnase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sz="1100" dirty="0"/>
              <a:t>(</a:t>
            </a:r>
            <a:r>
              <a:rPr lang="de-DE" sz="1100" dirty="0" err="1"/>
              <a:t>Caudron-Herger</a:t>
            </a:r>
            <a:r>
              <a:rPr lang="de-DE" sz="1100" dirty="0"/>
              <a:t>, </a:t>
            </a:r>
            <a:r>
              <a:rPr lang="de-DE" sz="1100" dirty="0" err="1"/>
              <a:t>Rusin</a:t>
            </a:r>
            <a:r>
              <a:rPr lang="de-DE" sz="1100" dirty="0"/>
              <a:t> et al. 2019)</a:t>
            </a:r>
          </a:p>
        </p:txBody>
      </p:sp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0879" y="2804814"/>
            <a:ext cx="388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RBP Score</a:t>
            </a:r>
          </a:p>
          <a:p>
            <a:r>
              <a:rPr lang="de-DE" sz="2000" dirty="0"/>
              <a:t>=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RBP?</a:t>
            </a:r>
          </a:p>
          <a:p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22" y="2296974"/>
            <a:ext cx="5073803" cy="268053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484745" y="5282207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</a:t>
            </a:r>
            <a:r>
              <a:rPr lang="de-DE" sz="2200" b="1" dirty="0">
                <a:sym typeface="Wingdings" panose="05000000000000000000" pitchFamily="2" charset="2"/>
              </a:rPr>
              <a:t>92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had</a:t>
            </a:r>
            <a:r>
              <a:rPr lang="de-DE" sz="2200" dirty="0"/>
              <a:t> not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previously</a:t>
            </a:r>
            <a:r>
              <a:rPr lang="de-DE" sz="2200" dirty="0"/>
              <a:t>!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6594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 err="1"/>
              <a:t>What</a:t>
            </a:r>
            <a:r>
              <a:rPr lang="de-DE" sz="3500" dirty="0"/>
              <a:t> do </a:t>
            </a:r>
            <a:r>
              <a:rPr lang="de-DE" sz="3500" dirty="0" err="1"/>
              <a:t>the</a:t>
            </a:r>
            <a:r>
              <a:rPr lang="de-DE" sz="3500" dirty="0"/>
              <a:t> RBPs </a:t>
            </a:r>
            <a:r>
              <a:rPr lang="de-DE" sz="3500" dirty="0" err="1"/>
              <a:t>have</a:t>
            </a:r>
            <a:r>
              <a:rPr lang="de-DE" sz="3500" dirty="0"/>
              <a:t> in </a:t>
            </a:r>
            <a:r>
              <a:rPr lang="de-DE" sz="3500" dirty="0" err="1"/>
              <a:t>common</a:t>
            </a:r>
            <a:r>
              <a:rPr lang="de-DE" sz="3500" dirty="0"/>
              <a:t>?  </a:t>
            </a:r>
          </a:p>
          <a:p>
            <a:pPr algn="ctr"/>
            <a:r>
              <a:rPr lang="de-DE" sz="3500" dirty="0" err="1"/>
              <a:t>Comparison</a:t>
            </a:r>
            <a:r>
              <a:rPr lang="de-DE" sz="3500" dirty="0"/>
              <a:t> </a:t>
            </a:r>
            <a:r>
              <a:rPr lang="de-DE" sz="3500" dirty="0" err="1"/>
              <a:t>with</a:t>
            </a:r>
            <a:r>
              <a:rPr lang="de-DE" sz="3500" dirty="0"/>
              <a:t> R-</a:t>
            </a:r>
            <a:r>
              <a:rPr lang="de-DE" sz="3500" dirty="0" err="1"/>
              <a:t>DeeP</a:t>
            </a:r>
            <a:endParaRPr lang="de-DE" sz="35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176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174325" y="1379498"/>
            <a:ext cx="6607534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/>
              <a:t>Funktion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chromatin</a:t>
            </a:r>
            <a:r>
              <a:rPr lang="de-DE" sz="2200" dirty="0"/>
              <a:t> &amp; </a:t>
            </a: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r>
              <a:rPr lang="de-DE" sz="2200" dirty="0"/>
              <a:t> &amp; </a:t>
            </a: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cycle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brain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embroynic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native </a:t>
            </a:r>
            <a:r>
              <a:rPr lang="de-DE" sz="2200" dirty="0" err="1"/>
              <a:t>and</a:t>
            </a:r>
            <a:r>
              <a:rPr lang="de-DE" sz="2200" dirty="0"/>
              <a:t> adaptive </a:t>
            </a:r>
            <a:r>
              <a:rPr lang="de-DE" sz="2200" dirty="0" err="1"/>
              <a:t>immunity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transcription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translation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ribosome</a:t>
            </a:r>
            <a:r>
              <a:rPr lang="de-DE" sz="2200" dirty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rRNA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mRNA</a:t>
            </a:r>
            <a:r>
              <a:rPr lang="de-DE" sz="2200" dirty="0"/>
              <a:t> </a:t>
            </a:r>
            <a:r>
              <a:rPr lang="de-DE" sz="2200" dirty="0" err="1"/>
              <a:t>metabolism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9955271" cy="11276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UniProt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6" y="2728814"/>
            <a:ext cx="3943605" cy="38100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195062" y="6088559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2" y="5047598"/>
            <a:ext cx="292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RNA </a:t>
            </a:r>
            <a:r>
              <a:rPr lang="de-DE" sz="2200" b="1" dirty="0" err="1"/>
              <a:t>recognition</a:t>
            </a:r>
            <a:r>
              <a:rPr lang="de-DE" sz="2200" b="1" dirty="0"/>
              <a:t> </a:t>
            </a:r>
            <a:r>
              <a:rPr lang="de-DE" sz="2200" b="1" dirty="0" err="1"/>
              <a:t>motif</a:t>
            </a:r>
            <a:endParaRPr lang="de-DE" sz="2200" b="1" dirty="0"/>
          </a:p>
          <a:p>
            <a:r>
              <a:rPr lang="de-DE" sz="2200" dirty="0">
                <a:sym typeface="Wingdings" panose="05000000000000000000" pitchFamily="2" charset="2"/>
              </a:rPr>
              <a:t> 105 </a:t>
            </a:r>
            <a:r>
              <a:rPr lang="de-DE" sz="2200" dirty="0"/>
              <a:t>Proteins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047597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Zinc</a:t>
            </a:r>
            <a:r>
              <a:rPr lang="de-DE" sz="2200" b="1" dirty="0"/>
              <a:t> Finger</a:t>
            </a:r>
          </a:p>
          <a:p>
            <a:r>
              <a:rPr lang="de-DE" sz="2200" dirty="0">
                <a:sym typeface="Wingdings" panose="05000000000000000000" pitchFamily="2" charset="2"/>
              </a:rPr>
              <a:t>89</a:t>
            </a:r>
            <a:r>
              <a:rPr lang="de-DE" sz="2200" dirty="0"/>
              <a:t> Proteins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745416" y="5047597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Dead/</a:t>
            </a:r>
            <a:r>
              <a:rPr lang="de-DE" sz="2200" b="1" dirty="0" err="1"/>
              <a:t>Deah</a:t>
            </a:r>
            <a:r>
              <a:rPr lang="de-DE" sz="2200" b="1" dirty="0"/>
              <a:t> Domain/</a:t>
            </a:r>
            <a:r>
              <a:rPr lang="de-DE" sz="2200" b="1" dirty="0" err="1"/>
              <a:t>Helicase</a:t>
            </a:r>
            <a:r>
              <a:rPr lang="de-DE" sz="2200" b="1" dirty="0"/>
              <a:t> Domain</a:t>
            </a:r>
          </a:p>
          <a:p>
            <a:r>
              <a:rPr lang="de-DE" sz="2200" dirty="0">
                <a:sym typeface="Wingdings" panose="05000000000000000000" pitchFamily="2" charset="2"/>
              </a:rPr>
              <a:t>69</a:t>
            </a:r>
            <a:r>
              <a:rPr lang="de-DE" sz="2200" dirty="0"/>
              <a:t> Proteins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662147"/>
            <a:ext cx="10515600" cy="73620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200" dirty="0"/>
              <a:t>Common </a:t>
            </a:r>
            <a:r>
              <a:rPr lang="de-DE" sz="11200" dirty="0" err="1"/>
              <a:t>features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RBPs</a:t>
            </a:r>
          </a:p>
          <a:p>
            <a:pPr algn="ctr">
              <a:lnSpc>
                <a:spcPct val="170000"/>
              </a:lnSpc>
            </a:pPr>
            <a:r>
              <a:rPr lang="de-DE" sz="11200" dirty="0"/>
              <a:t>Common Domains</a:t>
            </a:r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28754" y="2874274"/>
            <a:ext cx="673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binding</a:t>
            </a:r>
            <a:r>
              <a:rPr lang="de-DE" sz="2200" dirty="0"/>
              <a:t> &amp; </a:t>
            </a:r>
            <a:r>
              <a:rPr lang="de-DE" sz="2200" dirty="0" err="1"/>
              <a:t>remodelling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Embryonic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angiogenesis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Microtubule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Actin</a:t>
            </a:r>
            <a:r>
              <a:rPr lang="de-DE" sz="2200" dirty="0"/>
              <a:t> </a:t>
            </a:r>
            <a:r>
              <a:rPr lang="de-DE" sz="2200" dirty="0" err="1"/>
              <a:t>polymerization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9958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Actin-associated</a:t>
            </a:r>
            <a:r>
              <a:rPr lang="de-DE" sz="3200" dirty="0"/>
              <a:t> </a:t>
            </a:r>
            <a:r>
              <a:rPr lang="de-DE" sz="3200" dirty="0" err="1"/>
              <a:t>proteins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74" y="978863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3169" y="180918"/>
            <a:ext cx="831708" cy="6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964223" y="367469"/>
            <a:ext cx="10515600" cy="6673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Conclusion</a:t>
            </a:r>
            <a:r>
              <a:rPr lang="de-DE" sz="3200" dirty="0"/>
              <a:t> &amp; Outlook</a:t>
            </a:r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217575" y="3987776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Brain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7575" y="5710019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Embroynic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0018468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Transcription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0018468" y="399796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Translation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982200" y="5269884"/>
            <a:ext cx="29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mRNA</a:t>
            </a:r>
            <a:r>
              <a:rPr lang="de-DE" dirty="0"/>
              <a:t> </a:t>
            </a:r>
            <a:r>
              <a:rPr lang="de-DE" dirty="0" err="1"/>
              <a:t>stability</a:t>
            </a:r>
            <a:r>
              <a:rPr lang="de-DE" dirty="0"/>
              <a:t> &amp; </a:t>
            </a:r>
            <a:r>
              <a:rPr lang="de-DE" dirty="0" err="1"/>
              <a:t>degradation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1749400"/>
            <a:ext cx="6810375" cy="4476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785393" y="6538912"/>
            <a:ext cx="25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Created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BioRender.com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575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Cytoskeleton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/>
      <p:bldP spid="11" grpId="0"/>
      <p:bldP spid="12" grpId="0"/>
      <p:bldP spid="13" grpId="0"/>
      <p:bldP spid="1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(translation, </a:t>
            </a:r>
            <a:r>
              <a:rPr lang="de-DE" dirty="0" err="1"/>
              <a:t>transcription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</a:t>
            </a:r>
            <a:r>
              <a:rPr lang="de-DE" dirty="0" err="1"/>
              <a:t>splicing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Stabilization</a:t>
            </a:r>
            <a:r>
              <a:rPr lang="de-DE" dirty="0"/>
              <a:t> &amp; Degradation </a:t>
            </a:r>
            <a:r>
              <a:rPr lang="de-DE" dirty="0" err="1"/>
              <a:t>of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Cytoskeleton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Developmental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How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bind RNA?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cellular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environmental </a:t>
            </a:r>
            <a:r>
              <a:rPr lang="de-DE" sz="2000" dirty="0" err="1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r>
              <a:rPr lang="de-DE" sz="1400" dirty="0"/>
              <a:t> (RRM)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r>
              <a:rPr lang="de-DE" sz="1400" dirty="0" err="1"/>
              <a:t>Unspecific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HeLa Interphase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/>
              <a:t>Measurements were made in triplicates!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855052" y="6041956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035228" y="5162843"/>
            <a:ext cx="62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RBP score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found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HeLa</a:t>
            </a:r>
            <a:r>
              <a:rPr lang="de-DE" sz="2200" b="1" dirty="0"/>
              <a:t> Interphase &amp; </a:t>
            </a:r>
            <a:r>
              <a:rPr lang="de-DE" sz="2200" b="1" dirty="0" err="1"/>
              <a:t>Mitosis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set</a:t>
            </a:r>
            <a:endParaRPr lang="de-DE" sz="2200" b="1" dirty="0"/>
          </a:p>
          <a:p>
            <a:r>
              <a:rPr lang="de-DE" sz="2200" b="1" dirty="0" err="1"/>
              <a:t>Which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Identification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RNA-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RNA-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RNA-</a:t>
            </a:r>
            <a:r>
              <a:rPr lang="de-DE" sz="2200" b="1" dirty="0" err="1"/>
              <a:t>dependent</a:t>
            </a:r>
            <a:r>
              <a:rPr lang="de-DE" sz="2200" b="1" dirty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/>
              <a:t>?</a:t>
            </a:r>
          </a:p>
          <a:p>
            <a:r>
              <a:rPr lang="de-DE" sz="2200" b="1" dirty="0"/>
              <a:t>Can </a:t>
            </a:r>
            <a:r>
              <a:rPr lang="de-DE" sz="2200" b="1" dirty="0" err="1"/>
              <a:t>we</a:t>
            </a:r>
            <a:r>
              <a:rPr lang="de-DE" sz="2200" b="1" dirty="0"/>
              <a:t> find RBPs </a:t>
            </a:r>
            <a:r>
              <a:rPr lang="de-DE" sz="2200" b="1" dirty="0" err="1"/>
              <a:t>associated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de-DE" sz="2200" b="1" dirty="0" err="1"/>
              <a:t>Actin</a:t>
            </a:r>
            <a:r>
              <a:rPr lang="de-DE" sz="2200" b="1" dirty="0"/>
              <a:t>?</a:t>
            </a:r>
          </a:p>
          <a:p>
            <a:r>
              <a:rPr lang="de-DE" sz="2200" b="1" dirty="0" err="1"/>
              <a:t>What</a:t>
            </a:r>
            <a:r>
              <a:rPr lang="de-DE" sz="2200" b="1" dirty="0"/>
              <a:t> </a:t>
            </a:r>
            <a:r>
              <a:rPr lang="de-DE" sz="2200" b="1" dirty="0" err="1"/>
              <a:t>properties</a:t>
            </a:r>
            <a:r>
              <a:rPr lang="de-DE" sz="2200" b="1" dirty="0"/>
              <a:t> do </a:t>
            </a:r>
            <a:r>
              <a:rPr lang="de-DE" sz="2200" b="1" dirty="0" err="1"/>
              <a:t>the</a:t>
            </a:r>
            <a:r>
              <a:rPr lang="de-DE" sz="2200" b="1" dirty="0"/>
              <a:t> RBPs </a:t>
            </a:r>
            <a:r>
              <a:rPr lang="de-DE" sz="2200" b="1" dirty="0" err="1"/>
              <a:t>have</a:t>
            </a:r>
            <a:r>
              <a:rPr lang="de-DE" sz="2200" b="1" dirty="0"/>
              <a:t> in </a:t>
            </a:r>
            <a:r>
              <a:rPr lang="de-DE" sz="2200" b="1" dirty="0" err="1"/>
              <a:t>common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Comparision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R-</a:t>
            </a:r>
            <a:r>
              <a:rPr lang="de-DE" sz="2200" dirty="0" err="1"/>
              <a:t>DeeP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UniProt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endParaRPr lang="de-DE" sz="2200" dirty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Timeline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Normalization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Reproducibility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Statistical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Maxima &amp;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3108518" y="386341"/>
            <a:ext cx="4820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Data </a:t>
            </a:r>
            <a:r>
              <a:rPr lang="de-DE" sz="3200" dirty="0" err="1">
                <a:latin typeface="+mj-lt"/>
              </a:rPr>
              <a:t>Reduction</a:t>
            </a:r>
            <a:endParaRPr lang="de-DE" sz="3200" dirty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966072" y="3976592"/>
            <a:ext cx="46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 7081 Proteins </a:t>
            </a:r>
            <a:r>
              <a:rPr lang="de-DE" sz="2200" dirty="0" err="1">
                <a:sym typeface="Wingdings" panose="05000000000000000000" pitchFamily="2" charset="2"/>
              </a:rPr>
              <a:t>left</a:t>
            </a:r>
            <a:r>
              <a:rPr lang="de-DE" sz="2200" dirty="0">
                <a:sym typeface="Wingdings" panose="05000000000000000000" pitchFamily="2" charset="2"/>
              </a:rPr>
              <a:t> after </a:t>
            </a:r>
            <a:r>
              <a:rPr lang="de-DE" sz="2200" dirty="0" err="1">
                <a:sym typeface="Wingdings" panose="05000000000000000000" pitchFamily="2" charset="2"/>
              </a:rPr>
              <a:t>data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cleanup</a:t>
            </a:r>
            <a:endParaRPr lang="de-DE" sz="22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966072" y="2065896"/>
            <a:ext cx="482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Delete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any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in </a:t>
            </a:r>
            <a:r>
              <a:rPr lang="de-DE" sz="2200" dirty="0" err="1"/>
              <a:t>either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Problem: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measurement</a:t>
            </a:r>
            <a:r>
              <a:rPr lang="de-DE" sz="2200" dirty="0"/>
              <a:t> was </a:t>
            </a:r>
            <a:r>
              <a:rPr lang="de-DE" sz="2200" dirty="0" err="1"/>
              <a:t>made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different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similar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within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closest</a:t>
            </a:r>
            <a:r>
              <a:rPr lang="de-DE" sz="2200" dirty="0"/>
              <a:t> </a:t>
            </a:r>
            <a:r>
              <a:rPr lang="de-DE" sz="2200" dirty="0" err="1"/>
              <a:t>mean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>
                <a:sym typeface="Wingdings" panose="05000000000000000000" pitchFamily="2" charset="2"/>
              </a:rPr>
              <a:t>calculate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means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Set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Rep3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calculated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above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Protein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was </a:t>
            </a:r>
            <a:r>
              <a:rPr lang="de-DE" sz="2200" dirty="0" err="1">
                <a:sym typeface="Wingdings" panose="05000000000000000000" pitchFamily="2" charset="2"/>
              </a:rPr>
              <a:t>set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107090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</a:t>
            </a:r>
            <a:r>
              <a:rPr lang="de-DE" sz="1600" dirty="0" err="1"/>
              <a:t>before</a:t>
            </a:r>
            <a:r>
              <a:rPr lang="de-DE" sz="1600" dirty="0"/>
              <a:t> </a:t>
            </a:r>
            <a:r>
              <a:rPr lang="de-DE" sz="1600" dirty="0" err="1"/>
              <a:t>normalization</a:t>
            </a:r>
            <a:endParaRPr lang="de-DE" sz="1600" dirty="0"/>
          </a:p>
          <a:p>
            <a:r>
              <a:rPr lang="de-DE" sz="1600" dirty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>
                <a:solidFill>
                  <a:srgbClr val="71C65A"/>
                </a:solidFill>
              </a:rPr>
              <a:t>Rep3</a:t>
            </a: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465379" y="5067094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after </a:t>
            </a:r>
            <a:r>
              <a:rPr lang="de-DE" sz="1600" dirty="0" err="1"/>
              <a:t>normalization</a:t>
            </a:r>
            <a:endParaRPr lang="de-DE" sz="1600" dirty="0"/>
          </a:p>
          <a:p>
            <a:r>
              <a:rPr lang="de-DE" sz="1600" dirty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>
                <a:solidFill>
                  <a:srgbClr val="71C65A"/>
                </a:solidFill>
              </a:rPr>
              <a:t>Rep3</a:t>
            </a:r>
          </a:p>
        </p:txBody>
      </p: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Batch </a:t>
            </a:r>
            <a:r>
              <a:rPr lang="de-DE" sz="2400" b="1" dirty="0" err="1"/>
              <a:t>Effect</a:t>
            </a:r>
            <a:endParaRPr lang="de-DE" sz="2400" b="1" dirty="0"/>
          </a:p>
          <a:p>
            <a:r>
              <a:rPr lang="de-DE" sz="2200" dirty="0"/>
              <a:t>=</a:t>
            </a:r>
            <a:r>
              <a:rPr lang="de-DE" sz="2200" dirty="0" err="1"/>
              <a:t>variations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/</a:t>
            </a:r>
            <a:r>
              <a:rPr lang="de-DE" sz="2200" dirty="0" err="1"/>
              <a:t>outliers</a:t>
            </a:r>
            <a:r>
              <a:rPr lang="de-DE" sz="2200" dirty="0"/>
              <a:t> </a:t>
            </a:r>
            <a:r>
              <a:rPr lang="de-DE" sz="2200" dirty="0" err="1"/>
              <a:t>caused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technical</a:t>
            </a:r>
            <a:r>
              <a:rPr lang="de-DE" sz="2200" dirty="0"/>
              <a:t> 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biological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significance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Can </a:t>
            </a:r>
            <a:r>
              <a:rPr lang="de-DE" sz="2200" dirty="0" err="1">
                <a:sym typeface="Wingdings" panose="05000000000000000000" pitchFamily="2" charset="2"/>
              </a:rPr>
              <a:t>result</a:t>
            </a:r>
            <a:r>
              <a:rPr lang="de-DE" sz="2200" dirty="0">
                <a:sym typeface="Wingdings" panose="05000000000000000000" pitchFamily="2" charset="2"/>
              </a:rPr>
              <a:t> in </a:t>
            </a:r>
            <a:r>
              <a:rPr lang="de-DE" sz="2200" dirty="0" err="1">
                <a:sym typeface="Wingdings" panose="05000000000000000000" pitchFamily="2" charset="2"/>
              </a:rPr>
              <a:t>false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conclusions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Batch </a:t>
            </a:r>
            <a:r>
              <a:rPr lang="de-DE" sz="2200" dirty="0" err="1">
                <a:sym typeface="Wingdings" panose="05000000000000000000" pitchFamily="2" charset="2"/>
              </a:rPr>
              <a:t>Effects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were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found</a:t>
            </a:r>
            <a:r>
              <a:rPr lang="de-DE" sz="2200" dirty="0">
                <a:sym typeface="Wingdings" panose="05000000000000000000" pitchFamily="2" charset="2"/>
              </a:rPr>
              <a:t> in 23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4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/>
              <a:t>	</a:t>
            </a:r>
            <a:r>
              <a:rPr lang="de-DE" sz="2200" dirty="0" err="1"/>
              <a:t>Comparing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all 3 Reps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fraction</a:t>
            </a:r>
            <a:endParaRPr lang="de-DE" sz="2200" dirty="0"/>
          </a:p>
          <a:p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Rep3=(0,67+0,98):2=0,825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Removal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batch</a:t>
            </a:r>
            <a:r>
              <a:rPr lang="de-DE" sz="3200" dirty="0"/>
              <a:t> </a:t>
            </a:r>
            <a:r>
              <a:rPr lang="de-DE" sz="3200" dirty="0" err="1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Microsoft Office PowerPoint</Application>
  <PresentationFormat>Breitbild</PresentationFormat>
  <Paragraphs>394</Paragraphs>
  <Slides>30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k-means clustering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Malu Salein</cp:lastModifiedBy>
  <cp:revision>166</cp:revision>
  <dcterms:created xsi:type="dcterms:W3CDTF">2022-05-12T14:00:49Z</dcterms:created>
  <dcterms:modified xsi:type="dcterms:W3CDTF">2022-07-17T14:26:06Z</dcterms:modified>
</cp:coreProperties>
</file>