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9" r:id="rId2"/>
    <p:sldId id="279" r:id="rId3"/>
    <p:sldId id="280" r:id="rId4"/>
    <p:sldId id="282" r:id="rId5"/>
    <p:sldId id="256" r:id="rId6"/>
    <p:sldId id="283" r:id="rId7"/>
    <p:sldId id="284" r:id="rId8"/>
    <p:sldId id="260" r:id="rId9"/>
    <p:sldId id="262" r:id="rId10"/>
    <p:sldId id="285" r:id="rId11"/>
    <p:sldId id="263" r:id="rId12"/>
    <p:sldId id="265" r:id="rId13"/>
    <p:sldId id="286" r:id="rId14"/>
    <p:sldId id="266" r:id="rId15"/>
    <p:sldId id="264" r:id="rId16"/>
    <p:sldId id="267" r:id="rId17"/>
    <p:sldId id="271" r:id="rId18"/>
    <p:sldId id="288" r:id="rId19"/>
    <p:sldId id="293" r:id="rId20"/>
    <p:sldId id="289" r:id="rId21"/>
    <p:sldId id="268" r:id="rId22"/>
    <p:sldId id="272" r:id="rId23"/>
    <p:sldId id="269" r:id="rId24"/>
    <p:sldId id="273" r:id="rId25"/>
    <p:sldId id="270" r:id="rId26"/>
    <p:sldId id="274" r:id="rId27"/>
    <p:sldId id="275" r:id="rId28"/>
    <p:sldId id="278" r:id="rId29"/>
    <p:sldId id="276" r:id="rId30"/>
    <p:sldId id="290" r:id="rId31"/>
    <p:sldId id="292" r:id="rId32"/>
    <p:sldId id="258" r:id="rId33"/>
    <p:sldId id="291" r:id="rId34"/>
    <p:sldId id="261" r:id="rId35"/>
    <p:sldId id="257" r:id="rId36"/>
    <p:sldId id="287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34990BC-C1F1-4A5C-AA3B-CB4942657D65}">
          <p14:sldIdLst>
            <p14:sldId id="259"/>
            <p14:sldId id="279"/>
            <p14:sldId id="280"/>
            <p14:sldId id="282"/>
            <p14:sldId id="256"/>
            <p14:sldId id="283"/>
            <p14:sldId id="284"/>
            <p14:sldId id="260"/>
            <p14:sldId id="262"/>
            <p14:sldId id="285"/>
            <p14:sldId id="263"/>
            <p14:sldId id="265"/>
            <p14:sldId id="286"/>
            <p14:sldId id="266"/>
            <p14:sldId id="264"/>
            <p14:sldId id="267"/>
            <p14:sldId id="271"/>
            <p14:sldId id="288"/>
            <p14:sldId id="293"/>
            <p14:sldId id="289"/>
            <p14:sldId id="268"/>
            <p14:sldId id="272"/>
            <p14:sldId id="269"/>
            <p14:sldId id="273"/>
            <p14:sldId id="270"/>
            <p14:sldId id="274"/>
            <p14:sldId id="275"/>
            <p14:sldId id="278"/>
            <p14:sldId id="276"/>
            <p14:sldId id="290"/>
          </p14:sldIdLst>
        </p14:section>
        <p14:section name="Back-up slides" id="{EA108FB6-49F8-4F05-B5A2-66AE3DA60FBF}">
          <p14:sldIdLst>
            <p14:sldId id="292"/>
            <p14:sldId id="258"/>
            <p14:sldId id="291"/>
            <p14:sldId id="261"/>
            <p14:sldId id="257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0000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82353" autoAdjust="0"/>
  </p:normalViewPr>
  <p:slideViewPr>
    <p:cSldViewPr snapToGrid="0">
      <p:cViewPr varScale="1">
        <p:scale>
          <a:sx n="86" d="100"/>
          <a:sy n="86" d="100"/>
        </p:scale>
        <p:origin x="137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</a:t>
          </a:r>
          <a:endParaRPr lang="en-US" sz="1400" noProof="0" dirty="0"/>
        </a:p>
        <a:p>
          <a:r>
            <a:rPr lang="en-US" sz="1400" dirty="0"/>
            <a:t> &amp; reduction</a:t>
          </a:r>
        </a:p>
        <a:p>
          <a:endParaRPr lang="en-US" sz="1400" dirty="0"/>
        </a:p>
        <a:p>
          <a:r>
            <a:rPr lang="en-US" sz="140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dirty="0"/>
            <a:t>Data </a:t>
          </a:r>
          <a:r>
            <a:rPr lang="en-US" sz="1400" dirty="0" err="1"/>
            <a:t>modellig</a:t>
          </a:r>
          <a:endParaRPr lang="en-US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Repeat with 2</a:t>
          </a:r>
          <a:r>
            <a:rPr lang="en-US" sz="1400" baseline="30000" dirty="0"/>
            <a:t>nd</a:t>
          </a:r>
          <a:r>
            <a:rPr lang="en-US" sz="1400" dirty="0"/>
            <a:t> Dataset</a:t>
          </a:r>
        </a:p>
        <a:p>
          <a:r>
            <a:rPr lang="en-US" sz="1400" dirty="0"/>
            <a:t>&amp;</a:t>
          </a:r>
        </a:p>
        <a:p>
          <a:r>
            <a:rPr lang="en-US" sz="140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Wrap up data analysis</a:t>
          </a:r>
        </a:p>
        <a:p>
          <a:endParaRPr lang="en-US" sz="1400" dirty="0"/>
        </a:p>
        <a:p>
          <a:r>
            <a:rPr lang="en-US" sz="1400" dirty="0" err="1"/>
            <a:t>presenta-tion</a:t>
          </a:r>
          <a:r>
            <a:rPr lang="en-US" sz="140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1776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6783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113085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108292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 err="1"/>
            <a:t>Repetion</a:t>
          </a:r>
          <a:r>
            <a:rPr lang="en-US" sz="1400" noProof="0" dirty="0"/>
            <a:t> &amp; Comparison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present-</a:t>
          </a:r>
          <a:r>
            <a:rPr lang="en-US" sz="1400" noProof="0" dirty="0" err="1"/>
            <a:t>ation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 custScaleX="109717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88657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r>
            <a:rPr lang="en-US" sz="1400" kern="1200" dirty="0" err="1"/>
            <a:t>modellig</a:t>
          </a:r>
          <a:endParaRPr lang="en-US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Repeat with 2</a:t>
          </a:r>
          <a:r>
            <a:rPr lang="en-US" sz="1400" kern="1200" baseline="30000" dirty="0"/>
            <a:t>nd</a:t>
          </a:r>
          <a:r>
            <a:rPr lang="en-US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9361" y="0"/>
          <a:ext cx="972098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Wrap 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</a:p>
      </dsp:txBody>
      <dsp:txXfrm>
        <a:off x="6719361" y="0"/>
        <a:ext cx="972098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05011" y="3486550"/>
          <a:ext cx="102513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</a:p>
      </dsp:txBody>
      <dsp:txXfrm>
        <a:off x="7805011" y="3486550"/>
        <a:ext cx="1025133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649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649" y="0"/>
        <a:ext cx="1036102" cy="2324367"/>
      </dsp:txXfrm>
    </dsp:sp>
    <dsp:sp modelId="{2C22C249-745A-4F49-A4A3-E23684FDD763}">
      <dsp:nvSpPr>
        <dsp:cNvPr id="0" name=""/>
        <dsp:cNvSpPr/>
      </dsp:nvSpPr>
      <dsp:spPr>
        <a:xfrm>
          <a:off x="22815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08855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088556" y="3486550"/>
        <a:ext cx="1036102" cy="2324367"/>
      </dsp:txXfrm>
    </dsp:sp>
    <dsp:sp modelId="{5E4A987C-48F9-4592-A0ED-B98CECC2DC5A}">
      <dsp:nvSpPr>
        <dsp:cNvPr id="0" name=""/>
        <dsp:cNvSpPr/>
      </dsp:nvSpPr>
      <dsp:spPr>
        <a:xfrm>
          <a:off x="131606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176464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176464" y="0"/>
        <a:ext cx="1036102" cy="2324367"/>
      </dsp:txXfrm>
    </dsp:sp>
    <dsp:sp modelId="{A3812726-53FC-4C87-9C59-E0C46E26AECA}">
      <dsp:nvSpPr>
        <dsp:cNvPr id="0" name=""/>
        <dsp:cNvSpPr/>
      </dsp:nvSpPr>
      <dsp:spPr>
        <a:xfrm>
          <a:off x="24039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264371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264371" y="3486550"/>
        <a:ext cx="1036102" cy="2324367"/>
      </dsp:txXfrm>
    </dsp:sp>
    <dsp:sp modelId="{CCBD143A-C550-46B3-A8D1-A77600783F58}">
      <dsp:nvSpPr>
        <dsp:cNvPr id="0" name=""/>
        <dsp:cNvSpPr/>
      </dsp:nvSpPr>
      <dsp:spPr>
        <a:xfrm>
          <a:off x="349187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352278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352278" y="0"/>
        <a:ext cx="1036102" cy="2324367"/>
      </dsp:txXfrm>
    </dsp:sp>
    <dsp:sp modelId="{626AFBA3-1EF1-4427-81DA-F7148E607606}">
      <dsp:nvSpPr>
        <dsp:cNvPr id="0" name=""/>
        <dsp:cNvSpPr/>
      </dsp:nvSpPr>
      <dsp:spPr>
        <a:xfrm>
          <a:off x="457978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44018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440186" y="3486550"/>
        <a:ext cx="1036102" cy="2324367"/>
      </dsp:txXfrm>
    </dsp:sp>
    <dsp:sp modelId="{A271D321-7910-4F9A-BE0F-8D5E75E0FC3C}">
      <dsp:nvSpPr>
        <dsp:cNvPr id="0" name=""/>
        <dsp:cNvSpPr/>
      </dsp:nvSpPr>
      <dsp:spPr>
        <a:xfrm>
          <a:off x="56676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528093" y="0"/>
          <a:ext cx="1171676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528093" y="0"/>
        <a:ext cx="1171676" cy="2324367"/>
      </dsp:txXfrm>
    </dsp:sp>
    <dsp:sp modelId="{EB21C87F-DA82-42F1-9CC1-2012FC55EAA9}">
      <dsp:nvSpPr>
        <dsp:cNvPr id="0" name=""/>
        <dsp:cNvSpPr/>
      </dsp:nvSpPr>
      <dsp:spPr>
        <a:xfrm>
          <a:off x="682338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751575" y="3486550"/>
          <a:ext cx="112201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751575" y="3486550"/>
        <a:ext cx="1122015" cy="2324367"/>
      </dsp:txXfrm>
    </dsp:sp>
    <dsp:sp modelId="{FDD99BD6-5339-4104-A41C-AA3473CF5574}">
      <dsp:nvSpPr>
        <dsp:cNvPr id="0" name=""/>
        <dsp:cNvSpPr/>
      </dsp:nvSpPr>
      <dsp:spPr>
        <a:xfrm>
          <a:off x="802203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25396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25396" y="0"/>
        <a:ext cx="1036102" cy="2324367"/>
      </dsp:txXfrm>
    </dsp:sp>
    <dsp:sp modelId="{72184247-47AF-452E-B84C-4251A01C060D}">
      <dsp:nvSpPr>
        <dsp:cNvPr id="0" name=""/>
        <dsp:cNvSpPr/>
      </dsp:nvSpPr>
      <dsp:spPr>
        <a:xfrm>
          <a:off x="915290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3307" y="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3307" y="0"/>
        <a:ext cx="1048263" cy="2324367"/>
      </dsp:txXfrm>
    </dsp:sp>
    <dsp:sp modelId="{2C22C249-745A-4F49-A4A3-E23684FDD763}">
      <dsp:nvSpPr>
        <dsp:cNvPr id="0" name=""/>
        <dsp:cNvSpPr/>
      </dsp:nvSpPr>
      <dsp:spPr>
        <a:xfrm>
          <a:off x="23689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03983" y="348655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03983" y="3486550"/>
        <a:ext cx="1048263" cy="2324367"/>
      </dsp:txXfrm>
    </dsp:sp>
    <dsp:sp modelId="{5E4A987C-48F9-4592-A0ED-B98CECC2DC5A}">
      <dsp:nvSpPr>
        <dsp:cNvPr id="0" name=""/>
        <dsp:cNvSpPr/>
      </dsp:nvSpPr>
      <dsp:spPr>
        <a:xfrm>
          <a:off x="13375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04659" y="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04659" y="0"/>
        <a:ext cx="1048263" cy="2324367"/>
      </dsp:txXfrm>
    </dsp:sp>
    <dsp:sp modelId="{A3812726-53FC-4C87-9C59-E0C46E26AECA}">
      <dsp:nvSpPr>
        <dsp:cNvPr id="0" name=""/>
        <dsp:cNvSpPr/>
      </dsp:nvSpPr>
      <dsp:spPr>
        <a:xfrm>
          <a:off x="243824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05336" y="348655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05336" y="3486550"/>
        <a:ext cx="1048263" cy="2324367"/>
      </dsp:txXfrm>
    </dsp:sp>
    <dsp:sp modelId="{CCBD143A-C550-46B3-A8D1-A77600783F58}">
      <dsp:nvSpPr>
        <dsp:cNvPr id="0" name=""/>
        <dsp:cNvSpPr/>
      </dsp:nvSpPr>
      <dsp:spPr>
        <a:xfrm>
          <a:off x="353892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06012" y="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06012" y="0"/>
        <a:ext cx="1048263" cy="2324367"/>
      </dsp:txXfrm>
    </dsp:sp>
    <dsp:sp modelId="{626AFBA3-1EF1-4427-81DA-F7148E607606}">
      <dsp:nvSpPr>
        <dsp:cNvPr id="0" name=""/>
        <dsp:cNvSpPr/>
      </dsp:nvSpPr>
      <dsp:spPr>
        <a:xfrm>
          <a:off x="4639598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06688" y="3486550"/>
          <a:ext cx="115012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Repetion</a:t>
          </a:r>
          <a:r>
            <a:rPr lang="en-US" sz="1400" kern="1200" noProof="0" dirty="0"/>
            <a:t> &amp; Comparison</a:t>
          </a:r>
        </a:p>
      </dsp:txBody>
      <dsp:txXfrm>
        <a:off x="5506688" y="3486550"/>
        <a:ext cx="1150122" cy="2324367"/>
      </dsp:txXfrm>
    </dsp:sp>
    <dsp:sp modelId="{A271D321-7910-4F9A-BE0F-8D5E75E0FC3C}">
      <dsp:nvSpPr>
        <dsp:cNvPr id="0" name=""/>
        <dsp:cNvSpPr/>
      </dsp:nvSpPr>
      <dsp:spPr>
        <a:xfrm>
          <a:off x="579120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49829" y="0"/>
          <a:ext cx="967054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49829" y="0"/>
        <a:ext cx="967054" cy="2324367"/>
      </dsp:txXfrm>
    </dsp:sp>
    <dsp:sp modelId="{EB21C87F-DA82-42F1-9CC1-2012FC55EAA9}">
      <dsp:nvSpPr>
        <dsp:cNvPr id="0" name=""/>
        <dsp:cNvSpPr/>
      </dsp:nvSpPr>
      <dsp:spPr>
        <a:xfrm>
          <a:off x="694281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69353" y="3486550"/>
          <a:ext cx="929358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present-</a:t>
          </a:r>
          <a:r>
            <a:rPr lang="en-US" sz="1400" kern="1200" noProof="0" dirty="0" err="1"/>
            <a:t>ation</a:t>
          </a:r>
          <a:r>
            <a:rPr lang="en-US" sz="1400" kern="1200" noProof="0" dirty="0"/>
            <a:t> &amp; report</a:t>
          </a:r>
        </a:p>
      </dsp:txBody>
      <dsp:txXfrm>
        <a:off x="7869353" y="3486550"/>
        <a:ext cx="929358" cy="2324367"/>
      </dsp:txXfrm>
    </dsp:sp>
    <dsp:sp modelId="{FDD99BD6-5339-4104-A41C-AA3473CF5574}">
      <dsp:nvSpPr>
        <dsp:cNvPr id="0" name=""/>
        <dsp:cNvSpPr/>
      </dsp:nvSpPr>
      <dsp:spPr>
        <a:xfrm>
          <a:off x="804348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10577" y="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10577" y="0"/>
        <a:ext cx="1048263" cy="2324367"/>
      </dsp:txXfrm>
    </dsp:sp>
    <dsp:sp modelId="{72184247-47AF-452E-B84C-4251A01C060D}">
      <dsp:nvSpPr>
        <dsp:cNvPr id="0" name=""/>
        <dsp:cNvSpPr/>
      </dsp:nvSpPr>
      <dsp:spPr>
        <a:xfrm>
          <a:off x="914416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6E8D-0131-4BC3-9872-2221C06C416F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725D7-3157-4FF7-8F2A-10244555D54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9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7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Details der Schritte hier rein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57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Reproducability</a:t>
            </a:r>
            <a:r>
              <a:rPr lang="de-DE" dirty="0"/>
              <a:t> via </a:t>
            </a:r>
            <a:r>
              <a:rPr lang="de-DE" dirty="0" err="1"/>
              <a:t>variance</a:t>
            </a:r>
            <a:r>
              <a:rPr lang="de-DE" dirty="0"/>
              <a:t> checken</a:t>
            </a:r>
          </a:p>
          <a:p>
            <a:r>
              <a:rPr lang="de-DE" dirty="0"/>
              <a:t>Mittelwerte berechnen und Varianz um Mittelwerte berechnen, Mittelwerte mit t-test </a:t>
            </a:r>
            <a:r>
              <a:rPr lang="de-DE" dirty="0" err="1"/>
              <a:t>verleichen</a:t>
            </a:r>
            <a:r>
              <a:rPr lang="de-DE" dirty="0"/>
              <a:t> und f-test für Varianz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82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How we imagine it to look like in the end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579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169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532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r>
              <a:rPr lang="de-DE" baseline="0" dirty="0"/>
              <a:t>-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731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RBPs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 err="1">
                <a:sym typeface="Wingdings" panose="05000000000000000000" pitchFamily="2" charset="2"/>
              </a:rPr>
              <a:t>severe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diseases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when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malfunctioning</a:t>
            </a:r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055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64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Knowledge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cellular</a:t>
            </a:r>
            <a:r>
              <a:rPr lang="de-DE" dirty="0"/>
              <a:t> </a:t>
            </a:r>
            <a:r>
              <a:rPr lang="de-DE" dirty="0" err="1"/>
              <a:t>pathways</a:t>
            </a:r>
            <a:r>
              <a:rPr lang="de-DE" dirty="0"/>
              <a:t> (</a:t>
            </a:r>
            <a:r>
              <a:rPr lang="de-DE" dirty="0" err="1"/>
              <a:t>esp</a:t>
            </a:r>
            <a:r>
              <a:rPr lang="de-DE" baseline="0" dirty="0"/>
              <a:t> </a:t>
            </a:r>
            <a:r>
              <a:rPr lang="de-DE" baseline="0" dirty="0" err="1"/>
              <a:t>their</a:t>
            </a:r>
            <a:r>
              <a:rPr lang="de-DE" baseline="0" dirty="0"/>
              <a:t> </a:t>
            </a:r>
            <a:r>
              <a:rPr lang="de-DE" baseline="0" dirty="0" err="1"/>
              <a:t>dysfunction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)</a:t>
            </a:r>
          </a:p>
          <a:p>
            <a:r>
              <a:rPr lang="de-DE" baseline="0" dirty="0"/>
              <a:t>- RBPs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important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promotion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,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migration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angiogenesis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Function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non-</a:t>
            </a:r>
            <a:r>
              <a:rPr lang="de-DE" baseline="0" dirty="0" err="1"/>
              <a:t>coding</a:t>
            </a:r>
            <a:r>
              <a:rPr lang="de-DE" baseline="0" dirty="0"/>
              <a:t> RNAs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New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r>
              <a:rPr lang="de-DE" baseline="0" dirty="0"/>
              <a:t> 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So </a:t>
            </a:r>
            <a:r>
              <a:rPr lang="de-DE" baseline="0" dirty="0" err="1"/>
              <a:t>far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</a:t>
            </a:r>
            <a:r>
              <a:rPr lang="de-DE" baseline="0" dirty="0" err="1"/>
              <a:t>focus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</a:t>
            </a:r>
            <a:r>
              <a:rPr lang="de-DE" baseline="0" dirty="0" err="1"/>
              <a:t>mostly</a:t>
            </a:r>
            <a:r>
              <a:rPr lang="de-DE" baseline="0" dirty="0"/>
              <a:t> </a:t>
            </a:r>
            <a:r>
              <a:rPr lang="de-DE" baseline="0" dirty="0" err="1"/>
              <a:t>been</a:t>
            </a:r>
            <a:r>
              <a:rPr lang="de-DE" baseline="0" dirty="0"/>
              <a:t> on </a:t>
            </a:r>
            <a:r>
              <a:rPr lang="de-DE" baseline="0" dirty="0" err="1"/>
              <a:t>genomics</a:t>
            </a: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 err="1"/>
              <a:t>Focusing</a:t>
            </a:r>
            <a:r>
              <a:rPr lang="de-DE" baseline="0" dirty="0"/>
              <a:t> on </a:t>
            </a:r>
            <a:r>
              <a:rPr lang="de-DE" baseline="0" dirty="0" err="1"/>
              <a:t>transciptiomics</a:t>
            </a:r>
            <a:r>
              <a:rPr lang="de-DE" baseline="0" dirty="0"/>
              <a:t> </a:t>
            </a:r>
            <a:r>
              <a:rPr lang="de-DE" baseline="0" dirty="0" err="1"/>
              <a:t>might</a:t>
            </a:r>
            <a:r>
              <a:rPr lang="de-DE" baseline="0" dirty="0"/>
              <a:t> </a:t>
            </a:r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medicine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a </a:t>
            </a:r>
            <a:r>
              <a:rPr lang="de-DE" baseline="0" dirty="0" err="1"/>
              <a:t>whole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area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 </a:t>
            </a:r>
            <a:r>
              <a:rPr lang="de-DE" baseline="0" dirty="0" err="1"/>
              <a:t>therapeutics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31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motiv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90 </a:t>
            </a:r>
            <a:r>
              <a:rPr lang="de-DE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acids</a:t>
            </a:r>
            <a:endParaRPr lang="de-DE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dirty="0"/>
              <a:t>Definition</a:t>
            </a:r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binding</a:t>
            </a:r>
            <a:endParaRPr lang="de-DE" sz="1200" dirty="0"/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dependent</a:t>
            </a:r>
            <a:r>
              <a:rPr lang="de-DE" sz="1200" dirty="0"/>
              <a:t> (</a:t>
            </a:r>
            <a:r>
              <a:rPr lang="de-DE" sz="1200" dirty="0" err="1">
                <a:solidFill>
                  <a:srgbClr val="0070C0"/>
                </a:solidFill>
              </a:rPr>
              <a:t>interactome</a:t>
            </a:r>
            <a:r>
              <a:rPr lang="de-DE" sz="1200" dirty="0"/>
              <a:t> </a:t>
            </a:r>
            <a:r>
              <a:rPr lang="de-DE" sz="1200" dirty="0" err="1"/>
              <a:t>depends</a:t>
            </a:r>
            <a:r>
              <a:rPr lang="de-DE" sz="1200" dirty="0"/>
              <a:t> on RNA)</a:t>
            </a:r>
          </a:p>
          <a:p>
            <a:pPr marL="171450" indent="-171450">
              <a:buFontTx/>
              <a:buChar char="-"/>
            </a:pPr>
            <a:endParaRPr lang="de-DE" sz="1200" dirty="0"/>
          </a:p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and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r>
              <a:rPr lang="de-DE" baseline="0" dirty="0"/>
              <a:t>-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  <a:endParaRPr lang="de-DE" dirty="0"/>
          </a:p>
          <a:p>
            <a:pPr marL="0" indent="0">
              <a:buFontTx/>
              <a:buNone/>
            </a:pPr>
            <a:endParaRPr lang="de-DE" sz="1200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26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215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so</a:t>
            </a:r>
            <a:r>
              <a:rPr lang="de-DE" baseline="0" dirty="0"/>
              <a:t> </a:t>
            </a:r>
            <a:r>
              <a:rPr lang="de-DE" baseline="0" dirty="0" err="1"/>
              <a:t>far</a:t>
            </a:r>
            <a:endParaRPr lang="de-DE" baseline="0" dirty="0"/>
          </a:p>
          <a:p>
            <a:r>
              <a:rPr lang="de-DE" baseline="0" dirty="0"/>
              <a:t>High </a:t>
            </a:r>
            <a:r>
              <a:rPr lang="de-DE" baseline="0" dirty="0" err="1"/>
              <a:t>need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proteome</a:t>
            </a:r>
            <a:r>
              <a:rPr lang="de-DE" baseline="0" dirty="0"/>
              <a:t> </a:t>
            </a:r>
            <a:r>
              <a:rPr lang="de-DE" baseline="0" dirty="0" err="1"/>
              <a:t>wide</a:t>
            </a:r>
            <a:r>
              <a:rPr lang="de-DE" baseline="0" dirty="0"/>
              <a:t>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dedicated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identification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RBPs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2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Malfunction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severe</a:t>
            </a:r>
            <a:r>
              <a:rPr lang="de-DE" dirty="0"/>
              <a:t> </a:t>
            </a:r>
            <a:r>
              <a:rPr lang="de-DE" dirty="0" err="1"/>
              <a:t>diseases</a:t>
            </a:r>
            <a:endParaRPr lang="de-DE" dirty="0"/>
          </a:p>
          <a:p>
            <a:r>
              <a:rPr lang="de-DE" dirty="0"/>
              <a:t>Alternative </a:t>
            </a:r>
            <a:r>
              <a:rPr lang="de-DE" dirty="0" err="1"/>
              <a:t>splicing</a:t>
            </a:r>
            <a:r>
              <a:rPr lang="de-DE" dirty="0"/>
              <a:t> </a:t>
            </a:r>
            <a:r>
              <a:rPr lang="de-DE" dirty="0" err="1"/>
              <a:t>defects</a:t>
            </a:r>
            <a:r>
              <a:rPr lang="de-DE" dirty="0"/>
              <a:t>, RNA </a:t>
            </a:r>
            <a:r>
              <a:rPr lang="de-DE" dirty="0" err="1"/>
              <a:t>destabilization</a:t>
            </a:r>
            <a:r>
              <a:rPr lang="de-DE" dirty="0"/>
              <a:t>, </a:t>
            </a:r>
            <a:r>
              <a:rPr lang="de-DE" dirty="0" err="1"/>
              <a:t>stabilization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proto-</a:t>
            </a:r>
            <a:r>
              <a:rPr lang="de-DE" dirty="0" err="1"/>
              <a:t>onkogenes</a:t>
            </a:r>
            <a:r>
              <a:rPr lang="de-DE" dirty="0"/>
              <a:t>,</a:t>
            </a:r>
            <a:r>
              <a:rPr lang="de-DE" baseline="0" dirty="0"/>
              <a:t> alternative </a:t>
            </a:r>
            <a:r>
              <a:rPr lang="de-DE" baseline="0" dirty="0" err="1"/>
              <a:t>polyadenylation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Chronic</a:t>
            </a:r>
            <a:r>
              <a:rPr lang="de-DE" baseline="0" dirty="0"/>
              <a:t> </a:t>
            </a:r>
            <a:r>
              <a:rPr lang="de-DE" baseline="0" dirty="0" err="1"/>
              <a:t>inflammation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autoimmune </a:t>
            </a:r>
            <a:r>
              <a:rPr lang="de-DE" baseline="0" dirty="0" err="1"/>
              <a:t>diseases</a:t>
            </a:r>
            <a:r>
              <a:rPr lang="de-DE" baseline="0" dirty="0"/>
              <a:t> (</a:t>
            </a:r>
            <a:r>
              <a:rPr lang="de-DE" baseline="0" dirty="0" err="1"/>
              <a:t>involved</a:t>
            </a:r>
            <a:r>
              <a:rPr lang="de-DE" baseline="0" dirty="0"/>
              <a:t> in </a:t>
            </a:r>
            <a:r>
              <a:rPr lang="de-DE" baseline="0" dirty="0" err="1"/>
              <a:t>regulating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pro-</a:t>
            </a:r>
            <a:r>
              <a:rPr lang="de-DE" baseline="0" dirty="0" err="1"/>
              <a:t>inflammatory</a:t>
            </a:r>
            <a:r>
              <a:rPr lang="de-DE" baseline="0" dirty="0"/>
              <a:t> </a:t>
            </a:r>
            <a:r>
              <a:rPr lang="de-DE" baseline="0" dirty="0" err="1"/>
              <a:t>cytokines</a:t>
            </a:r>
            <a:r>
              <a:rPr lang="de-DE" baseline="0" dirty="0"/>
              <a:t> IL6 </a:t>
            </a:r>
            <a:r>
              <a:rPr lang="de-DE" baseline="0" dirty="0" err="1"/>
              <a:t>and</a:t>
            </a:r>
            <a:r>
              <a:rPr lang="de-DE" baseline="0" dirty="0"/>
              <a:t> TNF </a:t>
            </a:r>
            <a:r>
              <a:rPr lang="de-DE" baseline="0" dirty="0" err="1"/>
              <a:t>alpha</a:t>
            </a:r>
            <a:r>
              <a:rPr lang="de-DE" baseline="0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baseline="0" dirty="0"/>
              <a:t>Potential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: </a:t>
            </a:r>
            <a:r>
              <a:rPr lang="de-DE" baseline="0" dirty="0" err="1"/>
              <a:t>targeting</a:t>
            </a:r>
            <a:r>
              <a:rPr lang="de-DE" baseline="0" dirty="0"/>
              <a:t> RBPs </a:t>
            </a:r>
            <a:r>
              <a:rPr lang="de-DE" baseline="0" dirty="0" err="1"/>
              <a:t>coupled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immunotherapy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Diabetic</a:t>
            </a:r>
            <a:r>
              <a:rPr lang="de-DE" baseline="0" dirty="0"/>
              <a:t> </a:t>
            </a:r>
            <a:r>
              <a:rPr lang="de-DE" baseline="0" dirty="0" err="1"/>
              <a:t>cardiomyopathy</a:t>
            </a:r>
            <a:r>
              <a:rPr lang="de-DE" baseline="0" dirty="0"/>
              <a:t> &amp; </a:t>
            </a:r>
            <a:r>
              <a:rPr lang="de-DE" baseline="0" dirty="0" err="1"/>
              <a:t>nepropathy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Artherosclerosis</a:t>
            </a:r>
            <a:r>
              <a:rPr lang="de-DE" baseline="0" dirty="0"/>
              <a:t> </a:t>
            </a:r>
            <a:r>
              <a:rPr lang="de-DE" baseline="0" dirty="0" err="1"/>
              <a:t>progression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023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 just</a:t>
            </a:r>
            <a:r>
              <a:rPr lang="de-DE" baseline="0" dirty="0"/>
              <a:t> </a:t>
            </a:r>
            <a:r>
              <a:rPr lang="de-DE" baseline="0" dirty="0" err="1"/>
              <a:t>severe</a:t>
            </a:r>
            <a:r>
              <a:rPr lang="de-DE" baseline="0" dirty="0"/>
              <a:t> </a:t>
            </a:r>
            <a:r>
              <a:rPr lang="de-DE" baseline="0" dirty="0" err="1"/>
              <a:t>consequences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 but also in neurodegenerative </a:t>
            </a:r>
            <a:r>
              <a:rPr lang="de-DE" baseline="0" dirty="0" err="1"/>
              <a:t>dieseases</a:t>
            </a:r>
            <a:r>
              <a:rPr lang="de-DE" baseline="0" dirty="0"/>
              <a:t> such </a:t>
            </a:r>
            <a:r>
              <a:rPr lang="de-DE" baseline="0" dirty="0" err="1"/>
              <a:t>as</a:t>
            </a:r>
            <a:r>
              <a:rPr lang="de-DE" baseline="0" dirty="0"/>
              <a:t> ALS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Fragmentation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formation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inclusion</a:t>
            </a:r>
            <a:r>
              <a:rPr lang="de-DE" baseline="0" dirty="0"/>
              <a:t> </a:t>
            </a:r>
            <a:r>
              <a:rPr lang="de-DE" baseline="0" dirty="0" err="1"/>
              <a:t>bodies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Important</a:t>
            </a:r>
            <a:r>
              <a:rPr lang="de-DE" baseline="0" dirty="0"/>
              <a:t> in </a:t>
            </a:r>
            <a:r>
              <a:rPr lang="de-DE" baseline="0" dirty="0" err="1"/>
              <a:t>embyronic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Somatic</a:t>
            </a:r>
            <a:r>
              <a:rPr lang="de-DE" baseline="0" dirty="0"/>
              <a:t> </a:t>
            </a:r>
            <a:r>
              <a:rPr lang="de-DE" baseline="0" dirty="0" err="1"/>
              <a:t>tissue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: RBPs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multiple </a:t>
            </a:r>
            <a:r>
              <a:rPr lang="de-DE" baseline="0" dirty="0" err="1"/>
              <a:t>target</a:t>
            </a:r>
            <a:r>
              <a:rPr lang="de-DE" baseline="0" dirty="0"/>
              <a:t> RNAs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Dendritogenesis</a:t>
            </a:r>
            <a:r>
              <a:rPr lang="de-DE" baseline="0" dirty="0"/>
              <a:t> in </a:t>
            </a:r>
            <a:r>
              <a:rPr lang="de-DE" baseline="0" dirty="0" err="1"/>
              <a:t>hippocampal</a:t>
            </a:r>
            <a:r>
              <a:rPr lang="de-DE" baseline="0" dirty="0"/>
              <a:t> </a:t>
            </a:r>
            <a:r>
              <a:rPr lang="de-DE" baseline="0" dirty="0" err="1"/>
              <a:t>neurons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367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051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DOX: </a:t>
            </a:r>
            <a:r>
              <a:rPr lang="de-DE" dirty="0" err="1"/>
              <a:t>doxycycline</a:t>
            </a:r>
            <a:r>
              <a:rPr lang="de-DE" baseline="0" dirty="0"/>
              <a:t> </a:t>
            </a:r>
            <a:r>
              <a:rPr lang="de-DE" baseline="0" dirty="0" err="1"/>
              <a:t>inducible</a:t>
            </a:r>
            <a:r>
              <a:rPr lang="de-DE" baseline="0" dirty="0"/>
              <a:t> </a:t>
            </a:r>
            <a:r>
              <a:rPr lang="de-DE" baseline="0" dirty="0" err="1"/>
              <a:t>shRNAs</a:t>
            </a:r>
            <a:r>
              <a:rPr lang="de-DE" baseline="0" dirty="0"/>
              <a:t>,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target</a:t>
            </a:r>
            <a:r>
              <a:rPr lang="de-DE" baseline="0" dirty="0"/>
              <a:t> </a:t>
            </a:r>
            <a:r>
              <a:rPr lang="de-DE" baseline="0" dirty="0" err="1"/>
              <a:t>seveeral</a:t>
            </a:r>
            <a:r>
              <a:rPr lang="de-DE" baseline="0" dirty="0"/>
              <a:t> </a:t>
            </a:r>
            <a:r>
              <a:rPr lang="de-DE" baseline="0" dirty="0" err="1"/>
              <a:t>proteins</a:t>
            </a:r>
            <a:r>
              <a:rPr lang="de-DE" baseline="0" dirty="0"/>
              <a:t> </a:t>
            </a:r>
            <a:r>
              <a:rPr lang="de-DE" baseline="0" dirty="0" err="1"/>
              <a:t>mediating</a:t>
            </a:r>
            <a:r>
              <a:rPr lang="de-DE" baseline="0" dirty="0"/>
              <a:t> RNA </a:t>
            </a:r>
            <a:r>
              <a:rPr lang="de-DE" baseline="0" dirty="0" err="1"/>
              <a:t>stability</a:t>
            </a:r>
            <a:endParaRPr lang="de-DE" baseline="0" dirty="0"/>
          </a:p>
          <a:p>
            <a:r>
              <a:rPr lang="de-DE" baseline="0" dirty="0"/>
              <a:t>YTHDF2 </a:t>
            </a:r>
            <a:r>
              <a:rPr lang="de-DE" baseline="0" dirty="0" err="1"/>
              <a:t>hairpin</a:t>
            </a:r>
            <a:r>
              <a:rPr lang="de-DE" baseline="0" dirty="0"/>
              <a:t> was </a:t>
            </a:r>
            <a:r>
              <a:rPr lang="de-DE" baseline="0" dirty="0" err="1"/>
              <a:t>depleted</a:t>
            </a:r>
            <a:r>
              <a:rPr lang="de-DE" baseline="0" dirty="0"/>
              <a:t> in </a:t>
            </a:r>
            <a:r>
              <a:rPr lang="de-DE" baseline="0" dirty="0" err="1"/>
              <a:t>tumor</a:t>
            </a:r>
            <a:r>
              <a:rPr lang="de-DE" baseline="0" dirty="0"/>
              <a:t> </a:t>
            </a:r>
            <a:r>
              <a:rPr lang="de-DE" baseline="0" dirty="0" err="1"/>
              <a:t>cells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caused</a:t>
            </a:r>
            <a:r>
              <a:rPr lang="de-DE" baseline="0" dirty="0"/>
              <a:t> a </a:t>
            </a:r>
            <a:r>
              <a:rPr lang="de-DE" baseline="0" dirty="0" err="1"/>
              <a:t>growth</a:t>
            </a:r>
            <a:r>
              <a:rPr lang="de-DE" baseline="0" dirty="0"/>
              <a:t> </a:t>
            </a:r>
            <a:r>
              <a:rPr lang="de-DE" baseline="0" dirty="0" err="1"/>
              <a:t>disadvantage</a:t>
            </a:r>
            <a:r>
              <a:rPr lang="de-DE" baseline="0" dirty="0"/>
              <a:t> </a:t>
            </a:r>
          </a:p>
          <a:p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Understanding RBPs will </a:t>
            </a:r>
            <a:r>
              <a:rPr lang="de-DE" baseline="0" dirty="0" err="1"/>
              <a:t>create</a:t>
            </a:r>
            <a:r>
              <a:rPr lang="de-DE" baseline="0" dirty="0"/>
              <a:t> </a:t>
            </a:r>
            <a:r>
              <a:rPr lang="de-DE" baseline="0" dirty="0" err="1"/>
              <a:t>discoveries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translational</a:t>
            </a:r>
            <a:r>
              <a:rPr lang="de-DE" baseline="0" dirty="0"/>
              <a:t> potential</a:t>
            </a:r>
          </a:p>
          <a:p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us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endParaRPr lang="de-DE" baseline="0" dirty="0"/>
          </a:p>
          <a:p>
            <a:r>
              <a:rPr lang="de-DE" baseline="0" dirty="0"/>
              <a:t>And in </a:t>
            </a:r>
            <a:r>
              <a:rPr lang="de-DE" baseline="0" dirty="0" err="1"/>
              <a:t>the</a:t>
            </a:r>
            <a:r>
              <a:rPr lang="de-DE" baseline="0" dirty="0"/>
              <a:t> end will </a:t>
            </a:r>
            <a:r>
              <a:rPr lang="de-DE" baseline="0" dirty="0" err="1"/>
              <a:t>advance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and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therapies</a:t>
            </a:r>
            <a:r>
              <a:rPr lang="de-DE" baseline="0" dirty="0"/>
              <a:t> in </a:t>
            </a:r>
            <a:r>
              <a:rPr lang="de-DE" baseline="0" dirty="0" err="1"/>
              <a:t>areas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unmet</a:t>
            </a:r>
            <a:r>
              <a:rPr lang="de-DE" baseline="0" dirty="0"/>
              <a:t> </a:t>
            </a:r>
            <a:r>
              <a:rPr lang="de-DE" baseline="0" dirty="0" err="1"/>
              <a:t>medical</a:t>
            </a:r>
            <a:r>
              <a:rPr lang="de-DE" baseline="0" dirty="0"/>
              <a:t> </a:t>
            </a:r>
            <a:r>
              <a:rPr lang="de-DE" baseline="0" dirty="0" err="1"/>
              <a:t>need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42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Data frame with 7086 rows and 150 columns</a:t>
            </a:r>
          </a:p>
          <a:p>
            <a:pPr marL="171450" indent="-171450">
              <a:buFontTx/>
              <a:buChar char="-"/>
            </a:pPr>
            <a:r>
              <a:rPr lang="en-GB" dirty="0"/>
              <a:t>Rows = proteins</a:t>
            </a:r>
          </a:p>
          <a:p>
            <a:pPr marL="171450" indent="-171450">
              <a:buFontTx/>
              <a:buChar char="-"/>
            </a:pPr>
            <a:r>
              <a:rPr lang="en-GB" dirty="0"/>
              <a:t>Col = Fraction 1-25 for a replicate of control 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  <a:p>
            <a:pPr marL="171450" indent="-171450">
              <a:buFontTx/>
              <a:buChar char="-"/>
            </a:pPr>
            <a:r>
              <a:rPr lang="en-GB" dirty="0"/>
              <a:t>Values in Dalton?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769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9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4DA9A-3413-A7C9-093D-F717DA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C351F-847A-81F8-B7DF-B80F5F86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4D5DB-F06A-F611-B4BB-9E24BB72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FD5-5EF3-415F-9F0B-4492BA775CD3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85D49E-B44A-4738-780D-35486496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35C85-D8C1-81A0-785F-6495F7A2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8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E04FD-DC55-C285-7756-6B4F4712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DF1EB-C343-0E6F-88D1-DC650E71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47E-D5AC-8C3C-9707-728E5991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5CD3-E3C7-4284-82B6-D3CC5F3C340C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8099B-BB0F-8946-FCC9-AC8CC389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303B4-3CD0-7B3A-70A7-C9A3C77B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5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0610F3-E2FC-B6BC-33E1-C8C24ADA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89BCC2-DFF0-4058-BA99-1CE934F6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A72CF-6511-97BC-1DDC-2483DFC4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850-3A74-4291-B8EC-899B7DFC2FD7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1ABBF-716F-D6AC-C6AF-05431C16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9E1B0-1EFE-60A3-6CAD-7459060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8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0E134-EC17-113E-4010-2D21EDB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D0D80-5045-F207-9695-C312D1C6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23550-B977-26A4-A987-3BB7D53D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7935-0F02-486B-93E2-1A62BA52A9DC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0ED34-5EB4-92F1-EED9-067FE303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B61BD-BAF3-996F-DFF6-F2C295B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89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75793-1F11-D635-36AB-E60A248C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E9593-5C08-9A7B-EB78-544C42CA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5F1E3-9F18-22CE-FA9F-8F8696A0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B55-F93A-4A82-B394-5844EB08D3EE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74FE2-263E-B84D-ABDA-56FFB7CE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26356-B495-4FB9-B486-DDA99DE5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29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5AB82-F6D1-1F2F-1BC3-7A2F0EAC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F6A8-28DC-4736-82FA-AA437395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13DCF5-774C-046A-C6B9-FB713AE7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FB3520-39F7-ABE6-B394-E9E2F3F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0E57-9042-4FB1-9DB0-BAB388798E9F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F591F-8812-F24B-4555-CA1C6994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B09CCF-22EE-6F67-D070-B8480956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2B850-FA65-1087-4A98-F8431452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46903-9043-ADF1-A97A-2E67734E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EA3278-E4FF-F3DA-CB7D-0392309F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B18683-6A68-E8A5-ABC1-A3886C2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630C1F-0A2D-2E69-84C9-538028C8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748133-48FB-6B15-F144-BBCC2D1D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E1AF-841F-4B25-AE94-453CAF9C5BFF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208A57-7070-34B9-2756-1F76FBC9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DDDA5F-4381-561D-5A03-7C2A3FFA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9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F4791-8682-4EB0-C7BB-F003A56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F81000-8546-B137-8B4B-A635231F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077D-0C95-40B3-BB8B-96239E34F330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2AAAF-AF5C-8B39-F559-4ED2EE13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9FF16-0A70-BA44-1FEF-F46B243F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50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5EE271-62BB-D0C0-834E-D1FE7A49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BFC-C431-4CE0-8637-2AA7341065DA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4CFF82-0380-F976-115D-D4D0A430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5C63F-B884-F6A2-437C-636A5DC8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5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0198D-1FB0-86CA-1812-F771EDBD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85D69-6A98-28BD-4840-D5766560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9B679-8E7D-1B35-C060-6DC0E163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E404BA-717E-7142-8060-ABA0F1F5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182B-B9BE-4267-9D89-433FC66079F1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65D23-2668-368F-131C-63B08450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91B660-7F37-67E3-E66B-A8AC31F5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1C21C-48CA-B0D3-7822-AB118DA4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EB9813-0C03-B6B4-B8A4-DB1A2A87D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E74BA-20C1-315D-E23E-C23ACD39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005F5-88F6-357A-6411-EDBF10FF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8F85-A77D-4AA7-B335-BF3E3C502D74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148A25-2375-2EA8-C381-E25E0FEF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37F59-0AAC-42FA-96CF-E9D39DA5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D247FF-0DDA-ABFF-5CA9-A4EEF681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E8CD-353F-D373-3850-0CA4AC26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31EAF-1B21-7187-5292-E14FA3FE8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2E96-2B6B-4C69-B67F-9C08F3E73303}" type="datetime1">
              <a:rPr lang="de-DE" smtClean="0"/>
              <a:t>16.05.2022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45176-E088-72FB-1EF9-EDDCC3BE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DC2C0-4B28-9536-738D-A32DFAD76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08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Created with BioRender.com&#10;">
            <a:extLst>
              <a:ext uri="{FF2B5EF4-FFF2-40B4-BE49-F238E27FC236}">
                <a16:creationId xmlns:a16="http://schemas.microsoft.com/office/drawing/2014/main" id="{41E60544-1BC9-CE72-0547-00E3C87E7E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9" t="1380" r="-1" b="7710"/>
          <a:stretch/>
        </p:blipFill>
        <p:spPr>
          <a:xfrm>
            <a:off x="4374724" y="616415"/>
            <a:ext cx="8283563" cy="589957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098BB2-CC7E-7E1B-E9B7-A4F5E140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831" y="517358"/>
            <a:ext cx="4356875" cy="264926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noProof="0" dirty="0"/>
              <a:t>Proteome-wide Screen for RNA-dependent Proteins in HeLa cells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A150BE-C897-2D91-3822-AF8B5EE5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831" y="3513708"/>
            <a:ext cx="3205463" cy="2989722"/>
          </a:xfrm>
        </p:spPr>
        <p:txBody>
          <a:bodyPr anchor="t">
            <a:normAutofit/>
          </a:bodyPr>
          <a:lstStyle/>
          <a:p>
            <a:pPr algn="l"/>
            <a:r>
              <a:rPr lang="en-GB" sz="3600" noProof="0" dirty="0">
                <a:latin typeface="+mj-lt"/>
              </a:rPr>
              <a:t>Project Proposal</a:t>
            </a:r>
          </a:p>
          <a:p>
            <a:pPr algn="l"/>
            <a:r>
              <a:rPr lang="en-GB" sz="2000" noProof="0" dirty="0">
                <a:latin typeface="+mj-lt"/>
              </a:rPr>
              <a:t>Data Analysis Project 2022</a:t>
            </a:r>
          </a:p>
          <a:p>
            <a:pPr algn="l"/>
            <a:r>
              <a:rPr lang="en-GB" sz="1200" noProof="0" dirty="0"/>
              <a:t>Group 5: Katharina Lotter, Laura Herrfurth, Marie Lulu </a:t>
            </a:r>
            <a:r>
              <a:rPr lang="en-GB" sz="1200" noProof="0" dirty="0" err="1"/>
              <a:t>Salein</a:t>
            </a:r>
            <a:r>
              <a:rPr lang="en-GB" sz="1200" noProof="0" dirty="0"/>
              <a:t>, Kiren A. Nadeem</a:t>
            </a:r>
          </a:p>
          <a:p>
            <a:pPr algn="l"/>
            <a:r>
              <a:rPr lang="en-GB" sz="1200" noProof="0" dirty="0"/>
              <a:t>Supervisors: </a:t>
            </a:r>
            <a:r>
              <a:rPr lang="en-GB" sz="1200" noProof="0" dirty="0" err="1"/>
              <a:t>Dr.</a:t>
            </a:r>
            <a:r>
              <a:rPr lang="en-GB" sz="1200" noProof="0" dirty="0"/>
              <a:t> </a:t>
            </a:r>
            <a:r>
              <a:rPr lang="en-GB" sz="1200" noProof="0" dirty="0" err="1"/>
              <a:t>Maïwen</a:t>
            </a:r>
            <a:r>
              <a:rPr lang="en-GB" sz="1200" noProof="0" dirty="0"/>
              <a:t> </a:t>
            </a:r>
            <a:r>
              <a:rPr lang="en-GB" sz="1200" noProof="0" dirty="0" err="1"/>
              <a:t>Caudron</a:t>
            </a:r>
            <a:r>
              <a:rPr lang="en-GB" sz="1200" noProof="0" dirty="0"/>
              <a:t>-Herger,    </a:t>
            </a:r>
            <a:r>
              <a:rPr lang="en-GB" sz="1200" noProof="0" dirty="0" err="1"/>
              <a:t>Niklas</a:t>
            </a:r>
            <a:r>
              <a:rPr lang="en-GB" sz="1200" noProof="0" dirty="0"/>
              <a:t> </a:t>
            </a:r>
            <a:r>
              <a:rPr lang="en-GB" sz="1200" dirty="0"/>
              <a:t>Engel</a:t>
            </a:r>
            <a:endParaRPr lang="en-GB" sz="1200" noProof="0" dirty="0"/>
          </a:p>
          <a:p>
            <a:pPr algn="l"/>
            <a:r>
              <a:rPr lang="en-GB" sz="1200" noProof="0" dirty="0"/>
              <a:t>Molecular Biotechnology  B.Sc.                Ruprecht </a:t>
            </a:r>
            <a:r>
              <a:rPr lang="en-GB" sz="1200" noProof="0" dirty="0" err="1"/>
              <a:t>Karls</a:t>
            </a:r>
            <a:r>
              <a:rPr lang="en-GB" sz="1200" noProof="0" dirty="0"/>
              <a:t> University of Heidelberg</a:t>
            </a:r>
          </a:p>
          <a:p>
            <a:pPr algn="l"/>
            <a:endParaRPr lang="en-GB" sz="11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F44DCF4-6707-2BD7-43AD-18F2952E2AF6}"/>
              </a:ext>
            </a:extLst>
          </p:cNvPr>
          <p:cNvSpPr txBox="1"/>
          <p:nvPr/>
        </p:nvSpPr>
        <p:spPr>
          <a:xfrm>
            <a:off x="9317043" y="6503430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dirty="0"/>
              <a:t>Created</a:t>
            </a:r>
            <a:r>
              <a:rPr lang="de-DE" sz="1800" dirty="0"/>
              <a:t> </a:t>
            </a:r>
            <a:r>
              <a:rPr lang="en-GB" sz="1800" dirty="0"/>
              <a:t>with</a:t>
            </a:r>
            <a:r>
              <a:rPr lang="de-DE" sz="1800" dirty="0"/>
              <a:t> BioRender.com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C541C1A-EEC6-2A81-157B-6F29ED7075D8}"/>
              </a:ext>
            </a:extLst>
          </p:cNvPr>
          <p:cNvCxnSpPr>
            <a:cxnSpLocks/>
          </p:cNvCxnSpPr>
          <p:nvPr/>
        </p:nvCxnSpPr>
        <p:spPr>
          <a:xfrm>
            <a:off x="699831" y="3438713"/>
            <a:ext cx="34545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4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48DBB4BD-F06E-055E-7531-5747AF12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 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14564E-6474-8567-E6C4-5252FE8DE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440" y="2947664"/>
            <a:ext cx="9529374" cy="1933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B6EFAE-FC8D-F7B5-0C3F-08FE5DAD6B2E}"/>
              </a:ext>
            </a:extLst>
          </p:cNvPr>
          <p:cNvSpPr txBox="1"/>
          <p:nvPr/>
        </p:nvSpPr>
        <p:spPr>
          <a:xfrm flipH="1">
            <a:off x="1458218" y="2762998"/>
            <a:ext cx="23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rows = proteins (7086)</a:t>
            </a: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52F80378-732F-7028-B94A-B6051EAAEAEC}"/>
              </a:ext>
            </a:extLst>
          </p:cNvPr>
          <p:cNvSpPr/>
          <p:nvPr/>
        </p:nvSpPr>
        <p:spPr>
          <a:xfrm rot="10800000" flipH="1">
            <a:off x="1791260" y="3149180"/>
            <a:ext cx="382846" cy="405882"/>
          </a:xfrm>
          <a:prstGeom prst="bentArrow">
            <a:avLst>
              <a:gd name="adj1" fmla="val 6512"/>
              <a:gd name="adj2" fmla="val 9733"/>
              <a:gd name="adj3" fmla="val 22563"/>
              <a:gd name="adj4" fmla="val 534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753507-4423-F33F-C2D0-E2982181B719}"/>
              </a:ext>
            </a:extLst>
          </p:cNvPr>
          <p:cNvCxnSpPr/>
          <p:nvPr/>
        </p:nvCxnSpPr>
        <p:spPr>
          <a:xfrm>
            <a:off x="5309119" y="2341984"/>
            <a:ext cx="0" cy="6056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85775C-1876-4CB7-2214-3C384662B9FF}"/>
              </a:ext>
            </a:extLst>
          </p:cNvPr>
          <p:cNvSpPr txBox="1"/>
          <p:nvPr/>
        </p:nvSpPr>
        <p:spPr>
          <a:xfrm>
            <a:off x="4012165" y="1095617"/>
            <a:ext cx="3349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replicates with control sample</a:t>
            </a:r>
          </a:p>
          <a:p>
            <a:r>
              <a:rPr lang="en-GB" dirty="0"/>
              <a:t>+ 3 replicates with RNase sample</a:t>
            </a:r>
          </a:p>
          <a:p>
            <a:r>
              <a:rPr lang="en-GB" dirty="0"/>
              <a:t>separated into 25 fractions</a:t>
            </a:r>
          </a:p>
          <a:p>
            <a:r>
              <a:rPr lang="en-GB" dirty="0">
                <a:sym typeface="Wingdings" panose="05000000000000000000" pitchFamily="2" charset="2"/>
              </a:rPr>
              <a:t> 3*3*25 = 150 columns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F022E08-E0DD-19E3-0F08-B5EE293CC220}"/>
              </a:ext>
            </a:extLst>
          </p:cNvPr>
          <p:cNvCxnSpPr>
            <a:cxnSpLocks/>
          </p:cNvCxnSpPr>
          <p:nvPr/>
        </p:nvCxnSpPr>
        <p:spPr>
          <a:xfrm flipH="1" flipV="1">
            <a:off x="6235959" y="4656908"/>
            <a:ext cx="485192" cy="4663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46EC7D8-A769-79C9-9817-5CE3A4524DC1}"/>
              </a:ext>
            </a:extLst>
          </p:cNvPr>
          <p:cNvSpPr txBox="1"/>
          <p:nvPr/>
        </p:nvSpPr>
        <p:spPr>
          <a:xfrm>
            <a:off x="5971592" y="5204360"/>
            <a:ext cx="2780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protein in fraction 1 of replicate 1 with control sample</a:t>
            </a:r>
          </a:p>
          <a:p>
            <a:r>
              <a:rPr lang="en-GB" dirty="0"/>
              <a:t>EINHEIT???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830E1DC-ED1A-E0CA-A47D-F397F2E1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482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11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413787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819188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EBC4B2-B82D-BF8D-5D37-FB516DBF9CB8}"/>
              </a:ext>
            </a:extLst>
          </p:cNvPr>
          <p:cNvSpPr txBox="1"/>
          <p:nvPr/>
        </p:nvSpPr>
        <p:spPr>
          <a:xfrm>
            <a:off x="12807465" y="547939"/>
            <a:ext cx="3987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 and project goal</a:t>
            </a:r>
          </a:p>
        </p:txBody>
      </p:sp>
    </p:spTree>
    <p:extLst>
      <p:ext uri="{BB962C8B-B14F-4D97-AF65-F5344CB8AC3E}">
        <p14:creationId xmlns:p14="http://schemas.microsoft.com/office/powerpoint/2010/main" val="59264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12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952029"/>
              </p:ext>
            </p:extLst>
          </p:nvPr>
        </p:nvGraphicFramePr>
        <p:xfrm>
          <a:off x="-12988615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080309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68950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57591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746232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634873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23514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63325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121560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00797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600075" y="523541"/>
            <a:ext cx="569205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st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change class to numeric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analysis of zero’s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normalization protein quantity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deepen biological background and research of biological question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5664F51-7A13-05ED-92FE-7E4124DC955C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 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</a:t>
            </a:r>
          </a:p>
        </p:txBody>
      </p:sp>
    </p:spTree>
    <p:extLst>
      <p:ext uri="{BB962C8B-B14F-4D97-AF65-F5344CB8AC3E}">
        <p14:creationId xmlns:p14="http://schemas.microsoft.com/office/powerpoint/2010/main" val="333950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AA40-C716-2FE1-68DA-382369B6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78F4-495E-494D-EB76-38358526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6"/>
            <a:ext cx="10515600" cy="4351338"/>
          </a:xfrm>
        </p:spPr>
        <p:txBody>
          <a:bodyPr/>
          <a:lstStyle/>
          <a:p>
            <a:r>
              <a:rPr lang="en-GB" dirty="0"/>
              <a:t>every 6</a:t>
            </a:r>
            <a:r>
              <a:rPr lang="en-GB" baseline="30000" dirty="0"/>
              <a:t>th</a:t>
            </a:r>
            <a:r>
              <a:rPr lang="en-GB" dirty="0"/>
              <a:t> measurement is part of one replicate</a:t>
            </a:r>
          </a:p>
          <a:p>
            <a:r>
              <a:rPr lang="en-GB" dirty="0"/>
              <a:t>Different amounts of protein in replicates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zeros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148A43-1F21-D53A-B8A0-33EE152E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35" r="28909" b="2089"/>
          <a:stretch/>
        </p:blipFill>
        <p:spPr>
          <a:xfrm>
            <a:off x="1161853" y="2659064"/>
            <a:ext cx="55036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9ECED-BFE2-907A-AC5B-6C53122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53" y="4808540"/>
            <a:ext cx="6724847" cy="9267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22D35D-AB51-FBB7-912D-14DD1BBC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443" y="3249614"/>
            <a:ext cx="8492198" cy="112236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E2A1CB-0C61-9AE5-8960-DCFB0953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600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14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098744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1946665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E28F643-DED4-85AA-95B5-193F7F58C6E4}"/>
              </a:ext>
            </a:extLst>
          </p:cNvPr>
          <p:cNvSpPr txBox="1"/>
          <p:nvPr/>
        </p:nvSpPr>
        <p:spPr>
          <a:xfrm>
            <a:off x="13380970" y="527014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52427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395097"/>
              </p:ext>
            </p:extLst>
          </p:nvPr>
        </p:nvGraphicFramePr>
        <p:xfrm>
          <a:off x="-11609729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1318964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117186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003597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6890008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5776419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4662830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3549241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2435652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3354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nd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and removing batch effects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check reproducibility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dimension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48A26B5-561C-C0F0-FBD8-7AA3778873BD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197625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507569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3046366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96A7764-153F-C133-1537-F17AE4E3CDB2}"/>
              </a:ext>
            </a:extLst>
          </p:cNvPr>
          <p:cNvSpPr txBox="1"/>
          <p:nvPr/>
        </p:nvSpPr>
        <p:spPr>
          <a:xfrm>
            <a:off x="13198936" y="545432"/>
            <a:ext cx="398705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possible RNA-dependent proteins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RNA-binding proteins are often associated with actin </a:t>
            </a:r>
          </a:p>
        </p:txBody>
      </p:sp>
    </p:spTree>
    <p:extLst>
      <p:ext uri="{BB962C8B-B14F-4D97-AF65-F5344CB8AC3E}">
        <p14:creationId xmlns:p14="http://schemas.microsoft.com/office/powerpoint/2010/main" val="2922895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8460115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rd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fitting Gaussian curves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maxima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plotting shifts between control and RNase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define criteria for shift identification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comparing to protein data bases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BBB034B-5D55-2A0E-4B49-1FDD16F11181}"/>
              </a:ext>
            </a:extLst>
          </p:cNvPr>
          <p:cNvSpPr txBox="1"/>
          <p:nvPr/>
        </p:nvSpPr>
        <p:spPr>
          <a:xfrm>
            <a:off x="7653048" y="523541"/>
            <a:ext cx="39870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RBPs and properties 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associated with actin? </a:t>
            </a:r>
          </a:p>
        </p:txBody>
      </p:sp>
    </p:spTree>
    <p:extLst>
      <p:ext uri="{BB962C8B-B14F-4D97-AF65-F5344CB8AC3E}">
        <p14:creationId xmlns:p14="http://schemas.microsoft.com/office/powerpoint/2010/main" val="969859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DF5BD-7934-9EBD-4635-17D850AB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latin typeface="+mj-lt"/>
                <a:ea typeface="+mj-ea"/>
                <a:cs typeface="+mj-cs"/>
              </a:rPr>
              <a:t>Gaussian approximation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7AC87D3-1CCB-58D5-159C-0F3DF8EDE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23" y="1845426"/>
            <a:ext cx="7479501" cy="44503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FB85D1-E6C5-0DB1-CB8C-B8C3B57DB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723" y="1922795"/>
            <a:ext cx="7417173" cy="445030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DAF1E29-A0DD-46B4-95E2-E1F8ADEAA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723" y="1807724"/>
            <a:ext cx="7325603" cy="4450303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EB46FE2-EE93-768F-D0BE-A0738781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1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19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rd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fitting Gaussian curves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maxima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plotting shifts between control and RNase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define criteria for shift identification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comparing to protein data bases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BBB034B-5D55-2A0E-4B49-1FDD16F11181}"/>
              </a:ext>
            </a:extLst>
          </p:cNvPr>
          <p:cNvSpPr txBox="1"/>
          <p:nvPr/>
        </p:nvSpPr>
        <p:spPr>
          <a:xfrm>
            <a:off x="7653048" y="523541"/>
            <a:ext cx="39870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RBPs and properties 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associated with actin? </a:t>
            </a:r>
          </a:p>
        </p:txBody>
      </p:sp>
    </p:spTree>
    <p:extLst>
      <p:ext uri="{BB962C8B-B14F-4D97-AF65-F5344CB8AC3E}">
        <p14:creationId xmlns:p14="http://schemas.microsoft.com/office/powerpoint/2010/main" val="1361532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87238" y="588819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Why</a:t>
            </a:r>
            <a:r>
              <a:rPr lang="de-DE" sz="3200" dirty="0"/>
              <a:t> </a:t>
            </a:r>
            <a:r>
              <a:rPr lang="de-DE" sz="3200" dirty="0" err="1"/>
              <a:t>should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care?</a:t>
            </a:r>
            <a:br>
              <a:rPr lang="de-DE" sz="3200" dirty="0"/>
            </a:br>
            <a:r>
              <a:rPr lang="de-DE" sz="3200" dirty="0"/>
              <a:t>- The </a:t>
            </a:r>
            <a:r>
              <a:rPr lang="de-DE" sz="3200" dirty="0" err="1"/>
              <a:t>role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RBPs</a:t>
            </a:r>
          </a:p>
        </p:txBody>
      </p:sp>
      <p:pic>
        <p:nvPicPr>
          <p:cNvPr id="4" name="Picture 2" descr="https://lh6.googleusercontent.com/Q0VnvLdlgbgmCOUcKY4haDU6Mn55TCE_uaNGugUlTIWOQzhvr56RaQAB4s1WmcS3gOaQ2snCRK5Ud91xE9zezEggWLMdr93_iLpTiEMx2sVXSK5nmizYy0Q-60gvDWU9BHN-OxD9-9V2JJ1v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819" y="1267547"/>
            <a:ext cx="7612838" cy="512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087789C-1BBE-336F-3CAD-9BE9021495C2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74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07D26-9B69-0C36-A872-D6CB397A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Shift between the fractions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E7D2EAD-0262-14F9-456C-F18D5108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4" y="2593442"/>
            <a:ext cx="5463470" cy="33463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331A999-5550-611E-C4BF-2D4BD0B80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915" y="2593442"/>
            <a:ext cx="5554151" cy="334637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F0EA25B-93C0-D2D8-ACEC-095DC692CFAA}"/>
              </a:ext>
            </a:extLst>
          </p:cNvPr>
          <p:cNvSpPr txBox="1"/>
          <p:nvPr/>
        </p:nvSpPr>
        <p:spPr>
          <a:xfrm>
            <a:off x="5199261" y="1811186"/>
            <a:ext cx="181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 = black</a:t>
            </a:r>
          </a:p>
          <a:p>
            <a:r>
              <a:rPr lang="en-GB"/>
              <a:t>RNase </a:t>
            </a:r>
            <a:r>
              <a:rPr lang="en-GB" dirty="0"/>
              <a:t>= magenta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AD8CF4E7-77E6-C718-53B1-C8143ABF8F26}"/>
              </a:ext>
            </a:extLst>
          </p:cNvPr>
          <p:cNvSpPr/>
          <p:nvPr/>
        </p:nvSpPr>
        <p:spPr>
          <a:xfrm rot="10800000">
            <a:off x="8864082" y="3144416"/>
            <a:ext cx="1352938" cy="28458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36BAEC-E14F-31A0-2C23-25FF589C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51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21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6228275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4159955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FCF3E94-2734-942A-8E7C-07BD74A97079}"/>
              </a:ext>
            </a:extLst>
          </p:cNvPr>
          <p:cNvSpPr txBox="1"/>
          <p:nvPr/>
        </p:nvSpPr>
        <p:spPr>
          <a:xfrm>
            <a:off x="12960021" y="545432"/>
            <a:ext cx="39870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>
                <a:solidFill>
                  <a:srgbClr val="FF0000"/>
                </a:solidFill>
              </a:rPr>
              <a:t>check relevance of shifts of maxima between control and </a:t>
            </a:r>
            <a:r>
              <a:rPr lang="en-GB" sz="2800" dirty="0" err="1">
                <a:solidFill>
                  <a:srgbClr val="FF0000"/>
                </a:solidFill>
              </a:rPr>
              <a:t>Rnase</a:t>
            </a:r>
            <a:r>
              <a:rPr lang="en-GB" sz="2800" dirty="0">
                <a:solidFill>
                  <a:srgbClr val="FF0000"/>
                </a:solidFill>
              </a:rPr>
              <a:t> samples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gain overview of possible similarities/properties of RNA-dependent proteins</a:t>
            </a:r>
          </a:p>
        </p:txBody>
      </p:sp>
    </p:spTree>
    <p:extLst>
      <p:ext uri="{BB962C8B-B14F-4D97-AF65-F5344CB8AC3E}">
        <p14:creationId xmlns:p14="http://schemas.microsoft.com/office/powerpoint/2010/main" val="2914660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22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24218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60242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statistical testing t-test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further comparison to protein databases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create boxplots for comparison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check significance of shifts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overview possible properties of RBPs</a:t>
            </a:r>
          </a:p>
        </p:txBody>
      </p:sp>
    </p:spTree>
    <p:extLst>
      <p:ext uri="{BB962C8B-B14F-4D97-AF65-F5344CB8AC3E}">
        <p14:creationId xmlns:p14="http://schemas.microsoft.com/office/powerpoint/2010/main" val="125036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23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9474974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5273544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0CDFF63-3937-6DB6-1786-D7074724CBF3}"/>
              </a:ext>
            </a:extLst>
          </p:cNvPr>
          <p:cNvSpPr txBox="1"/>
          <p:nvPr/>
        </p:nvSpPr>
        <p:spPr>
          <a:xfrm>
            <a:off x="12573816" y="545432"/>
            <a:ext cx="3987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trends between RBPs and if so, what they are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a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2566271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24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5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k-means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regression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time: 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 set</a:t>
            </a:r>
            <a:endParaRPr lang="en-US" sz="2800" baseline="30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trends between RBPs?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finding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1347828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750675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6387133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223E599-24A7-C81F-3336-ECDC6D7FA9A3}"/>
              </a:ext>
            </a:extLst>
          </p:cNvPr>
          <p:cNvSpPr txBox="1"/>
          <p:nvPr/>
        </p:nvSpPr>
        <p:spPr>
          <a:xfrm>
            <a:off x="12871561" y="545432"/>
            <a:ext cx="39870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differences between (amount of) RBPs between both cell cycle phases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changes in actin associated RBPs between cell cycle phases</a:t>
            </a:r>
          </a:p>
        </p:txBody>
      </p:sp>
    </p:spTree>
    <p:extLst>
      <p:ext uri="{BB962C8B-B14F-4D97-AF65-F5344CB8AC3E}">
        <p14:creationId xmlns:p14="http://schemas.microsoft.com/office/powerpoint/2010/main" val="2621913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809565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6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findings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dataset with protein data 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results of both data 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differences between RBPs between both cell cycle phases?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changes in actin associated RBPs between cell cycle phases?</a:t>
            </a:r>
          </a:p>
        </p:txBody>
      </p:sp>
    </p:spTree>
    <p:extLst>
      <p:ext uri="{BB962C8B-B14F-4D97-AF65-F5344CB8AC3E}">
        <p14:creationId xmlns:p14="http://schemas.microsoft.com/office/powerpoint/2010/main" val="240511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421187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7500722" y="3139200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67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28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7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finish data analysis and data set comparison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writing project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preparation of final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4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29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8055129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8614311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8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109" y="212725"/>
            <a:ext cx="10065327" cy="798657"/>
          </a:xfrm>
        </p:spPr>
        <p:txBody>
          <a:bodyPr/>
          <a:lstStyle/>
          <a:p>
            <a:pPr algn="ctr"/>
            <a:r>
              <a:rPr lang="de-DE" dirty="0"/>
              <a:t>RBPs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7529" y="1209565"/>
            <a:ext cx="3609109" cy="4741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/>
              <a:t>Interaction</a:t>
            </a:r>
          </a:p>
          <a:p>
            <a:pPr>
              <a:buFontTx/>
              <a:buChar char="-"/>
            </a:pPr>
            <a:r>
              <a:rPr lang="de-DE" sz="2000" dirty="0"/>
              <a:t>Dynamic</a:t>
            </a:r>
          </a:p>
          <a:p>
            <a:pPr>
              <a:buFontTx/>
              <a:buChar char="-"/>
            </a:pPr>
            <a:r>
              <a:rPr lang="de-DE" sz="2000" dirty="0" err="1"/>
              <a:t>Cooperative</a:t>
            </a:r>
            <a:r>
              <a:rPr lang="de-DE" sz="2000" dirty="0"/>
              <a:t> &amp; </a:t>
            </a:r>
            <a:r>
              <a:rPr lang="de-DE" sz="2000" dirty="0" err="1"/>
              <a:t>antagonistic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Heterogenous</a:t>
            </a:r>
            <a:r>
              <a:rPr lang="de-DE" sz="2000" dirty="0"/>
              <a:t>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domains</a:t>
            </a:r>
            <a:endParaRPr lang="de-DE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09" y="3788381"/>
            <a:ext cx="3629025" cy="22955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580" y="1011383"/>
            <a:ext cx="1766577" cy="125405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585580" y="2418173"/>
            <a:ext cx="2261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RNA </a:t>
            </a:r>
            <a:r>
              <a:rPr lang="de-DE" sz="1400" dirty="0" err="1"/>
              <a:t>recognition</a:t>
            </a:r>
            <a:r>
              <a:rPr lang="de-DE" sz="1400" dirty="0"/>
              <a:t> </a:t>
            </a:r>
            <a:r>
              <a:rPr lang="de-DE" sz="1400" dirty="0" err="1"/>
              <a:t>motif</a:t>
            </a:r>
            <a:endParaRPr lang="de-DE" sz="1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437" y="2940244"/>
            <a:ext cx="1556442" cy="148877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712437" y="4581753"/>
            <a:ext cx="2376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Zinc</a:t>
            </a:r>
            <a:r>
              <a:rPr lang="de-DE" sz="1400" dirty="0"/>
              <a:t> </a:t>
            </a:r>
            <a:r>
              <a:rPr lang="de-DE" sz="1400" dirty="0" err="1"/>
              <a:t>finger</a:t>
            </a:r>
            <a:r>
              <a:rPr lang="de-DE" sz="1400" dirty="0"/>
              <a:t> </a:t>
            </a:r>
            <a:r>
              <a:rPr lang="de-DE" sz="1400" dirty="0" err="1"/>
              <a:t>binding</a:t>
            </a:r>
            <a:r>
              <a:rPr lang="de-DE" sz="1400" dirty="0"/>
              <a:t> </a:t>
            </a:r>
            <a:r>
              <a:rPr lang="de-DE" sz="1400" dirty="0" err="1"/>
              <a:t>domain</a:t>
            </a:r>
            <a:endParaRPr lang="de-DE" sz="14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215" y="5129974"/>
            <a:ext cx="1470566" cy="1257954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4712437" y="6413698"/>
            <a:ext cx="2127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 </a:t>
            </a:r>
            <a:r>
              <a:rPr lang="de-DE" sz="1400" dirty="0" err="1"/>
              <a:t>Homology</a:t>
            </a:r>
            <a:r>
              <a:rPr lang="de-DE" sz="1400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BF8CE-8AB2-707A-CBDA-077EF878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</a:t>
            </a:fld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664DA1-926C-8B01-07E6-E7EF535B5C60}"/>
              </a:ext>
            </a:extLst>
          </p:cNvPr>
          <p:cNvSpPr txBox="1"/>
          <p:nvPr/>
        </p:nvSpPr>
        <p:spPr>
          <a:xfrm>
            <a:off x="7531504" y="5470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Hydrogen </a:t>
            </a:r>
            <a:r>
              <a:rPr lang="de-DE" sz="1400" dirty="0" err="1"/>
              <a:t>bonds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stacking</a:t>
            </a:r>
            <a:r>
              <a:rPr lang="de-DE" sz="1400" dirty="0"/>
              <a:t> </a:t>
            </a:r>
            <a:r>
              <a:rPr lang="de-DE" sz="1400" dirty="0" err="1"/>
              <a:t>interactions</a:t>
            </a:r>
            <a:endParaRPr lang="de-DE" sz="14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FF7698C-116A-ADB9-8AB2-2C3CD10727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1504" y="849397"/>
            <a:ext cx="2158192" cy="44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0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8D02719-2DEA-C50C-150F-1BD8A3BB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organisation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8B9D77-CE8A-9175-04D9-99170E21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least one meeting per week</a:t>
            </a:r>
          </a:p>
          <a:p>
            <a:pPr lvl="1"/>
            <a:r>
              <a:rPr lang="en-GB" dirty="0"/>
              <a:t>Where are we in the project?</a:t>
            </a:r>
          </a:p>
          <a:p>
            <a:pPr lvl="1"/>
            <a:r>
              <a:rPr lang="en-GB" dirty="0"/>
              <a:t>Presenting what team members achieved</a:t>
            </a:r>
          </a:p>
          <a:p>
            <a:pPr lvl="1"/>
            <a:r>
              <a:rPr lang="en-GB" dirty="0"/>
              <a:t>Open questions</a:t>
            </a:r>
          </a:p>
          <a:p>
            <a:pPr lvl="1"/>
            <a:endParaRPr lang="en-GB" dirty="0"/>
          </a:p>
          <a:p>
            <a:r>
              <a:rPr lang="en-GB" dirty="0"/>
              <a:t>Meeting after </a:t>
            </a:r>
            <a:r>
              <a:rPr lang="en-GB" dirty="0" err="1"/>
              <a:t>Tutorium</a:t>
            </a:r>
            <a:endParaRPr lang="en-GB" dirty="0"/>
          </a:p>
          <a:p>
            <a:pPr lvl="1"/>
            <a:r>
              <a:rPr lang="en-GB" dirty="0"/>
              <a:t>Assignment of tasks</a:t>
            </a:r>
          </a:p>
          <a:p>
            <a:pPr lvl="1"/>
            <a:endParaRPr lang="en-GB" dirty="0"/>
          </a:p>
          <a:p>
            <a:r>
              <a:rPr lang="en-GB" dirty="0"/>
              <a:t>Teams of two for more difficult tasks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498639A-822D-BC8B-DB69-1A72D2B8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702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9182" cy="48000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RBPs</a:t>
            </a:r>
            <a:br>
              <a:rPr lang="de-DE" dirty="0"/>
            </a:br>
            <a:r>
              <a:rPr lang="de-DE" dirty="0"/>
              <a:t>- Interaction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</p:txBody>
      </p:sp>
      <p:pic>
        <p:nvPicPr>
          <p:cNvPr id="9218" name="Picture 2" descr="https://lh5.googleusercontent.com/PId1N-Kz4v57GH7ctmtwLi3dBqHYTClN08xN1ZPUNnYGlOVhmy1z8x9Ro9CLL_Ln-ph7bq8mAOvSOexTpWYptjS3AQRneF8fAB0Z-rC_jmpsELDpv29g8oKuN76juaEosZxDb0R60P4weUg6s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3" y="207819"/>
            <a:ext cx="2559641" cy="556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641" y="1068532"/>
            <a:ext cx="5686425" cy="48196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3236" y="5888182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Hydrogen </a:t>
            </a:r>
            <a:r>
              <a:rPr lang="de-DE" dirty="0" err="1"/>
              <a:t>bonds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stacking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849091" y="6054436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23A6798-2BBF-241F-91A0-778CB0B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7514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Sucrose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Gradient </a:t>
            </a:r>
            <a:r>
              <a:rPr lang="de-DE" dirty="0" err="1"/>
              <a:t>Method</a:t>
            </a:r>
            <a:br>
              <a:rPr lang="de-DE" dirty="0"/>
            </a:br>
            <a:r>
              <a:rPr lang="de-DE" dirty="0"/>
              <a:t>- </a:t>
            </a:r>
            <a:r>
              <a:rPr lang="de-DE" sz="2800" dirty="0" err="1"/>
              <a:t>identification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RBPs </a:t>
            </a:r>
            <a:r>
              <a:rPr lang="de-DE" sz="2800" dirty="0" err="1"/>
              <a:t>and</a:t>
            </a:r>
            <a:r>
              <a:rPr lang="de-DE" sz="2800" dirty="0"/>
              <a:t> RNA </a:t>
            </a:r>
            <a:r>
              <a:rPr lang="de-DE" sz="2800" dirty="0" err="1"/>
              <a:t>dependent</a:t>
            </a:r>
            <a:r>
              <a:rPr lang="de-DE" sz="2800" dirty="0"/>
              <a:t> </a:t>
            </a:r>
            <a:r>
              <a:rPr lang="de-DE" sz="2800" dirty="0" err="1"/>
              <a:t>proteins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9" y="1829233"/>
            <a:ext cx="2895600" cy="3562350"/>
          </a:xfrm>
          <a:prstGeom prst="rect">
            <a:avLst/>
          </a:prstGeom>
        </p:spPr>
      </p:pic>
      <p:pic>
        <p:nvPicPr>
          <p:cNvPr id="3076" name="Picture 4" descr="https://lh3.googleusercontent.com/q4k6miNmuV0U6D8UsLzAUAY8_Co-PmUYIP4A50D-2y5o2BpgIeFMGbZ5Qj6Yo-7DRYs_8NAXhDLZOcFx8RLXTYXgzyh1qULI-2q3_Zl-SoJrIstYK03bKkQ_Dg3TY8EieZVeZOnE6NlT0joj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1658"/>
            <a:ext cx="41624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26473" y="5391583"/>
            <a:ext cx="10931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dissociate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fraction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quantitiy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strategy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gain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insight</a:t>
            </a:r>
            <a:r>
              <a:rPr lang="de-DE" dirty="0">
                <a:sym typeface="Wingdings" panose="05000000000000000000" pitchFamily="2" charset="2"/>
              </a:rPr>
              <a:t> on RNA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protein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analysis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3B0503-1265-DEF1-0A10-9671D0C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139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87238" y="588819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Why</a:t>
            </a:r>
            <a:r>
              <a:rPr lang="de-DE" sz="3200" dirty="0"/>
              <a:t> </a:t>
            </a:r>
            <a:r>
              <a:rPr lang="de-DE" sz="3200" dirty="0" err="1"/>
              <a:t>should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care?</a:t>
            </a:r>
            <a:br>
              <a:rPr lang="de-DE" sz="3200" dirty="0"/>
            </a:br>
            <a:r>
              <a:rPr lang="de-DE" sz="3200" dirty="0"/>
              <a:t>- The </a:t>
            </a:r>
            <a:r>
              <a:rPr lang="de-DE" sz="3200" dirty="0" err="1"/>
              <a:t>role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RBPs</a:t>
            </a:r>
          </a:p>
        </p:txBody>
      </p:sp>
      <p:pic>
        <p:nvPicPr>
          <p:cNvPr id="4" name="Picture 2" descr="https://lh6.googleusercontent.com/Q0VnvLdlgbgmCOUcKY4haDU6Mn55TCE_uaNGugUlTIWOQzhvr56RaQAB4s1WmcS3gOaQ2snCRK5Ud91xE9zezEggWLMdr93_iLpTiEMx2sVXSK5nmizYy0Q-60gvDWU9BHN-OxD9-9V2JJ1v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6" y="1836593"/>
            <a:ext cx="6104736" cy="410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564582" y="1565564"/>
            <a:ext cx="43641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RBPs </a:t>
            </a:r>
            <a:r>
              <a:rPr lang="de-DE" dirty="0" err="1"/>
              <a:t>regulate</a:t>
            </a:r>
            <a:r>
              <a:rPr lang="de-DE" dirty="0"/>
              <a:t> </a:t>
            </a:r>
            <a:r>
              <a:rPr lang="de-DE" dirty="0" err="1"/>
              <a:t>splicing</a:t>
            </a:r>
            <a:r>
              <a:rPr lang="de-DE" dirty="0"/>
              <a:t> &amp; </a:t>
            </a:r>
            <a:r>
              <a:rPr lang="de-DE" dirty="0" err="1"/>
              <a:t>post</a:t>
            </a:r>
            <a:r>
              <a:rPr lang="de-DE" dirty="0"/>
              <a:t> </a:t>
            </a:r>
            <a:r>
              <a:rPr lang="de-DE" dirty="0" err="1"/>
              <a:t>translational</a:t>
            </a:r>
            <a:r>
              <a:rPr lang="de-DE" dirty="0"/>
              <a:t> </a:t>
            </a:r>
            <a:r>
              <a:rPr lang="de-DE" dirty="0" err="1"/>
              <a:t>modification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just a </a:t>
            </a:r>
            <a:r>
              <a:rPr lang="de-DE" dirty="0" err="1"/>
              <a:t>template</a:t>
            </a:r>
            <a:r>
              <a:rPr lang="de-DE" dirty="0"/>
              <a:t>!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non </a:t>
            </a:r>
            <a:r>
              <a:rPr lang="de-DE" dirty="0" err="1"/>
              <a:t>coding</a:t>
            </a:r>
            <a:r>
              <a:rPr lang="de-DE" dirty="0"/>
              <a:t> RNA </a:t>
            </a:r>
            <a:r>
              <a:rPr lang="de-DE" dirty="0" err="1"/>
              <a:t>is</a:t>
            </a:r>
            <a:r>
              <a:rPr lang="de-DE" dirty="0"/>
              <a:t> still not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understood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alone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RNA </a:t>
            </a:r>
            <a:r>
              <a:rPr lang="de-DE" dirty="0" err="1"/>
              <a:t>metabolism</a:t>
            </a:r>
            <a:r>
              <a:rPr lang="de-DE" dirty="0"/>
              <a:t> RBPs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Cooperative</a:t>
            </a:r>
            <a:r>
              <a:rPr lang="de-DE" dirty="0"/>
              <a:t> &amp; </a:t>
            </a:r>
            <a:r>
              <a:rPr lang="de-DE" dirty="0" err="1"/>
              <a:t>antagonistic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Dynamic </a:t>
            </a:r>
            <a:r>
              <a:rPr lang="de-DE" dirty="0" err="1"/>
              <a:t>associations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fine-tuned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regulation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RNA </a:t>
            </a:r>
            <a:r>
              <a:rPr lang="de-DE" dirty="0" err="1">
                <a:sym typeface="Wingdings" panose="05000000000000000000" pitchFamily="2" charset="2"/>
              </a:rPr>
              <a:t>targets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445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Actin</a:t>
            </a:r>
            <a:r>
              <a:rPr lang="de-DE" dirty="0"/>
              <a:t> in </a:t>
            </a:r>
            <a:r>
              <a:rPr lang="de-DE" dirty="0" err="1"/>
              <a:t>cancer</a:t>
            </a:r>
            <a:endParaRPr lang="de-DE" dirty="0"/>
          </a:p>
        </p:txBody>
      </p:sp>
      <p:pic>
        <p:nvPicPr>
          <p:cNvPr id="6148" name="Picture 4" descr="https://lh3.googleusercontent.com/1cdTvVWODOZxyFYAFlHsm_v9tjBBX1b5Jpp4L6RGjUjLIstPwXoU1bBzg3lvHLKaYRJTTJkkruvGm17-zWGe4BgwymOy4GRLZoh5uZfuVDq4Wh0XUNyOwtNYCOZZBgGRA4G1M36AZqoaFpMo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1624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lh5.googleusercontent.com/yCVQlIhxqR3RcTaztNr6rTi-QiwPzYXA39ky_L7eu61_iX32JkCcMvx3C9BygqQbdXlvwKU0dgNUwTjoljK5yWpvllbsIJMBwoWg7ifBWSXCAsc73Y5ldntE4s9gW5bZ65iDdBjLNFD8bgFh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537" y="1494312"/>
            <a:ext cx="6337810" cy="361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36418" y="5239006"/>
            <a:ext cx="1131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motility</a:t>
            </a:r>
            <a:endParaRPr lang="de-DE" dirty="0"/>
          </a:p>
          <a:p>
            <a:r>
              <a:rPr lang="de-DE" dirty="0"/>
              <a:t>Cancer </a:t>
            </a:r>
            <a:r>
              <a:rPr lang="de-DE" dirty="0" err="1"/>
              <a:t>metastasis</a:t>
            </a:r>
            <a:r>
              <a:rPr lang="de-DE" dirty="0"/>
              <a:t>,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proliferation</a:t>
            </a:r>
            <a:endParaRPr lang="de-DE" dirty="0"/>
          </a:p>
          <a:p>
            <a:r>
              <a:rPr lang="de-DE" dirty="0" err="1"/>
              <a:t>Invasivity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cells</a:t>
            </a:r>
            <a:r>
              <a:rPr lang="de-DE" dirty="0"/>
              <a:t> &amp; EMT</a:t>
            </a:r>
          </a:p>
          <a:p>
            <a:r>
              <a:rPr lang="de-DE" dirty="0"/>
              <a:t>Potential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targeting</a:t>
            </a:r>
            <a:r>
              <a:rPr lang="de-DE" dirty="0"/>
              <a:t> </a:t>
            </a:r>
            <a:r>
              <a:rPr lang="de-DE" dirty="0" err="1"/>
              <a:t>cytoskeletal</a:t>
            </a:r>
            <a:r>
              <a:rPr lang="de-DE" dirty="0"/>
              <a:t> </a:t>
            </a:r>
            <a:r>
              <a:rPr lang="de-DE" dirty="0" err="1"/>
              <a:t>microfilaments</a:t>
            </a:r>
            <a:r>
              <a:rPr lang="de-DE" dirty="0"/>
              <a:t> in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therapy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D0DC903-3439-1F90-6821-EAA37D57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6242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9237" y="411230"/>
            <a:ext cx="3539836" cy="1325563"/>
          </a:xfrm>
        </p:spPr>
        <p:txBody>
          <a:bodyPr/>
          <a:lstStyle/>
          <a:p>
            <a:pPr algn="r"/>
            <a:r>
              <a:rPr lang="de-DE" dirty="0"/>
              <a:t>RBPs in </a:t>
            </a:r>
            <a:r>
              <a:rPr lang="de-DE" dirty="0" err="1"/>
              <a:t>cancer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https://lh4.googleusercontent.com/etOm-v6uq1e8gHo-wEDrcXnf_op-3TJIfPXeDDf1tgHbiFIoS2Gwgw7uW2jzEsvxXS-QSooiPKCLkgO50U0azifQVjG-pFt8k93wLXd_XYDQ-uvjJbdwSZW5yud7s8WFPs3HIqkAtjL5SDlj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47" y="271462"/>
            <a:ext cx="502920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dEvmLo5cwy88fis8FlK74fpzq0GWd4tZyTfltlKYtJrahZxnqPsPndW0zVdjNMshGgIaLBQhDKEtPytMusdttgSG_h0oW41uhKtG6tPNdskZFLi8B1SRYeyvMZhIE-1Dj6y-AKUCwIZMH9l6G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047" y="2003288"/>
            <a:ext cx="6459106" cy="347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EFB877-3B36-3A1C-9651-E889E0DC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25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E5098-8378-EEE3-D63E-16DB4EF7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88831-B2F8-C53A-8D3A-DD30A38A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8687" cy="4351338"/>
          </a:xfrm>
        </p:spPr>
        <p:txBody>
          <a:bodyPr/>
          <a:lstStyle/>
          <a:p>
            <a:r>
              <a:rPr lang="en-GB" dirty="0"/>
              <a:t>Drop protein if it has more than 10 zeros in at least two replicates in control and/or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FA0DCC-4DF0-7D1B-8935-271D8254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737" y="1825625"/>
            <a:ext cx="6492803" cy="397036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909B4-2571-C2C1-92EE-39193C9B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41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?</a:t>
            </a:r>
            <a:br>
              <a:rPr lang="de-DE" dirty="0"/>
            </a:br>
            <a:r>
              <a:rPr lang="de-DE" dirty="0"/>
              <a:t>- </a:t>
            </a:r>
            <a:r>
              <a:rPr lang="de-DE" sz="3600" dirty="0"/>
              <a:t>Study </a:t>
            </a:r>
            <a:r>
              <a:rPr lang="de-DE" sz="3600" dirty="0" err="1"/>
              <a:t>gap</a:t>
            </a:r>
            <a:r>
              <a:rPr lang="de-DE" sz="3600" dirty="0"/>
              <a:t> on RBPs</a:t>
            </a:r>
            <a:br>
              <a:rPr lang="de-DE" sz="3600" dirty="0"/>
            </a:br>
            <a:endParaRPr lang="de-DE" sz="3600" dirty="0"/>
          </a:p>
        </p:txBody>
      </p:sp>
      <p:pic>
        <p:nvPicPr>
          <p:cNvPr id="11266" name="Picture 2" descr="https://lh4.googleusercontent.com/m3fM52UVPFJFFACZSs9K4WrzpdNDNpIu2OXkFznHqz-IhEzxkJZE1iMxEMjxRWr1cBCxVoxLnQBVUgZWWtLlR7QAP6DsMyK9XTUWUtkbTDzuZyxV4W0eYvrjjvf7DeWX9SYJIrGj6tqOXvn7O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211026"/>
            <a:ext cx="76009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7F492F-5C82-E5CA-C079-648CE3F6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345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86090" y="873477"/>
            <a:ext cx="9144000" cy="799154"/>
          </a:xfrm>
        </p:spPr>
        <p:txBody>
          <a:bodyPr>
            <a:normAutofit fontScale="90000"/>
          </a:bodyPr>
          <a:lstStyle/>
          <a:p>
            <a:r>
              <a:rPr lang="de-DE" sz="4400" dirty="0"/>
              <a:t>RBPs </a:t>
            </a:r>
            <a:r>
              <a:rPr lang="de-DE" sz="4400" dirty="0" err="1"/>
              <a:t>and</a:t>
            </a:r>
            <a:r>
              <a:rPr lang="de-DE" sz="4400" dirty="0"/>
              <a:t> </a:t>
            </a:r>
            <a:r>
              <a:rPr lang="de-DE" sz="4400" dirty="0" err="1"/>
              <a:t>diseases</a:t>
            </a:r>
            <a:br>
              <a:rPr lang="de-DE" dirty="0"/>
            </a:br>
            <a:endParaRPr lang="de-DE" dirty="0"/>
          </a:p>
        </p:txBody>
      </p:sp>
      <p:pic>
        <p:nvPicPr>
          <p:cNvPr id="1030" name="Picture 6" descr="https://lh6.googleusercontent.com/LSgkM60wlGQwaBGAQJFtenUcnLhs6f4EdwQYIJMFOarheOFrVussYS6xTVDPrqDIzt2x2m5gtCNWY2ELF0fXrCDMfQH8l6NDflao9L6AjZSoDXCHXdbkUnvFB9bzlv_tCinHQnBI8lHqwkvb9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2" y="1273054"/>
            <a:ext cx="8391113" cy="24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cq4sdueE6odyVsvB5M4RmOIkJCWZDmySKwqYKrIkhYV6lhnG_cHmVzJxwqrL5FZmz27Dadf8KWZyr8lnXcNvvSjnnQc8WWEo7pVFwoRVRGt610RWGNs1e10B8Msp5lsBhTYPQAsvP4Hf0dGz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1" y="3906981"/>
            <a:ext cx="8542625" cy="234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3FC8A7C-38DB-A31F-ADBD-B54F0D24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390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s://lh3.googleusercontent.com/jrIOIE1TSwLIYZbmDbUHOIo7w8RDuVbtrWEX-tar6uzZbJoVjF1gmP63BLVK_uTPWqvxwtgq5xtS4WkgSogFAE5MViMM7M6_dQF5yLj0QhxXrMJ2mbEOCBCc0CHZ80jypOFqZzZjByghvjiP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57" y="597608"/>
            <a:ext cx="9916534" cy="19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lh5.googleusercontent.com/2hOT5iY_Yb7pebDKOLUcWpOn6VXX47RLKbCBvVHur9KtVTaEKL1BPSG6YFGb7npt_iklffb1Q0n1B6RKF20nJBN4Q_MOHVmchzZfFa5kWGxUs8aCFmNwfwPbYz1qt6ZbbVAq0OUsOMO6bIhR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13" y="2999358"/>
            <a:ext cx="9792078" cy="326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17999F4-907B-0F9C-F3BC-AC8E8F70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318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care?</a:t>
            </a:r>
            <a:br>
              <a:rPr lang="de-DE" dirty="0"/>
            </a:br>
            <a:r>
              <a:rPr lang="de-DE" sz="3200" dirty="0"/>
              <a:t>- </a:t>
            </a:r>
            <a:r>
              <a:rPr lang="de-DE" sz="3200" dirty="0" err="1"/>
              <a:t>translational</a:t>
            </a:r>
            <a:r>
              <a:rPr lang="de-DE" sz="3200" dirty="0"/>
              <a:t> potential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research</a:t>
            </a:r>
            <a:endParaRPr lang="de-DE" sz="3200" dirty="0"/>
          </a:p>
        </p:txBody>
      </p:sp>
      <p:pic>
        <p:nvPicPr>
          <p:cNvPr id="4098" name="Picture 2" descr="https://lh3.googleusercontent.com/I4S8q_h9M78bSRaAPHVl1eP7QCmZAo_Cp75CDo8UFywDgzIQ8yLg3nV_RbLgGWTxwSenzxnJU8gNIkSbFP1gPJuLkwfQEaTNg_alAxmXuBuHJY3J7r-t-NZhC7sauMPiQ07d1XM6eQsWLjZVz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690688"/>
            <a:ext cx="5202381" cy="489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25B401-0B17-5967-F357-B723A161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48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Example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therapeutics</a:t>
            </a:r>
            <a:r>
              <a:rPr lang="de-DE" sz="3200" dirty="0"/>
              <a:t>: YTHDF2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336458"/>
            <a:ext cx="4505989" cy="435133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848849" y="1720840"/>
            <a:ext cx="3033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RBP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in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  <a:p>
            <a:r>
              <a:rPr lang="de-DE" dirty="0" err="1"/>
              <a:t>Depletion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YTHDF2 </a:t>
            </a:r>
            <a:r>
              <a:rPr lang="de-DE" dirty="0" err="1"/>
              <a:t>induces</a:t>
            </a:r>
            <a:r>
              <a:rPr lang="de-DE" dirty="0"/>
              <a:t> </a:t>
            </a:r>
            <a:r>
              <a:rPr lang="de-DE" dirty="0" err="1"/>
              <a:t>apoptosis</a:t>
            </a:r>
            <a:r>
              <a:rPr lang="de-DE" dirty="0"/>
              <a:t> in human </a:t>
            </a:r>
            <a:r>
              <a:rPr lang="de-DE" dirty="0" err="1"/>
              <a:t>triple</a:t>
            </a:r>
            <a:r>
              <a:rPr lang="de-DE" dirty="0"/>
              <a:t>-negative </a:t>
            </a:r>
            <a:r>
              <a:rPr lang="de-DE" dirty="0" err="1"/>
              <a:t>breast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Impended</a:t>
            </a:r>
            <a:r>
              <a:rPr lang="de-DE" dirty="0"/>
              <a:t> </a:t>
            </a:r>
            <a:r>
              <a:rPr lang="de-DE" dirty="0" err="1"/>
              <a:t>xenograft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in vivo (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) YTDF2 </a:t>
            </a:r>
            <a:r>
              <a:rPr lang="de-DE" dirty="0" err="1"/>
              <a:t>contributes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EMT </a:t>
            </a:r>
            <a:r>
              <a:rPr lang="de-DE" dirty="0" err="1"/>
              <a:t>transition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Mice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YTDF2 knockout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249EA6B-87B2-4E83-63AE-D719CBFF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193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out?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6157"/>
          </a:xfrm>
        </p:spPr>
        <p:txBody>
          <a:bodyPr>
            <a:normAutofit/>
          </a:bodyPr>
          <a:lstStyle/>
          <a:p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RBPs &amp; RNA </a:t>
            </a:r>
            <a:r>
              <a:rPr lang="de-DE" sz="1800" dirty="0" err="1"/>
              <a:t>dependent</a:t>
            </a:r>
            <a:r>
              <a:rPr lang="de-DE" sz="1800" dirty="0"/>
              <a:t>?</a:t>
            </a:r>
          </a:p>
          <a:p>
            <a:r>
              <a:rPr lang="de-DE" sz="1800" dirty="0"/>
              <a:t>Regression </a:t>
            </a:r>
            <a:r>
              <a:rPr lang="de-DE" sz="1800" dirty="0" err="1"/>
              <a:t>analysis</a:t>
            </a:r>
            <a:r>
              <a:rPr lang="de-DE" sz="1800" dirty="0"/>
              <a:t>: Can </a:t>
            </a:r>
            <a:r>
              <a:rPr lang="de-DE" sz="1800" dirty="0" err="1"/>
              <a:t>we</a:t>
            </a:r>
            <a:r>
              <a:rPr lang="de-DE" sz="1800" dirty="0"/>
              <a:t> </a:t>
            </a:r>
            <a:r>
              <a:rPr lang="de-DE" sz="1800" dirty="0" err="1"/>
              <a:t>predict</a:t>
            </a:r>
            <a:r>
              <a:rPr lang="de-DE" sz="1800" dirty="0"/>
              <a:t> </a:t>
            </a:r>
            <a:r>
              <a:rPr lang="de-DE" sz="1800" dirty="0" err="1"/>
              <a:t>if</a:t>
            </a:r>
            <a:r>
              <a:rPr lang="de-DE" sz="1800" dirty="0"/>
              <a:t> a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RNA </a:t>
            </a:r>
            <a:r>
              <a:rPr lang="de-DE" sz="1800" dirty="0" err="1"/>
              <a:t>dependent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looking</a:t>
            </a:r>
            <a:r>
              <a:rPr lang="de-DE" sz="1800" dirty="0"/>
              <a:t> at </a:t>
            </a:r>
            <a:r>
              <a:rPr lang="de-DE" sz="1800" dirty="0" err="1"/>
              <a:t>its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traits</a:t>
            </a:r>
            <a:r>
              <a:rPr lang="de-DE" sz="1800" dirty="0"/>
              <a:t>?</a:t>
            </a:r>
          </a:p>
          <a:p>
            <a:r>
              <a:rPr lang="de-DE" sz="1800" dirty="0"/>
              <a:t>Second </a:t>
            </a:r>
            <a:r>
              <a:rPr lang="de-DE" sz="1800" dirty="0" err="1"/>
              <a:t>dataset</a:t>
            </a:r>
            <a:r>
              <a:rPr lang="de-DE" sz="1800" dirty="0"/>
              <a:t>: </a:t>
            </a:r>
            <a:r>
              <a:rPr lang="de-DE" sz="1800" dirty="0" err="1"/>
              <a:t>How</a:t>
            </a:r>
            <a:r>
              <a:rPr lang="de-DE" sz="1800" dirty="0"/>
              <a:t> do RBPs </a:t>
            </a:r>
            <a:r>
              <a:rPr lang="de-DE" sz="1800" dirty="0" err="1"/>
              <a:t>change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cellular</a:t>
            </a:r>
            <a:r>
              <a:rPr lang="de-DE" sz="1800" dirty="0"/>
              <a:t> </a:t>
            </a:r>
            <a:r>
              <a:rPr lang="de-DE" sz="1800" dirty="0" err="1"/>
              <a:t>context</a:t>
            </a:r>
            <a:r>
              <a:rPr lang="de-DE" sz="1800" dirty="0"/>
              <a:t>? </a:t>
            </a:r>
          </a:p>
          <a:p>
            <a:pPr lvl="1"/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interactions</a:t>
            </a:r>
            <a:r>
              <a:rPr lang="de-DE" sz="1800" dirty="0"/>
              <a:t> </a:t>
            </a:r>
            <a:r>
              <a:rPr lang="de-DE" sz="1800" dirty="0" err="1"/>
              <a:t>during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cell</a:t>
            </a:r>
            <a:r>
              <a:rPr lang="de-DE" sz="1800" dirty="0"/>
              <a:t> </a:t>
            </a:r>
            <a:r>
              <a:rPr lang="de-DE" sz="1800" dirty="0" err="1"/>
              <a:t>cycle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transient?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1" y="4211782"/>
            <a:ext cx="6867525" cy="138112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897092" y="4415991"/>
            <a:ext cx="414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? Do </a:t>
            </a:r>
            <a:r>
              <a:rPr lang="de-DE" dirty="0" err="1"/>
              <a:t>Actin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947F40-B087-584B-A06A-13879337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14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2270</Words>
  <Application>Microsoft Office PowerPoint</Application>
  <PresentationFormat>Breitbild</PresentationFormat>
  <Paragraphs>668</Paragraphs>
  <Slides>36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</vt:lpstr>
      <vt:lpstr>Proteome-wide Screen for RNA-dependent Proteins in HeLa cells </vt:lpstr>
      <vt:lpstr>Why should we care? - The role of RBPs</vt:lpstr>
      <vt:lpstr>RBPs</vt:lpstr>
      <vt:lpstr>Why is that important? - Study gap on RBPs </vt:lpstr>
      <vt:lpstr>RBPs and diseases </vt:lpstr>
      <vt:lpstr>PowerPoint-Präsentation</vt:lpstr>
      <vt:lpstr>Why should everyone else care? - translational potential of RBP research</vt:lpstr>
      <vt:lpstr>Example of RBP therapeutics: YTHDF2</vt:lpstr>
      <vt:lpstr>What do we want to find out?</vt:lpstr>
      <vt:lpstr>The data set</vt:lpstr>
      <vt:lpstr>PowerPoint-Präsentation</vt:lpstr>
      <vt:lpstr>PowerPoint-Präsentation</vt:lpstr>
      <vt:lpstr>Statistical properties</vt:lpstr>
      <vt:lpstr>PowerPoint-Präsentation</vt:lpstr>
      <vt:lpstr>PowerPoint-Präsentation</vt:lpstr>
      <vt:lpstr>PowerPoint-Präsentation</vt:lpstr>
      <vt:lpstr>PowerPoint-Präsentation</vt:lpstr>
      <vt:lpstr>Gaussian approximation </vt:lpstr>
      <vt:lpstr>PowerPoint-Präsentation</vt:lpstr>
      <vt:lpstr>Shift between the fractions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Team organisation </vt:lpstr>
      <vt:lpstr>RBPs - Interaction with RNA</vt:lpstr>
      <vt:lpstr>Sucrose Density Gradient Method - identification of new RBPs and RNA dependent proteins</vt:lpstr>
      <vt:lpstr>Why should we care? - The role of RBPs</vt:lpstr>
      <vt:lpstr>The role of Actin in cancer</vt:lpstr>
      <vt:lpstr>RBPs in cancer</vt:lpstr>
      <vt:lpstr>Statistical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Title Idea</dc:title>
  <dc:creator>Kiren Nadeem</dc:creator>
  <cp:lastModifiedBy>Kiren Nadeem</cp:lastModifiedBy>
  <cp:revision>29</cp:revision>
  <dcterms:created xsi:type="dcterms:W3CDTF">2022-05-12T14:00:49Z</dcterms:created>
  <dcterms:modified xsi:type="dcterms:W3CDTF">2022-05-16T20:12:17Z</dcterms:modified>
</cp:coreProperties>
</file>