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05" r:id="rId17"/>
    <p:sldId id="307" r:id="rId18"/>
    <p:sldId id="317" r:id="rId19"/>
    <p:sldId id="320" r:id="rId20"/>
    <p:sldId id="310" r:id="rId21"/>
    <p:sldId id="308" r:id="rId22"/>
    <p:sldId id="309" r:id="rId23"/>
    <p:sldId id="319" r:id="rId24"/>
    <p:sldId id="318" r:id="rId25"/>
    <p:sldId id="311" r:id="rId26"/>
    <p:sldId id="321" r:id="rId27"/>
    <p:sldId id="258" r:id="rId28"/>
    <p:sldId id="322" r:id="rId29"/>
    <p:sldId id="323" r:id="rId30"/>
    <p:sldId id="324" r:id="rId31"/>
    <p:sldId id="32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05"/>
            <p14:sldId id="307"/>
            <p14:sldId id="317"/>
            <p14:sldId id="320"/>
            <p14:sldId id="310"/>
            <p14:sldId id="308"/>
            <p14:sldId id="309"/>
            <p14:sldId id="319"/>
            <p14:sldId id="318"/>
            <p14:sldId id="311"/>
            <p14:sldId id="32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3280" autoAdjust="0"/>
  </p:normalViewPr>
  <p:slideViewPr>
    <p:cSldViewPr snapToGrid="0">
      <p:cViewPr varScale="1">
        <p:scale>
          <a:sx n="68" d="100"/>
          <a:sy n="68" d="100"/>
        </p:scale>
        <p:origin x="32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&amp;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: </a:t>
            </a:r>
            <a:r>
              <a:rPr lang="de-DE" dirty="0" err="1" smtClean="0"/>
              <a:t>loss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: 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partners</a:t>
            </a:r>
            <a:endParaRPr lang="de-DE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To-do: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kurze</a:t>
            </a:r>
            <a:r>
              <a:rPr lang="en-GB" baseline="0" dirty="0" smtClean="0"/>
              <a:t> Definition: was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eigentlich</a:t>
            </a:r>
            <a:r>
              <a:rPr lang="en-GB" baseline="0" dirty="0" smtClean="0"/>
              <a:t> interphase?</a:t>
            </a:r>
            <a:endParaRPr lang="en-GB" dirty="0" smtClean="0"/>
          </a:p>
          <a:p>
            <a:pPr marL="171450" indent="-171450">
              <a:buFontTx/>
              <a:buChar char="-"/>
            </a:pP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Data </a:t>
            </a:r>
            <a:r>
              <a:rPr lang="en-GB" dirty="0"/>
              <a:t>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This was </a:t>
            </a:r>
            <a:r>
              <a:rPr lang="de-DE" dirty="0" err="1" smtClean="0"/>
              <a:t>our</a:t>
            </a:r>
            <a:r>
              <a:rPr lang="de-DE" dirty="0" smtClean="0"/>
              <a:t> initial </a:t>
            </a:r>
            <a:r>
              <a:rPr lang="de-DE" dirty="0" err="1" smtClean="0"/>
              <a:t>timeline</a:t>
            </a:r>
            <a:r>
              <a:rPr lang="de-DE" dirty="0" smtClean="0"/>
              <a:t>, in </a:t>
            </a:r>
            <a:r>
              <a:rPr lang="de-DE" dirty="0" err="1" smtClean="0"/>
              <a:t>the</a:t>
            </a:r>
            <a:r>
              <a:rPr lang="de-DE" dirty="0" smtClean="0"/>
              <a:t> end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exactly</a:t>
            </a:r>
            <a:r>
              <a:rPr lang="de-DE" baseline="0" dirty="0" smtClean="0"/>
              <a:t> stick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, but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100: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amount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percentage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will </a:t>
            </a:r>
            <a:r>
              <a:rPr lang="de-DE" baseline="0" dirty="0" err="1" smtClean="0">
                <a:sym typeface="Wingdings" panose="05000000000000000000" pitchFamily="2" charset="2"/>
              </a:rPr>
              <a:t>be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used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determination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local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Coiled</a:t>
            </a:r>
            <a:r>
              <a:rPr lang="de-DE" dirty="0" smtClean="0"/>
              <a:t> </a:t>
            </a:r>
            <a:r>
              <a:rPr lang="de-DE" dirty="0" err="1" smtClean="0"/>
              <a:t>coil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intriniscally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regions</a:t>
            </a:r>
            <a:r>
              <a:rPr lang="de-DE" baseline="0" dirty="0" smtClean="0"/>
              <a:t> (last </a:t>
            </a:r>
            <a:r>
              <a:rPr lang="de-DE" baseline="0" dirty="0" err="1" smtClean="0"/>
              <a:t>ones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unspecific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RNA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alone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RNA </a:t>
            </a:r>
            <a:r>
              <a:rPr lang="de-DE" dirty="0" err="1" smtClean="0"/>
              <a:t>metabolism</a:t>
            </a:r>
            <a:r>
              <a:rPr lang="de-DE" dirty="0" smtClean="0"/>
              <a:t> RBPs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Cooperative</a:t>
            </a:r>
            <a:r>
              <a:rPr lang="de-DE" dirty="0" smtClean="0"/>
              <a:t> &amp; </a:t>
            </a:r>
            <a:r>
              <a:rPr lang="de-DE" dirty="0" err="1" smtClean="0"/>
              <a:t>antagonistic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Dynamic </a:t>
            </a:r>
            <a:r>
              <a:rPr lang="de-DE" dirty="0" err="1" smtClean="0"/>
              <a:t>associations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err="1" smtClean="0">
                <a:sym typeface="Wingdings" panose="05000000000000000000" pitchFamily="2" charset="2"/>
              </a:rPr>
              <a:t>fine-tuned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regulation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their</a:t>
            </a:r>
            <a:r>
              <a:rPr lang="de-DE" dirty="0" smtClean="0">
                <a:sym typeface="Wingdings" panose="05000000000000000000" pitchFamily="2" charset="2"/>
              </a:rPr>
              <a:t> RNA </a:t>
            </a:r>
            <a:r>
              <a:rPr lang="de-DE" dirty="0" err="1" smtClean="0">
                <a:sym typeface="Wingdings" panose="05000000000000000000" pitchFamily="2" charset="2"/>
              </a:rPr>
              <a:t>targets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Comparison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later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traits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RBPs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 smtClean="0"/>
              <a:t>Enable</a:t>
            </a:r>
            <a:r>
              <a:rPr lang="de-DE" dirty="0" smtClean="0"/>
              <a:t> a </a:t>
            </a:r>
            <a:r>
              <a:rPr lang="de-DE" dirty="0" err="1" smtClean="0"/>
              <a:t>fine</a:t>
            </a:r>
            <a:r>
              <a:rPr lang="de-DE" dirty="0" smtClean="0"/>
              <a:t> </a:t>
            </a:r>
            <a:r>
              <a:rPr lang="de-DE" dirty="0" err="1" smtClean="0"/>
              <a:t>tuned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looked</a:t>
            </a:r>
            <a:r>
              <a:rPr lang="de-DE" baseline="0" dirty="0" smtClean="0"/>
              <a:t> at 2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14.07.2022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  <a:r>
              <a:rPr lang="en-GB" sz="4000" b="1" noProof="0" dirty="0" smtClean="0"/>
              <a:t>during Interphase &amp; Mitosis</a:t>
            </a:r>
            <a:endParaRPr lang="en-GB" sz="4000" b="1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 smtClean="0">
                <a:latin typeface="+mj-lt"/>
              </a:rPr>
              <a:t>Data </a:t>
            </a:r>
            <a:r>
              <a:rPr lang="en-GB" noProof="0" dirty="0">
                <a:latin typeface="+mj-lt"/>
              </a:rPr>
              <a:t>Analysis Project 2022</a:t>
            </a:r>
          </a:p>
          <a:p>
            <a:pPr algn="l"/>
            <a:r>
              <a:rPr lang="en-GB" sz="1200" dirty="0" smtClean="0"/>
              <a:t>Team</a:t>
            </a:r>
            <a:r>
              <a:rPr lang="en-GB" sz="1200" noProof="0" dirty="0" smtClean="0"/>
              <a:t> </a:t>
            </a:r>
            <a:r>
              <a:rPr lang="en-GB" sz="1200" noProof="0" dirty="0"/>
              <a:t>5: </a:t>
            </a:r>
            <a:r>
              <a:rPr lang="en-GB" sz="1200" noProof="0" dirty="0" smtClean="0"/>
              <a:t>Laure </a:t>
            </a:r>
            <a:r>
              <a:rPr lang="en-GB" sz="1200" noProof="0" dirty="0" err="1" smtClean="0"/>
              <a:t>Herfurrth</a:t>
            </a:r>
            <a:r>
              <a:rPr lang="en-GB" sz="1200" noProof="0" dirty="0" smtClean="0"/>
              <a:t>, Katharina Lotter, </a:t>
            </a:r>
            <a:r>
              <a:rPr lang="en-GB" sz="1200" noProof="0" dirty="0" err="1" smtClean="0"/>
              <a:t>Kiren</a:t>
            </a:r>
            <a:r>
              <a:rPr lang="en-GB" sz="1200" noProof="0" dirty="0" smtClean="0"/>
              <a:t> Nadeem, Marie Lulu </a:t>
            </a:r>
            <a:r>
              <a:rPr lang="en-GB" sz="1200" noProof="0" dirty="0" err="1" smtClean="0"/>
              <a:t>Salein</a:t>
            </a:r>
            <a:endParaRPr lang="en-GB" sz="1200" noProof="0" dirty="0" smtClean="0"/>
          </a:p>
          <a:p>
            <a:pPr algn="l"/>
            <a:r>
              <a:rPr lang="en-GB" sz="1200" noProof="0" dirty="0" smtClean="0"/>
              <a:t>Supervisors</a:t>
            </a:r>
            <a:r>
              <a:rPr lang="en-GB" sz="1200" noProof="0" dirty="0"/>
              <a:t>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</a:t>
            </a:r>
            <a:r>
              <a:rPr lang="en-GB" sz="1200" noProof="0" dirty="0" smtClean="0"/>
              <a:t>Heidelberg</a:t>
            </a:r>
          </a:p>
          <a:p>
            <a:pPr algn="l"/>
            <a:r>
              <a:rPr lang="en-GB" sz="1200" dirty="0" smtClean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58190" y="1004341"/>
            <a:ext cx="541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Do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maxima</a:t>
            </a:r>
            <a:r>
              <a:rPr lang="de-DE" sz="2400" dirty="0" smtClean="0"/>
              <a:t> </a:t>
            </a:r>
            <a:r>
              <a:rPr lang="de-DE" sz="2400" dirty="0" err="1" smtClean="0"/>
              <a:t>align</a:t>
            </a:r>
            <a:r>
              <a:rPr lang="de-DE" sz="2400" dirty="0" smtClean="0"/>
              <a:t>?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180227" y="2574251"/>
            <a:ext cx="625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Maxima </a:t>
            </a:r>
            <a:r>
              <a:rPr lang="de-DE" sz="2400" dirty="0" err="1" smtClean="0"/>
              <a:t>had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same </a:t>
            </a:r>
            <a:r>
              <a:rPr lang="de-DE" sz="2400" dirty="0" err="1" smtClean="0"/>
              <a:t>fraction</a:t>
            </a:r>
            <a:r>
              <a:rPr lang="de-DE" sz="2400" dirty="0" smtClean="0"/>
              <a:t> (+/-1)</a:t>
            </a:r>
            <a:endParaRPr lang="de-DE" sz="24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i="1" dirty="0" smtClean="0"/>
              <a:t>Global </a:t>
            </a:r>
            <a:r>
              <a:rPr lang="de-DE" sz="2200" i="1" dirty="0" smtClean="0"/>
              <a:t>Maxima</a:t>
            </a:r>
            <a:endParaRPr lang="de-DE" sz="22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Highest</a:t>
            </a:r>
            <a:r>
              <a:rPr lang="de-DE" sz="2200" dirty="0" smtClean="0"/>
              <a:t> </a:t>
            </a:r>
            <a:r>
              <a:rPr lang="de-DE" sz="2200" dirty="0" err="1" smtClean="0"/>
              <a:t>amount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 smtClean="0"/>
              <a:t>Local</a:t>
            </a:r>
            <a:r>
              <a:rPr lang="de-DE" sz="2200" b="1" dirty="0" smtClean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Higher </a:t>
            </a:r>
            <a:r>
              <a:rPr lang="de-DE" sz="2200" dirty="0" err="1" smtClean="0"/>
              <a:t>value</a:t>
            </a:r>
            <a:r>
              <a:rPr lang="de-DE" sz="2200" dirty="0" smtClean="0"/>
              <a:t> </a:t>
            </a:r>
            <a:r>
              <a:rPr lang="de-DE" sz="2200" dirty="0" err="1" smtClean="0"/>
              <a:t>than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2 </a:t>
            </a:r>
            <a:r>
              <a:rPr lang="de-DE" sz="2200" dirty="0" err="1" smtClean="0"/>
              <a:t>fractions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each</a:t>
            </a:r>
            <a:r>
              <a:rPr lang="de-DE" sz="2200" dirty="0" smtClean="0"/>
              <a:t> </a:t>
            </a:r>
            <a:r>
              <a:rPr lang="de-DE" sz="2200" dirty="0" err="1" smtClean="0"/>
              <a:t>side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At least 5 %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total </a:t>
            </a:r>
            <a:r>
              <a:rPr lang="de-DE" sz="2200" dirty="0" err="1" smtClean="0"/>
              <a:t>protein</a:t>
            </a:r>
            <a:r>
              <a:rPr lang="de-DE" sz="2200" dirty="0" smtClean="0"/>
              <a:t> </a:t>
            </a:r>
            <a:r>
              <a:rPr lang="de-DE" sz="2200" dirty="0" err="1" smtClean="0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5" y="468298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0" y="3279004"/>
            <a:ext cx="4086225" cy="25717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100" y="2039220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28434" y="2841329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No</a:t>
            </a:r>
            <a:r>
              <a:rPr lang="de-DE" sz="2200" dirty="0" smtClean="0"/>
              <a:t> </a:t>
            </a:r>
            <a:r>
              <a:rPr lang="de-DE" sz="2200" dirty="0" err="1" smtClean="0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670105" y="1058204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=Maxima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control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RNase</a:t>
            </a:r>
            <a:r>
              <a:rPr lang="de-DE" sz="2200" dirty="0" smtClean="0"/>
              <a:t> </a:t>
            </a:r>
            <a:r>
              <a:rPr lang="de-DE" sz="2200" dirty="0" err="1" smtClean="0"/>
              <a:t>have</a:t>
            </a:r>
            <a:r>
              <a:rPr lang="de-DE" sz="2200" dirty="0" smtClean="0"/>
              <a:t> a </a:t>
            </a:r>
            <a:r>
              <a:rPr lang="de-DE" sz="2200" dirty="0" err="1" smtClean="0"/>
              <a:t>difference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at least 2 </a:t>
            </a:r>
            <a:r>
              <a:rPr lang="de-DE" sz="2200" dirty="0" err="1" smtClean="0"/>
              <a:t>fractions</a:t>
            </a:r>
            <a:r>
              <a:rPr lang="de-DE" sz="2200" dirty="0" smtClean="0"/>
              <a:t> in </a:t>
            </a:r>
            <a:r>
              <a:rPr lang="de-DE" sz="2200" dirty="0" err="1" smtClean="0"/>
              <a:t>the</a:t>
            </a:r>
            <a:r>
              <a:rPr lang="de-DE" sz="2200" dirty="0" smtClean="0"/>
              <a:t>  x-</a:t>
            </a:r>
            <a:r>
              <a:rPr lang="de-DE" sz="2200" dirty="0" err="1" smtClean="0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195547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2. Partial </a:t>
            </a:r>
            <a:r>
              <a:rPr lang="de-DE" sz="2200" dirty="0" err="1" smtClean="0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90406" y="1506022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1. </a:t>
            </a:r>
            <a:r>
              <a:rPr lang="de-DE" sz="2200" dirty="0" err="1" smtClean="0"/>
              <a:t>Full</a:t>
            </a:r>
            <a:r>
              <a:rPr lang="de-DE" sz="2200" dirty="0" smtClean="0"/>
              <a:t> </a:t>
            </a:r>
            <a:r>
              <a:rPr lang="de-DE" sz="2200" dirty="0" err="1" smtClean="0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=Maxima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control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RNase</a:t>
            </a:r>
            <a:r>
              <a:rPr lang="de-DE" sz="2200" dirty="0" smtClean="0"/>
              <a:t> </a:t>
            </a:r>
            <a:r>
              <a:rPr lang="de-DE" sz="2200" dirty="0" err="1" smtClean="0"/>
              <a:t>have</a:t>
            </a:r>
            <a:r>
              <a:rPr lang="de-DE" sz="2200" dirty="0" smtClean="0"/>
              <a:t> a </a:t>
            </a:r>
            <a:r>
              <a:rPr lang="de-DE" sz="2200" dirty="0" err="1" smtClean="0"/>
              <a:t>difference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at least 2 </a:t>
            </a:r>
            <a:r>
              <a:rPr lang="de-DE" sz="2200" dirty="0" err="1" smtClean="0"/>
              <a:t>fractions</a:t>
            </a:r>
            <a:r>
              <a:rPr lang="de-DE" sz="2200" dirty="0" smtClean="0"/>
              <a:t> in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smtClean="0"/>
              <a:t> x-</a:t>
            </a:r>
            <a:r>
              <a:rPr lang="de-DE" sz="2200" dirty="0" err="1" smtClean="0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Results</a:t>
            </a:r>
            <a:endParaRPr lang="de-DE" sz="2200" dirty="0"/>
          </a:p>
          <a:p>
            <a:endParaRPr lang="de-DE" sz="2200" dirty="0" smtClean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58174" y="2883490"/>
            <a:ext cx="3337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 smtClean="0"/>
              <a:t>Assuming</a:t>
            </a:r>
            <a:r>
              <a:rPr lang="de-DE" sz="2200" dirty="0" smtClean="0"/>
              <a:t> </a:t>
            </a:r>
            <a:r>
              <a:rPr lang="de-DE" sz="2200" dirty="0" err="1" smtClean="0"/>
              <a:t>normality</a:t>
            </a:r>
            <a:r>
              <a:rPr lang="de-DE" sz="2200" dirty="0" smtClean="0"/>
              <a:t> due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reproducibility</a:t>
            </a:r>
            <a:endParaRPr lang="de-DE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smtClean="0"/>
              <a:t>α = 0.5</a:t>
            </a:r>
          </a:p>
          <a:p>
            <a:r>
              <a:rPr lang="de-DE" sz="2200" b="1" dirty="0" err="1" smtClean="0"/>
              <a:t>Significant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if</a:t>
            </a:r>
            <a:r>
              <a:rPr lang="de-DE" sz="2200" b="1" dirty="0" smtClean="0"/>
              <a:t> p&lt;0.025</a:t>
            </a:r>
          </a:p>
          <a:p>
            <a:r>
              <a:rPr lang="de-DE" sz="2200" b="1" dirty="0" smtClean="0"/>
              <a:t>Analysis </a:t>
            </a:r>
            <a:r>
              <a:rPr lang="de-DE" sz="2200" b="1" dirty="0" err="1" smtClean="0"/>
              <a:t>of</a:t>
            </a:r>
            <a:r>
              <a:rPr lang="de-DE" sz="2200" b="1" dirty="0" smtClean="0"/>
              <a:t> y-</a:t>
            </a:r>
            <a:r>
              <a:rPr lang="de-DE" sz="2200" b="1" dirty="0" err="1" smtClean="0"/>
              <a:t>shifts</a:t>
            </a:r>
            <a:endParaRPr lang="de-DE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</a:t>
            </a:r>
            <a:r>
              <a:rPr lang="de-DE" b="1" dirty="0" smtClean="0"/>
              <a:t>-</a:t>
            </a:r>
            <a:r>
              <a:rPr lang="de-DE" b="1" dirty="0" err="1" smtClean="0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</a:t>
            </a:r>
            <a:r>
              <a:rPr lang="de-DE" b="1" dirty="0" smtClean="0"/>
              <a:t>-</a:t>
            </a:r>
            <a:r>
              <a:rPr lang="de-DE" b="1" dirty="0" err="1" smtClean="0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T-test: </a:t>
            </a:r>
            <a:r>
              <a:rPr lang="de-DE" sz="3200" dirty="0" err="1" smtClean="0"/>
              <a:t>Is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y-</a:t>
            </a:r>
            <a:r>
              <a:rPr lang="de-DE" sz="3200" dirty="0" err="1" smtClean="0"/>
              <a:t>shift</a:t>
            </a:r>
            <a:r>
              <a:rPr lang="de-DE" sz="3200" dirty="0" smtClean="0"/>
              <a:t> </a:t>
            </a:r>
            <a:r>
              <a:rPr lang="de-DE" sz="3200" dirty="0" err="1" smtClean="0"/>
              <a:t>significant</a:t>
            </a:r>
            <a:r>
              <a:rPr lang="de-DE" sz="3200" dirty="0" smtClean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dirty="0" smtClean="0"/>
              <a:t>-</a:t>
            </a:r>
            <a:r>
              <a:rPr lang="de-DE" dirty="0" err="1" smtClean="0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y-</a:t>
            </a:r>
            <a:r>
              <a:rPr lang="de-DE" dirty="0" err="1" smtClean="0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98783" y="3789734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Results</a:t>
            </a:r>
            <a:endParaRPr lang="de-DE" sz="2200" dirty="0" smtClean="0"/>
          </a:p>
          <a:p>
            <a:endParaRPr lang="de-DE" sz="2200" dirty="0"/>
          </a:p>
          <a:p>
            <a:r>
              <a:rPr lang="de-DE" sz="2200" dirty="0" smtClean="0"/>
              <a:t>Global Maxima</a:t>
            </a:r>
          </a:p>
          <a:p>
            <a:endParaRPr lang="de-DE" sz="2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98783" y="5180132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Results</a:t>
            </a:r>
            <a:endParaRPr lang="de-DE" sz="2200" dirty="0" smtClean="0"/>
          </a:p>
          <a:p>
            <a:endParaRPr lang="de-DE" sz="2200" dirty="0"/>
          </a:p>
          <a:p>
            <a:r>
              <a:rPr lang="de-DE" sz="2200" dirty="0" err="1" smtClean="0"/>
              <a:t>Local</a:t>
            </a:r>
            <a:endParaRPr lang="de-DE" sz="2200" dirty="0" smtClean="0"/>
          </a:p>
          <a:p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T-test: </a:t>
            </a:r>
            <a:r>
              <a:rPr lang="de-DE" sz="3200" dirty="0" err="1" smtClean="0"/>
              <a:t>Is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y-</a:t>
            </a:r>
            <a:r>
              <a:rPr lang="de-DE" sz="3200" dirty="0" err="1" smtClean="0"/>
              <a:t>shift</a:t>
            </a:r>
            <a:r>
              <a:rPr lang="de-DE" sz="3200" dirty="0" smtClean="0"/>
              <a:t> </a:t>
            </a:r>
            <a:r>
              <a:rPr lang="de-DE" sz="3200" dirty="0" err="1" smtClean="0"/>
              <a:t>significant</a:t>
            </a:r>
            <a:r>
              <a:rPr lang="de-DE" sz="3200" dirty="0" smtClean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751797" y="6103132"/>
            <a:ext cx="2743200" cy="365125"/>
          </a:xfrm>
        </p:spPr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Kmeans</a:t>
            </a:r>
            <a:r>
              <a:rPr lang="en-US" sz="3600" dirty="0" smtClean="0">
                <a:solidFill>
                  <a:schemeClr val="bg1"/>
                </a:solidFill>
              </a:rPr>
              <a:t>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303659" y="897319"/>
            <a:ext cx="481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What</a:t>
            </a:r>
            <a:r>
              <a:rPr lang="de-DE" sz="2200" dirty="0" smtClean="0"/>
              <a:t> </a:t>
            </a:r>
            <a:r>
              <a:rPr lang="de-DE" sz="2200" dirty="0" err="1" smtClean="0"/>
              <a:t>did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cluster</a:t>
            </a:r>
            <a:r>
              <a:rPr lang="de-DE" sz="2200" dirty="0" smtClean="0"/>
              <a:t>?</a:t>
            </a:r>
          </a:p>
          <a:p>
            <a:r>
              <a:rPr lang="de-DE" sz="2200" dirty="0" err="1" smtClean="0"/>
              <a:t>Method</a:t>
            </a:r>
            <a:r>
              <a:rPr lang="de-DE" sz="2200" dirty="0" smtClean="0"/>
              <a:t>: k-</a:t>
            </a:r>
            <a:r>
              <a:rPr lang="de-DE" sz="2200" dirty="0" err="1" smtClean="0"/>
              <a:t>means</a:t>
            </a:r>
            <a:r>
              <a:rPr lang="de-DE" sz="2200" dirty="0" smtClean="0"/>
              <a:t> </a:t>
            </a:r>
            <a:r>
              <a:rPr lang="de-DE" sz="2200" dirty="0" err="1" smtClean="0"/>
              <a:t>clustering</a:t>
            </a:r>
            <a:endParaRPr lang="de-DE" sz="2200" dirty="0"/>
          </a:p>
        </p:txBody>
      </p:sp>
      <p:sp>
        <p:nvSpPr>
          <p:cNvPr id="8" name="Textfeld 7"/>
          <p:cNvSpPr txBox="1"/>
          <p:nvPr/>
        </p:nvSpPr>
        <p:spPr>
          <a:xfrm>
            <a:off x="515689" y="2727557"/>
            <a:ext cx="596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Determining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right</a:t>
            </a:r>
            <a:r>
              <a:rPr lang="de-DE" sz="2200" dirty="0" smtClean="0"/>
              <a:t> </a:t>
            </a:r>
            <a:r>
              <a:rPr lang="de-DE" sz="2200" dirty="0" err="1" smtClean="0"/>
              <a:t>amount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clusters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979397" y="1119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Clustering</a:t>
            </a:r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2" y="2123196"/>
            <a:ext cx="3484612" cy="3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K-means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Clustering </a:t>
            </a:r>
            <a:r>
              <a:rPr lang="de-DE" sz="3200" dirty="0" err="1" smtClean="0"/>
              <a:t>results</a:t>
            </a:r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24" y="1835140"/>
            <a:ext cx="6461189" cy="40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Regression </a:t>
            </a:r>
            <a:r>
              <a:rPr lang="en-US" sz="3600" dirty="0" err="1" smtClean="0">
                <a:solidFill>
                  <a:schemeClr val="bg1"/>
                </a:solidFill>
              </a:rPr>
              <a:t>analyisis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Regression Analysis</a:t>
            </a:r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74984" y="4894694"/>
            <a:ext cx="4248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 smtClean="0">
                <a:sym typeface="Wingdings" panose="05000000000000000000" pitchFamily="2" charset="2"/>
              </a:rPr>
              <a:t>Variable: </a:t>
            </a:r>
            <a:r>
              <a:rPr lang="de-DE" sz="2200" dirty="0" err="1" smtClean="0">
                <a:sym typeface="Wingdings" panose="05000000000000000000" pitchFamily="2" charset="2"/>
              </a:rPr>
              <a:t>correlation</a:t>
            </a:r>
            <a:endParaRPr lang="de-DE" sz="2200" dirty="0" smtClean="0">
              <a:sym typeface="Wingdings" panose="05000000000000000000" pitchFamily="2" charset="2"/>
            </a:endParaRPr>
          </a:p>
          <a:p>
            <a:r>
              <a:rPr lang="de-DE" sz="2200" dirty="0" smtClean="0">
                <a:sym typeface="Wingdings" panose="05000000000000000000" pitchFamily="2" charset="2"/>
              </a:rPr>
              <a:t>Variable </a:t>
            </a:r>
            <a:r>
              <a:rPr lang="de-DE" sz="2200" dirty="0" err="1" smtClean="0">
                <a:sym typeface="Wingdings" panose="05000000000000000000" pitchFamily="2" charset="2"/>
              </a:rPr>
              <a:t>to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be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predicted</a:t>
            </a:r>
            <a:r>
              <a:rPr lang="de-DE" sz="2200" dirty="0" smtClean="0">
                <a:sym typeface="Wingdings" panose="05000000000000000000" pitchFamily="2" charset="2"/>
              </a:rPr>
              <a:t>: </a:t>
            </a:r>
            <a:r>
              <a:rPr lang="de-DE" sz="2200" dirty="0" err="1" smtClean="0">
                <a:sym typeface="Wingdings" panose="05000000000000000000" pitchFamily="2" charset="2"/>
              </a:rPr>
              <a:t>absoulte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value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of</a:t>
            </a:r>
            <a:r>
              <a:rPr lang="de-DE" sz="2200" dirty="0" smtClean="0">
                <a:sym typeface="Wingdings" panose="05000000000000000000" pitchFamily="2" charset="2"/>
              </a:rPr>
              <a:t> x-</a:t>
            </a:r>
            <a:r>
              <a:rPr lang="de-DE" sz="2200" dirty="0" err="1" smtClean="0">
                <a:sym typeface="Wingdings" panose="05000000000000000000" pitchFamily="2" charset="2"/>
              </a:rPr>
              <a:t>shifts</a:t>
            </a:r>
            <a:endParaRPr lang="de-DE" sz="2200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8" y="1655349"/>
            <a:ext cx="3753503" cy="2362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48" y="4149916"/>
            <a:ext cx="3796759" cy="230715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572735" y="918747"/>
            <a:ext cx="5969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Idea</a:t>
            </a:r>
            <a:r>
              <a:rPr lang="de-DE" sz="2200" dirty="0"/>
              <a:t>: 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a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an RBP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74984" y="2861138"/>
            <a:ext cx="3762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4984" y="4149916"/>
            <a:ext cx="321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ym typeface="Wingdings" panose="05000000000000000000" pitchFamily="2" charset="2"/>
              </a:rPr>
              <a:t>Shift</a:t>
            </a:r>
            <a:r>
              <a:rPr lang="de-DE" sz="2200" dirty="0">
                <a:sym typeface="Wingdings" panose="05000000000000000000" pitchFamily="2" charset="2"/>
              </a:rPr>
              <a:t>  </a:t>
            </a:r>
            <a:r>
              <a:rPr lang="de-DE" sz="2200" dirty="0" err="1">
                <a:sym typeface="Wingdings" panose="05000000000000000000" pitchFamily="2" charset="2"/>
              </a:rPr>
              <a:t>low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sz="2200" dirty="0">
              <a:sym typeface="Wingdings" panose="05000000000000000000" pitchFamily="2" charset="2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88" y="1655349"/>
            <a:ext cx="7539315" cy="48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Regression </a:t>
            </a:r>
            <a:r>
              <a:rPr lang="en-US" sz="3600" dirty="0" err="1" smtClean="0">
                <a:solidFill>
                  <a:schemeClr val="bg1"/>
                </a:solidFill>
              </a:rPr>
              <a:t>analyisis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Regression Analysis</a:t>
            </a:r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54" y="1690688"/>
            <a:ext cx="4519246" cy="27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 smtClean="0"/>
              <a:t>What</a:t>
            </a:r>
            <a:r>
              <a:rPr lang="de-DE" sz="3200" dirty="0" smtClean="0"/>
              <a:t> </a:t>
            </a:r>
            <a:r>
              <a:rPr lang="de-DE" sz="3200" dirty="0" err="1" smtClean="0"/>
              <a:t>are</a:t>
            </a:r>
            <a:r>
              <a:rPr lang="de-DE" sz="3200" dirty="0" smtClean="0"/>
              <a:t> RBPs?</a:t>
            </a:r>
            <a:r>
              <a:rPr lang="de-DE" sz="3200" dirty="0"/>
              <a:t/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sp>
        <p:nvSpPr>
          <p:cNvPr id="11" name="Ellipse 10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 smtClean="0"/>
              <a:t>RNA </a:t>
            </a:r>
            <a:r>
              <a:rPr lang="de-DE" sz="2200" dirty="0" err="1" smtClean="0"/>
              <a:t>binding</a:t>
            </a:r>
            <a:r>
              <a:rPr lang="de-DE" sz="2200" dirty="0" smtClean="0"/>
              <a:t> </a:t>
            </a:r>
            <a:r>
              <a:rPr lang="de-DE" sz="2200" dirty="0" err="1" smtClean="0"/>
              <a:t>protein</a:t>
            </a:r>
            <a:endParaRPr lang="de-DE" sz="2200" dirty="0" smtClean="0"/>
          </a:p>
          <a:p>
            <a:r>
              <a:rPr lang="de-DE" sz="2200" dirty="0" smtClean="0"/>
              <a:t>=Proteins </a:t>
            </a:r>
            <a:r>
              <a:rPr lang="de-DE" sz="2200" dirty="0" err="1" smtClean="0"/>
              <a:t>which</a:t>
            </a:r>
            <a:r>
              <a:rPr lang="de-DE" sz="2200" dirty="0" smtClean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2. RNA </a:t>
            </a:r>
            <a:r>
              <a:rPr lang="de-DE" sz="2200" dirty="0" err="1" smtClean="0"/>
              <a:t>dependent</a:t>
            </a:r>
            <a:r>
              <a:rPr lang="de-DE" sz="2200" dirty="0" smtClean="0"/>
              <a:t> </a:t>
            </a:r>
            <a:r>
              <a:rPr lang="de-DE" sz="2200" dirty="0" err="1" smtClean="0"/>
              <a:t>proteins</a:t>
            </a:r>
            <a:endParaRPr lang="de-DE" sz="2200" dirty="0" smtClean="0"/>
          </a:p>
          <a:p>
            <a:r>
              <a:rPr lang="de-DE" sz="2200" dirty="0" smtClean="0"/>
              <a:t>=do not bind </a:t>
            </a:r>
            <a:r>
              <a:rPr lang="de-DE" sz="2200" dirty="0" err="1" smtClean="0"/>
              <a:t>directly</a:t>
            </a:r>
            <a:r>
              <a:rPr lang="de-DE" sz="2200" dirty="0" smtClean="0"/>
              <a:t>, but </a:t>
            </a:r>
            <a:r>
              <a:rPr lang="de-DE" sz="2200" dirty="0" err="1" smtClean="0"/>
              <a:t>their</a:t>
            </a:r>
            <a:r>
              <a:rPr lang="de-DE" sz="2200" dirty="0" smtClean="0"/>
              <a:t> </a:t>
            </a:r>
            <a:r>
              <a:rPr lang="de-DE" sz="2200" dirty="0" err="1" smtClean="0"/>
              <a:t>interactome</a:t>
            </a:r>
            <a:r>
              <a:rPr lang="de-DE" sz="2200" dirty="0" smtClean="0"/>
              <a:t> </a:t>
            </a:r>
            <a:r>
              <a:rPr lang="de-DE" sz="2200" dirty="0" err="1" smtClean="0"/>
              <a:t>depends</a:t>
            </a:r>
            <a:r>
              <a:rPr lang="de-DE" sz="2200" dirty="0" smtClean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What</a:t>
            </a:r>
            <a:r>
              <a:rPr lang="de-DE" sz="3200" dirty="0" smtClean="0"/>
              <a:t> </a:t>
            </a:r>
            <a:r>
              <a:rPr lang="de-DE" sz="3200" dirty="0" err="1" smtClean="0"/>
              <a:t>did</a:t>
            </a:r>
            <a:r>
              <a:rPr lang="de-DE" sz="3200" dirty="0" smtClean="0"/>
              <a:t> </a:t>
            </a:r>
            <a:r>
              <a:rPr lang="de-DE" sz="3200" dirty="0" err="1" smtClean="0"/>
              <a:t>we</a:t>
            </a:r>
            <a:r>
              <a:rPr lang="de-DE" sz="3200" dirty="0" smtClean="0"/>
              <a:t> find out?</a:t>
            </a:r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3737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85" y="2493885"/>
            <a:ext cx="3324617" cy="323677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689528" y="1871998"/>
            <a:ext cx="38802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RBP Score</a:t>
            </a:r>
          </a:p>
          <a:p>
            <a:r>
              <a:rPr lang="de-DE" sz="2200" dirty="0" smtClean="0"/>
              <a:t>=</a:t>
            </a:r>
            <a:r>
              <a:rPr lang="de-DE" sz="2200" dirty="0" err="1" smtClean="0"/>
              <a:t>How</a:t>
            </a:r>
            <a:r>
              <a:rPr lang="de-DE" sz="2200" dirty="0" smtClean="0"/>
              <a:t> </a:t>
            </a:r>
            <a:r>
              <a:rPr lang="de-DE" sz="2200" dirty="0" err="1" smtClean="0"/>
              <a:t>many</a:t>
            </a:r>
            <a:r>
              <a:rPr lang="de-DE" sz="2200" dirty="0" smtClean="0"/>
              <a:t> </a:t>
            </a:r>
            <a:r>
              <a:rPr lang="de-DE" sz="2200" dirty="0" err="1" smtClean="0"/>
              <a:t>times</a:t>
            </a:r>
            <a:r>
              <a:rPr lang="de-DE" sz="2200" dirty="0" smtClean="0"/>
              <a:t> </a:t>
            </a:r>
            <a:r>
              <a:rPr lang="de-DE" sz="2200" dirty="0" err="1" smtClean="0"/>
              <a:t>has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protein</a:t>
            </a:r>
            <a:r>
              <a:rPr lang="de-DE" sz="2200" dirty="0" smtClean="0"/>
              <a:t> </a:t>
            </a:r>
            <a:r>
              <a:rPr lang="de-DE" sz="2200" dirty="0" err="1" smtClean="0"/>
              <a:t>been</a:t>
            </a:r>
            <a:r>
              <a:rPr lang="de-DE" sz="2200" dirty="0" smtClean="0"/>
              <a:t> </a:t>
            </a:r>
            <a:r>
              <a:rPr lang="de-DE" sz="2200" dirty="0" err="1" smtClean="0"/>
              <a:t>identified</a:t>
            </a:r>
            <a:r>
              <a:rPr lang="de-DE" sz="2200" dirty="0" smtClean="0"/>
              <a:t> </a:t>
            </a:r>
            <a:r>
              <a:rPr lang="de-DE" sz="2200" dirty="0" err="1" smtClean="0"/>
              <a:t>as</a:t>
            </a:r>
            <a:r>
              <a:rPr lang="de-DE" sz="2200" dirty="0" smtClean="0"/>
              <a:t> an RBP?</a:t>
            </a:r>
          </a:p>
          <a:p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66549" y="3342474"/>
            <a:ext cx="3880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Success</a:t>
            </a:r>
            <a:r>
              <a:rPr lang="de-DE" sz="2200" dirty="0" smtClean="0"/>
              <a:t> rate</a:t>
            </a:r>
          </a:p>
          <a:p>
            <a:r>
              <a:rPr lang="de-DE" sz="2200" dirty="0" smtClean="0"/>
              <a:t>Analysis </a:t>
            </a:r>
            <a:r>
              <a:rPr lang="de-DE" sz="2200" dirty="0" err="1" smtClean="0"/>
              <a:t>of</a:t>
            </a:r>
            <a:r>
              <a:rPr lang="de-DE" sz="2200" dirty="0" smtClean="0"/>
              <a:t> 1181 </a:t>
            </a:r>
            <a:r>
              <a:rPr lang="de-DE" sz="2200" dirty="0" err="1" smtClean="0"/>
              <a:t>proteins</a:t>
            </a:r>
            <a:endParaRPr lang="de-DE" sz="2200" dirty="0" smtClean="0"/>
          </a:p>
          <a:p>
            <a:endParaRPr lang="de-DE" sz="22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80" y="3545892"/>
            <a:ext cx="3789884" cy="2002226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779880" y="5788644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sym typeface="Wingdings" panose="05000000000000000000" pitchFamily="2" charset="2"/>
              </a:rPr>
              <a:t></a:t>
            </a:r>
            <a:r>
              <a:rPr lang="de-DE" sz="2200" dirty="0" smtClean="0"/>
              <a:t>X </a:t>
            </a:r>
            <a:r>
              <a:rPr lang="de-DE" sz="2200" dirty="0" err="1" smtClean="0"/>
              <a:t>proteins</a:t>
            </a:r>
            <a:r>
              <a:rPr lang="de-DE" sz="2200" dirty="0" smtClean="0"/>
              <a:t> </a:t>
            </a:r>
            <a:r>
              <a:rPr lang="de-DE" sz="2200" dirty="0" err="1" smtClean="0"/>
              <a:t>which</a:t>
            </a:r>
            <a:r>
              <a:rPr lang="de-DE" sz="2200" dirty="0" smtClean="0"/>
              <a:t> </a:t>
            </a:r>
            <a:r>
              <a:rPr lang="de-DE" sz="2200" dirty="0" err="1" smtClean="0"/>
              <a:t>had</a:t>
            </a:r>
            <a:r>
              <a:rPr lang="de-DE" sz="2200" dirty="0" smtClean="0"/>
              <a:t> not </a:t>
            </a:r>
            <a:r>
              <a:rPr lang="de-DE" sz="2200" dirty="0" err="1" smtClean="0"/>
              <a:t>been</a:t>
            </a:r>
            <a:r>
              <a:rPr lang="de-DE" sz="2200" dirty="0" smtClean="0"/>
              <a:t> </a:t>
            </a:r>
            <a:r>
              <a:rPr lang="de-DE" sz="2200" dirty="0" err="1" smtClean="0"/>
              <a:t>identified</a:t>
            </a:r>
            <a:r>
              <a:rPr lang="de-DE" sz="2200" dirty="0" smtClean="0"/>
              <a:t> </a:t>
            </a:r>
            <a:r>
              <a:rPr lang="de-DE" sz="2200" dirty="0" err="1" smtClean="0"/>
              <a:t>previously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What</a:t>
            </a:r>
            <a:r>
              <a:rPr lang="de-DE" sz="3200" dirty="0" smtClean="0"/>
              <a:t> do </a:t>
            </a:r>
            <a:r>
              <a:rPr lang="de-DE" sz="3200" dirty="0" err="1" smtClean="0"/>
              <a:t>the</a:t>
            </a:r>
            <a:r>
              <a:rPr lang="de-DE" sz="3200" dirty="0" smtClean="0"/>
              <a:t> RBPs </a:t>
            </a:r>
            <a:r>
              <a:rPr lang="de-DE" sz="3200" dirty="0" err="1" smtClean="0"/>
              <a:t>have</a:t>
            </a:r>
            <a:r>
              <a:rPr lang="de-DE" sz="3200" dirty="0" smtClean="0"/>
              <a:t> in </a:t>
            </a:r>
            <a:r>
              <a:rPr lang="de-DE" sz="3200" dirty="0" err="1" smtClean="0"/>
              <a:t>common</a:t>
            </a:r>
            <a:r>
              <a:rPr lang="de-DE" sz="3200" dirty="0" smtClean="0"/>
              <a:t>?  </a:t>
            </a:r>
          </a:p>
          <a:p>
            <a:pPr algn="ctr"/>
            <a:r>
              <a:rPr lang="de-DE" sz="3200" dirty="0" err="1" smtClean="0"/>
              <a:t>Comparison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smtClean="0"/>
              <a:t>R-</a:t>
            </a:r>
            <a:r>
              <a:rPr lang="de-DE" sz="3200" dirty="0" err="1" smtClean="0"/>
              <a:t>DeeP</a:t>
            </a:r>
            <a:endParaRPr lang="de-DE" sz="3200" dirty="0" smtClean="0"/>
          </a:p>
          <a:p>
            <a:pPr algn="ctr"/>
            <a:endParaRPr lang="de-DE" sz="3200" dirty="0" smtClean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60164" y="2881187"/>
            <a:ext cx="6607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Function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Chromatin </a:t>
            </a:r>
            <a:r>
              <a:rPr lang="de-DE" sz="2200" dirty="0" err="1" smtClean="0"/>
              <a:t>organization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Cytoskeleton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Cell</a:t>
            </a:r>
            <a:r>
              <a:rPr lang="de-DE" sz="2200" dirty="0" smtClean="0"/>
              <a:t> </a:t>
            </a:r>
            <a:r>
              <a:rPr lang="de-DE" sz="2200" dirty="0" err="1" smtClean="0"/>
              <a:t>division</a:t>
            </a:r>
            <a:r>
              <a:rPr lang="de-DE" sz="2200" dirty="0" smtClean="0"/>
              <a:t> &amp; </a:t>
            </a:r>
            <a:r>
              <a:rPr lang="de-DE" sz="2200" dirty="0" err="1" smtClean="0"/>
              <a:t>cell</a:t>
            </a:r>
            <a:r>
              <a:rPr lang="de-DE" sz="2200" dirty="0" smtClean="0"/>
              <a:t> </a:t>
            </a:r>
            <a:r>
              <a:rPr lang="de-DE" sz="2200" dirty="0" err="1" smtClean="0"/>
              <a:t>cycle</a:t>
            </a:r>
            <a:r>
              <a:rPr lang="de-DE" sz="2200" dirty="0" smtClean="0"/>
              <a:t> </a:t>
            </a:r>
            <a:r>
              <a:rPr lang="de-DE" sz="2200" dirty="0" err="1" smtClean="0"/>
              <a:t>regulation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Brain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&amp; </a:t>
            </a:r>
            <a:r>
              <a:rPr lang="de-DE" sz="2200" dirty="0" err="1" smtClean="0"/>
              <a:t>embroynic</a:t>
            </a:r>
            <a:r>
              <a:rPr lang="de-DE" sz="2200" dirty="0" smtClean="0"/>
              <a:t> </a:t>
            </a:r>
            <a:r>
              <a:rPr lang="de-DE" sz="2200" dirty="0" err="1" smtClean="0"/>
              <a:t>development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Funtion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immune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Transcription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translation</a:t>
            </a:r>
            <a:r>
              <a:rPr lang="de-DE" sz="2200" dirty="0" smtClean="0"/>
              <a:t> </a:t>
            </a:r>
            <a:r>
              <a:rPr lang="de-DE" sz="2200" dirty="0" err="1" smtClean="0"/>
              <a:t>regulation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Ribosome</a:t>
            </a:r>
            <a:r>
              <a:rPr lang="de-DE" sz="2200" dirty="0" smtClean="0"/>
              <a:t> </a:t>
            </a:r>
            <a:r>
              <a:rPr lang="de-DE" sz="2200" dirty="0" err="1" smtClean="0"/>
              <a:t>function</a:t>
            </a:r>
            <a:r>
              <a:rPr lang="de-DE" sz="2200" dirty="0" smtClean="0"/>
              <a:t> &amp; </a:t>
            </a:r>
            <a:r>
              <a:rPr lang="de-DE" sz="2200" dirty="0" err="1" smtClean="0"/>
              <a:t>subunit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rRNA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mRNA</a:t>
            </a:r>
            <a:r>
              <a:rPr lang="de-DE" sz="2200" dirty="0" smtClean="0"/>
              <a:t> </a:t>
            </a:r>
            <a:r>
              <a:rPr lang="de-DE" sz="2200" dirty="0" err="1" smtClean="0"/>
              <a:t>metabolism</a:t>
            </a:r>
            <a:endParaRPr lang="de-DE" sz="2200" dirty="0" smtClean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What</a:t>
            </a:r>
            <a:r>
              <a:rPr lang="de-DE" sz="3200" dirty="0" smtClean="0"/>
              <a:t> do </a:t>
            </a:r>
            <a:r>
              <a:rPr lang="de-DE" sz="3200" dirty="0" err="1" smtClean="0"/>
              <a:t>the</a:t>
            </a:r>
            <a:r>
              <a:rPr lang="de-DE" sz="3200" dirty="0" smtClean="0"/>
              <a:t> RBPs </a:t>
            </a:r>
            <a:r>
              <a:rPr lang="de-DE" sz="3200" dirty="0" err="1" smtClean="0"/>
              <a:t>have</a:t>
            </a:r>
            <a:r>
              <a:rPr lang="de-DE" sz="3200" dirty="0" smtClean="0"/>
              <a:t> in </a:t>
            </a:r>
            <a:r>
              <a:rPr lang="de-DE" sz="3200" dirty="0" err="1" smtClean="0"/>
              <a:t>common</a:t>
            </a:r>
            <a:r>
              <a:rPr lang="de-DE" sz="3200" dirty="0" smtClean="0"/>
              <a:t>?  </a:t>
            </a:r>
          </a:p>
          <a:p>
            <a:pPr algn="ctr"/>
            <a:r>
              <a:rPr lang="de-DE" sz="3200" dirty="0" err="1" smtClean="0"/>
              <a:t>Comparison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err="1" smtClean="0"/>
              <a:t>UniProt</a:t>
            </a:r>
            <a:endParaRPr lang="de-DE" sz="3200" dirty="0" smtClean="0"/>
          </a:p>
          <a:p>
            <a:pPr algn="ctr"/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52" y="1349582"/>
            <a:ext cx="4834597" cy="467092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053102" y="6154191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561166" y="2120907"/>
            <a:ext cx="51842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smtClean="0"/>
              <a:t>Common Domains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3" y="5047598"/>
            <a:ext cx="24490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RNA </a:t>
            </a:r>
            <a:r>
              <a:rPr lang="de-DE" sz="2200" dirty="0" err="1" smtClean="0"/>
              <a:t>recognition</a:t>
            </a:r>
            <a:r>
              <a:rPr lang="de-DE" sz="2200" dirty="0" smtClean="0"/>
              <a:t> </a:t>
            </a:r>
            <a:r>
              <a:rPr lang="de-DE" sz="2200" dirty="0" err="1" smtClean="0"/>
              <a:t>motif</a:t>
            </a:r>
            <a:endParaRPr lang="de-DE" sz="2200" dirty="0" smtClean="0"/>
          </a:p>
          <a:p>
            <a:r>
              <a:rPr lang="de-DE" sz="2200" dirty="0" smtClean="0"/>
              <a:t>X Proteins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199568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Zinc</a:t>
            </a:r>
            <a:r>
              <a:rPr lang="de-DE" sz="2200" dirty="0" smtClean="0"/>
              <a:t> Finger</a:t>
            </a:r>
          </a:p>
          <a:p>
            <a:r>
              <a:rPr lang="de-DE" sz="2200" dirty="0" smtClean="0"/>
              <a:t>X Proteins</a:t>
            </a:r>
            <a:endParaRPr lang="de-DE" sz="22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655726" y="5047598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Dead/</a:t>
            </a:r>
            <a:r>
              <a:rPr lang="de-DE" sz="2200" dirty="0" err="1" smtClean="0"/>
              <a:t>Deah</a:t>
            </a:r>
            <a:r>
              <a:rPr lang="de-DE" sz="2200" dirty="0" smtClean="0"/>
              <a:t> Domain/</a:t>
            </a:r>
            <a:r>
              <a:rPr lang="de-DE" sz="2200" dirty="0" err="1" smtClean="0"/>
              <a:t>Helicase</a:t>
            </a:r>
            <a:r>
              <a:rPr lang="de-DE" sz="2200" dirty="0" smtClean="0"/>
              <a:t> </a:t>
            </a:r>
            <a:r>
              <a:rPr lang="de-DE" sz="2200" dirty="0" err="1" smtClean="0"/>
              <a:t>Doman</a:t>
            </a:r>
            <a:endParaRPr lang="de-DE" sz="2200" dirty="0" smtClean="0"/>
          </a:p>
          <a:p>
            <a:r>
              <a:rPr lang="de-DE" sz="2200" dirty="0" smtClean="0"/>
              <a:t>X Proteins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2726001" y="1032997"/>
            <a:ext cx="4487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smtClean="0"/>
              <a:t>Most </a:t>
            </a:r>
            <a:r>
              <a:rPr lang="de-DE" sz="2200" dirty="0" err="1" smtClean="0"/>
              <a:t>proteins</a:t>
            </a:r>
            <a:r>
              <a:rPr lang="de-DE" sz="2200" dirty="0" smtClean="0"/>
              <a:t> </a:t>
            </a:r>
            <a:r>
              <a:rPr lang="de-DE" sz="2200" dirty="0" err="1" smtClean="0"/>
              <a:t>contained</a:t>
            </a:r>
            <a:r>
              <a:rPr lang="de-DE" sz="2200" dirty="0" smtClean="0"/>
              <a:t> </a:t>
            </a:r>
            <a:r>
              <a:rPr lang="de-DE" sz="2200" dirty="0" err="1" smtClean="0"/>
              <a:t>intrinsically</a:t>
            </a:r>
            <a:r>
              <a:rPr lang="de-DE" sz="2200" dirty="0" smtClean="0"/>
              <a:t> </a:t>
            </a:r>
            <a:r>
              <a:rPr lang="de-DE" sz="2200" dirty="0" err="1" smtClean="0"/>
              <a:t>disordered</a:t>
            </a:r>
            <a:r>
              <a:rPr lang="de-DE" sz="2200" dirty="0" smtClean="0"/>
              <a:t> </a:t>
            </a:r>
            <a:r>
              <a:rPr lang="de-DE" sz="2200" dirty="0" err="1" smtClean="0"/>
              <a:t>regions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352801"/>
            <a:ext cx="10515600" cy="7362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smtClean="0"/>
              <a:t>Common </a:t>
            </a:r>
            <a:r>
              <a:rPr lang="de-DE" sz="3200" dirty="0" err="1" smtClean="0"/>
              <a:t>features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RBPs</a:t>
            </a:r>
          </a:p>
          <a:p>
            <a:pPr algn="ctr"/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81523" y="3676590"/>
            <a:ext cx="6984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Functions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Chromatin </a:t>
            </a:r>
            <a:r>
              <a:rPr lang="de-DE" sz="2200" dirty="0" err="1" smtClean="0"/>
              <a:t>binding</a:t>
            </a:r>
            <a:r>
              <a:rPr lang="de-DE" sz="2200" dirty="0" smtClean="0"/>
              <a:t> &amp; </a:t>
            </a:r>
            <a:r>
              <a:rPr lang="de-DE" sz="2200" dirty="0" err="1" smtClean="0"/>
              <a:t>remodelling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Cytoskeleton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Angiogenesis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Embryonic</a:t>
            </a:r>
            <a:r>
              <a:rPr lang="de-DE" sz="2200" dirty="0" smtClean="0"/>
              <a:t> </a:t>
            </a:r>
            <a:r>
              <a:rPr lang="de-DE" sz="2200" dirty="0" err="1" smtClean="0"/>
              <a:t>development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Microtubule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Cell</a:t>
            </a:r>
            <a:r>
              <a:rPr lang="de-DE" sz="2200" dirty="0" smtClean="0"/>
              <a:t> </a:t>
            </a:r>
            <a:r>
              <a:rPr lang="de-DE" sz="2200" dirty="0" err="1" smtClean="0"/>
              <a:t>division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 smtClean="0"/>
              <a:t>Actin</a:t>
            </a:r>
            <a:r>
              <a:rPr lang="de-DE" sz="2200" dirty="0" smtClean="0"/>
              <a:t> </a:t>
            </a:r>
            <a:r>
              <a:rPr lang="de-DE" sz="2200" dirty="0" err="1" smtClean="0"/>
              <a:t>polymerization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smtClean="0"/>
              <a:t>Brain </a:t>
            </a:r>
            <a:r>
              <a:rPr lang="de-DE" sz="2200" dirty="0" err="1" smtClean="0"/>
              <a:t>development</a:t>
            </a:r>
            <a:endParaRPr lang="de-DE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35280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Actin-associated</a:t>
            </a:r>
            <a:r>
              <a:rPr lang="de-DE" sz="3200" dirty="0" smtClean="0"/>
              <a:t> </a:t>
            </a:r>
            <a:r>
              <a:rPr lang="de-DE" sz="3200" dirty="0" err="1" smtClean="0"/>
              <a:t>proteins</a:t>
            </a:r>
            <a:endParaRPr lang="de-DE" sz="3200" dirty="0" smtClean="0"/>
          </a:p>
          <a:p>
            <a:pPr algn="ctr"/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83" y="1525024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70641" y="35280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Conclusion</a:t>
            </a:r>
            <a:endParaRPr lang="de-DE" sz="3200" dirty="0" smtClean="0"/>
          </a:p>
          <a:p>
            <a:pPr algn="ctr"/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70641" y="35280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Conclusion</a:t>
            </a:r>
            <a:endParaRPr lang="de-DE" sz="3200" dirty="0" smtClean="0"/>
          </a:p>
          <a:p>
            <a:pPr algn="ctr"/>
            <a:endParaRPr lang="de-DE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14208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What</a:t>
            </a:r>
            <a:r>
              <a:rPr lang="de-DE" sz="3200" dirty="0" smtClean="0"/>
              <a:t> do </a:t>
            </a:r>
            <a:r>
              <a:rPr lang="de-DE" sz="3200" dirty="0" err="1" smtClean="0"/>
              <a:t>they</a:t>
            </a:r>
            <a:r>
              <a:rPr lang="de-DE" sz="3200" dirty="0" smtClean="0"/>
              <a:t> do?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Essential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(</a:t>
            </a:r>
            <a:r>
              <a:rPr lang="de-DE" dirty="0" err="1" smtClean="0"/>
              <a:t>translation</a:t>
            </a:r>
            <a:r>
              <a:rPr lang="de-DE" dirty="0" smtClean="0"/>
              <a:t>, </a:t>
            </a:r>
            <a:r>
              <a:rPr lang="de-DE" dirty="0" err="1" smtClean="0"/>
              <a:t>transcription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Transcription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Alternative </a:t>
            </a:r>
            <a:r>
              <a:rPr lang="de-DE" dirty="0" err="1" smtClean="0"/>
              <a:t>splicing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Stabilization</a:t>
            </a:r>
            <a:r>
              <a:rPr lang="de-DE" dirty="0" smtClean="0"/>
              <a:t> &amp; Degradation </a:t>
            </a:r>
            <a:r>
              <a:rPr lang="de-DE" dirty="0" err="1" smtClean="0"/>
              <a:t>of</a:t>
            </a:r>
            <a:r>
              <a:rPr lang="de-DE" dirty="0" smtClean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Cytoskeleton</a:t>
            </a:r>
            <a:r>
              <a:rPr lang="de-DE" dirty="0" smtClean="0"/>
              <a:t> </a:t>
            </a:r>
            <a:r>
              <a:rPr lang="de-DE" dirty="0" err="1" smtClean="0"/>
              <a:t>organization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Developmental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r>
              <a:rPr lang="de-DE" dirty="0" smtClean="0"/>
              <a:t> </a:t>
            </a:r>
            <a:r>
              <a:rPr lang="de-DE" dirty="0" err="1" smtClean="0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How</a:t>
            </a:r>
            <a:r>
              <a:rPr lang="de-DE" sz="3200" dirty="0" smtClean="0"/>
              <a:t> do </a:t>
            </a:r>
            <a:r>
              <a:rPr lang="de-DE" sz="3200" dirty="0" err="1" smtClean="0"/>
              <a:t>they</a:t>
            </a:r>
            <a:r>
              <a:rPr lang="de-DE" sz="3200" dirty="0" smtClean="0"/>
              <a:t> bind RNA?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 smtClean="0"/>
              <a:t>domains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err="1" smtClean="0"/>
              <a:t>Changes</a:t>
            </a:r>
            <a:r>
              <a:rPr lang="de-DE" sz="2000" dirty="0" smtClean="0"/>
              <a:t> in </a:t>
            </a:r>
            <a:r>
              <a:rPr lang="de-DE" sz="2000" dirty="0" err="1" smtClean="0"/>
              <a:t>response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cellular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environmental </a:t>
            </a:r>
            <a:r>
              <a:rPr lang="de-DE" sz="2000" dirty="0" err="1" smtClean="0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 smtClean="0"/>
              <a:t>motif</a:t>
            </a:r>
            <a:r>
              <a:rPr lang="de-DE" sz="1400" dirty="0" smtClean="0"/>
              <a:t> (RRM)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 smtClean="0"/>
          </a:p>
          <a:p>
            <a:r>
              <a:rPr lang="de-DE" sz="1400" dirty="0" err="1" smtClean="0"/>
              <a:t>Unspecific</a:t>
            </a:r>
            <a:r>
              <a:rPr lang="de-DE" sz="1400" dirty="0" smtClean="0"/>
              <a:t> </a:t>
            </a:r>
            <a:r>
              <a:rPr lang="de-DE" sz="1400" dirty="0" err="1" smtClean="0"/>
              <a:t>interactions</a:t>
            </a:r>
            <a:r>
              <a:rPr lang="de-DE" sz="1400" dirty="0" smtClean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</a:t>
            </a:r>
            <a:r>
              <a:rPr lang="de-DE" dirty="0" err="1" smtClean="0"/>
              <a:t>ost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767500" y="5402713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368" y="261152"/>
            <a:ext cx="876864" cy="70402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0848253" y="81268"/>
            <a:ext cx="1201029" cy="1063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RNA binding proteins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HeLa Interphase dataset</a:t>
            </a:r>
            <a:endParaRPr lang="en-GB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</a:t>
            </a:r>
            <a:r>
              <a:rPr lang="en-GB" dirty="0" smtClean="0"/>
              <a:t>fractions</a:t>
            </a:r>
          </a:p>
          <a:p>
            <a:r>
              <a:rPr lang="en-GB" dirty="0" smtClean="0"/>
              <a:t>Measurements were made in triplicates!</a:t>
            </a:r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 smtClean="0"/>
              <a:t>Analysis </a:t>
            </a:r>
            <a:r>
              <a:rPr lang="de-DE" sz="2200" b="1" dirty="0" err="1" smtClean="0"/>
              <a:t>of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the</a:t>
            </a:r>
            <a:r>
              <a:rPr lang="de-DE" sz="2200" b="1" dirty="0"/>
              <a:t> </a:t>
            </a:r>
            <a:r>
              <a:rPr lang="de-DE" sz="2200" b="1" dirty="0" err="1" smtClean="0"/>
              <a:t>HeLa</a:t>
            </a:r>
            <a:r>
              <a:rPr lang="de-DE" sz="2200" b="1" dirty="0" smtClean="0"/>
              <a:t> Interphase &amp; </a:t>
            </a:r>
            <a:r>
              <a:rPr lang="de-DE" sz="2200" b="1" dirty="0" err="1" smtClean="0"/>
              <a:t>Mitosis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data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set</a:t>
            </a:r>
            <a:endParaRPr lang="de-DE" sz="2200" b="1" dirty="0"/>
          </a:p>
          <a:p>
            <a:r>
              <a:rPr lang="de-DE" sz="2200" b="1" dirty="0" err="1" smtClean="0"/>
              <a:t>Which</a:t>
            </a:r>
            <a:r>
              <a:rPr lang="de-DE" sz="2200" b="1" dirty="0" smtClean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 smtClean="0"/>
              <a:t>?</a:t>
            </a:r>
          </a:p>
          <a:p>
            <a:pPr lvl="1"/>
            <a:r>
              <a:rPr lang="de-DE" sz="2200" dirty="0" err="1" smtClean="0"/>
              <a:t>Identification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both</a:t>
            </a:r>
            <a:r>
              <a:rPr lang="de-DE" sz="2200" dirty="0" smtClean="0"/>
              <a:t> RNA-</a:t>
            </a:r>
            <a:r>
              <a:rPr lang="de-DE" sz="2200" dirty="0" err="1" smtClean="0"/>
              <a:t>binding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RNA-</a:t>
            </a:r>
            <a:r>
              <a:rPr lang="de-DE" sz="2200" dirty="0" err="1" smtClean="0"/>
              <a:t>dependent</a:t>
            </a:r>
            <a:r>
              <a:rPr lang="de-DE" sz="2200" dirty="0" smtClean="0"/>
              <a:t> </a:t>
            </a:r>
            <a:r>
              <a:rPr lang="de-DE" sz="2200" dirty="0" err="1" smtClean="0"/>
              <a:t>proteins</a:t>
            </a:r>
            <a:endParaRPr lang="de-DE" sz="2200" dirty="0" smtClean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</a:t>
            </a:r>
            <a:r>
              <a:rPr lang="de-DE" sz="2200" b="1" dirty="0" smtClean="0"/>
              <a:t>RNA-</a:t>
            </a:r>
            <a:r>
              <a:rPr lang="de-DE" sz="2200" b="1" dirty="0" err="1" smtClean="0"/>
              <a:t>dependent</a:t>
            </a:r>
            <a:r>
              <a:rPr lang="de-DE" sz="2200" b="1" dirty="0" smtClean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 smtClean="0"/>
              <a:t>?</a:t>
            </a:r>
          </a:p>
          <a:p>
            <a:r>
              <a:rPr lang="de-DE" sz="2200" b="1" dirty="0" smtClean="0"/>
              <a:t>Can </a:t>
            </a:r>
            <a:r>
              <a:rPr lang="de-DE" sz="2200" b="1" dirty="0" err="1" smtClean="0"/>
              <a:t>we</a:t>
            </a:r>
            <a:r>
              <a:rPr lang="de-DE" sz="2200" b="1" dirty="0" smtClean="0"/>
              <a:t> find RBPs </a:t>
            </a:r>
            <a:r>
              <a:rPr lang="de-DE" sz="2200" b="1" dirty="0" err="1" smtClean="0"/>
              <a:t>associated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with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Actin</a:t>
            </a:r>
            <a:r>
              <a:rPr lang="de-DE" sz="2200" b="1" dirty="0" smtClean="0"/>
              <a:t>?</a:t>
            </a:r>
          </a:p>
          <a:p>
            <a:r>
              <a:rPr lang="de-DE" sz="2200" b="1" dirty="0" err="1" smtClean="0"/>
              <a:t>What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properties</a:t>
            </a:r>
            <a:r>
              <a:rPr lang="de-DE" sz="2200" b="1" dirty="0" smtClean="0"/>
              <a:t> do </a:t>
            </a:r>
            <a:r>
              <a:rPr lang="de-DE" sz="2200" b="1" dirty="0" err="1" smtClean="0"/>
              <a:t>the</a:t>
            </a:r>
            <a:r>
              <a:rPr lang="de-DE" sz="2200" b="1" dirty="0" smtClean="0"/>
              <a:t> RBPs </a:t>
            </a:r>
            <a:r>
              <a:rPr lang="de-DE" sz="2200" b="1" dirty="0" err="1" smtClean="0"/>
              <a:t>have</a:t>
            </a:r>
            <a:r>
              <a:rPr lang="de-DE" sz="2200" b="1" dirty="0" smtClean="0"/>
              <a:t> in </a:t>
            </a:r>
            <a:r>
              <a:rPr lang="de-DE" sz="2200" b="1" dirty="0" err="1" smtClean="0"/>
              <a:t>common</a:t>
            </a:r>
            <a:r>
              <a:rPr lang="de-DE" sz="2200" b="1" dirty="0" smtClean="0"/>
              <a:t>?</a:t>
            </a:r>
          </a:p>
          <a:p>
            <a:pPr lvl="1"/>
            <a:r>
              <a:rPr lang="de-DE" sz="2200" dirty="0" err="1" smtClean="0"/>
              <a:t>Comparision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R-</a:t>
            </a:r>
            <a:r>
              <a:rPr lang="de-DE" sz="2200" dirty="0" err="1" smtClean="0"/>
              <a:t>DeeP</a:t>
            </a:r>
            <a:r>
              <a:rPr lang="de-DE" sz="2200" dirty="0" smtClean="0"/>
              <a:t> </a:t>
            </a:r>
            <a:r>
              <a:rPr lang="de-DE" sz="2200" dirty="0" err="1" smtClean="0"/>
              <a:t>database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UniProt</a:t>
            </a:r>
            <a:r>
              <a:rPr lang="de-DE" sz="2200" dirty="0" smtClean="0"/>
              <a:t> </a:t>
            </a:r>
            <a:r>
              <a:rPr lang="de-DE" sz="2200" dirty="0" err="1" smtClean="0"/>
              <a:t>database</a:t>
            </a:r>
            <a:endParaRPr lang="de-DE" sz="2200" dirty="0" smtClean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+mj-lt"/>
              </a:rPr>
              <a:t>Timeline</a:t>
            </a:r>
            <a:endParaRPr lang="de-DE" sz="3200" dirty="0">
              <a:latin typeface="+mj-lt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11032070" y="86019"/>
            <a:ext cx="1017295" cy="100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Data </a:t>
            </a:r>
            <a:r>
              <a:rPr lang="de-DE" dirty="0" err="1" smtClean="0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Regression Analysis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 smtClean="0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Normalization</a:t>
            </a:r>
            <a:r>
              <a:rPr lang="de-DE" dirty="0" smtClean="0">
                <a:solidFill>
                  <a:schemeClr val="bg1"/>
                </a:solidFill>
              </a:rPr>
              <a:t> &amp; </a:t>
            </a:r>
            <a:r>
              <a:rPr lang="de-DE" dirty="0" err="1" smtClean="0">
                <a:solidFill>
                  <a:schemeClr val="bg1"/>
                </a:solidFill>
              </a:rPr>
              <a:t>Reproducibility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Statistical </a:t>
            </a:r>
            <a:r>
              <a:rPr lang="de-DE" dirty="0" err="1" smtClean="0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Maxima &amp; </a:t>
            </a:r>
            <a:r>
              <a:rPr lang="de-DE" dirty="0" err="1" smtClean="0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2905757" y="100590"/>
            <a:ext cx="5170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+mj-lt"/>
              </a:rPr>
              <a:t>Data </a:t>
            </a:r>
            <a:r>
              <a:rPr lang="de-DE" sz="3200" dirty="0" err="1" smtClean="0">
                <a:latin typeface="+mj-lt"/>
              </a:rPr>
              <a:t>Reduction</a:t>
            </a:r>
            <a:endParaRPr lang="de-DE" sz="3200" dirty="0" smtClean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 smtClean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 smtClean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619" y="1673653"/>
            <a:ext cx="3914444" cy="3785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966072" y="4710017"/>
            <a:ext cx="4645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ym typeface="Wingdings" panose="05000000000000000000" pitchFamily="2" charset="2"/>
              </a:rPr>
              <a:t> 7081 </a:t>
            </a:r>
            <a:r>
              <a:rPr lang="de-DE" sz="2400" dirty="0">
                <a:sym typeface="Wingdings" panose="05000000000000000000" pitchFamily="2" charset="2"/>
              </a:rPr>
              <a:t>Proteins </a:t>
            </a:r>
            <a:r>
              <a:rPr lang="de-DE" sz="2400" dirty="0" err="1">
                <a:sym typeface="Wingdings" panose="05000000000000000000" pitchFamily="2" charset="2"/>
              </a:rPr>
              <a:t>left</a:t>
            </a:r>
            <a:r>
              <a:rPr lang="de-DE" sz="2400" dirty="0">
                <a:sym typeface="Wingdings" panose="05000000000000000000" pitchFamily="2" charset="2"/>
              </a:rPr>
              <a:t> after </a:t>
            </a:r>
            <a:r>
              <a:rPr lang="de-DE" sz="2400" dirty="0" err="1">
                <a:sym typeface="Wingdings" panose="05000000000000000000" pitchFamily="2" charset="2"/>
              </a:rPr>
              <a:t>data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cleanup</a:t>
            </a:r>
            <a:endParaRPr lang="de-DE" sz="24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20" name="Ellipse 1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2966072" y="2827643"/>
            <a:ext cx="5532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ym typeface="Wingdings" panose="05000000000000000000" pitchFamily="2" charset="2"/>
              </a:rPr>
              <a:t>We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did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chose</a:t>
            </a:r>
            <a:r>
              <a:rPr lang="de-DE" sz="2200" dirty="0">
                <a:sym typeface="Wingdings" panose="05000000000000000000" pitchFamily="2" charset="2"/>
              </a:rPr>
              <a:t> not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remove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which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many</a:t>
            </a:r>
            <a:r>
              <a:rPr lang="de-DE" sz="2200" dirty="0">
                <a:sym typeface="Wingdings" panose="05000000000000000000" pitchFamily="2" charset="2"/>
              </a:rPr>
              <a:t> NA </a:t>
            </a:r>
            <a:r>
              <a:rPr lang="de-DE" sz="2200" dirty="0" err="1">
                <a:sym typeface="Wingdings" panose="05000000000000000000" pitchFamily="2" charset="2"/>
              </a:rPr>
              <a:t>values</a:t>
            </a:r>
            <a:r>
              <a:rPr lang="de-DE" sz="2200" dirty="0">
                <a:sym typeface="Wingdings" panose="05000000000000000000" pitchFamily="2" charset="2"/>
              </a:rPr>
              <a:t>, </a:t>
            </a:r>
            <a:r>
              <a:rPr lang="de-DE" sz="2200" dirty="0" err="1">
                <a:sym typeface="Wingdings" panose="05000000000000000000" pitchFamily="2" charset="2"/>
              </a:rPr>
              <a:t>they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could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represent</a:t>
            </a:r>
            <a:r>
              <a:rPr lang="de-DE" sz="2200" dirty="0">
                <a:sym typeface="Wingdings" panose="05000000000000000000" pitchFamily="2" charset="2"/>
              </a:rPr>
              <a:t> a </a:t>
            </a:r>
            <a:r>
              <a:rPr lang="de-DE" sz="2200" dirty="0" err="1">
                <a:sym typeface="Wingdings" panose="05000000000000000000" pitchFamily="2" charset="2"/>
              </a:rPr>
              <a:t>narrow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peak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685679" y="864826"/>
            <a:ext cx="5522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1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that</a:t>
            </a:r>
            <a:r>
              <a:rPr lang="de-DE" sz="2200" dirty="0"/>
              <a:t> </a:t>
            </a:r>
            <a:r>
              <a:rPr lang="de-DE" sz="2200" dirty="0" err="1"/>
              <a:t>did</a:t>
            </a:r>
            <a:r>
              <a:rPr lang="de-DE" sz="2200" dirty="0"/>
              <a:t> not </a:t>
            </a:r>
            <a:r>
              <a:rPr lang="de-DE" sz="2200" dirty="0" err="1"/>
              <a:t>contain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endParaRPr lang="de-DE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4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did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NA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/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comparison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possible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1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Problem: </a:t>
            </a:r>
            <a:r>
              <a:rPr lang="de-DE" sz="2200" dirty="0" err="1" smtClean="0"/>
              <a:t>each</a:t>
            </a:r>
            <a:r>
              <a:rPr lang="de-DE" sz="2200" dirty="0" smtClean="0"/>
              <a:t> </a:t>
            </a:r>
            <a:r>
              <a:rPr lang="de-DE" sz="2200" dirty="0" err="1" smtClean="0"/>
              <a:t>measurement</a:t>
            </a:r>
            <a:r>
              <a:rPr lang="de-DE" sz="2200" dirty="0" smtClean="0"/>
              <a:t> was </a:t>
            </a:r>
            <a:r>
              <a:rPr lang="de-DE" sz="2200" dirty="0" err="1" smtClean="0"/>
              <a:t>made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a different </a:t>
            </a:r>
            <a:r>
              <a:rPr lang="de-DE" sz="2200" dirty="0" err="1" smtClean="0"/>
              <a:t>amount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protein</a:t>
            </a:r>
            <a:endParaRPr lang="de-DE" sz="2200" dirty="0" smtClean="0"/>
          </a:p>
          <a:p>
            <a:r>
              <a:rPr lang="de-DE" sz="2200" dirty="0" smtClean="0">
                <a:sym typeface="Wingdings" panose="05000000000000000000" pitchFamily="2" charset="2"/>
              </a:rPr>
              <a:t> </a:t>
            </a:r>
            <a:r>
              <a:rPr lang="de-DE" sz="2200" dirty="0" err="1" smtClean="0">
                <a:sym typeface="Wingdings" panose="05000000000000000000" pitchFamily="2" charset="2"/>
              </a:rPr>
              <a:t>Amount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has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to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be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similar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within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Solution</a:t>
            </a:r>
          </a:p>
          <a:p>
            <a:r>
              <a:rPr lang="de-DE" sz="2200" dirty="0" err="1" smtClean="0"/>
              <a:t>Which</a:t>
            </a:r>
            <a:r>
              <a:rPr lang="de-DE" sz="2200" dirty="0" smtClean="0"/>
              <a:t> </a:t>
            </a:r>
            <a:r>
              <a:rPr lang="de-DE" sz="2200" dirty="0" err="1" smtClean="0"/>
              <a:t>two</a:t>
            </a:r>
            <a:r>
              <a:rPr lang="de-DE" sz="2200" dirty="0" smtClean="0"/>
              <a:t> </a:t>
            </a:r>
            <a:r>
              <a:rPr lang="de-DE" sz="2200" dirty="0" err="1" smtClean="0"/>
              <a:t>replicates</a:t>
            </a:r>
            <a:r>
              <a:rPr lang="de-DE" sz="2200" dirty="0" smtClean="0"/>
              <a:t> </a:t>
            </a:r>
            <a:r>
              <a:rPr lang="de-DE" sz="2200" dirty="0" err="1" smtClean="0"/>
              <a:t>have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closest</a:t>
            </a:r>
            <a:r>
              <a:rPr lang="de-DE" sz="2200" dirty="0" smtClean="0"/>
              <a:t> </a:t>
            </a:r>
            <a:r>
              <a:rPr lang="de-DE" sz="2200" dirty="0" err="1" smtClean="0"/>
              <a:t>mean</a:t>
            </a:r>
            <a:r>
              <a:rPr lang="de-DE" sz="2200" dirty="0" smtClean="0"/>
              <a:t> </a:t>
            </a:r>
            <a:r>
              <a:rPr lang="de-DE" sz="2200" dirty="0" err="1" smtClean="0"/>
              <a:t>values</a:t>
            </a:r>
            <a:r>
              <a:rPr lang="de-DE" sz="2200" dirty="0" smtClean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smtClean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 smtClean="0">
                <a:sym typeface="Wingdings" panose="05000000000000000000" pitchFamily="2" charset="2"/>
              </a:rPr>
              <a:t>calculate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the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mean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of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the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means</a:t>
            </a:r>
            <a:endParaRPr lang="de-DE" sz="2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smtClean="0">
                <a:sym typeface="Wingdings" panose="05000000000000000000" pitchFamily="2" charset="2"/>
              </a:rPr>
              <a:t>Set </a:t>
            </a:r>
            <a:r>
              <a:rPr lang="de-DE" sz="2200" dirty="0" err="1" smtClean="0">
                <a:sym typeface="Wingdings" panose="05000000000000000000" pitchFamily="2" charset="2"/>
              </a:rPr>
              <a:t>the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mean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of</a:t>
            </a:r>
            <a:r>
              <a:rPr lang="de-DE" sz="2200" dirty="0" smtClean="0">
                <a:sym typeface="Wingdings" panose="05000000000000000000" pitchFamily="2" charset="2"/>
              </a:rPr>
              <a:t> Rep3 </a:t>
            </a:r>
            <a:r>
              <a:rPr lang="de-DE" sz="2200" dirty="0" err="1" smtClean="0">
                <a:sym typeface="Wingdings" panose="05000000000000000000" pitchFamily="2" charset="2"/>
              </a:rPr>
              <a:t>to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the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value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calculated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above</a:t>
            </a:r>
            <a:endParaRPr lang="de-DE" sz="2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smtClean="0">
                <a:sym typeface="Wingdings" panose="05000000000000000000" pitchFamily="2" charset="2"/>
              </a:rPr>
              <a:t>Protein </a:t>
            </a:r>
            <a:r>
              <a:rPr lang="de-DE" sz="2200" dirty="0" err="1" smtClean="0">
                <a:sym typeface="Wingdings" panose="05000000000000000000" pitchFamily="2" charset="2"/>
              </a:rPr>
              <a:t>amount</a:t>
            </a:r>
            <a:r>
              <a:rPr lang="de-DE" sz="2200" dirty="0" smtClean="0">
                <a:sym typeface="Wingdings" panose="05000000000000000000" pitchFamily="2" charset="2"/>
              </a:rPr>
              <a:t> was </a:t>
            </a:r>
            <a:r>
              <a:rPr lang="de-DE" sz="2200" dirty="0" err="1" smtClean="0">
                <a:sym typeface="Wingdings" panose="05000000000000000000" pitchFamily="2" charset="2"/>
              </a:rPr>
              <a:t>set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to</a:t>
            </a:r>
            <a:r>
              <a:rPr lang="de-DE" sz="2200" dirty="0" smtClean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 Cleanup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Normalization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Protein </a:t>
            </a:r>
            <a:r>
              <a:rPr lang="de-DE" sz="2200" dirty="0" err="1" smtClean="0"/>
              <a:t>Amount</a:t>
            </a:r>
            <a:r>
              <a:rPr lang="de-DE" sz="2200" dirty="0" smtClean="0"/>
              <a:t> in Rep1, Rep2, Rep3 </a:t>
            </a:r>
            <a:r>
              <a:rPr lang="de-DE" sz="2200" dirty="0" err="1" smtClean="0"/>
              <a:t>before</a:t>
            </a:r>
            <a:r>
              <a:rPr lang="de-DE" sz="2200" dirty="0" smtClean="0"/>
              <a:t> </a:t>
            </a:r>
            <a:r>
              <a:rPr lang="de-DE" sz="2200" dirty="0" err="1" smtClean="0"/>
              <a:t>normalization</a:t>
            </a:r>
            <a:endParaRPr lang="de-DE" sz="22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20002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Protein </a:t>
            </a:r>
            <a:r>
              <a:rPr lang="de-DE" sz="2200" dirty="0" err="1" smtClean="0"/>
              <a:t>Amount</a:t>
            </a:r>
            <a:r>
              <a:rPr lang="de-DE" sz="2200" dirty="0" smtClean="0"/>
              <a:t> in Rep1, Rep2, Rep3 after </a:t>
            </a:r>
            <a:r>
              <a:rPr lang="de-DE" sz="2200" dirty="0" err="1" smtClean="0"/>
              <a:t>normalization</a:t>
            </a:r>
            <a:endParaRPr lang="de-DE" sz="2200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Batch </a:t>
            </a:r>
            <a:r>
              <a:rPr lang="de-DE" sz="2400" b="1" dirty="0" err="1" smtClean="0"/>
              <a:t>Effect</a:t>
            </a:r>
            <a:endParaRPr lang="de-DE" sz="2400" b="1" dirty="0" smtClean="0"/>
          </a:p>
          <a:p>
            <a:r>
              <a:rPr lang="de-DE" sz="2200" dirty="0" smtClean="0"/>
              <a:t>=</a:t>
            </a:r>
            <a:r>
              <a:rPr lang="de-DE" sz="2200" dirty="0" err="1" smtClean="0"/>
              <a:t>variations</a:t>
            </a:r>
            <a:r>
              <a:rPr lang="de-DE" sz="2200" dirty="0" smtClean="0"/>
              <a:t> in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data</a:t>
            </a:r>
            <a:r>
              <a:rPr lang="de-DE" sz="2200" dirty="0" smtClean="0"/>
              <a:t>/</a:t>
            </a:r>
            <a:r>
              <a:rPr lang="de-DE" sz="2200" dirty="0" err="1" smtClean="0"/>
              <a:t>outliers</a:t>
            </a:r>
            <a:r>
              <a:rPr lang="de-DE" sz="2200" dirty="0" smtClean="0"/>
              <a:t> </a:t>
            </a:r>
            <a:r>
              <a:rPr lang="de-DE" sz="2200" dirty="0" err="1" smtClean="0"/>
              <a:t>caused</a:t>
            </a:r>
            <a:r>
              <a:rPr lang="de-DE" sz="2200" dirty="0" smtClean="0"/>
              <a:t> </a:t>
            </a:r>
            <a:r>
              <a:rPr lang="de-DE" sz="2200" dirty="0" err="1" smtClean="0"/>
              <a:t>by</a:t>
            </a:r>
            <a:r>
              <a:rPr lang="de-DE" sz="2200" dirty="0" smtClean="0"/>
              <a:t> </a:t>
            </a:r>
            <a:r>
              <a:rPr lang="de-DE" sz="2200" dirty="0" err="1" smtClean="0"/>
              <a:t>technical</a:t>
            </a:r>
            <a:r>
              <a:rPr lang="de-DE" sz="2200" dirty="0" smtClean="0"/>
              <a:t> </a:t>
            </a:r>
            <a:r>
              <a:rPr lang="de-DE" sz="2200" dirty="0" err="1" smtClean="0"/>
              <a:t>means</a:t>
            </a:r>
            <a:r>
              <a:rPr lang="de-DE" sz="2200" dirty="0"/>
              <a:t> </a:t>
            </a:r>
            <a:endParaRPr lang="de-DE" sz="22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 smtClean="0">
                <a:sym typeface="Wingdings" panose="05000000000000000000" pitchFamily="2" charset="2"/>
              </a:rPr>
              <a:t>No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biological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significance</a:t>
            </a:r>
            <a:endParaRPr lang="de-DE" sz="2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smtClean="0">
                <a:sym typeface="Wingdings" panose="05000000000000000000" pitchFamily="2" charset="2"/>
              </a:rPr>
              <a:t>Can </a:t>
            </a:r>
            <a:r>
              <a:rPr lang="de-DE" sz="2200" dirty="0" err="1" smtClean="0">
                <a:sym typeface="Wingdings" panose="05000000000000000000" pitchFamily="2" charset="2"/>
              </a:rPr>
              <a:t>result</a:t>
            </a:r>
            <a:r>
              <a:rPr lang="de-DE" sz="2200" dirty="0" smtClean="0">
                <a:sym typeface="Wingdings" panose="05000000000000000000" pitchFamily="2" charset="2"/>
              </a:rPr>
              <a:t> in </a:t>
            </a:r>
            <a:r>
              <a:rPr lang="de-DE" sz="2200" dirty="0" err="1" smtClean="0">
                <a:sym typeface="Wingdings" panose="05000000000000000000" pitchFamily="2" charset="2"/>
              </a:rPr>
              <a:t>false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conclusions</a:t>
            </a:r>
            <a:endParaRPr lang="de-DE" sz="2200" dirty="0" smtClean="0">
              <a:sym typeface="Wingdings" panose="05000000000000000000" pitchFamily="2" charset="2"/>
            </a:endParaRPr>
          </a:p>
          <a:p>
            <a:r>
              <a:rPr lang="de-DE" sz="2200" dirty="0" smtClean="0">
                <a:sym typeface="Wingdings" panose="05000000000000000000" pitchFamily="2" charset="2"/>
              </a:rPr>
              <a:t>Batch </a:t>
            </a:r>
            <a:r>
              <a:rPr lang="de-DE" sz="2200" dirty="0" err="1" smtClean="0">
                <a:sym typeface="Wingdings" panose="05000000000000000000" pitchFamily="2" charset="2"/>
              </a:rPr>
              <a:t>Effects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were</a:t>
            </a:r>
            <a:r>
              <a:rPr lang="de-DE" sz="2200" dirty="0" smtClean="0">
                <a:sym typeface="Wingdings" panose="05000000000000000000" pitchFamily="2" charset="2"/>
              </a:rPr>
              <a:t> </a:t>
            </a:r>
            <a:r>
              <a:rPr lang="de-DE" sz="2200" dirty="0" err="1" smtClean="0">
                <a:sym typeface="Wingdings" panose="05000000000000000000" pitchFamily="2" charset="2"/>
              </a:rPr>
              <a:t>found</a:t>
            </a:r>
            <a:r>
              <a:rPr lang="de-DE" sz="2200" dirty="0" smtClean="0">
                <a:sym typeface="Wingdings" panose="05000000000000000000" pitchFamily="2" charset="2"/>
              </a:rPr>
              <a:t> in 23 </a:t>
            </a:r>
            <a:r>
              <a:rPr lang="de-DE" sz="2200" dirty="0" err="1" smtClean="0">
                <a:sym typeface="Wingdings" panose="05000000000000000000" pitchFamily="2" charset="2"/>
              </a:rPr>
              <a:t>proteins</a:t>
            </a:r>
            <a:r>
              <a:rPr lang="de-DE" sz="2400" dirty="0" smtClean="0">
                <a:sym typeface="Wingdings" panose="05000000000000000000" pitchFamily="2" charset="2"/>
              </a:rPr>
              <a:t>!</a:t>
            </a:r>
            <a:endParaRPr lang="de-DE" sz="2400" dirty="0">
              <a:sym typeface="Wingdings" panose="05000000000000000000" pitchFamily="2" charset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Solution</a:t>
            </a:r>
          </a:p>
          <a:p>
            <a:r>
              <a:rPr lang="de-DE" sz="2200" dirty="0" smtClean="0"/>
              <a:t>1. </a:t>
            </a:r>
            <a:r>
              <a:rPr lang="de-DE" sz="2200" dirty="0" err="1" smtClean="0"/>
              <a:t>Comparing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values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all 3 Reps </a:t>
            </a:r>
            <a:r>
              <a:rPr lang="de-DE" sz="2200" dirty="0" err="1" smtClean="0"/>
              <a:t>for</a:t>
            </a:r>
            <a:r>
              <a:rPr lang="de-DE" sz="2200" dirty="0" smtClean="0"/>
              <a:t> </a:t>
            </a:r>
            <a:r>
              <a:rPr lang="de-DE" sz="2200" dirty="0" err="1" smtClean="0"/>
              <a:t>each</a:t>
            </a:r>
            <a:r>
              <a:rPr lang="de-DE" sz="2200" dirty="0" smtClean="0"/>
              <a:t> </a:t>
            </a:r>
            <a:r>
              <a:rPr lang="de-DE" sz="2200" dirty="0" err="1" smtClean="0"/>
              <a:t>fraction</a:t>
            </a:r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Rep1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Rep2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Rep3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Rep1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Rep2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Rep3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 smtClean="0"/>
                        <a:t>0.67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Rep3=0</a:t>
            </a:r>
            <a:endParaRPr lang="de-DE" sz="2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smtClean="0"/>
              <a:t>Rep3=(0,67+0,98):2=0,825</a:t>
            </a:r>
            <a:endParaRPr lang="de-DE" sz="2200" b="1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Removal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batch</a:t>
            </a:r>
            <a:r>
              <a:rPr lang="de-DE" sz="3200" dirty="0" smtClean="0"/>
              <a:t> </a:t>
            </a:r>
            <a:r>
              <a:rPr lang="de-DE" sz="3200" dirty="0" err="1" smtClean="0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</Words>
  <Application>Microsoft Office PowerPoint</Application>
  <PresentationFormat>Breitbild</PresentationFormat>
  <Paragraphs>346</Paragraphs>
  <Slides>31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Katharina Lotter</cp:lastModifiedBy>
  <cp:revision>144</cp:revision>
  <dcterms:created xsi:type="dcterms:W3CDTF">2022-05-12T14:00:49Z</dcterms:created>
  <dcterms:modified xsi:type="dcterms:W3CDTF">2022-07-14T10:04:10Z</dcterms:modified>
</cp:coreProperties>
</file>