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9" r:id="rId2"/>
    <p:sldId id="279" r:id="rId3"/>
    <p:sldId id="280" r:id="rId4"/>
    <p:sldId id="281" r:id="rId5"/>
    <p:sldId id="258" r:id="rId6"/>
    <p:sldId id="282" r:id="rId7"/>
    <p:sldId id="256" r:id="rId8"/>
    <p:sldId id="283" r:id="rId9"/>
    <p:sldId id="257" r:id="rId10"/>
    <p:sldId id="284" r:id="rId11"/>
    <p:sldId id="260" r:id="rId12"/>
    <p:sldId id="262" r:id="rId13"/>
    <p:sldId id="261" r:id="rId14"/>
    <p:sldId id="290" r:id="rId15"/>
    <p:sldId id="263" r:id="rId16"/>
    <p:sldId id="265" r:id="rId17"/>
    <p:sldId id="266" r:id="rId18"/>
    <p:sldId id="264" r:id="rId19"/>
    <p:sldId id="267" r:id="rId20"/>
    <p:sldId id="271" r:id="rId21"/>
    <p:sldId id="268" r:id="rId22"/>
    <p:sldId id="272" r:id="rId23"/>
    <p:sldId id="269" r:id="rId24"/>
    <p:sldId id="273" r:id="rId25"/>
    <p:sldId id="270" r:id="rId26"/>
    <p:sldId id="274" r:id="rId27"/>
    <p:sldId id="275" r:id="rId28"/>
    <p:sldId id="278" r:id="rId29"/>
    <p:sldId id="276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0"/>
            <p14:sldId id="281"/>
            <p14:sldId id="258"/>
            <p14:sldId id="282"/>
            <p14:sldId id="256"/>
            <p14:sldId id="283"/>
            <p14:sldId id="257"/>
            <p14:sldId id="284"/>
            <p14:sldId id="260"/>
            <p14:sldId id="262"/>
            <p14:sldId id="261"/>
            <p14:sldId id="290"/>
            <p14:sldId id="263"/>
            <p14:sldId id="265"/>
            <p14:sldId id="266"/>
            <p14:sldId id="264"/>
            <p14:sldId id="267"/>
            <p14:sldId id="271"/>
            <p14:sldId id="268"/>
            <p14:sldId id="272"/>
            <p14:sldId id="269"/>
            <p14:sldId id="273"/>
            <p14:sldId id="270"/>
            <p14:sldId id="274"/>
            <p14:sldId id="275"/>
            <p14:sldId id="278"/>
            <p14:sldId id="276"/>
            <p14:sldId id="285"/>
            <p14:sldId id="286"/>
            <p14:sldId id="287"/>
            <p14:sldId id="288"/>
            <p14:sldId id="289"/>
          </p14:sldIdLst>
        </p14:section>
        <p14:section name="Back-up slides" id="{EA108FB6-49F8-4F05-B5A2-66AE3DA60FB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0000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6453" autoAdjust="0"/>
  </p:normalViewPr>
  <p:slideViewPr>
    <p:cSldViewPr snapToGrid="0">
      <p:cViewPr varScale="1">
        <p:scale>
          <a:sx n="101" d="100"/>
          <a:sy n="101" d="100"/>
        </p:scale>
        <p:origin x="810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dirty="0"/>
            <a:t>Data </a:t>
          </a:r>
          <a:endParaRPr lang="en-US" sz="1400" noProof="0" dirty="0"/>
        </a:p>
        <a:p>
          <a:r>
            <a:rPr lang="en-US" sz="1400" dirty="0"/>
            <a:t> &amp; reduction</a:t>
          </a:r>
        </a:p>
        <a:p>
          <a:endParaRPr lang="en-US" sz="1400" dirty="0"/>
        </a:p>
        <a:p>
          <a:r>
            <a:rPr lang="en-US" sz="140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dirty="0"/>
            <a:t>Data </a:t>
          </a:r>
          <a:r>
            <a:rPr lang="en-US" sz="1400" dirty="0" err="1"/>
            <a:t>modellig</a:t>
          </a:r>
          <a:endParaRPr lang="en-US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dirty="0"/>
            <a:t>Repeat with 2</a:t>
          </a:r>
          <a:r>
            <a:rPr lang="en-US" sz="1400" baseline="30000" dirty="0"/>
            <a:t>nd</a:t>
          </a:r>
          <a:r>
            <a:rPr lang="en-US" sz="1400" dirty="0"/>
            <a:t> Dataset</a:t>
          </a:r>
        </a:p>
        <a:p>
          <a:r>
            <a:rPr lang="en-US" sz="1400" dirty="0"/>
            <a:t>&amp;</a:t>
          </a:r>
        </a:p>
        <a:p>
          <a:r>
            <a:rPr lang="en-US" sz="140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dirty="0" err="1"/>
            <a:t>Wrapup</a:t>
          </a:r>
          <a:r>
            <a:rPr lang="en-US" sz="1400" dirty="0"/>
            <a:t> data analysis</a:t>
          </a:r>
        </a:p>
        <a:p>
          <a:endParaRPr lang="en-US" sz="1400" dirty="0"/>
        </a:p>
        <a:p>
          <a:r>
            <a:rPr lang="en-US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1776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80187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en-US" sz="1400" noProof="0" dirty="0"/>
            <a:t>Data cleanup &amp; reduction</a:t>
          </a:r>
        </a:p>
        <a:p>
          <a:endParaRPr lang="en-US" sz="1400" noProof="0" dirty="0"/>
        </a:p>
        <a:p>
          <a:r>
            <a:rPr lang="en-US" sz="1400" noProof="0" dirty="0"/>
            <a:t>Literature review II</a:t>
          </a:r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en-US" sz="1400" noProof="0" dirty="0"/>
            <a:t>Data cleanup &amp; reduction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en-US" sz="1400" noProof="0" dirty="0"/>
            <a:t>Data exploration</a:t>
          </a:r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en-US" sz="1400" noProof="0" dirty="0"/>
            <a:t>buffer Week</a:t>
          </a:r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en-US" sz="1400" noProof="0" dirty="0"/>
            <a:t>Data modeling</a:t>
          </a:r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en-US" sz="1400" noProof="0" dirty="0"/>
            <a:t>Data modelling II</a:t>
          </a:r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en-US" sz="1400" noProof="0" dirty="0"/>
            <a:t>Repeat with 2</a:t>
          </a:r>
          <a:r>
            <a:rPr lang="en-US" sz="1400" baseline="30000" noProof="0" dirty="0"/>
            <a:t>nd</a:t>
          </a:r>
          <a:r>
            <a:rPr lang="en-US" sz="1400" noProof="0" dirty="0"/>
            <a:t> Dataset</a:t>
          </a:r>
        </a:p>
        <a:p>
          <a:r>
            <a:rPr lang="en-US" sz="1400" noProof="0" dirty="0"/>
            <a:t>&amp;</a:t>
          </a:r>
        </a:p>
        <a:p>
          <a:r>
            <a:rPr lang="en-US" sz="1400" noProof="0" dirty="0"/>
            <a:t>Compare both Datasets </a:t>
          </a:r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en-US" sz="1400" noProof="0" dirty="0"/>
            <a:t>Wrap-up data analysis</a:t>
          </a:r>
        </a:p>
        <a:p>
          <a:endParaRPr lang="en-US" sz="1400" noProof="0" dirty="0"/>
        </a:p>
        <a:p>
          <a:r>
            <a:rPr lang="en-US" sz="1400" noProof="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en-US" sz="1400" noProof="0" dirty="0"/>
            <a:t>finish presentation &amp; report</a:t>
          </a:r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92253">
        <dgm:presLayoutVars>
          <dgm:bulletEnabled val="1"/>
        </dgm:presLayoutVars>
      </dgm:prSet>
      <dgm:spPr/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94719">
        <dgm:presLayoutVars>
          <dgm:bulletEnabled val="1"/>
        </dgm:presLayoutVars>
      </dgm:prSet>
      <dgm:spPr/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</a:t>
          </a:r>
          <a:r>
            <a:rPr lang="en-US" sz="1400" kern="1200" dirty="0" err="1"/>
            <a:t>modellig</a:t>
          </a:r>
          <a:endParaRPr lang="en-US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 with 2</a:t>
          </a:r>
          <a:r>
            <a:rPr lang="en-US" sz="1400" kern="1200" baseline="30000" dirty="0"/>
            <a:t>nd</a:t>
          </a:r>
          <a:r>
            <a:rPr lang="en-US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9361" y="0"/>
          <a:ext cx="972098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Wrapup</a:t>
          </a:r>
          <a:r>
            <a:rPr lang="en-US" sz="1400" kern="1200" dirty="0"/>
            <a:t>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presentation &amp; report</a:t>
          </a:r>
        </a:p>
      </dsp:txBody>
      <dsp:txXfrm>
        <a:off x="6719361" y="0"/>
        <a:ext cx="972098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92905" y="3486550"/>
          <a:ext cx="84934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finish presentation &amp; report</a:t>
          </a:r>
        </a:p>
      </dsp:txBody>
      <dsp:txXfrm>
        <a:off x="7892905" y="3486550"/>
        <a:ext cx="849346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2796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Literature review II</a:t>
          </a:r>
        </a:p>
      </dsp:txBody>
      <dsp:txXfrm>
        <a:off x="2796" y="0"/>
        <a:ext cx="1059207" cy="2324367"/>
      </dsp:txXfrm>
    </dsp:sp>
    <dsp:sp modelId="{2C22C249-745A-4F49-A4A3-E23684FDD763}">
      <dsp:nvSpPr>
        <dsp:cNvPr id="0" name=""/>
        <dsp:cNvSpPr/>
      </dsp:nvSpPr>
      <dsp:spPr>
        <a:xfrm>
          <a:off x="24185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114965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cleanup &amp; reduction II</a:t>
          </a:r>
        </a:p>
      </dsp:txBody>
      <dsp:txXfrm>
        <a:off x="1114965" y="3486550"/>
        <a:ext cx="1059207" cy="2324367"/>
      </dsp:txXfrm>
    </dsp:sp>
    <dsp:sp modelId="{5E4A987C-48F9-4592-A0ED-B98CECC2DC5A}">
      <dsp:nvSpPr>
        <dsp:cNvPr id="0" name=""/>
        <dsp:cNvSpPr/>
      </dsp:nvSpPr>
      <dsp:spPr>
        <a:xfrm>
          <a:off x="1354023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227133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exploration</a:t>
          </a:r>
        </a:p>
      </dsp:txBody>
      <dsp:txXfrm>
        <a:off x="2227133" y="0"/>
        <a:ext cx="1059207" cy="2324367"/>
      </dsp:txXfrm>
    </dsp:sp>
    <dsp:sp modelId="{A3812726-53FC-4C87-9C59-E0C46E26AECA}">
      <dsp:nvSpPr>
        <dsp:cNvPr id="0" name=""/>
        <dsp:cNvSpPr/>
      </dsp:nvSpPr>
      <dsp:spPr>
        <a:xfrm>
          <a:off x="24661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339301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modeling</a:t>
          </a:r>
        </a:p>
      </dsp:txBody>
      <dsp:txXfrm>
        <a:off x="3339301" y="3486550"/>
        <a:ext cx="1059207" cy="2324367"/>
      </dsp:txXfrm>
    </dsp:sp>
    <dsp:sp modelId="{CCBD143A-C550-46B3-A8D1-A77600783F58}">
      <dsp:nvSpPr>
        <dsp:cNvPr id="0" name=""/>
        <dsp:cNvSpPr/>
      </dsp:nvSpPr>
      <dsp:spPr>
        <a:xfrm>
          <a:off x="357835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451469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modelling II</a:t>
          </a:r>
        </a:p>
      </dsp:txBody>
      <dsp:txXfrm>
        <a:off x="4451469" y="0"/>
        <a:ext cx="1059207" cy="2324367"/>
      </dsp:txXfrm>
    </dsp:sp>
    <dsp:sp modelId="{626AFBA3-1EF1-4427-81DA-F7148E607606}">
      <dsp:nvSpPr>
        <dsp:cNvPr id="0" name=""/>
        <dsp:cNvSpPr/>
      </dsp:nvSpPr>
      <dsp:spPr>
        <a:xfrm>
          <a:off x="469052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563638" y="348655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Repeat with 2</a:t>
          </a:r>
          <a:r>
            <a:rPr lang="en-US" sz="1400" kern="1200" baseline="30000" noProof="0" dirty="0"/>
            <a:t>nd</a:t>
          </a:r>
          <a:r>
            <a:rPr lang="en-US" sz="1400" kern="1200" noProof="0" dirty="0"/>
            <a:t> Dataset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&amp;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Compare both Datasets </a:t>
          </a:r>
        </a:p>
      </dsp:txBody>
      <dsp:txXfrm>
        <a:off x="5563638" y="3486550"/>
        <a:ext cx="1059207" cy="2324367"/>
      </dsp:txXfrm>
    </dsp:sp>
    <dsp:sp modelId="{A271D321-7910-4F9A-BE0F-8D5E75E0FC3C}">
      <dsp:nvSpPr>
        <dsp:cNvPr id="0" name=""/>
        <dsp:cNvSpPr/>
      </dsp:nvSpPr>
      <dsp:spPr>
        <a:xfrm>
          <a:off x="580269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716834" y="0"/>
          <a:ext cx="97715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Wrap-up data analysis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noProof="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presentation &amp; report</a:t>
          </a:r>
        </a:p>
      </dsp:txBody>
      <dsp:txXfrm>
        <a:off x="6716834" y="0"/>
        <a:ext cx="977151" cy="2324367"/>
      </dsp:txXfrm>
    </dsp:sp>
    <dsp:sp modelId="{EB21C87F-DA82-42F1-9CC1-2012FC55EAA9}">
      <dsp:nvSpPr>
        <dsp:cNvPr id="0" name=""/>
        <dsp:cNvSpPr/>
      </dsp:nvSpPr>
      <dsp:spPr>
        <a:xfrm>
          <a:off x="691486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815943" y="3486550"/>
          <a:ext cx="1003271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finish presentation &amp; report</a:t>
          </a:r>
        </a:p>
      </dsp:txBody>
      <dsp:txXfrm>
        <a:off x="7815943" y="3486550"/>
        <a:ext cx="1003271" cy="2324367"/>
      </dsp:txXfrm>
    </dsp:sp>
    <dsp:sp modelId="{FDD99BD6-5339-4104-A41C-AA3473CF5574}">
      <dsp:nvSpPr>
        <dsp:cNvPr id="0" name=""/>
        <dsp:cNvSpPr/>
      </dsp:nvSpPr>
      <dsp:spPr>
        <a:xfrm>
          <a:off x="8027032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00142" y="0"/>
          <a:ext cx="1059207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buffer Week</a:t>
          </a:r>
        </a:p>
      </dsp:txBody>
      <dsp:txXfrm>
        <a:off x="8900142" y="0"/>
        <a:ext cx="1059207" cy="2324367"/>
      </dsp:txXfrm>
    </dsp:sp>
    <dsp:sp modelId="{72184247-47AF-452E-B84C-4251A01C060D}">
      <dsp:nvSpPr>
        <dsp:cNvPr id="0" name=""/>
        <dsp:cNvSpPr/>
      </dsp:nvSpPr>
      <dsp:spPr>
        <a:xfrm>
          <a:off x="9139200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15/05/2022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6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r>
              <a:rPr lang="de-DE" baseline="0" dirty="0"/>
              <a:t>-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08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Malfunction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 </a:t>
            </a:r>
            <a:r>
              <a:rPr lang="de-DE" dirty="0" err="1"/>
              <a:t>results</a:t>
            </a:r>
            <a:r>
              <a:rPr lang="de-DE" dirty="0"/>
              <a:t> in </a:t>
            </a:r>
            <a:r>
              <a:rPr lang="de-DE" dirty="0" err="1"/>
              <a:t>severe</a:t>
            </a:r>
            <a:r>
              <a:rPr lang="de-DE" dirty="0"/>
              <a:t> </a:t>
            </a:r>
            <a:r>
              <a:rPr lang="de-DE" dirty="0" err="1"/>
              <a:t>diseases</a:t>
            </a:r>
            <a:endParaRPr lang="de-DE" dirty="0"/>
          </a:p>
          <a:p>
            <a:r>
              <a:rPr lang="de-DE" dirty="0"/>
              <a:t>Alternative </a:t>
            </a:r>
            <a:r>
              <a:rPr lang="de-DE" dirty="0" err="1"/>
              <a:t>splicing</a:t>
            </a:r>
            <a:r>
              <a:rPr lang="de-DE" dirty="0"/>
              <a:t> </a:t>
            </a:r>
            <a:r>
              <a:rPr lang="de-DE" dirty="0" err="1"/>
              <a:t>defects</a:t>
            </a:r>
            <a:r>
              <a:rPr lang="de-DE" dirty="0"/>
              <a:t>, RNA </a:t>
            </a:r>
            <a:r>
              <a:rPr lang="de-DE" dirty="0" err="1"/>
              <a:t>destabilization</a:t>
            </a:r>
            <a:r>
              <a:rPr lang="de-DE" dirty="0"/>
              <a:t>, </a:t>
            </a:r>
            <a:r>
              <a:rPr lang="de-DE" dirty="0" err="1"/>
              <a:t>stabilization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proto-</a:t>
            </a:r>
            <a:r>
              <a:rPr lang="de-DE" dirty="0" err="1"/>
              <a:t>onkogenes</a:t>
            </a:r>
            <a:r>
              <a:rPr lang="de-DE" dirty="0"/>
              <a:t>,</a:t>
            </a:r>
            <a:r>
              <a:rPr lang="de-DE" baseline="0" dirty="0"/>
              <a:t> alternative </a:t>
            </a:r>
            <a:r>
              <a:rPr lang="de-DE" baseline="0" dirty="0" err="1"/>
              <a:t>polyadenylation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Chronic</a:t>
            </a:r>
            <a:r>
              <a:rPr lang="de-DE" baseline="0" dirty="0"/>
              <a:t> </a:t>
            </a:r>
            <a:r>
              <a:rPr lang="de-DE" baseline="0" dirty="0" err="1"/>
              <a:t>inflammation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autoimmune </a:t>
            </a:r>
            <a:r>
              <a:rPr lang="de-DE" baseline="0" dirty="0" err="1"/>
              <a:t>diseases</a:t>
            </a:r>
            <a:r>
              <a:rPr lang="de-DE" baseline="0" dirty="0"/>
              <a:t> (</a:t>
            </a:r>
            <a:r>
              <a:rPr lang="de-DE" baseline="0" dirty="0" err="1"/>
              <a:t>involved</a:t>
            </a:r>
            <a:r>
              <a:rPr lang="de-DE" baseline="0" dirty="0"/>
              <a:t> in </a:t>
            </a:r>
            <a:r>
              <a:rPr lang="de-DE" baseline="0" dirty="0" err="1"/>
              <a:t>regulating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pro-</a:t>
            </a:r>
            <a:r>
              <a:rPr lang="de-DE" baseline="0" dirty="0" err="1"/>
              <a:t>inflammatory</a:t>
            </a:r>
            <a:r>
              <a:rPr lang="de-DE" baseline="0" dirty="0"/>
              <a:t> </a:t>
            </a:r>
            <a:r>
              <a:rPr lang="de-DE" baseline="0" dirty="0" err="1"/>
              <a:t>cytokines</a:t>
            </a:r>
            <a:r>
              <a:rPr lang="de-DE" baseline="0" dirty="0"/>
              <a:t> IL6 </a:t>
            </a:r>
            <a:r>
              <a:rPr lang="de-DE" baseline="0" dirty="0" err="1"/>
              <a:t>and</a:t>
            </a:r>
            <a:r>
              <a:rPr lang="de-DE" baseline="0" dirty="0"/>
              <a:t> TNF </a:t>
            </a:r>
            <a:r>
              <a:rPr lang="de-DE" baseline="0" dirty="0" err="1"/>
              <a:t>alpha</a:t>
            </a:r>
            <a:r>
              <a:rPr lang="de-DE" baseline="0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de-DE" baseline="0" dirty="0"/>
              <a:t>Potential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: </a:t>
            </a:r>
            <a:r>
              <a:rPr lang="de-DE" baseline="0" dirty="0" err="1"/>
              <a:t>targeting</a:t>
            </a:r>
            <a:r>
              <a:rPr lang="de-DE" baseline="0" dirty="0"/>
              <a:t> RBPs </a:t>
            </a:r>
            <a:r>
              <a:rPr lang="de-DE" baseline="0" dirty="0" err="1"/>
              <a:t>coupled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immunotherapy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Diabetic</a:t>
            </a:r>
            <a:r>
              <a:rPr lang="de-DE" baseline="0" dirty="0"/>
              <a:t> </a:t>
            </a:r>
            <a:r>
              <a:rPr lang="de-DE" baseline="0" dirty="0" err="1"/>
              <a:t>cardiomyopathy</a:t>
            </a:r>
            <a:r>
              <a:rPr lang="de-DE" baseline="0" dirty="0"/>
              <a:t> &amp; </a:t>
            </a:r>
            <a:r>
              <a:rPr lang="de-DE" baseline="0" dirty="0" err="1"/>
              <a:t>nepropathy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Artherosclerosis</a:t>
            </a:r>
            <a:r>
              <a:rPr lang="de-DE" baseline="0" dirty="0"/>
              <a:t> </a:t>
            </a:r>
            <a:r>
              <a:rPr lang="de-DE" baseline="0" dirty="0" err="1"/>
              <a:t>progression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02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 just</a:t>
            </a:r>
            <a:r>
              <a:rPr lang="de-DE" baseline="0" dirty="0"/>
              <a:t> </a:t>
            </a:r>
            <a:r>
              <a:rPr lang="de-DE" baseline="0" dirty="0" err="1"/>
              <a:t>severe</a:t>
            </a:r>
            <a:r>
              <a:rPr lang="de-DE" baseline="0" dirty="0"/>
              <a:t> </a:t>
            </a:r>
            <a:r>
              <a:rPr lang="de-DE" baseline="0" dirty="0" err="1"/>
              <a:t>consequences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 but also in neurodegenerative </a:t>
            </a:r>
            <a:r>
              <a:rPr lang="de-DE" baseline="0" dirty="0" err="1"/>
              <a:t>dieseases</a:t>
            </a:r>
            <a:r>
              <a:rPr lang="de-DE" baseline="0" dirty="0"/>
              <a:t> such </a:t>
            </a:r>
            <a:r>
              <a:rPr lang="de-DE" baseline="0" dirty="0" err="1"/>
              <a:t>as</a:t>
            </a:r>
            <a:r>
              <a:rPr lang="de-DE" baseline="0" dirty="0"/>
              <a:t> ALS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Fragmentation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formation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inclusion</a:t>
            </a:r>
            <a:r>
              <a:rPr lang="de-DE" baseline="0" dirty="0"/>
              <a:t> </a:t>
            </a:r>
            <a:r>
              <a:rPr lang="de-DE" baseline="0" dirty="0" err="1"/>
              <a:t>bodies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Important</a:t>
            </a:r>
            <a:r>
              <a:rPr lang="de-DE" baseline="0" dirty="0"/>
              <a:t> in </a:t>
            </a:r>
            <a:r>
              <a:rPr lang="de-DE" baseline="0" dirty="0" err="1"/>
              <a:t>embyronic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endParaRPr lang="de-DE" baseline="0" dirty="0"/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Somatic</a:t>
            </a:r>
            <a:r>
              <a:rPr lang="de-DE" baseline="0" dirty="0"/>
              <a:t> </a:t>
            </a:r>
            <a:r>
              <a:rPr lang="de-DE" baseline="0" dirty="0" err="1"/>
              <a:t>tissue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: RBPs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multiple </a:t>
            </a:r>
            <a:r>
              <a:rPr lang="de-DE" baseline="0" dirty="0" err="1"/>
              <a:t>target</a:t>
            </a:r>
            <a:r>
              <a:rPr lang="de-DE" baseline="0" dirty="0"/>
              <a:t> RNAs</a:t>
            </a:r>
          </a:p>
          <a:p>
            <a:pPr marL="628650" lvl="1" indent="-171450">
              <a:buFontTx/>
              <a:buChar char="-"/>
            </a:pPr>
            <a:r>
              <a:rPr lang="de-DE" baseline="0" dirty="0" err="1"/>
              <a:t>Dendritogenesis</a:t>
            </a:r>
            <a:r>
              <a:rPr lang="de-DE" baseline="0" dirty="0"/>
              <a:t> in </a:t>
            </a:r>
            <a:r>
              <a:rPr lang="de-DE" baseline="0" dirty="0" err="1"/>
              <a:t>hippocampal</a:t>
            </a:r>
            <a:r>
              <a:rPr lang="de-DE" baseline="0" dirty="0"/>
              <a:t> </a:t>
            </a:r>
            <a:r>
              <a:rPr lang="de-DE" baseline="0" dirty="0" err="1"/>
              <a:t>neurons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367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Knowledge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cellular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(</a:t>
            </a:r>
            <a:r>
              <a:rPr lang="de-DE" dirty="0" err="1"/>
              <a:t>esp</a:t>
            </a:r>
            <a:r>
              <a:rPr lang="de-DE" baseline="0" dirty="0"/>
              <a:t> </a:t>
            </a:r>
            <a:r>
              <a:rPr lang="de-DE" baseline="0" dirty="0" err="1"/>
              <a:t>their</a:t>
            </a:r>
            <a:r>
              <a:rPr lang="de-DE" baseline="0" dirty="0"/>
              <a:t> </a:t>
            </a:r>
            <a:r>
              <a:rPr lang="de-DE" baseline="0" dirty="0" err="1"/>
              <a:t>dysfunction</a:t>
            </a:r>
            <a:r>
              <a:rPr lang="de-DE" baseline="0" dirty="0"/>
              <a:t> in </a:t>
            </a:r>
            <a:r>
              <a:rPr lang="de-DE" baseline="0" dirty="0" err="1"/>
              <a:t>cancer</a:t>
            </a:r>
            <a:r>
              <a:rPr lang="de-DE" baseline="0" dirty="0"/>
              <a:t>)</a:t>
            </a:r>
          </a:p>
          <a:p>
            <a:r>
              <a:rPr lang="de-DE" baseline="0" dirty="0"/>
              <a:t>- RBPs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important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promotion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proliferation</a:t>
            </a:r>
            <a:r>
              <a:rPr lang="de-DE" baseline="0" dirty="0"/>
              <a:t>,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migration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angiogenesis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Function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non-</a:t>
            </a:r>
            <a:r>
              <a:rPr lang="de-DE" baseline="0" dirty="0" err="1"/>
              <a:t>coding</a:t>
            </a:r>
            <a:r>
              <a:rPr lang="de-DE" baseline="0" dirty="0"/>
              <a:t> RNAs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New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r>
              <a:rPr lang="de-DE" baseline="0" dirty="0"/>
              <a:t> 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So </a:t>
            </a:r>
            <a:r>
              <a:rPr lang="de-DE" baseline="0" dirty="0" err="1"/>
              <a:t>far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focus</a:t>
            </a:r>
            <a:r>
              <a:rPr lang="de-DE" baseline="0" dirty="0"/>
              <a:t> </a:t>
            </a:r>
            <a:r>
              <a:rPr lang="de-DE" baseline="0" dirty="0" err="1"/>
              <a:t>has</a:t>
            </a:r>
            <a:r>
              <a:rPr lang="de-DE" baseline="0" dirty="0"/>
              <a:t> </a:t>
            </a:r>
            <a:r>
              <a:rPr lang="de-DE" baseline="0" dirty="0" err="1"/>
              <a:t>mostly</a:t>
            </a:r>
            <a:r>
              <a:rPr lang="de-DE" baseline="0" dirty="0"/>
              <a:t> </a:t>
            </a:r>
            <a:r>
              <a:rPr lang="de-DE" baseline="0" dirty="0" err="1"/>
              <a:t>been</a:t>
            </a:r>
            <a:r>
              <a:rPr lang="de-DE" baseline="0" dirty="0"/>
              <a:t> on </a:t>
            </a:r>
            <a:r>
              <a:rPr lang="de-DE" baseline="0" dirty="0" err="1"/>
              <a:t>genomics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Focusing</a:t>
            </a:r>
            <a:r>
              <a:rPr lang="de-DE" baseline="0" dirty="0"/>
              <a:t> on </a:t>
            </a:r>
            <a:r>
              <a:rPr lang="de-DE" baseline="0" dirty="0" err="1"/>
              <a:t>transciptiomics</a:t>
            </a:r>
            <a:r>
              <a:rPr lang="de-DE" baseline="0" dirty="0"/>
              <a:t> </a:t>
            </a:r>
            <a:r>
              <a:rPr lang="de-DE" baseline="0" dirty="0" err="1"/>
              <a:t>might</a:t>
            </a:r>
            <a:r>
              <a:rPr lang="de-DE" baseline="0" dirty="0"/>
              <a:t> </a:t>
            </a:r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medicine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a </a:t>
            </a:r>
            <a:r>
              <a:rPr lang="de-DE" baseline="0" dirty="0" err="1"/>
              <a:t>whole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area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cancer</a:t>
            </a:r>
            <a:r>
              <a:rPr lang="de-DE" baseline="0" dirty="0"/>
              <a:t> </a:t>
            </a:r>
            <a:r>
              <a:rPr lang="de-DE" baseline="0" dirty="0" err="1"/>
              <a:t>therapeutics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15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051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DOX: </a:t>
            </a:r>
            <a:r>
              <a:rPr lang="de-DE" dirty="0" err="1"/>
              <a:t>doxycycline</a:t>
            </a:r>
            <a:r>
              <a:rPr lang="de-DE" baseline="0" dirty="0"/>
              <a:t> </a:t>
            </a:r>
            <a:r>
              <a:rPr lang="de-DE" baseline="0" dirty="0" err="1"/>
              <a:t>inducible</a:t>
            </a:r>
            <a:r>
              <a:rPr lang="de-DE" baseline="0" dirty="0"/>
              <a:t> </a:t>
            </a:r>
            <a:r>
              <a:rPr lang="de-DE" baseline="0" dirty="0" err="1"/>
              <a:t>shRNAs</a:t>
            </a:r>
            <a:r>
              <a:rPr lang="de-DE" baseline="0" dirty="0"/>
              <a:t>,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target</a:t>
            </a:r>
            <a:r>
              <a:rPr lang="de-DE" baseline="0" dirty="0"/>
              <a:t> </a:t>
            </a:r>
            <a:r>
              <a:rPr lang="de-DE" baseline="0" dirty="0" err="1"/>
              <a:t>seveeral</a:t>
            </a:r>
            <a:r>
              <a:rPr lang="de-DE" baseline="0" dirty="0"/>
              <a:t> </a:t>
            </a:r>
            <a:r>
              <a:rPr lang="de-DE" baseline="0" dirty="0" err="1"/>
              <a:t>proteins</a:t>
            </a:r>
            <a:r>
              <a:rPr lang="de-DE" baseline="0" dirty="0"/>
              <a:t> </a:t>
            </a:r>
            <a:r>
              <a:rPr lang="de-DE" baseline="0" dirty="0" err="1"/>
              <a:t>mediating</a:t>
            </a:r>
            <a:r>
              <a:rPr lang="de-DE" baseline="0" dirty="0"/>
              <a:t> RNA </a:t>
            </a:r>
            <a:r>
              <a:rPr lang="de-DE" baseline="0" dirty="0" err="1"/>
              <a:t>stability</a:t>
            </a:r>
            <a:endParaRPr lang="de-DE" baseline="0" dirty="0"/>
          </a:p>
          <a:p>
            <a:r>
              <a:rPr lang="de-DE" baseline="0" dirty="0"/>
              <a:t>YTHDF2 </a:t>
            </a:r>
            <a:r>
              <a:rPr lang="de-DE" baseline="0" dirty="0" err="1"/>
              <a:t>hairpin</a:t>
            </a:r>
            <a:r>
              <a:rPr lang="de-DE" baseline="0" dirty="0"/>
              <a:t> was </a:t>
            </a:r>
            <a:r>
              <a:rPr lang="de-DE" baseline="0" dirty="0" err="1"/>
              <a:t>depleted</a:t>
            </a:r>
            <a:r>
              <a:rPr lang="de-DE" baseline="0" dirty="0"/>
              <a:t> in </a:t>
            </a:r>
            <a:r>
              <a:rPr lang="de-DE" baseline="0" dirty="0" err="1"/>
              <a:t>tumor</a:t>
            </a:r>
            <a:r>
              <a:rPr lang="de-DE" baseline="0" dirty="0"/>
              <a:t> </a:t>
            </a:r>
            <a:r>
              <a:rPr lang="de-DE" baseline="0" dirty="0" err="1"/>
              <a:t>cells</a:t>
            </a:r>
            <a:r>
              <a:rPr lang="de-DE" baseline="0" dirty="0"/>
              <a:t> </a:t>
            </a:r>
            <a:r>
              <a:rPr lang="de-DE" baseline="0" dirty="0" err="1"/>
              <a:t>which</a:t>
            </a:r>
            <a:r>
              <a:rPr lang="de-DE" baseline="0" dirty="0"/>
              <a:t> </a:t>
            </a:r>
            <a:r>
              <a:rPr lang="de-DE" baseline="0" dirty="0" err="1"/>
              <a:t>caused</a:t>
            </a:r>
            <a:r>
              <a:rPr lang="de-DE" baseline="0" dirty="0"/>
              <a:t> a </a:t>
            </a:r>
            <a:r>
              <a:rPr lang="de-DE" baseline="0" dirty="0" err="1"/>
              <a:t>growth</a:t>
            </a:r>
            <a:r>
              <a:rPr lang="de-DE" baseline="0" dirty="0"/>
              <a:t> </a:t>
            </a:r>
            <a:r>
              <a:rPr lang="de-DE" baseline="0" dirty="0" err="1"/>
              <a:t>disadvantage</a:t>
            </a:r>
            <a:r>
              <a:rPr lang="de-DE" baseline="0" dirty="0"/>
              <a:t> </a:t>
            </a:r>
          </a:p>
          <a:p>
            <a:endParaRPr lang="de-DE" baseline="0" dirty="0"/>
          </a:p>
          <a:p>
            <a:endParaRPr lang="de-DE" baseline="0" dirty="0"/>
          </a:p>
          <a:p>
            <a:r>
              <a:rPr lang="de-DE" baseline="0" dirty="0"/>
              <a:t>Understanding RBPs will </a:t>
            </a:r>
            <a:r>
              <a:rPr lang="de-DE" baseline="0" dirty="0" err="1"/>
              <a:t>create</a:t>
            </a:r>
            <a:r>
              <a:rPr lang="de-DE" baseline="0" dirty="0"/>
              <a:t> </a:t>
            </a:r>
            <a:r>
              <a:rPr lang="de-DE" baseline="0" dirty="0" err="1"/>
              <a:t>discoveries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translational</a:t>
            </a:r>
            <a:r>
              <a:rPr lang="de-DE" baseline="0" dirty="0"/>
              <a:t> potential</a:t>
            </a:r>
          </a:p>
          <a:p>
            <a:r>
              <a:rPr lang="de-DE" baseline="0" dirty="0" err="1"/>
              <a:t>Introduce</a:t>
            </a:r>
            <a:r>
              <a:rPr lang="de-DE" baseline="0" dirty="0"/>
              <a:t> </a:t>
            </a:r>
            <a:r>
              <a:rPr lang="de-DE" baseline="0" dirty="0" err="1"/>
              <a:t>us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new</a:t>
            </a:r>
            <a:r>
              <a:rPr lang="de-DE" baseline="0" dirty="0"/>
              <a:t> </a:t>
            </a:r>
            <a:r>
              <a:rPr lang="de-DE" baseline="0" dirty="0" err="1"/>
              <a:t>therapeutic</a:t>
            </a:r>
            <a:r>
              <a:rPr lang="de-DE" baseline="0" dirty="0"/>
              <a:t> </a:t>
            </a:r>
            <a:r>
              <a:rPr lang="de-DE" baseline="0" dirty="0" err="1"/>
              <a:t>targets</a:t>
            </a:r>
            <a:endParaRPr lang="de-DE" baseline="0" dirty="0"/>
          </a:p>
          <a:p>
            <a:r>
              <a:rPr lang="de-DE" baseline="0" dirty="0" err="1"/>
              <a:t>And</a:t>
            </a:r>
            <a:r>
              <a:rPr lang="de-DE" baseline="0" dirty="0"/>
              <a:t> in </a:t>
            </a:r>
            <a:r>
              <a:rPr lang="de-DE" baseline="0" dirty="0" err="1"/>
              <a:t>the</a:t>
            </a:r>
            <a:r>
              <a:rPr lang="de-DE" baseline="0" dirty="0"/>
              <a:t> end will </a:t>
            </a:r>
            <a:r>
              <a:rPr lang="de-DE" baseline="0" dirty="0" err="1"/>
              <a:t>advance</a:t>
            </a:r>
            <a:r>
              <a:rPr lang="de-DE" baseline="0" dirty="0"/>
              <a:t> </a:t>
            </a:r>
            <a:r>
              <a:rPr lang="de-DE" baseline="0" dirty="0" err="1"/>
              <a:t>research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development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therapies</a:t>
            </a:r>
            <a:r>
              <a:rPr lang="de-DE" baseline="0" dirty="0"/>
              <a:t> in </a:t>
            </a:r>
            <a:r>
              <a:rPr lang="de-DE" baseline="0" dirty="0" err="1"/>
              <a:t>areas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a high </a:t>
            </a:r>
            <a:r>
              <a:rPr lang="de-DE" baseline="0" dirty="0" err="1"/>
              <a:t>unmet</a:t>
            </a:r>
            <a:r>
              <a:rPr lang="de-DE" baseline="0" dirty="0"/>
              <a:t> </a:t>
            </a:r>
            <a:r>
              <a:rPr lang="de-DE" baseline="0" dirty="0" err="1"/>
              <a:t>medical</a:t>
            </a:r>
            <a:r>
              <a:rPr lang="de-DE" baseline="0" dirty="0"/>
              <a:t> </a:t>
            </a:r>
            <a:r>
              <a:rPr lang="de-DE" baseline="0"/>
              <a:t>need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42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15.05.2022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374724" y="616415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31" y="517358"/>
            <a:ext cx="4356875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831" y="3513708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sz="3600" noProof="0" dirty="0">
                <a:latin typeface="+mj-lt"/>
              </a:rPr>
              <a:t>Project Proposal</a:t>
            </a:r>
          </a:p>
          <a:p>
            <a:pPr algn="l"/>
            <a:r>
              <a:rPr lang="en-GB" sz="2000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noProof="0" dirty="0"/>
              <a:t>Group 5: Katharina Lotter, Laura Herr Furth, Marie Lulu </a:t>
            </a:r>
            <a:r>
              <a:rPr lang="en-GB" sz="1200" noProof="0" dirty="0" err="1"/>
              <a:t>Salein</a:t>
            </a:r>
            <a:r>
              <a:rPr lang="en-GB" sz="1200" noProof="0" dirty="0"/>
              <a:t>, Kiren A. Nadeem</a:t>
            </a:r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E…</a:t>
            </a:r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699831" y="3438713"/>
            <a:ext cx="34545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3AE191-A2F4-44A7-C053-DC9BF2F9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everyone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care?</a:t>
            </a:r>
            <a:br>
              <a:rPr lang="de-DE" dirty="0"/>
            </a:br>
            <a:r>
              <a:rPr lang="de-DE" sz="3200" dirty="0"/>
              <a:t>- </a:t>
            </a:r>
            <a:r>
              <a:rPr lang="de-DE" sz="3200" dirty="0" err="1"/>
              <a:t>translational</a:t>
            </a:r>
            <a:r>
              <a:rPr lang="de-DE" sz="3200" dirty="0"/>
              <a:t> potential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research</a:t>
            </a:r>
            <a:endParaRPr lang="de-DE" sz="3200" dirty="0"/>
          </a:p>
        </p:txBody>
      </p:sp>
      <p:pic>
        <p:nvPicPr>
          <p:cNvPr id="4098" name="Picture 2" descr="https://lh3.googleusercontent.com/I4S8q_h9M78bSRaAPHVl1eP7QCmZAo_Cp75CDo8UFywDgzIQ8yLg3nV_RbLgGWTxwSenzxnJU8gNIkSbFP1gPJuLkwfQEaTNg_alAxmXuBuHJY3J7r-t-NZhC7sauMPiQ07d1XM6eQsWLjZVz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90688"/>
            <a:ext cx="5202381" cy="489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25B401-0B17-5967-F357-B723A161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448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548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Example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 </a:t>
            </a:r>
            <a:r>
              <a:rPr lang="de-DE" sz="3200" dirty="0" err="1"/>
              <a:t>therapeutics</a:t>
            </a:r>
            <a:r>
              <a:rPr lang="de-DE" sz="3200" dirty="0"/>
              <a:t>: YTDF2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26533" y="983674"/>
            <a:ext cx="4505989" cy="4351338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6187180" y="5335012"/>
            <a:ext cx="60048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Immunohistochemistry staining: </a:t>
            </a:r>
          </a:p>
          <a:p>
            <a:r>
              <a:rPr lang="en-US" sz="1800" b="1" dirty="0"/>
              <a:t>Depletion of YTHDF2 in TNBC cells suppresses tumor growth </a:t>
            </a:r>
            <a:r>
              <a:rPr lang="en-US" sz="1800" b="1" i="1" dirty="0"/>
              <a:t>in vivo</a:t>
            </a:r>
            <a:endParaRPr lang="de-DE" sz="18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85" y="4690423"/>
            <a:ext cx="5695950" cy="19621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00285" y="1312059"/>
            <a:ext cx="30331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RBP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expressed</a:t>
            </a:r>
            <a:r>
              <a:rPr lang="de-DE" dirty="0"/>
              <a:t> in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 err="1"/>
              <a:t>Depletion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YTHDF2 </a:t>
            </a:r>
            <a:r>
              <a:rPr lang="de-DE" dirty="0" err="1"/>
              <a:t>induces</a:t>
            </a:r>
            <a:r>
              <a:rPr lang="de-DE" dirty="0"/>
              <a:t> </a:t>
            </a:r>
            <a:r>
              <a:rPr lang="de-DE" dirty="0" err="1"/>
              <a:t>apoptosis</a:t>
            </a:r>
            <a:r>
              <a:rPr lang="de-DE" dirty="0"/>
              <a:t> in human </a:t>
            </a:r>
            <a:r>
              <a:rPr lang="de-DE" dirty="0" err="1"/>
              <a:t>triple</a:t>
            </a:r>
            <a:r>
              <a:rPr lang="de-DE" dirty="0"/>
              <a:t>-negative </a:t>
            </a:r>
            <a:r>
              <a:rPr lang="de-DE" dirty="0" err="1"/>
              <a:t>breast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lines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Impended</a:t>
            </a:r>
            <a:r>
              <a:rPr lang="de-DE" dirty="0"/>
              <a:t> </a:t>
            </a:r>
            <a:r>
              <a:rPr lang="de-DE" dirty="0" err="1"/>
              <a:t>xenograft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in vivo (</a:t>
            </a:r>
            <a:r>
              <a:rPr lang="de-DE" dirty="0" err="1"/>
              <a:t>mouse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 YTDF2 </a:t>
            </a:r>
            <a:r>
              <a:rPr lang="de-DE" dirty="0" err="1"/>
              <a:t>contributes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EMT </a:t>
            </a:r>
            <a:r>
              <a:rPr lang="de-DE" dirty="0" err="1"/>
              <a:t>transition</a:t>
            </a:r>
            <a:r>
              <a:rPr lang="de-DE" dirty="0"/>
              <a:t> 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Mice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YTDF2 knockout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249EA6B-87B2-4E83-63AE-D719CBFF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93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out?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6157"/>
          </a:xfrm>
        </p:spPr>
        <p:txBody>
          <a:bodyPr>
            <a:normAutofit/>
          </a:bodyPr>
          <a:lstStyle/>
          <a:p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RBPs &amp; RNA </a:t>
            </a:r>
            <a:r>
              <a:rPr lang="de-DE" sz="1800" dirty="0" err="1"/>
              <a:t>dependent</a:t>
            </a:r>
            <a:r>
              <a:rPr lang="de-DE" sz="1800" dirty="0"/>
              <a:t>?</a:t>
            </a:r>
          </a:p>
          <a:p>
            <a:r>
              <a:rPr lang="de-DE" sz="1800" dirty="0"/>
              <a:t>Regression </a:t>
            </a:r>
            <a:r>
              <a:rPr lang="de-DE" sz="1800" dirty="0" err="1"/>
              <a:t>analysis</a:t>
            </a:r>
            <a:r>
              <a:rPr lang="de-DE" sz="1800" dirty="0"/>
              <a:t>: Can </a:t>
            </a: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if</a:t>
            </a:r>
            <a:r>
              <a:rPr lang="de-DE" sz="1800" dirty="0"/>
              <a:t> a </a:t>
            </a:r>
            <a:r>
              <a:rPr lang="de-DE" sz="1800" dirty="0" err="1"/>
              <a:t>proteins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RNA </a:t>
            </a:r>
            <a:r>
              <a:rPr lang="de-DE" sz="1800" dirty="0" err="1"/>
              <a:t>dependent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looking</a:t>
            </a:r>
            <a:r>
              <a:rPr lang="de-DE" sz="1800" dirty="0"/>
              <a:t> at </a:t>
            </a:r>
            <a:r>
              <a:rPr lang="de-DE" sz="1800" dirty="0" err="1"/>
              <a:t>its</a:t>
            </a:r>
            <a:r>
              <a:rPr lang="de-DE" sz="1800" dirty="0"/>
              <a:t> </a:t>
            </a:r>
            <a:r>
              <a:rPr lang="de-DE" sz="1800" dirty="0" err="1"/>
              <a:t>other</a:t>
            </a:r>
            <a:r>
              <a:rPr lang="de-DE" sz="1800" dirty="0"/>
              <a:t> </a:t>
            </a:r>
            <a:r>
              <a:rPr lang="de-DE" sz="1800" dirty="0" err="1"/>
              <a:t>traits</a:t>
            </a:r>
            <a:r>
              <a:rPr lang="de-DE" sz="1800" dirty="0"/>
              <a:t>?</a:t>
            </a:r>
          </a:p>
          <a:p>
            <a:r>
              <a:rPr lang="de-DE" sz="1800" dirty="0"/>
              <a:t>Second </a:t>
            </a:r>
            <a:r>
              <a:rPr lang="de-DE" sz="1800" dirty="0" err="1"/>
              <a:t>dataset</a:t>
            </a:r>
            <a:r>
              <a:rPr lang="de-DE" sz="1800" dirty="0"/>
              <a:t>: </a:t>
            </a:r>
            <a:r>
              <a:rPr lang="de-DE" sz="1800" dirty="0" err="1"/>
              <a:t>How</a:t>
            </a:r>
            <a:r>
              <a:rPr lang="de-DE" sz="1800" dirty="0"/>
              <a:t> do RBPs </a:t>
            </a:r>
            <a:r>
              <a:rPr lang="de-DE" sz="1800" dirty="0" err="1"/>
              <a:t>change</a:t>
            </a:r>
            <a:r>
              <a:rPr lang="de-DE" sz="1800" dirty="0"/>
              <a:t> </a:t>
            </a:r>
            <a:r>
              <a:rPr lang="de-DE" sz="1800" dirty="0" err="1"/>
              <a:t>according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cellular</a:t>
            </a:r>
            <a:r>
              <a:rPr lang="de-DE" sz="1800" dirty="0"/>
              <a:t> </a:t>
            </a:r>
            <a:r>
              <a:rPr lang="de-DE" sz="1800" dirty="0" err="1"/>
              <a:t>context</a:t>
            </a:r>
            <a:r>
              <a:rPr lang="de-DE" sz="1800" dirty="0"/>
              <a:t>? </a:t>
            </a:r>
          </a:p>
          <a:p>
            <a:pPr lvl="1"/>
            <a:r>
              <a:rPr lang="de-DE" sz="1800" dirty="0" err="1"/>
              <a:t>Which</a:t>
            </a:r>
            <a:r>
              <a:rPr lang="de-DE" sz="1800" dirty="0"/>
              <a:t> </a:t>
            </a:r>
            <a:r>
              <a:rPr lang="de-DE" sz="1800" dirty="0" err="1"/>
              <a:t>interactions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cell</a:t>
            </a:r>
            <a:r>
              <a:rPr lang="de-DE" sz="1800" dirty="0"/>
              <a:t> </a:t>
            </a:r>
            <a:r>
              <a:rPr lang="de-DE" sz="1800" dirty="0" err="1"/>
              <a:t>cycle</a:t>
            </a:r>
            <a:r>
              <a:rPr lang="de-DE" sz="1800" dirty="0"/>
              <a:t> </a:t>
            </a:r>
            <a:r>
              <a:rPr lang="de-DE" sz="1800" dirty="0" err="1"/>
              <a:t>are</a:t>
            </a:r>
            <a:r>
              <a:rPr lang="de-DE" sz="1800" dirty="0"/>
              <a:t> transient?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4211782"/>
            <a:ext cx="6867525" cy="1381125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7897092" y="4415991"/>
            <a:ext cx="414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Can </a:t>
            </a:r>
            <a:r>
              <a:rPr lang="de-DE" dirty="0" err="1"/>
              <a:t>we</a:t>
            </a:r>
            <a:r>
              <a:rPr lang="de-DE" dirty="0"/>
              <a:t> find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? Do </a:t>
            </a:r>
            <a:r>
              <a:rPr lang="de-DE" dirty="0" err="1"/>
              <a:t>Actin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Actin</a:t>
            </a:r>
            <a:r>
              <a:rPr lang="de-DE" dirty="0"/>
              <a:t> in </a:t>
            </a:r>
            <a:r>
              <a:rPr lang="de-DE" dirty="0" err="1"/>
              <a:t>cancer</a:t>
            </a:r>
            <a:endParaRPr lang="de-DE" dirty="0"/>
          </a:p>
        </p:txBody>
      </p:sp>
      <p:pic>
        <p:nvPicPr>
          <p:cNvPr id="6148" name="Picture 4" descr="https://lh3.googleusercontent.com/1cdTvVWODOZxyFYAFlHsm_v9tjBBX1b5Jpp4L6RGjUjLIstPwXoU1bBzg3lvHLKaYRJTTJkkruvGm17-zWGe4BgwymOy4GRLZoh5uZfuVDq4Wh0XUNyOwtNYCOZZBgGRA4G1M36AZqoaFpM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16242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5.googleusercontent.com/yCVQlIhxqR3RcTaztNr6rTi-QiwPzYXA39ky_L7eu61_iX32JkCcMvx3C9BygqQbdXlvwKU0dgNUwTjoljK5yWpvllbsIJMBwoWg7ifBWSXCAsc73Y5ldntE4s9gW5bZ65iDdBjLNFD8bgFh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537" y="1494312"/>
            <a:ext cx="6337810" cy="361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436418" y="5239006"/>
            <a:ext cx="1131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motility</a:t>
            </a:r>
            <a:endParaRPr lang="de-DE" dirty="0"/>
          </a:p>
          <a:p>
            <a:r>
              <a:rPr lang="de-DE" dirty="0"/>
              <a:t>Cancer </a:t>
            </a:r>
            <a:r>
              <a:rPr lang="de-DE" dirty="0" err="1"/>
              <a:t>metastasis</a:t>
            </a:r>
            <a:r>
              <a:rPr lang="de-DE" dirty="0"/>
              <a:t>,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division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proliferation</a:t>
            </a:r>
            <a:endParaRPr lang="de-DE" dirty="0"/>
          </a:p>
          <a:p>
            <a:r>
              <a:rPr lang="de-DE" dirty="0" err="1"/>
              <a:t>Invasivity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cells</a:t>
            </a:r>
            <a:r>
              <a:rPr lang="de-DE" dirty="0"/>
              <a:t> &amp; EMT</a:t>
            </a:r>
          </a:p>
          <a:p>
            <a:r>
              <a:rPr lang="de-DE" dirty="0"/>
              <a:t>Potential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targeting</a:t>
            </a:r>
            <a:r>
              <a:rPr lang="de-DE" dirty="0"/>
              <a:t> </a:t>
            </a:r>
            <a:r>
              <a:rPr lang="de-DE" dirty="0" err="1"/>
              <a:t>cytoskeletal</a:t>
            </a:r>
            <a:r>
              <a:rPr lang="de-DE" dirty="0"/>
              <a:t> </a:t>
            </a:r>
            <a:r>
              <a:rPr lang="de-DE" dirty="0" err="1"/>
              <a:t>microfilaments</a:t>
            </a:r>
            <a:r>
              <a:rPr lang="de-DE" dirty="0"/>
              <a:t> in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therapy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0DC903-3439-1F90-6821-EAA37D57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24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8D02719-2DEA-C50C-150F-1BD8A3BB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organisation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8B9D77-CE8A-9175-04D9-99170E21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least one meeting per week</a:t>
            </a:r>
          </a:p>
          <a:p>
            <a:pPr lvl="1"/>
            <a:r>
              <a:rPr lang="en-GB" dirty="0"/>
              <a:t>Where are we in the project</a:t>
            </a:r>
          </a:p>
          <a:p>
            <a:pPr lvl="1"/>
            <a:r>
              <a:rPr lang="en-GB" dirty="0"/>
              <a:t>Presenting what team members achieved</a:t>
            </a:r>
          </a:p>
          <a:p>
            <a:pPr lvl="1"/>
            <a:r>
              <a:rPr lang="en-GB" dirty="0"/>
              <a:t>Open questions</a:t>
            </a:r>
          </a:p>
          <a:p>
            <a:r>
              <a:rPr lang="en-GB" dirty="0"/>
              <a:t>Meeting after </a:t>
            </a:r>
            <a:r>
              <a:rPr lang="en-GB" dirty="0" err="1"/>
              <a:t>Tutorium</a:t>
            </a:r>
            <a:endParaRPr lang="en-GB" dirty="0"/>
          </a:p>
          <a:p>
            <a:pPr lvl="1"/>
            <a:r>
              <a:rPr lang="en-GB" dirty="0"/>
              <a:t>Assignment of tasks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Teams of two for more difficult/complex tasks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98639A-822D-BC8B-DB69-1A72D2B8E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702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8426173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819188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63325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600075" y="523541"/>
            <a:ext cx="56920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change class to numeric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identify and if needed delete NA’s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normalization protein quantity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deepen biological background and research of biological question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preformulate report introduction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7653048" y="523541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54407"/>
              </p:ext>
            </p:extLst>
          </p:nvPr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194666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E28F643-DED4-85AA-95B5-193F7F58C6E4}"/>
              </a:ext>
            </a:extLst>
          </p:cNvPr>
          <p:cNvSpPr txBox="1"/>
          <p:nvPr/>
        </p:nvSpPr>
        <p:spPr>
          <a:xfrm>
            <a:off x="13380970" y="527014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242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395097"/>
              </p:ext>
            </p:extLst>
          </p:nvPr>
        </p:nvGraphicFramePr>
        <p:xfrm>
          <a:off x="-11609729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1318964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117186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003597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6890008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5776419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4662830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3549241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2435652" y="3220059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33547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nd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and removing batch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check reproducibility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dimension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8A26B5-561C-C0F0-FBD8-7AA3778873BD}"/>
              </a:ext>
            </a:extLst>
          </p:cNvPr>
          <p:cNvSpPr txBox="1"/>
          <p:nvPr/>
        </p:nvSpPr>
        <p:spPr>
          <a:xfrm>
            <a:off x="7653048" y="523541"/>
            <a:ext cx="39870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focus on essential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9762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3046366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96A7764-153F-C133-1537-F17AE4E3CDB2}"/>
              </a:ext>
            </a:extLst>
          </p:cNvPr>
          <p:cNvSpPr txBox="1"/>
          <p:nvPr/>
        </p:nvSpPr>
        <p:spPr>
          <a:xfrm>
            <a:off x="13198936" y="545432"/>
            <a:ext cx="398705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often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292289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87238" y="588819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Why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we</a:t>
            </a:r>
            <a:r>
              <a:rPr lang="de-DE" sz="3200" dirty="0"/>
              <a:t> care?</a:t>
            </a:r>
            <a:br>
              <a:rPr lang="de-DE" sz="3200" dirty="0"/>
            </a:br>
            <a:r>
              <a:rPr lang="de-DE" sz="3200" dirty="0"/>
              <a:t>- The </a:t>
            </a:r>
            <a:r>
              <a:rPr lang="de-DE" sz="3200" dirty="0" err="1"/>
              <a:t>role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RBPs</a:t>
            </a:r>
          </a:p>
        </p:txBody>
      </p:sp>
      <p:pic>
        <p:nvPicPr>
          <p:cNvPr id="4" name="Picture 2" descr="https://lh6.googleusercontent.com/Q0VnvLdlgbgmCOUcKY4haDU6Mn55TCE_uaNGugUlTIWOQzhvr56RaQAB4s1WmcS3gOaQ2snCRK5Ud91xE9zezEggWLMdr93_iLpTiEMx2sVXSK5nmizYy0Q-60gvDWU9BHN-OxD9-9V2JJ1v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586" y="1836593"/>
            <a:ext cx="6104736" cy="410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7564582" y="1565564"/>
            <a:ext cx="43641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RBPs </a:t>
            </a:r>
            <a:r>
              <a:rPr lang="de-DE" dirty="0" err="1"/>
              <a:t>regulate</a:t>
            </a:r>
            <a:r>
              <a:rPr lang="de-DE" dirty="0"/>
              <a:t> </a:t>
            </a:r>
            <a:r>
              <a:rPr lang="de-DE" dirty="0" err="1"/>
              <a:t>splicing</a:t>
            </a:r>
            <a:r>
              <a:rPr lang="de-DE" dirty="0"/>
              <a:t> &amp;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translational</a:t>
            </a:r>
            <a:r>
              <a:rPr lang="de-DE" dirty="0"/>
              <a:t> </a:t>
            </a:r>
            <a:r>
              <a:rPr lang="de-DE" dirty="0" err="1"/>
              <a:t>modification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just a </a:t>
            </a:r>
            <a:r>
              <a:rPr lang="de-DE" dirty="0" err="1"/>
              <a:t>template</a:t>
            </a:r>
            <a:r>
              <a:rPr lang="de-DE" dirty="0"/>
              <a:t>!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non </a:t>
            </a:r>
            <a:r>
              <a:rPr lang="de-DE" dirty="0" err="1"/>
              <a:t>coding</a:t>
            </a:r>
            <a:r>
              <a:rPr lang="de-DE" dirty="0"/>
              <a:t> RNA </a:t>
            </a:r>
            <a:r>
              <a:rPr lang="de-DE" dirty="0" err="1"/>
              <a:t>is</a:t>
            </a:r>
            <a:r>
              <a:rPr lang="de-DE" dirty="0"/>
              <a:t> still not </a:t>
            </a:r>
            <a:r>
              <a:rPr lang="de-DE" dirty="0" err="1"/>
              <a:t>completely</a:t>
            </a:r>
            <a:r>
              <a:rPr lang="de-DE" dirty="0"/>
              <a:t> </a:t>
            </a:r>
            <a:r>
              <a:rPr lang="de-DE" dirty="0" err="1"/>
              <a:t>understood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460115"/>
              </p:ext>
            </p:extLst>
          </p:nvPr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identifying maxima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plotting shifts between control and </a:t>
            </a:r>
            <a:r>
              <a:rPr lang="en-GB" sz="2800" dirty="0" err="1">
                <a:solidFill>
                  <a:schemeClr val="bg1"/>
                </a:solidFill>
              </a:rPr>
              <a:t>Rnase</a:t>
            </a:r>
            <a:r>
              <a:rPr lang="en-GB" sz="2800" dirty="0">
                <a:solidFill>
                  <a:schemeClr val="bg1"/>
                </a:solidFill>
              </a:rPr>
              <a:t>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choosing best </a:t>
            </a:r>
            <a:r>
              <a:rPr lang="en-GB" sz="2800" dirty="0" err="1">
                <a:solidFill>
                  <a:schemeClr val="bg1"/>
                </a:solidFill>
              </a:rPr>
              <a:t>proteindatabase</a:t>
            </a:r>
            <a:r>
              <a:rPr lang="en-GB" sz="2800" dirty="0">
                <a:solidFill>
                  <a:schemeClr val="bg1"/>
                </a:solidFill>
              </a:rPr>
              <a:t> to compare to our data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BBB034B-5D55-2A0E-4B49-1FDD16F11181}"/>
              </a:ext>
            </a:extLst>
          </p:cNvPr>
          <p:cNvSpPr txBox="1"/>
          <p:nvPr/>
        </p:nvSpPr>
        <p:spPr>
          <a:xfrm>
            <a:off x="7653048" y="523541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Identification of possible RNA-dependent proteins and similarities between such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RNA-binding proteins (RBPs) often associated with actin </a:t>
            </a:r>
          </a:p>
        </p:txBody>
      </p:sp>
    </p:spTree>
    <p:extLst>
      <p:ext uri="{BB962C8B-B14F-4D97-AF65-F5344CB8AC3E}">
        <p14:creationId xmlns:p14="http://schemas.microsoft.com/office/powerpoint/2010/main" val="969859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4159955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FCF3E94-2734-942A-8E7C-07BD74A97079}"/>
              </a:ext>
            </a:extLst>
          </p:cNvPr>
          <p:cNvSpPr txBox="1"/>
          <p:nvPr/>
        </p:nvSpPr>
        <p:spPr>
          <a:xfrm>
            <a:off x="12960021" y="545432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2914660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4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statistical testing (</a:t>
            </a:r>
            <a:r>
              <a:rPr lang="en-US" sz="2800" dirty="0">
                <a:solidFill>
                  <a:srgbClr val="FF0000"/>
                </a:solidFill>
              </a:rPr>
              <a:t>e.g. t-test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further comparison to protein databases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>
                <a:solidFill>
                  <a:srgbClr val="FF0000"/>
                </a:solidFill>
              </a:rPr>
              <a:t>check relevance of shifts of maxima between control and </a:t>
            </a:r>
            <a:r>
              <a:rPr lang="en-GB" sz="2800" dirty="0" err="1">
                <a:solidFill>
                  <a:srgbClr val="FF0000"/>
                </a:solidFill>
              </a:rPr>
              <a:t>Rnase</a:t>
            </a:r>
            <a:r>
              <a:rPr lang="en-GB" sz="2800" dirty="0">
                <a:solidFill>
                  <a:srgbClr val="FF0000"/>
                </a:solidFill>
              </a:rPr>
              <a:t> samples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gain overview of possible similarities/properties of RNA-dependent proteins</a:t>
            </a:r>
          </a:p>
        </p:txBody>
      </p:sp>
    </p:spTree>
    <p:extLst>
      <p:ext uri="{BB962C8B-B14F-4D97-AF65-F5344CB8AC3E}">
        <p14:creationId xmlns:p14="http://schemas.microsoft.com/office/powerpoint/2010/main" val="125036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5273544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0CDFF63-3937-6DB6-1786-D7074724CBF3}"/>
              </a:ext>
            </a:extLst>
          </p:cNvPr>
          <p:cNvSpPr txBox="1"/>
          <p:nvPr/>
        </p:nvSpPr>
        <p:spPr>
          <a:xfrm>
            <a:off x="12573816" y="545432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</a:t>
            </a:r>
            <a:r>
              <a:rPr lang="en-GB" sz="2800" dirty="0" err="1"/>
              <a:t>andif</a:t>
            </a:r>
            <a:r>
              <a:rPr lang="en-GB" sz="2800" dirty="0"/>
              <a:t>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2566271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5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k-means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regression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time: 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  <a:endParaRPr lang="en-US" sz="2800" baseline="30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trends between RBPs </a:t>
            </a:r>
            <a:r>
              <a:rPr lang="en-GB" sz="2800" dirty="0" err="1"/>
              <a:t>andif</a:t>
            </a:r>
            <a:r>
              <a:rPr lang="en-GB" sz="2800" dirty="0"/>
              <a:t> so, what they are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a method to predict RBPs</a:t>
            </a:r>
          </a:p>
        </p:txBody>
      </p:sp>
    </p:spTree>
    <p:extLst>
      <p:ext uri="{BB962C8B-B14F-4D97-AF65-F5344CB8AC3E}">
        <p14:creationId xmlns:p14="http://schemas.microsoft.com/office/powerpoint/2010/main" val="1347828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6387133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223E599-24A7-C81F-3336-ECDC6D7FA9A3}"/>
              </a:ext>
            </a:extLst>
          </p:cNvPr>
          <p:cNvSpPr txBox="1"/>
          <p:nvPr/>
        </p:nvSpPr>
        <p:spPr>
          <a:xfrm>
            <a:off x="12871561" y="545432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621913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6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repeat data analysis steps with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 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findings 2</a:t>
            </a:r>
            <a:r>
              <a:rPr lang="en-US" sz="2800" baseline="30000" dirty="0">
                <a:solidFill>
                  <a:schemeClr val="bg1"/>
                </a:solidFill>
              </a:rPr>
              <a:t>nd</a:t>
            </a:r>
            <a:r>
              <a:rPr lang="en-US" sz="2800" dirty="0">
                <a:solidFill>
                  <a:schemeClr val="bg1"/>
                </a:solidFill>
              </a:rPr>
              <a:t> dataset with protein data bases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results of both data sets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6870990-B2DA-6622-9CA7-C6FF19DDD48C}"/>
              </a:ext>
            </a:extLst>
          </p:cNvPr>
          <p:cNvSpPr txBox="1"/>
          <p:nvPr/>
        </p:nvSpPr>
        <p:spPr>
          <a:xfrm>
            <a:off x="7653048" y="523541"/>
            <a:ext cx="39870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differences between (amount of) RBPs between both cell cycle phases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figuring out whether there are changes in actin associated RBPs between cell cycle phases</a:t>
            </a:r>
          </a:p>
        </p:txBody>
      </p:sp>
    </p:spTree>
    <p:extLst>
      <p:ext uri="{BB962C8B-B14F-4D97-AF65-F5344CB8AC3E}">
        <p14:creationId xmlns:p14="http://schemas.microsoft.com/office/powerpoint/2010/main" val="240511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7500722" y="3139200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67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-12709902" y="776264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-1260383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926306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814947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703588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92229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80870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-1640849" y="-1071000"/>
            <a:ext cx="9000000" cy="90000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69511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1490242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C4817AD-7612-2B3D-AB56-93E3EB493765}"/>
              </a:ext>
            </a:extLst>
          </p:cNvPr>
          <p:cNvSpPr txBox="1"/>
          <p:nvPr/>
        </p:nvSpPr>
        <p:spPr>
          <a:xfrm>
            <a:off x="566861" y="523541"/>
            <a:ext cx="569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7</a:t>
            </a:r>
            <a:r>
              <a:rPr lang="en-US" sz="4400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week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finish data analysis and data set comparison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writing project report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 preparation of final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74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/>
        </p:nvGraphicFramePr>
        <p:xfrm>
          <a:off x="593558" y="545432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707936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1</a:t>
            </a:r>
            <a:r>
              <a:rPr lang="de-DE" sz="900" baseline="30000" dirty="0">
                <a:solidFill>
                  <a:schemeClr val="bg1"/>
                </a:solidFill>
              </a:rPr>
              <a:t>st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2935114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4048703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5162292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7389470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E5A6966-7F5B-C464-4FB8-A25F8E63C670}"/>
              </a:ext>
            </a:extLst>
          </p:cNvPr>
          <p:cNvSpPr/>
          <p:nvPr/>
        </p:nvSpPr>
        <p:spPr>
          <a:xfrm>
            <a:off x="8614311" y="3161091"/>
            <a:ext cx="579600" cy="579600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9616648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1821525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6275881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8503059" y="3335475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38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/>
          <a:lstStyle/>
          <a:p>
            <a:pPr algn="ctr"/>
            <a:r>
              <a:rPr lang="de-DE" dirty="0"/>
              <a:t>RBPs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12673" y="1166523"/>
            <a:ext cx="3609109" cy="4741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Specificity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RBPs </a:t>
            </a:r>
            <a:r>
              <a:rPr lang="de-DE" sz="2000" dirty="0" err="1"/>
              <a:t>can</a:t>
            </a:r>
            <a:r>
              <a:rPr lang="de-DE" sz="2000" dirty="0"/>
              <a:t> also </a:t>
            </a:r>
            <a:r>
              <a:rPr lang="de-DE" sz="2000" dirty="0" err="1"/>
              <a:t>have</a:t>
            </a:r>
            <a:r>
              <a:rPr lang="de-DE" sz="2000" dirty="0"/>
              <a:t> multiple RNA </a:t>
            </a:r>
            <a:r>
              <a:rPr lang="de-DE" sz="2000" dirty="0" err="1"/>
              <a:t>targets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/>
              <a:t>Diverse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(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predict</a:t>
            </a:r>
            <a:r>
              <a:rPr lang="de-DE" sz="2000" dirty="0"/>
              <a:t> RNA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looking</a:t>
            </a:r>
            <a:r>
              <a:rPr lang="de-DE" sz="2000" dirty="0"/>
              <a:t> at </a:t>
            </a: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traits</a:t>
            </a:r>
            <a:r>
              <a:rPr lang="de-DE" sz="2000" dirty="0"/>
              <a:t>?)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9" y="3073960"/>
            <a:ext cx="3629025" cy="2295525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561109" y="907640"/>
            <a:ext cx="3609109" cy="2039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Definition</a:t>
            </a:r>
          </a:p>
          <a:p>
            <a:r>
              <a:rPr lang="de-DE" dirty="0"/>
              <a:t>RNA </a:t>
            </a:r>
            <a:r>
              <a:rPr lang="de-DE" dirty="0" err="1"/>
              <a:t>binding</a:t>
            </a:r>
            <a:endParaRPr lang="de-DE" dirty="0"/>
          </a:p>
          <a:p>
            <a:r>
              <a:rPr lang="de-DE" dirty="0"/>
              <a:t>RNA </a:t>
            </a:r>
            <a:r>
              <a:rPr lang="de-DE" dirty="0" err="1"/>
              <a:t>dependent</a:t>
            </a:r>
            <a:r>
              <a:rPr lang="de-DE" dirty="0"/>
              <a:t> (</a:t>
            </a:r>
            <a:r>
              <a:rPr lang="de-DE" dirty="0" err="1"/>
              <a:t>interactome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RNA)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381" y="296960"/>
            <a:ext cx="2012805" cy="142884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8137381" y="1742870"/>
            <a:ext cx="257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motif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237" y="2225821"/>
            <a:ext cx="1773381" cy="1696277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244321" y="3950481"/>
            <a:ext cx="270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Zinc</a:t>
            </a:r>
            <a:r>
              <a:rPr lang="de-DE" dirty="0"/>
              <a:t> </a:t>
            </a:r>
            <a:r>
              <a:rPr lang="de-DE" dirty="0" err="1"/>
              <a:t>finger</a:t>
            </a:r>
            <a:r>
              <a:rPr lang="de-DE" dirty="0"/>
              <a:t>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domain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9137" y="4454731"/>
            <a:ext cx="1675535" cy="1433289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8386114" y="6112739"/>
            <a:ext cx="2424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 </a:t>
            </a:r>
            <a:r>
              <a:rPr lang="de-DE" dirty="0" err="1"/>
              <a:t>Homology</a:t>
            </a:r>
            <a:r>
              <a:rPr lang="de-DE" dirty="0"/>
              <a:t>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550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data 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40" y="2947664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458218" y="2762998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791260" y="3149180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5309119" y="2341984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4012165" y="1095617"/>
            <a:ext cx="3349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6235959" y="4656908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5971592" y="5204360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  <a:p>
            <a:r>
              <a:rPr lang="en-GB" dirty="0"/>
              <a:t>EINHEIT???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4822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6"/>
            <a:ext cx="10515600" cy="4351338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1161853" y="2659064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53" y="480854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443" y="3249614"/>
            <a:ext cx="8492198" cy="112236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E2A1CB-0C61-9AE5-8960-DCFB0953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60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E5098-8378-EEE3-D63E-16DB4EF7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88831-B2F8-C53A-8D3A-DD30A38AF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8687" cy="4351338"/>
          </a:xfrm>
        </p:spPr>
        <p:txBody>
          <a:bodyPr/>
          <a:lstStyle/>
          <a:p>
            <a:r>
              <a:rPr lang="en-GB" dirty="0"/>
              <a:t>Drop protein if it has more than 10 zeros in at least two replicates in control and/or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DFA0DCC-4DF0-7D1B-8935-271D8254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737" y="1825625"/>
            <a:ext cx="6492803" cy="3970364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909B4-2571-C2C1-92EE-39193C9B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411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DF5BD-7934-9EBD-4635-17D850AB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latin typeface="+mj-lt"/>
                <a:ea typeface="+mj-ea"/>
                <a:cs typeface="+mj-cs"/>
              </a:rPr>
              <a:t>Normalization, Gaussian approximation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7AC87D3-1CCB-58D5-159C-0F3DF8EDE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723" y="1845426"/>
            <a:ext cx="7479501" cy="44503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2FB85D1-E6C5-0DB1-CB8C-B8C3B57DB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23" y="1922795"/>
            <a:ext cx="7417173" cy="445030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DAF1E29-A0DD-46B4-95E2-E1F8ADEAA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723" y="1807724"/>
            <a:ext cx="7325603" cy="4450303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B46FE2-EE93-768F-D0BE-A0738781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81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A07D26-9B69-0C36-A872-D6CB397A2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Shift between the fractions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E7D2EAD-0262-14F9-456C-F18D5108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84" y="2593442"/>
            <a:ext cx="5463470" cy="33463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331A999-5550-611E-C4BF-2D4BD0B8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915" y="2593442"/>
            <a:ext cx="5554151" cy="334637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0EA25B-93C0-D2D8-ACEC-095DC692CFAA}"/>
              </a:ext>
            </a:extLst>
          </p:cNvPr>
          <p:cNvSpPr txBox="1"/>
          <p:nvPr/>
        </p:nvSpPr>
        <p:spPr>
          <a:xfrm>
            <a:off x="5199261" y="1811186"/>
            <a:ext cx="181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= black</a:t>
            </a:r>
          </a:p>
          <a:p>
            <a:r>
              <a:rPr lang="en-GB"/>
              <a:t>RNase </a:t>
            </a:r>
            <a:r>
              <a:rPr lang="en-GB" dirty="0"/>
              <a:t>= magenta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D8CF4E7-77E6-C718-53B1-C8143ABF8F26}"/>
              </a:ext>
            </a:extLst>
          </p:cNvPr>
          <p:cNvSpPr/>
          <p:nvPr/>
        </p:nvSpPr>
        <p:spPr>
          <a:xfrm>
            <a:off x="8864082" y="3144416"/>
            <a:ext cx="1352938" cy="28458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C36BAEC-E14F-31A0-2C23-25FF589C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05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9182" cy="48000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RBPs</a:t>
            </a:r>
            <a:br>
              <a:rPr lang="de-DE" dirty="0"/>
            </a:br>
            <a:r>
              <a:rPr lang="de-DE" dirty="0"/>
              <a:t>- Interaction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</p:txBody>
      </p:sp>
      <p:pic>
        <p:nvPicPr>
          <p:cNvPr id="9218" name="Picture 2" descr="https://lh5.googleusercontent.com/PId1N-Kz4v57GH7ctmtwLi3dBqHYTClN08xN1ZPUNnYGlOVhmy1z8x9Ro9CLL_Ln-ph7bq8mAOvSOexTpWYptjS3AQRneF8fAB0Z-rC_jmpsELDpv29g8oKuN76juaEosZxDb0R60P4weUg6sw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3" y="207819"/>
            <a:ext cx="2559641" cy="556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41" y="1068532"/>
            <a:ext cx="5686425" cy="481965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63236" y="5888182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Hydrogen </a:t>
            </a:r>
            <a:r>
              <a:rPr lang="de-DE" dirty="0" err="1"/>
              <a:t>bonds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stacking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849091" y="6054436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RBPs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23A6798-2BBF-241F-91A0-778CB0BF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990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Gradient </a:t>
            </a:r>
            <a:r>
              <a:rPr lang="de-DE" dirty="0" err="1"/>
              <a:t>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</a:t>
            </a:r>
            <a:r>
              <a:rPr lang="de-DE" sz="2800" dirty="0" err="1"/>
              <a:t>and</a:t>
            </a:r>
            <a:r>
              <a:rPr lang="de-DE" sz="2800" dirty="0"/>
              <a:t> RNA 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?</a:t>
            </a:r>
            <a:br>
              <a:rPr lang="de-DE" dirty="0"/>
            </a:br>
            <a:r>
              <a:rPr lang="de-DE" dirty="0"/>
              <a:t>- </a:t>
            </a:r>
            <a:r>
              <a:rPr lang="de-DE" sz="3600" dirty="0"/>
              <a:t>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r>
              <a:rPr lang="de-DE" sz="3600" dirty="0">
                <a:solidFill>
                  <a:srgbClr val="FF0000"/>
                </a:solidFill>
              </a:rPr>
              <a:t>Anmerkung: ich glaube die Abbildung ist aus ihrem Video, finden wir die auch in ein bisschen schärfer?</a:t>
            </a: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211026"/>
            <a:ext cx="76009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86090" y="873477"/>
            <a:ext cx="9144000" cy="799154"/>
          </a:xfrm>
        </p:spPr>
        <p:txBody>
          <a:bodyPr>
            <a:normAutofit fontScale="90000"/>
          </a:bodyPr>
          <a:lstStyle/>
          <a:p>
            <a:r>
              <a:rPr lang="de-DE" sz="4400" dirty="0"/>
              <a:t>RBPs </a:t>
            </a:r>
            <a:r>
              <a:rPr lang="de-DE" sz="4400" dirty="0" err="1"/>
              <a:t>and</a:t>
            </a:r>
            <a:r>
              <a:rPr lang="de-DE" sz="4400" dirty="0"/>
              <a:t> </a:t>
            </a:r>
            <a:r>
              <a:rPr lang="de-DE" sz="4400" dirty="0" err="1"/>
              <a:t>diseases</a:t>
            </a:r>
            <a:br>
              <a:rPr lang="de-DE" dirty="0"/>
            </a:br>
            <a:endParaRPr lang="de-DE" dirty="0"/>
          </a:p>
        </p:txBody>
      </p:sp>
      <p:pic>
        <p:nvPicPr>
          <p:cNvPr id="1030" name="Picture 6" descr="https://lh6.googleusercontent.com/LSgkM60wlGQwaBGAQJFtenUcnLhs6f4EdwQYIJMFOarheOFrVussYS6xTVDPrqDIzt2x2m5gtCNWY2ELF0fXrCDMfQH8l6NDflao9L6AjZSoDXCHXdbkUnvFB9bzlv_tCinHQnBI8lHqwkvb9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2" y="1273054"/>
            <a:ext cx="8391113" cy="24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4.googleusercontent.com/cq4sdueE6odyVsvB5M4RmOIkJCWZDmySKwqYKrIkhYV6lhnG_cHmVzJxwqrL5FZmz27Dadf8KWZyr8lnXcNvvSjnnQc8WWEo7pVFwoRVRGt610RWGNs1e10B8Msp5lsBhTYPQAsvP4Hf0dGz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071" y="3906981"/>
            <a:ext cx="8542625" cy="234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3FC8A7C-38DB-A31F-ADBD-B54F0D24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390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https://lh3.googleusercontent.com/jrIOIE1TSwLIYZbmDbUHOIo7w8RDuVbtrWEX-tar6uzZbJoVjF1gmP63BLVK_uTPWqvxwtgq5xtS4WkgSogFAE5MViMM7M6_dQF5yLj0QhxXrMJ2mbEOCBCc0CHZ80jypOFqZzZjByghvjiPv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57" y="597608"/>
            <a:ext cx="9916534" cy="19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s://lh5.googleusercontent.com/2hOT5iY_Yb7pebDKOLUcWpOn6VXX47RLKbCBvVHur9KtVTaEKL1BPSG6YFGb7npt_iklffb1Q0n1B6RKF20nJBN4Q_MOHVmchzZfFa5kWGxUs8aCFmNwfwPbYz1qt6ZbbVAq0OUsOMO6bIhR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13" y="2999358"/>
            <a:ext cx="9792078" cy="32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17999F4-907B-0F9C-F3BC-AC8E8F70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318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9237" y="411230"/>
            <a:ext cx="3539836" cy="1325563"/>
          </a:xfrm>
        </p:spPr>
        <p:txBody>
          <a:bodyPr/>
          <a:lstStyle/>
          <a:p>
            <a:pPr algn="r"/>
            <a:r>
              <a:rPr lang="de-DE" dirty="0"/>
              <a:t>RBPs in </a:t>
            </a:r>
            <a:r>
              <a:rPr lang="de-DE" dirty="0" err="1"/>
              <a:t>cancer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 descr="https://lh4.googleusercontent.com/etOm-v6uq1e8gHo-wEDrcXnf_op-3TJIfPXeDDf1tgHbiFIoS2Gwgw7uW2jzEsvxXS-QSooiPKCLkgO50U0azifQVjG-pFt8k93wLXd_XYDQ-uvjJbdwSZW5yud7s8WFPs3HIqkAtjL5SDljS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47" y="271462"/>
            <a:ext cx="5029200" cy="590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4.googleusercontent.com/dEvmLo5cwy88fis8FlK74fpzq0GWd4tZyTfltlKYtJrahZxnqPsPndW0zVdjNMshGgIaLBQhDKEtPytMusdttgSG_h0oW41uhKtG6tPNdskZFLi8B1SRYeyvMZhIE-1Dj6y-AKUCwIZMH9l6G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047" y="2003288"/>
            <a:ext cx="6459106" cy="34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B877-3B36-3A1C-9651-E889E0DC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22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2159</Words>
  <Application>Microsoft Office PowerPoint</Application>
  <PresentationFormat>Breitbild</PresentationFormat>
  <Paragraphs>614</Paragraphs>
  <Slides>34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</vt:lpstr>
      <vt:lpstr>Proteome-wide Screen for RNA-dependent Proteins in HeLa cells </vt:lpstr>
      <vt:lpstr>Why should we care? - The role of RBPs</vt:lpstr>
      <vt:lpstr>RBPs</vt:lpstr>
      <vt:lpstr>RBPs - Interaction with RNA</vt:lpstr>
      <vt:lpstr>Sucrose Density Gradient Method - identification of new RBPs and RNA dependent proteins</vt:lpstr>
      <vt:lpstr>Why is that important? - Study gap on RBPs Anmerkung: ich glaube die Abbildung ist aus ihrem Video, finden wir die auch in ein bisschen schärfer?</vt:lpstr>
      <vt:lpstr>RBPs and diseases </vt:lpstr>
      <vt:lpstr>PowerPoint-Präsentation</vt:lpstr>
      <vt:lpstr>RBPs in cancer</vt:lpstr>
      <vt:lpstr>Why should everyone else care? - translational potential of RBP research</vt:lpstr>
      <vt:lpstr>Example of RBP therapeutics: YTDF2</vt:lpstr>
      <vt:lpstr>What do we want to find out?</vt:lpstr>
      <vt:lpstr>The role of Actin in cancer</vt:lpstr>
      <vt:lpstr>Team organisation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The data set</vt:lpstr>
      <vt:lpstr>Statistical properties</vt:lpstr>
      <vt:lpstr>Statistical properties</vt:lpstr>
      <vt:lpstr>Normalization, Gaussian approximation </vt:lpstr>
      <vt:lpstr>Shift between the fractions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Kiren Nadeem</cp:lastModifiedBy>
  <cp:revision>3</cp:revision>
  <dcterms:created xsi:type="dcterms:W3CDTF">2022-05-12T14:00:49Z</dcterms:created>
  <dcterms:modified xsi:type="dcterms:W3CDTF">2022-05-15T06:46:35Z</dcterms:modified>
</cp:coreProperties>
</file>