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9" r:id="rId2"/>
    <p:sldId id="279" r:id="rId3"/>
    <p:sldId id="282" r:id="rId4"/>
    <p:sldId id="262" r:id="rId5"/>
    <p:sldId id="263" r:id="rId6"/>
    <p:sldId id="265" r:id="rId7"/>
    <p:sldId id="298" r:id="rId8"/>
    <p:sldId id="314" r:id="rId9"/>
    <p:sldId id="297" r:id="rId10"/>
    <p:sldId id="299" r:id="rId11"/>
    <p:sldId id="301" r:id="rId12"/>
    <p:sldId id="304" r:id="rId13"/>
    <p:sldId id="303" r:id="rId14"/>
    <p:sldId id="306" r:id="rId15"/>
    <p:sldId id="316" r:id="rId16"/>
    <p:sldId id="305" r:id="rId17"/>
    <p:sldId id="307" r:id="rId18"/>
    <p:sldId id="317" r:id="rId19"/>
    <p:sldId id="320" r:id="rId20"/>
    <p:sldId id="310" r:id="rId21"/>
    <p:sldId id="308" r:id="rId22"/>
    <p:sldId id="309" r:id="rId23"/>
    <p:sldId id="319" r:id="rId24"/>
    <p:sldId id="318" r:id="rId25"/>
    <p:sldId id="311" r:id="rId26"/>
    <p:sldId id="321" r:id="rId27"/>
    <p:sldId id="258" r:id="rId28"/>
    <p:sldId id="322" r:id="rId29"/>
    <p:sldId id="323" r:id="rId30"/>
    <p:sldId id="324" r:id="rId31"/>
    <p:sldId id="326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2"/>
            <p14:sldId id="262"/>
            <p14:sldId id="263"/>
            <p14:sldId id="265"/>
            <p14:sldId id="298"/>
            <p14:sldId id="314"/>
            <p14:sldId id="297"/>
            <p14:sldId id="299"/>
            <p14:sldId id="301"/>
            <p14:sldId id="304"/>
            <p14:sldId id="303"/>
            <p14:sldId id="306"/>
            <p14:sldId id="316"/>
            <p14:sldId id="305"/>
            <p14:sldId id="307"/>
            <p14:sldId id="317"/>
            <p14:sldId id="320"/>
            <p14:sldId id="310"/>
            <p14:sldId id="308"/>
            <p14:sldId id="309"/>
            <p14:sldId id="319"/>
            <p14:sldId id="318"/>
            <p14:sldId id="311"/>
            <p14:sldId id="321"/>
          </p14:sldIdLst>
        </p14:section>
        <p14:section name="Back-up slides" id="{EA108FB6-49F8-4F05-B5A2-66AE3DA60FBF}">
          <p14:sldIdLst>
            <p14:sldId id="258"/>
            <p14:sldId id="322"/>
            <p14:sldId id="323"/>
            <p14:sldId id="324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B1B1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3280" autoAdjust="0"/>
  </p:normalViewPr>
  <p:slideViewPr>
    <p:cSldViewPr snapToGrid="0">
      <p:cViewPr>
        <p:scale>
          <a:sx n="103" d="100"/>
          <a:sy n="103" d="100"/>
        </p:scale>
        <p:origin x="852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To-do:</a:t>
            </a:r>
            <a:r>
              <a:rPr lang="en-GB" baseline="0" dirty="0"/>
              <a:t> </a:t>
            </a:r>
            <a:r>
              <a:rPr lang="en-GB" baseline="0" dirty="0" err="1"/>
              <a:t>kurze</a:t>
            </a:r>
            <a:r>
              <a:rPr lang="en-GB" baseline="0" dirty="0"/>
              <a:t> Definition: was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eigentlich</a:t>
            </a:r>
            <a:r>
              <a:rPr lang="en-GB" baseline="0" dirty="0"/>
              <a:t> interphase?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0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was </a:t>
            </a:r>
            <a:r>
              <a:rPr lang="de-DE" dirty="0" err="1"/>
              <a:t>our</a:t>
            </a:r>
            <a:r>
              <a:rPr lang="de-DE" dirty="0"/>
              <a:t> initial </a:t>
            </a:r>
            <a:r>
              <a:rPr lang="de-DE" dirty="0" err="1"/>
              <a:t>timeline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exactly</a:t>
            </a:r>
            <a:r>
              <a:rPr lang="de-DE" baseline="0" dirty="0"/>
              <a:t> stick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, but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did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100:</a:t>
            </a:r>
            <a:r>
              <a:rPr lang="de-DE" baseline="0" dirty="0"/>
              <a:t> </a:t>
            </a:r>
            <a:r>
              <a:rPr lang="de-DE" baseline="0" dirty="0" err="1"/>
              <a:t>amount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interpretable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percentage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will </a:t>
            </a:r>
            <a:r>
              <a:rPr lang="de-DE" baseline="0" dirty="0" err="1">
                <a:sym typeface="Wingdings" panose="05000000000000000000" pitchFamily="2" charset="2"/>
              </a:rPr>
              <a:t>be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used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for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determination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of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local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maxima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5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Coiled</a:t>
            </a:r>
            <a:r>
              <a:rPr lang="de-DE" dirty="0"/>
              <a:t> </a:t>
            </a:r>
            <a:r>
              <a:rPr lang="de-DE" dirty="0" err="1"/>
              <a:t>coil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intriniscally</a:t>
            </a:r>
            <a:r>
              <a:rPr lang="de-DE" baseline="0" dirty="0"/>
              <a:t> </a:t>
            </a:r>
            <a:r>
              <a:rPr lang="de-DE" baseline="0" dirty="0" err="1"/>
              <a:t>disordered</a:t>
            </a:r>
            <a:r>
              <a:rPr lang="de-DE" baseline="0" dirty="0"/>
              <a:t> </a:t>
            </a:r>
            <a:r>
              <a:rPr lang="de-DE" baseline="0" dirty="0" err="1"/>
              <a:t>regions</a:t>
            </a:r>
            <a:r>
              <a:rPr lang="de-DE" baseline="0" dirty="0"/>
              <a:t> (last </a:t>
            </a:r>
            <a:r>
              <a:rPr lang="de-DE" baseline="0" dirty="0" err="1"/>
              <a:t>ones</a:t>
            </a:r>
            <a:r>
              <a:rPr lang="de-DE" baseline="0" dirty="0"/>
              <a:t> </a:t>
            </a:r>
            <a:r>
              <a:rPr lang="de-DE" baseline="0" dirty="0" err="1"/>
              <a:t>enable</a:t>
            </a:r>
            <a:r>
              <a:rPr lang="de-DE" baseline="0" dirty="0"/>
              <a:t> an </a:t>
            </a:r>
            <a:r>
              <a:rPr lang="de-DE" baseline="0" dirty="0" err="1"/>
              <a:t>unspecific</a:t>
            </a:r>
            <a:r>
              <a:rPr lang="de-DE" baseline="0" dirty="0"/>
              <a:t> </a:t>
            </a:r>
            <a:r>
              <a:rPr lang="de-DE" baseline="0" dirty="0" err="1"/>
              <a:t>binding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RNA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4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140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Comparison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databases</a:t>
            </a:r>
            <a:r>
              <a:rPr lang="de-DE" baseline="0" dirty="0"/>
              <a:t>: </a:t>
            </a:r>
            <a:r>
              <a:rPr lang="de-DE" baseline="0" dirty="0" err="1"/>
              <a:t>later</a:t>
            </a:r>
            <a:r>
              <a:rPr lang="de-DE" baseline="0" dirty="0"/>
              <a:t>: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do </a:t>
            </a:r>
            <a:r>
              <a:rPr lang="de-DE" baseline="0" dirty="0" err="1"/>
              <a:t>the</a:t>
            </a:r>
            <a:r>
              <a:rPr lang="de-DE" baseline="0" dirty="0"/>
              <a:t> RBPs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in </a:t>
            </a:r>
            <a:r>
              <a:rPr lang="de-DE" baseline="0" dirty="0" err="1"/>
              <a:t>common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0" indent="0">
              <a:buFontTx/>
              <a:buNone/>
            </a:pPr>
            <a:r>
              <a:rPr lang="de-DE" dirty="0" err="1"/>
              <a:t>Enable</a:t>
            </a:r>
            <a:r>
              <a:rPr lang="de-DE" dirty="0"/>
              <a:t> a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tuned</a:t>
            </a:r>
            <a:r>
              <a:rPr lang="de-DE" baseline="0" dirty="0"/>
              <a:t> </a:t>
            </a:r>
            <a:r>
              <a:rPr lang="de-DE" baseline="0" dirty="0" err="1"/>
              <a:t>regulation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RNA</a:t>
            </a:r>
          </a:p>
          <a:p>
            <a:pPr marL="0" indent="0">
              <a:buFontTx/>
              <a:buNone/>
            </a:pP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looked</a:t>
            </a:r>
            <a:r>
              <a:rPr lang="de-DE" baseline="0" dirty="0"/>
              <a:t> at 2 </a:t>
            </a:r>
            <a:r>
              <a:rPr lang="de-DE" baseline="0" dirty="0" err="1"/>
              <a:t>phases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cycle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could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changes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83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234048" y="478971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643" y="19427"/>
            <a:ext cx="5668138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during Interphase &amp; Mitosis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24" y="3428761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dirty="0"/>
              <a:t>Team</a:t>
            </a:r>
            <a:r>
              <a:rPr lang="en-GB" sz="1200" noProof="0" dirty="0"/>
              <a:t> 5: Laure </a:t>
            </a:r>
            <a:r>
              <a:rPr lang="en-GB" sz="1200" noProof="0" dirty="0" err="1"/>
              <a:t>Herfurrth</a:t>
            </a:r>
            <a:r>
              <a:rPr lang="en-GB" sz="1200" noProof="0" dirty="0"/>
              <a:t>, Katharina Lotter, </a:t>
            </a:r>
            <a:r>
              <a:rPr lang="en-GB" sz="1200" noProof="0" dirty="0" err="1"/>
              <a:t>Kiren</a:t>
            </a:r>
            <a:r>
              <a:rPr lang="en-GB" sz="1200" noProof="0" dirty="0"/>
              <a:t> Nadeem, Marie Lulu </a:t>
            </a:r>
            <a:r>
              <a:rPr lang="en-GB" sz="1200" noProof="0" dirty="0" err="1"/>
              <a:t>Salein</a:t>
            </a:r>
            <a:endParaRPr lang="en-GB" sz="1200" noProof="0" dirty="0"/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r>
              <a:rPr lang="en-GB" sz="1200" dirty="0"/>
              <a:t>19.07.2022</a:t>
            </a:r>
            <a:endParaRPr lang="en-GB" sz="1200" noProof="0" dirty="0"/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450787" y="2764596"/>
            <a:ext cx="3454507" cy="23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Reproducibility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758190" y="1004341"/>
            <a:ext cx="541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Do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maxima</a:t>
            </a:r>
            <a:r>
              <a:rPr lang="de-DE" sz="2400" dirty="0"/>
              <a:t> </a:t>
            </a:r>
            <a:r>
              <a:rPr lang="de-DE" sz="2400" dirty="0" err="1"/>
              <a:t>align</a:t>
            </a:r>
            <a:r>
              <a:rPr lang="de-DE" sz="2400" dirty="0"/>
              <a:t>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38200" y="2630305"/>
            <a:ext cx="625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Maxima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fraction</a:t>
            </a:r>
            <a:r>
              <a:rPr lang="de-DE" sz="2400" dirty="0"/>
              <a:t> (+/-1)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Reproducibility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9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Maxima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496" y="1105381"/>
            <a:ext cx="5505890" cy="33457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V="1">
            <a:off x="2035647" y="3232424"/>
            <a:ext cx="3114392" cy="170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7604911" y="2534970"/>
            <a:ext cx="1176950" cy="12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845235" y="2211804"/>
            <a:ext cx="30607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i="1" dirty="0"/>
              <a:t>Global Maxima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Highest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53337" y="4874815"/>
            <a:ext cx="2806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Local</a:t>
            </a:r>
            <a:r>
              <a:rPr lang="de-DE" sz="2200" b="1" dirty="0"/>
              <a:t> Maxima</a:t>
            </a:r>
          </a:p>
          <a:p>
            <a:endParaRPr lang="de-DE" sz="22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553337" y="5338583"/>
            <a:ext cx="3259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Higher </a:t>
            </a:r>
            <a:r>
              <a:rPr lang="de-DE" sz="2200" dirty="0" err="1"/>
              <a:t>value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2 </a:t>
            </a:r>
            <a:r>
              <a:rPr lang="de-DE" sz="2200" dirty="0" err="1"/>
              <a:t>fractions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side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At least 5 %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total </a:t>
            </a:r>
            <a:r>
              <a:rPr lang="de-DE" sz="2200" dirty="0" err="1"/>
              <a:t>protein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endParaRPr lang="de-DE" sz="2200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Maxima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  <p:bldP spid="14" grpId="0"/>
      <p:bldP spid="15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85121" y="-152565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24" y="4458619"/>
            <a:ext cx="3475832" cy="21565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545" y="4458619"/>
            <a:ext cx="3305355" cy="208029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462" y="1671972"/>
            <a:ext cx="3530557" cy="214539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623600" y="3980103"/>
            <a:ext cx="3053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2" name="Textfeld 11"/>
          <p:cNvSpPr txBox="1"/>
          <p:nvPr/>
        </p:nvSpPr>
        <p:spPr>
          <a:xfrm>
            <a:off x="2587764" y="1758177"/>
            <a:ext cx="3315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 </a:t>
            </a:r>
            <a:r>
              <a:rPr lang="de-DE" sz="2200" dirty="0" err="1"/>
              <a:t>fractions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13" name="Textfeld 12"/>
          <p:cNvSpPr txBox="1"/>
          <p:nvPr/>
        </p:nvSpPr>
        <p:spPr>
          <a:xfrm>
            <a:off x="7453685" y="4014229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Partial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7261831" y="1200703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1. </a:t>
            </a:r>
            <a:r>
              <a:rPr lang="de-DE" sz="2200" dirty="0" err="1"/>
              <a:t>Full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5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490246" y="987396"/>
            <a:ext cx="8418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 </a:t>
            </a:r>
            <a:r>
              <a:rPr lang="de-DE" sz="2200" dirty="0" err="1"/>
              <a:t>fractions</a:t>
            </a:r>
            <a:r>
              <a:rPr lang="de-DE" sz="2200" dirty="0"/>
              <a:t>  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3" name="Textfeld 2"/>
          <p:cNvSpPr txBox="1"/>
          <p:nvPr/>
        </p:nvSpPr>
        <p:spPr>
          <a:xfrm>
            <a:off x="717452" y="2616591"/>
            <a:ext cx="8885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Results</a:t>
            </a:r>
            <a:endParaRPr lang="de-DE" sz="2200" dirty="0"/>
          </a:p>
          <a:p>
            <a:endParaRPr lang="de-DE" sz="22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670554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58174" y="2883490"/>
            <a:ext cx="333796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Assuming</a:t>
            </a:r>
            <a:r>
              <a:rPr lang="de-DE" sz="2200" dirty="0"/>
              <a:t> </a:t>
            </a:r>
            <a:r>
              <a:rPr lang="de-DE" sz="2200" dirty="0" err="1"/>
              <a:t>normality</a:t>
            </a:r>
            <a:r>
              <a:rPr lang="de-DE" sz="2200" dirty="0"/>
              <a:t> due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reproducibility</a:t>
            </a: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2-sided t-test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α =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r>
              <a:rPr lang="de-DE" sz="2200" b="1" dirty="0" err="1"/>
              <a:t>Significant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p&lt;0.025</a:t>
            </a:r>
          </a:p>
          <a:p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y-</a:t>
            </a:r>
            <a:r>
              <a:rPr lang="de-DE" sz="2200" b="1" dirty="0" err="1"/>
              <a:t>shifts</a:t>
            </a:r>
            <a:endParaRPr lang="de-DE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77" y="1835140"/>
            <a:ext cx="6005595" cy="368899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6138406" y="4214367"/>
            <a:ext cx="818985" cy="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9199658" y="2335237"/>
            <a:ext cx="31805" cy="2093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138406" y="5187434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x-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0252772" y="319739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y-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y-</a:t>
            </a:r>
            <a:r>
              <a:rPr lang="de-DE" sz="3200" dirty="0" err="1"/>
              <a:t>shift</a:t>
            </a:r>
            <a:r>
              <a:rPr lang="de-DE" sz="3200" dirty="0"/>
              <a:t> </a:t>
            </a:r>
            <a:r>
              <a:rPr lang="de-DE" sz="3200" dirty="0" err="1"/>
              <a:t>significant</a:t>
            </a:r>
            <a:r>
              <a:rPr lang="de-DE" sz="3200" dirty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9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5625" cy="268067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5" y="1498025"/>
            <a:ext cx="3421421" cy="210164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026621" y="3414999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x-</a:t>
            </a:r>
            <a:r>
              <a:rPr lang="de-DE" dirty="0" err="1"/>
              <a:t>shift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434469" y="215057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y-</a:t>
            </a:r>
            <a:r>
              <a:rPr lang="de-DE" dirty="0" err="1"/>
              <a:t>shift</a:t>
            </a:r>
            <a:endParaRPr lang="de-DE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179093" y="2672690"/>
            <a:ext cx="760532" cy="11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6980107" y="1763723"/>
            <a:ext cx="4196" cy="1273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98783" y="3789734"/>
            <a:ext cx="71344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Results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Global Maxima</a:t>
            </a:r>
          </a:p>
          <a:p>
            <a:endParaRPr lang="de-DE" sz="2200" dirty="0"/>
          </a:p>
        </p:txBody>
      </p:sp>
      <p:sp>
        <p:nvSpPr>
          <p:cNvPr id="22" name="Textfeld 21"/>
          <p:cNvSpPr txBox="1"/>
          <p:nvPr/>
        </p:nvSpPr>
        <p:spPr>
          <a:xfrm>
            <a:off x="198783" y="5180132"/>
            <a:ext cx="71344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Results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 err="1"/>
              <a:t>Local</a:t>
            </a:r>
            <a:endParaRPr lang="de-DE" sz="2200" dirty="0"/>
          </a:p>
          <a:p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y-</a:t>
            </a:r>
            <a:r>
              <a:rPr lang="de-DE" sz="3200" dirty="0" err="1"/>
              <a:t>shift</a:t>
            </a:r>
            <a:r>
              <a:rPr lang="de-DE" sz="3200" dirty="0"/>
              <a:t> </a:t>
            </a:r>
            <a:r>
              <a:rPr lang="de-DE" sz="3200" dirty="0" err="1"/>
              <a:t>significant</a:t>
            </a:r>
            <a:r>
              <a:rPr lang="de-DE" sz="3200" dirty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1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751797" y="6103132"/>
            <a:ext cx="2743200" cy="365125"/>
          </a:xfrm>
        </p:spPr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77840" y="-413994"/>
            <a:ext cx="2891899" cy="287781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solidFill>
                  <a:schemeClr val="bg1"/>
                </a:solidFill>
              </a:rPr>
              <a:t>Kmeans</a:t>
            </a:r>
            <a:r>
              <a:rPr lang="en-US" sz="3600" dirty="0">
                <a:solidFill>
                  <a:schemeClr val="bg1"/>
                </a:solidFill>
              </a:rPr>
              <a:t> clustering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394" y="-32545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1050040" y="-17893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303659" y="897319"/>
            <a:ext cx="4811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did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cluster</a:t>
            </a:r>
            <a:r>
              <a:rPr lang="de-DE" sz="2200" dirty="0"/>
              <a:t>?</a:t>
            </a:r>
          </a:p>
          <a:p>
            <a:r>
              <a:rPr lang="de-DE" sz="2200" dirty="0" err="1"/>
              <a:t>Method</a:t>
            </a:r>
            <a:r>
              <a:rPr lang="de-DE" sz="2200" dirty="0"/>
              <a:t>: k-</a:t>
            </a:r>
            <a:r>
              <a:rPr lang="de-DE" sz="2200" dirty="0" err="1"/>
              <a:t>means</a:t>
            </a:r>
            <a:r>
              <a:rPr lang="de-DE" sz="2200" dirty="0"/>
              <a:t> </a:t>
            </a:r>
            <a:r>
              <a:rPr lang="de-DE" sz="2200" dirty="0" err="1"/>
              <a:t>clustering</a:t>
            </a:r>
            <a:endParaRPr lang="de-DE" sz="2200" dirty="0"/>
          </a:p>
        </p:txBody>
      </p:sp>
      <p:sp>
        <p:nvSpPr>
          <p:cNvPr id="8" name="Textfeld 7"/>
          <p:cNvSpPr txBox="1"/>
          <p:nvPr/>
        </p:nvSpPr>
        <p:spPr>
          <a:xfrm>
            <a:off x="515689" y="2727557"/>
            <a:ext cx="5966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Determining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right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clusters</a:t>
            </a:r>
            <a:endParaRPr lang="de-DE" sz="22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979397" y="11190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Clustering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82" y="2123196"/>
            <a:ext cx="3484612" cy="37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K-means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Clustering </a:t>
            </a:r>
            <a:r>
              <a:rPr lang="de-DE" sz="3200" dirty="0" err="1"/>
              <a:t>results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24" y="1835140"/>
            <a:ext cx="6461189" cy="40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7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Regression </a:t>
            </a:r>
            <a:r>
              <a:rPr lang="en-US" sz="3600" dirty="0" err="1">
                <a:solidFill>
                  <a:schemeClr val="bg1"/>
                </a:solidFill>
              </a:rPr>
              <a:t>analyisis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Regression Analysis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274984" y="4894694"/>
            <a:ext cx="4248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Variable: </a:t>
            </a:r>
            <a:r>
              <a:rPr lang="de-DE" sz="2200" dirty="0" err="1">
                <a:sym typeface="Wingdings" panose="05000000000000000000" pitchFamily="2" charset="2"/>
              </a:rPr>
              <a:t>correlation</a:t>
            </a:r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Variable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predicted</a:t>
            </a:r>
            <a:r>
              <a:rPr lang="de-DE" sz="2200" dirty="0">
                <a:sym typeface="Wingdings" panose="05000000000000000000" pitchFamily="2" charset="2"/>
              </a:rPr>
              <a:t>: </a:t>
            </a:r>
            <a:r>
              <a:rPr lang="de-DE" sz="2200" dirty="0" err="1">
                <a:sym typeface="Wingdings" panose="05000000000000000000" pitchFamily="2" charset="2"/>
              </a:rPr>
              <a:t>absoulte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value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x-</a:t>
            </a:r>
            <a:r>
              <a:rPr lang="de-DE" sz="2200" dirty="0" err="1">
                <a:sym typeface="Wingdings" panose="05000000000000000000" pitchFamily="2" charset="2"/>
              </a:rPr>
              <a:t>shifts</a:t>
            </a:r>
            <a:endParaRPr lang="de-DE" sz="2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848" y="1655349"/>
            <a:ext cx="3753503" cy="236234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848" y="4149916"/>
            <a:ext cx="3796759" cy="230715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572735" y="918747"/>
            <a:ext cx="5969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Idea</a:t>
            </a:r>
            <a:r>
              <a:rPr lang="de-DE" sz="2200" dirty="0"/>
              <a:t>: Can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predict</a:t>
            </a:r>
            <a:r>
              <a:rPr lang="de-DE" sz="2200" dirty="0"/>
              <a:t> </a:t>
            </a:r>
            <a:r>
              <a:rPr lang="de-DE" sz="2200" dirty="0" err="1"/>
              <a:t>if</a:t>
            </a:r>
            <a:r>
              <a:rPr lang="de-DE" sz="2200" dirty="0"/>
              <a:t> a </a:t>
            </a:r>
            <a:r>
              <a:rPr lang="de-DE" sz="2200" dirty="0" err="1"/>
              <a:t>protein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an RBP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looking</a:t>
            </a:r>
            <a:r>
              <a:rPr lang="de-DE" sz="2200" dirty="0"/>
              <a:t> at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correlation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curves</a:t>
            </a:r>
            <a:r>
              <a:rPr lang="de-DE" sz="2200" dirty="0"/>
              <a:t>?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74984" y="2861138"/>
            <a:ext cx="3762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r>
              <a:rPr lang="de-DE" sz="2200" dirty="0"/>
              <a:t> </a:t>
            </a:r>
            <a:r>
              <a:rPr lang="de-DE" sz="2200" dirty="0">
                <a:sym typeface="Wingdings" panose="05000000000000000000" pitchFamily="2" charset="2"/>
              </a:rPr>
              <a:t> high </a:t>
            </a:r>
            <a:r>
              <a:rPr lang="de-DE" sz="2200" dirty="0" err="1">
                <a:sym typeface="Wingdings" panose="05000000000000000000" pitchFamily="2" charset="2"/>
              </a:rPr>
              <a:t>correlation</a:t>
            </a:r>
            <a:endParaRPr lang="de-DE" sz="2200" dirty="0">
              <a:sym typeface="Wingdings" panose="05000000000000000000" pitchFamily="2" charset="2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74984" y="4149916"/>
            <a:ext cx="3218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ym typeface="Wingdings" panose="05000000000000000000" pitchFamily="2" charset="2"/>
              </a:rPr>
              <a:t>Shift</a:t>
            </a:r>
            <a:r>
              <a:rPr lang="de-DE" sz="2200" dirty="0">
                <a:sym typeface="Wingdings" panose="05000000000000000000" pitchFamily="2" charset="2"/>
              </a:rPr>
              <a:t>  </a:t>
            </a:r>
            <a:r>
              <a:rPr lang="de-DE" sz="2200" dirty="0" err="1">
                <a:sym typeface="Wingdings" panose="05000000000000000000" pitchFamily="2" charset="2"/>
              </a:rPr>
              <a:t>low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correlation</a:t>
            </a:r>
            <a:endParaRPr lang="de-DE" sz="2200" dirty="0">
              <a:sym typeface="Wingdings" panose="05000000000000000000" pitchFamily="2" charset="2"/>
            </a:endParaRPr>
          </a:p>
          <a:p>
            <a:endParaRPr lang="de-DE" sz="2200" dirty="0">
              <a:sym typeface="Wingdings" panose="05000000000000000000" pitchFamily="2" charset="2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488" y="1655349"/>
            <a:ext cx="7539315" cy="48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Regression </a:t>
            </a:r>
            <a:r>
              <a:rPr lang="en-US" sz="3600" dirty="0" err="1">
                <a:solidFill>
                  <a:schemeClr val="bg1"/>
                </a:solidFill>
              </a:rPr>
              <a:t>analyisis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Regression Analysis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554" y="1690688"/>
            <a:ext cx="4519246" cy="27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8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1674" y="571116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What</a:t>
            </a:r>
            <a:r>
              <a:rPr lang="de-DE" sz="3200" dirty="0"/>
              <a:t> </a:t>
            </a:r>
            <a:r>
              <a:rPr lang="de-DE" sz="3200" dirty="0" err="1"/>
              <a:t>are</a:t>
            </a:r>
            <a:r>
              <a:rPr lang="de-DE" sz="3200" dirty="0"/>
              <a:t> RBPs?</a:t>
            </a:r>
            <a:br>
              <a:rPr lang="de-DE" sz="3200" dirty="0"/>
            </a:br>
            <a:endParaRPr lang="de-DE" sz="3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F1F842-001E-538A-4E5C-521CF2DE511B}"/>
              </a:ext>
            </a:extLst>
          </p:cNvPr>
          <p:cNvSpPr txBox="1"/>
          <p:nvPr/>
        </p:nvSpPr>
        <p:spPr>
          <a:xfrm>
            <a:off x="2230583" y="6389141"/>
            <a:ext cx="825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  <p:sp>
        <p:nvSpPr>
          <p:cNvPr id="11" name="Ellipse 10"/>
          <p:cNvSpPr/>
          <p:nvPr/>
        </p:nvSpPr>
        <p:spPr>
          <a:xfrm>
            <a:off x="10865674" y="545"/>
            <a:ext cx="1158826" cy="11765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22" y="2697786"/>
            <a:ext cx="4359611" cy="2757654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586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488368" y="1362751"/>
            <a:ext cx="4736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200" dirty="0"/>
              <a:t>RNA 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/>
              <a:t>=Proteins </a:t>
            </a:r>
            <a:r>
              <a:rPr lang="de-DE" sz="2200" dirty="0" err="1"/>
              <a:t>which</a:t>
            </a:r>
            <a:r>
              <a:rPr lang="de-DE" sz="2200" dirty="0"/>
              <a:t> bind RNA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287609" y="1332925"/>
            <a:ext cx="4736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RNA 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r>
              <a:rPr lang="de-DE" sz="2200" dirty="0"/>
              <a:t>=do not bind </a:t>
            </a:r>
            <a:r>
              <a:rPr lang="de-DE" sz="2200" dirty="0" err="1"/>
              <a:t>directly</a:t>
            </a:r>
            <a:r>
              <a:rPr lang="de-DE" sz="2200" dirty="0"/>
              <a:t>, but </a:t>
            </a:r>
            <a:r>
              <a:rPr lang="de-DE" sz="2200" dirty="0" err="1"/>
              <a:t>their</a:t>
            </a:r>
            <a:r>
              <a:rPr lang="de-DE" sz="2200" dirty="0"/>
              <a:t> </a:t>
            </a:r>
            <a:r>
              <a:rPr lang="de-DE" sz="2200" dirty="0" err="1"/>
              <a:t>interactome</a:t>
            </a:r>
            <a:r>
              <a:rPr lang="de-DE" sz="2200" dirty="0"/>
              <a:t> </a:t>
            </a:r>
            <a:r>
              <a:rPr lang="de-DE" sz="2200" dirty="0" err="1"/>
              <a:t>depends</a:t>
            </a:r>
            <a:r>
              <a:rPr lang="de-DE" sz="2200" dirty="0"/>
              <a:t> on RNA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351" y="2659818"/>
            <a:ext cx="2895600" cy="3562350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4264623" y="866351"/>
            <a:ext cx="809644" cy="45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225259" y="780238"/>
            <a:ext cx="1244184" cy="52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 animBg="1"/>
      <p:bldP spid="5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</a:t>
            </a:r>
            <a:r>
              <a:rPr lang="de-DE" sz="3200" dirty="0" err="1"/>
              <a:t>did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find out?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37316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785" y="2493885"/>
            <a:ext cx="3324617" cy="323677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689528" y="1871998"/>
            <a:ext cx="38802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RBP Score</a:t>
            </a:r>
          </a:p>
          <a:p>
            <a:r>
              <a:rPr lang="de-DE" sz="2200" dirty="0"/>
              <a:t>=</a:t>
            </a:r>
            <a:r>
              <a:rPr lang="de-DE" sz="2200" dirty="0" err="1"/>
              <a:t>How</a:t>
            </a:r>
            <a:r>
              <a:rPr lang="de-DE" sz="2200" dirty="0"/>
              <a:t> </a:t>
            </a:r>
            <a:r>
              <a:rPr lang="de-DE" sz="2200" dirty="0" err="1"/>
              <a:t>many</a:t>
            </a:r>
            <a:r>
              <a:rPr lang="de-DE" sz="2200" dirty="0"/>
              <a:t> </a:t>
            </a:r>
            <a:r>
              <a:rPr lang="de-DE" sz="2200" dirty="0" err="1"/>
              <a:t>times</a:t>
            </a:r>
            <a:r>
              <a:rPr lang="de-DE" sz="2200" dirty="0"/>
              <a:t> </a:t>
            </a:r>
            <a:r>
              <a:rPr lang="de-DE" sz="2200" dirty="0" err="1"/>
              <a:t>has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r>
              <a:rPr lang="de-DE" sz="2200" dirty="0"/>
              <a:t> </a:t>
            </a:r>
            <a:r>
              <a:rPr lang="de-DE" sz="2200" dirty="0" err="1"/>
              <a:t>been</a:t>
            </a:r>
            <a:r>
              <a:rPr lang="de-DE" sz="2200" dirty="0"/>
              <a:t> </a:t>
            </a:r>
            <a:r>
              <a:rPr lang="de-DE" sz="2200" dirty="0" err="1"/>
              <a:t>identified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an RBP?</a:t>
            </a:r>
          </a:p>
          <a:p>
            <a:endParaRPr lang="de-DE" sz="2200" dirty="0"/>
          </a:p>
        </p:txBody>
      </p:sp>
      <p:sp>
        <p:nvSpPr>
          <p:cNvPr id="12" name="Textfeld 11"/>
          <p:cNvSpPr txBox="1"/>
          <p:nvPr/>
        </p:nvSpPr>
        <p:spPr>
          <a:xfrm>
            <a:off x="266549" y="3342474"/>
            <a:ext cx="3880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Success</a:t>
            </a:r>
            <a:r>
              <a:rPr lang="de-DE" sz="2200" dirty="0"/>
              <a:t> rate</a:t>
            </a:r>
          </a:p>
          <a:p>
            <a:r>
              <a:rPr lang="de-DE" sz="2200" dirty="0"/>
              <a:t>Analysis </a:t>
            </a:r>
            <a:r>
              <a:rPr lang="de-DE" sz="2200" dirty="0" err="1"/>
              <a:t>of</a:t>
            </a:r>
            <a:r>
              <a:rPr lang="de-DE" sz="2200" dirty="0"/>
              <a:t> 1181 </a:t>
            </a:r>
            <a:r>
              <a:rPr lang="de-DE" sz="2200" dirty="0" err="1"/>
              <a:t>proteins</a:t>
            </a:r>
            <a:endParaRPr lang="de-DE" sz="2200" dirty="0"/>
          </a:p>
          <a:p>
            <a:endParaRPr lang="de-DE" sz="22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880" y="3545892"/>
            <a:ext cx="3789884" cy="2002226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779880" y="5788644"/>
            <a:ext cx="3896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ym typeface="Wingdings" panose="05000000000000000000" pitchFamily="2" charset="2"/>
              </a:rPr>
              <a:t></a:t>
            </a:r>
            <a:r>
              <a:rPr lang="de-DE" sz="2200" dirty="0"/>
              <a:t>X </a:t>
            </a:r>
            <a:r>
              <a:rPr lang="de-DE" sz="2200" dirty="0" err="1"/>
              <a:t>proteins</a:t>
            </a:r>
            <a:r>
              <a:rPr lang="de-DE" sz="2200" dirty="0"/>
              <a:t> </a:t>
            </a:r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had</a:t>
            </a:r>
            <a:r>
              <a:rPr lang="de-DE" sz="2200" dirty="0"/>
              <a:t> not </a:t>
            </a:r>
            <a:r>
              <a:rPr lang="de-DE" sz="2200" dirty="0" err="1"/>
              <a:t>been</a:t>
            </a:r>
            <a:r>
              <a:rPr lang="de-DE" sz="2200" dirty="0"/>
              <a:t> </a:t>
            </a:r>
            <a:r>
              <a:rPr lang="de-DE" sz="2200" dirty="0" err="1"/>
              <a:t>identified</a:t>
            </a:r>
            <a:r>
              <a:rPr lang="de-DE" sz="2200" dirty="0"/>
              <a:t> </a:t>
            </a:r>
            <a:r>
              <a:rPr lang="de-DE" sz="2200" dirty="0" err="1"/>
              <a:t>previously</a:t>
            </a:r>
            <a:r>
              <a:rPr lang="de-DE" sz="2200" dirty="0"/>
              <a:t>!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18129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R-</a:t>
            </a:r>
            <a:r>
              <a:rPr lang="de-DE" sz="3200" dirty="0" err="1"/>
              <a:t>DeeP</a:t>
            </a:r>
            <a:endParaRPr lang="de-DE" sz="3200" dirty="0"/>
          </a:p>
          <a:p>
            <a:pPr algn="ctr"/>
            <a:endParaRPr lang="de-DE" sz="3200" dirty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7495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2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160164" y="2881187"/>
            <a:ext cx="66075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Function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Chromatin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Cytoskeleton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division</a:t>
            </a:r>
            <a:r>
              <a:rPr lang="de-DE" sz="2200" dirty="0"/>
              <a:t> &amp; </a:t>
            </a: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cycle</a:t>
            </a:r>
            <a:r>
              <a:rPr lang="de-DE" sz="2200" dirty="0"/>
              <a:t>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Brain </a:t>
            </a:r>
            <a:r>
              <a:rPr lang="de-DE" sz="2200" dirty="0" err="1"/>
              <a:t>development</a:t>
            </a:r>
            <a:r>
              <a:rPr lang="de-DE" sz="2200" dirty="0"/>
              <a:t> &amp; </a:t>
            </a:r>
            <a:r>
              <a:rPr lang="de-DE" sz="2200" dirty="0" err="1"/>
              <a:t>embroynic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Funtion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immune </a:t>
            </a:r>
            <a:r>
              <a:rPr lang="de-DE" sz="2200" dirty="0" err="1"/>
              <a:t>system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Transcription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translation</a:t>
            </a:r>
            <a:r>
              <a:rPr lang="de-DE" sz="2200" dirty="0"/>
              <a:t>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Ribosome</a:t>
            </a:r>
            <a:r>
              <a:rPr lang="de-DE" sz="2200" dirty="0"/>
              <a:t> </a:t>
            </a:r>
            <a:r>
              <a:rPr lang="de-DE" sz="2200" dirty="0" err="1"/>
              <a:t>function</a:t>
            </a:r>
            <a:r>
              <a:rPr lang="de-DE" sz="2200" dirty="0"/>
              <a:t> &amp; </a:t>
            </a:r>
            <a:r>
              <a:rPr lang="de-DE" sz="2200" dirty="0" err="1"/>
              <a:t>subunit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rRNA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mRNA</a:t>
            </a:r>
            <a:r>
              <a:rPr lang="de-DE" sz="2200" dirty="0"/>
              <a:t> </a:t>
            </a:r>
            <a:r>
              <a:rPr lang="de-DE" sz="2200" dirty="0" err="1"/>
              <a:t>metabolism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636507" y="25179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UniProt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552" y="1349582"/>
            <a:ext cx="4834597" cy="4670926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8053102" y="6154191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9401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Database comparison</a:t>
            </a: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561166" y="2120907"/>
            <a:ext cx="5184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Common Domains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93" y="2787086"/>
            <a:ext cx="2727273" cy="201581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3893" y="5047598"/>
            <a:ext cx="24490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RNA </a:t>
            </a:r>
            <a:r>
              <a:rPr lang="de-DE" sz="2200" dirty="0" err="1"/>
              <a:t>recognition</a:t>
            </a:r>
            <a:r>
              <a:rPr lang="de-DE" sz="2200" dirty="0"/>
              <a:t> </a:t>
            </a:r>
            <a:r>
              <a:rPr lang="de-DE" sz="2200" dirty="0" err="1"/>
              <a:t>motif</a:t>
            </a:r>
            <a:endParaRPr lang="de-DE" sz="2200" dirty="0"/>
          </a:p>
          <a:p>
            <a:r>
              <a:rPr lang="de-DE" sz="2200" dirty="0"/>
              <a:t>X Proteins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271" y="2787087"/>
            <a:ext cx="1900252" cy="197575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274271" y="5199568"/>
            <a:ext cx="2449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Zinc</a:t>
            </a:r>
            <a:r>
              <a:rPr lang="de-DE" sz="2200" dirty="0"/>
              <a:t> Finger</a:t>
            </a:r>
          </a:p>
          <a:p>
            <a:r>
              <a:rPr lang="de-DE" sz="2200" dirty="0"/>
              <a:t>X Proteins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416" y="2789347"/>
            <a:ext cx="2163924" cy="197349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655726" y="5047598"/>
            <a:ext cx="3161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Dead/</a:t>
            </a:r>
            <a:r>
              <a:rPr lang="de-DE" sz="2200" dirty="0" err="1"/>
              <a:t>Deah</a:t>
            </a:r>
            <a:r>
              <a:rPr lang="de-DE" sz="2200" dirty="0"/>
              <a:t> Domain/</a:t>
            </a:r>
            <a:r>
              <a:rPr lang="de-DE" sz="2200" dirty="0" err="1"/>
              <a:t>Helicase</a:t>
            </a:r>
            <a:r>
              <a:rPr lang="de-DE" sz="2200" dirty="0"/>
              <a:t> </a:t>
            </a:r>
            <a:r>
              <a:rPr lang="de-DE" sz="2200" dirty="0" err="1"/>
              <a:t>Doman</a:t>
            </a:r>
            <a:endParaRPr lang="de-DE" sz="2200" dirty="0"/>
          </a:p>
          <a:p>
            <a:r>
              <a:rPr lang="de-DE" sz="2200" dirty="0"/>
              <a:t>X Proteins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726001" y="1032997"/>
            <a:ext cx="4487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/>
              <a:t>Most </a:t>
            </a:r>
            <a:r>
              <a:rPr lang="de-DE" sz="2200" dirty="0" err="1"/>
              <a:t>proteins</a:t>
            </a:r>
            <a:r>
              <a:rPr lang="de-DE" sz="2200" dirty="0"/>
              <a:t> </a:t>
            </a:r>
            <a:r>
              <a:rPr lang="de-DE" sz="2200" dirty="0" err="1"/>
              <a:t>contained</a:t>
            </a:r>
            <a:r>
              <a:rPr lang="de-DE" sz="2200" dirty="0"/>
              <a:t> </a:t>
            </a:r>
            <a:r>
              <a:rPr lang="de-DE" sz="2200" dirty="0" err="1"/>
              <a:t>intrinsically</a:t>
            </a:r>
            <a:r>
              <a:rPr lang="de-DE" sz="2200" dirty="0"/>
              <a:t> </a:t>
            </a:r>
            <a:r>
              <a:rPr lang="de-DE" sz="2200" dirty="0" err="1"/>
              <a:t>disordered</a:t>
            </a:r>
            <a:r>
              <a:rPr lang="de-DE" sz="2200" dirty="0"/>
              <a:t> </a:t>
            </a:r>
            <a:r>
              <a:rPr lang="de-DE" sz="2200" dirty="0" err="1"/>
              <a:t>regions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170641" y="352801"/>
            <a:ext cx="10515600" cy="7362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Common </a:t>
            </a:r>
            <a:r>
              <a:rPr lang="de-DE" sz="3200" dirty="0" err="1"/>
              <a:t>features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8067468" y="6338857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</p:spTree>
    <p:extLst>
      <p:ext uri="{BB962C8B-B14F-4D97-AF65-F5344CB8AC3E}">
        <p14:creationId xmlns:p14="http://schemas.microsoft.com/office/powerpoint/2010/main" val="30018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/>
      <p:bldP spid="11" grpId="0"/>
      <p:bldP spid="13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Database comparison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1523" y="3676590"/>
            <a:ext cx="6984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Functions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Chromatin </a:t>
            </a:r>
            <a:r>
              <a:rPr lang="de-DE" sz="2200" dirty="0" err="1"/>
              <a:t>binding</a:t>
            </a:r>
            <a:r>
              <a:rPr lang="de-DE" sz="2200" dirty="0"/>
              <a:t> &amp; </a:t>
            </a:r>
            <a:r>
              <a:rPr lang="de-DE" sz="2200" dirty="0" err="1"/>
              <a:t>remodelling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Cytoskeleton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Angiogenesis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Embryonic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Microtubule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division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Actin</a:t>
            </a:r>
            <a:r>
              <a:rPr lang="de-DE" sz="2200" dirty="0"/>
              <a:t> </a:t>
            </a:r>
            <a:r>
              <a:rPr lang="de-DE" sz="2200" dirty="0" err="1"/>
              <a:t>polymerization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Brain </a:t>
            </a:r>
            <a:r>
              <a:rPr lang="de-DE" sz="2200" dirty="0" err="1"/>
              <a:t>development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1170641" y="35280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Actin-associated</a:t>
            </a:r>
            <a:r>
              <a:rPr lang="de-DE" sz="3200" dirty="0"/>
              <a:t> </a:t>
            </a:r>
            <a:r>
              <a:rPr lang="de-DE" sz="3200" dirty="0" err="1"/>
              <a:t>proteins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583" y="1525024"/>
            <a:ext cx="8447195" cy="2042456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390314" y="4206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9192585" y="5952034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6354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build="p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170641" y="35280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Conclusion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597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170641" y="35280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Conclusion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420822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Density Gradient 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and RNA-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617020-7726-F274-5F80-6EF95E843F83}"/>
              </a:ext>
            </a:extLst>
          </p:cNvPr>
          <p:cNvSpPr txBox="1"/>
          <p:nvPr/>
        </p:nvSpPr>
        <p:spPr>
          <a:xfrm>
            <a:off x="9057503" y="534068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4900" y="171736"/>
            <a:ext cx="7846102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do?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6" name="Ellipse 5"/>
          <p:cNvSpPr/>
          <p:nvPr/>
        </p:nvSpPr>
        <p:spPr>
          <a:xfrm>
            <a:off x="10865674" y="545"/>
            <a:ext cx="1158826" cy="11765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Picture 2" descr="https://lh6.googleusercontent.com/Q0VnvLdlgbgmCOUcKY4haDU6Mn55TCE_uaNGugUlTIWOQzhvr56RaQAB4s1WmcS3gOaQ2snCRK5Ud91xE9zezEggWLMdr93_iLpTiEMx2sVXSK5nmizYy0Q-60gvDWU9BHN-OxD9-9V2JJ1v3A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00" y="1825625"/>
            <a:ext cx="5130679" cy="34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784328" y="2397763"/>
            <a:ext cx="3920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(</a:t>
            </a:r>
            <a:r>
              <a:rPr lang="de-DE" dirty="0" err="1"/>
              <a:t>translation</a:t>
            </a:r>
            <a:r>
              <a:rPr lang="de-DE" dirty="0"/>
              <a:t>, </a:t>
            </a:r>
            <a:r>
              <a:rPr lang="de-DE" dirty="0" err="1"/>
              <a:t>transcription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Transcription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Alternative </a:t>
            </a:r>
            <a:r>
              <a:rPr lang="de-DE" dirty="0" err="1"/>
              <a:t>splicing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Stabilization</a:t>
            </a:r>
            <a:r>
              <a:rPr lang="de-DE" dirty="0"/>
              <a:t> &amp; Degradation </a:t>
            </a:r>
            <a:r>
              <a:rPr lang="de-DE" dirty="0" err="1"/>
              <a:t>of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Cytoskeleton</a:t>
            </a:r>
            <a:r>
              <a:rPr lang="de-DE" dirty="0"/>
              <a:t> </a:t>
            </a:r>
            <a:r>
              <a:rPr lang="de-DE" dirty="0" err="1"/>
              <a:t>organization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Developmental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regulation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206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How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bind RNA?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9507" y="2581786"/>
            <a:ext cx="3424297" cy="2932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Changes</a:t>
            </a:r>
            <a:r>
              <a:rPr lang="de-DE" sz="2000" dirty="0"/>
              <a:t> in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cellular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environmental </a:t>
            </a:r>
            <a:r>
              <a:rPr lang="de-DE" sz="2000" dirty="0" err="1"/>
              <a:t>stimuli</a:t>
            </a:r>
            <a:endParaRPr lang="de-DE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19" y="1732922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75413" y="3164892"/>
            <a:ext cx="226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r>
              <a:rPr lang="de-DE" sz="1400" dirty="0"/>
              <a:t> (RRM)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54" y="3795553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67847" y="5447842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8565347" y="-46744"/>
            <a:ext cx="1766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400" dirty="0"/>
          </a:p>
          <a:p>
            <a:r>
              <a:rPr lang="de-DE" sz="1400" dirty="0" err="1"/>
              <a:t>Unspecific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r>
              <a:rPr lang="de-DE" sz="1400" dirty="0"/>
              <a:t> 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347" y="1142375"/>
            <a:ext cx="2158192" cy="445935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84BF538-2DE1-52C2-0F92-34A4B1AD272F}"/>
              </a:ext>
            </a:extLst>
          </p:cNvPr>
          <p:cNvSpPr txBox="1"/>
          <p:nvPr/>
        </p:nvSpPr>
        <p:spPr>
          <a:xfrm>
            <a:off x="668365" y="5859701"/>
            <a:ext cx="3387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C340C6-2497-374F-24DE-2307ED6821A4}"/>
              </a:ext>
            </a:extLst>
          </p:cNvPr>
          <p:cNvSpPr txBox="1"/>
          <p:nvPr/>
        </p:nvSpPr>
        <p:spPr>
          <a:xfrm>
            <a:off x="4474662" y="6301797"/>
            <a:ext cx="671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</a:t>
            </a:r>
            <a:r>
              <a:rPr lang="de-DE" sz="1000" dirty="0" err="1"/>
              <a:t>and</a:t>
            </a:r>
            <a:r>
              <a:rPr lang="de-DE" sz="1000" dirty="0"/>
              <a:t>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7954777" y="5857509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2542" y="214013"/>
            <a:ext cx="924933" cy="742614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10998369" y="15674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807802" y="1179547"/>
            <a:ext cx="295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domains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710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5824" y="3470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 err="1"/>
              <a:t>Why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important</a:t>
            </a:r>
            <a:r>
              <a:rPr lang="de-DE" sz="3600" dirty="0"/>
              <a:t>?</a:t>
            </a:r>
            <a:br>
              <a:rPr lang="de-DE" sz="3600" dirty="0"/>
            </a:br>
            <a:r>
              <a:rPr lang="de-DE" sz="3600" dirty="0"/>
              <a:t>- 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47" y="1578146"/>
            <a:ext cx="5562378" cy="25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764DF-FDA9-B285-6B28-CA60AD92A315}"/>
              </a:ext>
            </a:extLst>
          </p:cNvPr>
          <p:cNvSpPr txBox="1"/>
          <p:nvPr/>
        </p:nvSpPr>
        <p:spPr>
          <a:xfrm>
            <a:off x="1767500" y="5402713"/>
            <a:ext cx="913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5368" y="261152"/>
            <a:ext cx="876864" cy="704020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10848253" y="81268"/>
            <a:ext cx="1201029" cy="10637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228" y="1758573"/>
            <a:ext cx="6796792" cy="327104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46" y="149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HeLa Interphase 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49" y="3713859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813464" y="3464676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883443" y="3847375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6183840" y="2858996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6358824" y="1412073"/>
            <a:ext cx="3349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/>
              <a:t>Measurements were made in triplicates!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7007210" y="5336423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6643408" y="5745886"/>
            <a:ext cx="278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134" y="254831"/>
            <a:ext cx="853331" cy="685126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3" y="-25681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8312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39" y="143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14" y="1786192"/>
            <a:ext cx="9313985" cy="4193922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3801738" y="2912120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45" y="475111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601" y="3544696"/>
            <a:ext cx="8492198" cy="112236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0852" y="269621"/>
            <a:ext cx="905895" cy="727329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4" y="-251057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0336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Project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28707" y="1690437"/>
            <a:ext cx="8798169" cy="3628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</a:t>
            </a:r>
            <a:r>
              <a:rPr lang="de-DE" sz="2200" b="1" dirty="0" err="1"/>
              <a:t>HeLa</a:t>
            </a:r>
            <a:r>
              <a:rPr lang="de-DE" sz="2200" b="1" dirty="0"/>
              <a:t> Interphase &amp; </a:t>
            </a:r>
            <a:r>
              <a:rPr lang="de-DE" sz="2200" b="1" dirty="0" err="1"/>
              <a:t>Mitosis</a:t>
            </a:r>
            <a:r>
              <a:rPr lang="de-DE" sz="2200" b="1" dirty="0"/>
              <a:t> </a:t>
            </a:r>
            <a:r>
              <a:rPr lang="de-DE" sz="2200" b="1" dirty="0" err="1"/>
              <a:t>data</a:t>
            </a:r>
            <a:r>
              <a:rPr lang="de-DE" sz="2200" b="1" dirty="0"/>
              <a:t> </a:t>
            </a:r>
            <a:r>
              <a:rPr lang="de-DE" sz="2200" b="1" dirty="0" err="1"/>
              <a:t>set</a:t>
            </a:r>
            <a:endParaRPr lang="de-DE" sz="2200" b="1" dirty="0"/>
          </a:p>
          <a:p>
            <a:r>
              <a:rPr lang="de-DE" sz="2200" b="1" dirty="0" err="1"/>
              <a:t>Which</a:t>
            </a:r>
            <a:r>
              <a:rPr lang="de-DE" sz="2200" b="1" dirty="0"/>
              <a:t>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are</a:t>
            </a:r>
            <a:r>
              <a:rPr lang="de-DE" sz="2200" b="1" dirty="0"/>
              <a:t> RBPs &amp; RNA-</a:t>
            </a:r>
            <a:r>
              <a:rPr lang="de-DE" sz="2200" b="1" dirty="0" err="1"/>
              <a:t>dependent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Identification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both</a:t>
            </a:r>
            <a:r>
              <a:rPr lang="de-DE" sz="2200" dirty="0"/>
              <a:t> RNA-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RNA-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pPr marL="457200" lvl="1" indent="0">
              <a:buNone/>
            </a:pPr>
            <a:endParaRPr lang="de-DE" sz="2200" dirty="0"/>
          </a:p>
          <a:p>
            <a:r>
              <a:rPr lang="de-DE" sz="2200" b="1" dirty="0"/>
              <a:t>Regression </a:t>
            </a:r>
            <a:r>
              <a:rPr lang="de-DE" sz="2200" b="1" dirty="0" err="1"/>
              <a:t>analysis</a:t>
            </a:r>
            <a:r>
              <a:rPr lang="de-DE" sz="2200" b="1" dirty="0"/>
              <a:t>: Can </a:t>
            </a:r>
            <a:r>
              <a:rPr lang="de-DE" sz="2200" b="1" dirty="0" err="1"/>
              <a:t>we</a:t>
            </a:r>
            <a:r>
              <a:rPr lang="de-DE" sz="2200" b="1" dirty="0"/>
              <a:t> </a:t>
            </a:r>
            <a:r>
              <a:rPr lang="de-DE" sz="2200" b="1" dirty="0" err="1"/>
              <a:t>predict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a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is</a:t>
            </a:r>
            <a:r>
              <a:rPr lang="de-DE" sz="2200" b="1" dirty="0"/>
              <a:t> RNA-</a:t>
            </a:r>
            <a:r>
              <a:rPr lang="de-DE" sz="2200" b="1" dirty="0" err="1"/>
              <a:t>dependent</a:t>
            </a:r>
            <a:r>
              <a:rPr lang="de-DE" sz="2200" b="1" dirty="0"/>
              <a:t> </a:t>
            </a:r>
            <a:r>
              <a:rPr lang="de-DE" sz="2200" b="1" dirty="0" err="1"/>
              <a:t>by</a:t>
            </a:r>
            <a:r>
              <a:rPr lang="de-DE" sz="2200" b="1" dirty="0"/>
              <a:t> </a:t>
            </a:r>
            <a:r>
              <a:rPr lang="de-DE" sz="2200" b="1" dirty="0" err="1"/>
              <a:t>looking</a:t>
            </a:r>
            <a:r>
              <a:rPr lang="de-DE" sz="2200" b="1" dirty="0"/>
              <a:t> at </a:t>
            </a:r>
            <a:r>
              <a:rPr lang="de-DE" sz="2200" b="1" dirty="0" err="1"/>
              <a:t>its</a:t>
            </a:r>
            <a:r>
              <a:rPr lang="de-DE" sz="2200" b="1" dirty="0"/>
              <a:t> </a:t>
            </a:r>
            <a:r>
              <a:rPr lang="de-DE" sz="2200" b="1" dirty="0" err="1"/>
              <a:t>other</a:t>
            </a:r>
            <a:r>
              <a:rPr lang="de-DE" sz="2200" b="1" dirty="0"/>
              <a:t> </a:t>
            </a:r>
            <a:r>
              <a:rPr lang="de-DE" sz="2200" b="1" dirty="0" err="1"/>
              <a:t>traits</a:t>
            </a:r>
            <a:r>
              <a:rPr lang="de-DE" sz="2200" b="1" dirty="0"/>
              <a:t>?</a:t>
            </a:r>
          </a:p>
          <a:p>
            <a:r>
              <a:rPr lang="de-DE" sz="2200" b="1" dirty="0"/>
              <a:t>Can </a:t>
            </a:r>
            <a:r>
              <a:rPr lang="de-DE" sz="2200" b="1" dirty="0" err="1"/>
              <a:t>we</a:t>
            </a:r>
            <a:r>
              <a:rPr lang="de-DE" sz="2200" b="1" dirty="0"/>
              <a:t> find RBPs </a:t>
            </a:r>
            <a:r>
              <a:rPr lang="de-DE" sz="2200" b="1" dirty="0" err="1"/>
              <a:t>associated</a:t>
            </a:r>
            <a:r>
              <a:rPr lang="de-DE" sz="2200" b="1" dirty="0"/>
              <a:t> </a:t>
            </a:r>
            <a:r>
              <a:rPr lang="de-DE" sz="2200" b="1" dirty="0" err="1"/>
              <a:t>with</a:t>
            </a:r>
            <a:r>
              <a:rPr lang="de-DE" sz="2200" b="1" dirty="0"/>
              <a:t> </a:t>
            </a:r>
            <a:r>
              <a:rPr lang="de-DE" sz="2200" b="1" dirty="0" err="1"/>
              <a:t>Actin</a:t>
            </a:r>
            <a:r>
              <a:rPr lang="de-DE" sz="2200" b="1" dirty="0"/>
              <a:t>?</a:t>
            </a:r>
          </a:p>
          <a:p>
            <a:r>
              <a:rPr lang="de-DE" sz="2200" b="1" dirty="0" err="1"/>
              <a:t>What</a:t>
            </a:r>
            <a:r>
              <a:rPr lang="de-DE" sz="2200" b="1" dirty="0"/>
              <a:t> </a:t>
            </a:r>
            <a:r>
              <a:rPr lang="de-DE" sz="2200" b="1" dirty="0" err="1"/>
              <a:t>properties</a:t>
            </a:r>
            <a:r>
              <a:rPr lang="de-DE" sz="2200" b="1" dirty="0"/>
              <a:t> do </a:t>
            </a:r>
            <a:r>
              <a:rPr lang="de-DE" sz="2200" b="1" dirty="0" err="1"/>
              <a:t>the</a:t>
            </a:r>
            <a:r>
              <a:rPr lang="de-DE" sz="2200" b="1" dirty="0"/>
              <a:t> RBPs </a:t>
            </a:r>
            <a:r>
              <a:rPr lang="de-DE" sz="2200" b="1" dirty="0" err="1"/>
              <a:t>have</a:t>
            </a:r>
            <a:r>
              <a:rPr lang="de-DE" sz="2200" b="1" dirty="0"/>
              <a:t> in </a:t>
            </a:r>
            <a:r>
              <a:rPr lang="de-DE" sz="2200" b="1" dirty="0" err="1"/>
              <a:t>common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Comparision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R-</a:t>
            </a:r>
            <a:r>
              <a:rPr lang="de-DE" sz="2200" dirty="0" err="1"/>
              <a:t>DeeP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UniProt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endParaRPr lang="de-DE" sz="2200" dirty="0"/>
          </a:p>
          <a:p>
            <a:pPr marL="457200" lvl="1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2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876" y="259507"/>
            <a:ext cx="905894" cy="727328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Our Goal</a:t>
            </a:r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998608" y="587387"/>
            <a:ext cx="756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Timeline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9626" y="281585"/>
            <a:ext cx="761759" cy="611604"/>
          </a:xfrm>
          <a:prstGeom prst="rect">
            <a:avLst/>
          </a:prstGeom>
        </p:spPr>
      </p:pic>
      <p:sp>
        <p:nvSpPr>
          <p:cNvPr id="18" name="Ellipse 17"/>
          <p:cNvSpPr/>
          <p:nvPr/>
        </p:nvSpPr>
        <p:spPr>
          <a:xfrm>
            <a:off x="11032070" y="86019"/>
            <a:ext cx="1017295" cy="1002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0" y="3507029"/>
            <a:ext cx="12192000" cy="29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4502" y="2564302"/>
            <a:ext cx="1642013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385518" y="2564302"/>
            <a:ext cx="1711605" cy="172720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283224" y="2578817"/>
            <a:ext cx="1719243" cy="17126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195505" y="2621295"/>
            <a:ext cx="1657476" cy="17126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8095030" y="2621295"/>
            <a:ext cx="1656609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0019047" y="2680076"/>
            <a:ext cx="1639176" cy="165390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18615" y="303313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Data </a:t>
            </a:r>
            <a:r>
              <a:rPr lang="de-DE" dirty="0" err="1">
                <a:solidFill>
                  <a:schemeClr val="bg1"/>
                </a:solidFill>
              </a:rPr>
              <a:t>Cleanup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0205146" y="3183863"/>
            <a:ext cx="126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Regression Analysis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8275839" y="2973498"/>
            <a:ext cx="143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Clustering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&amp; Database</a:t>
            </a:r>
          </a:p>
          <a:p>
            <a:r>
              <a:rPr lang="de-DE" dirty="0" err="1">
                <a:solidFill>
                  <a:schemeClr val="bg1"/>
                </a:solidFill>
              </a:rPr>
              <a:t>comparison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85198" y="2756135"/>
            <a:ext cx="1248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Normalization</a:t>
            </a:r>
            <a:r>
              <a:rPr lang="de-DE" dirty="0">
                <a:solidFill>
                  <a:schemeClr val="bg1"/>
                </a:solidFill>
              </a:rPr>
              <a:t> &amp; </a:t>
            </a:r>
            <a:r>
              <a:rPr lang="de-DE" dirty="0" err="1">
                <a:solidFill>
                  <a:schemeClr val="bg1"/>
                </a:solidFill>
              </a:rPr>
              <a:t>Reproducibility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88386" y="3111997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Statistical </a:t>
            </a:r>
            <a:r>
              <a:rPr lang="de-DE" dirty="0" err="1">
                <a:solidFill>
                  <a:schemeClr val="bg1"/>
                </a:solidFill>
              </a:rPr>
              <a:t>testing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574283" y="309748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Maxima &amp; </a:t>
            </a:r>
            <a:r>
              <a:rPr lang="de-DE" dirty="0" err="1">
                <a:solidFill>
                  <a:schemeClr val="bg1"/>
                </a:solidFill>
              </a:rPr>
              <a:t>Shifts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123677" y="523541"/>
            <a:ext cx="24530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Data Cleanup &amp; Data Reduction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3108518" y="386341"/>
            <a:ext cx="48200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Data </a:t>
            </a:r>
            <a:r>
              <a:rPr lang="de-DE" sz="3200" dirty="0" err="1">
                <a:latin typeface="+mj-lt"/>
              </a:rPr>
              <a:t>Reduction</a:t>
            </a:r>
            <a:endParaRPr lang="de-DE" sz="3200" dirty="0">
              <a:latin typeface="+mj-lt"/>
            </a:endParaRPr>
          </a:p>
          <a:p>
            <a:pPr algn="ctr"/>
            <a:endParaRPr lang="de-DE" sz="3200" dirty="0">
              <a:latin typeface="+mj-lt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2966072" y="3976592"/>
            <a:ext cx="4645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ym typeface="Wingdings" panose="05000000000000000000" pitchFamily="2" charset="2"/>
              </a:rPr>
              <a:t> 7081 Proteins </a:t>
            </a:r>
            <a:r>
              <a:rPr lang="de-DE" sz="2400" dirty="0" err="1">
                <a:sym typeface="Wingdings" panose="05000000000000000000" pitchFamily="2" charset="2"/>
              </a:rPr>
              <a:t>left</a:t>
            </a:r>
            <a:r>
              <a:rPr lang="de-DE" sz="2400" dirty="0">
                <a:sym typeface="Wingdings" panose="05000000000000000000" pitchFamily="2" charset="2"/>
              </a:rPr>
              <a:t> after </a:t>
            </a:r>
            <a:r>
              <a:rPr lang="de-DE" sz="2400" dirty="0" err="1">
                <a:sym typeface="Wingdings" panose="05000000000000000000" pitchFamily="2" charset="2"/>
              </a:rPr>
              <a:t>data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cleanup</a:t>
            </a:r>
            <a:endParaRPr lang="de-DE" sz="24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20" name="Ellipse 19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66072" y="2065896"/>
            <a:ext cx="4820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Delete </a:t>
            </a:r>
            <a:r>
              <a:rPr lang="de-DE" sz="2200" dirty="0" err="1"/>
              <a:t>proteins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any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in </a:t>
            </a:r>
            <a:r>
              <a:rPr lang="de-DE" sz="2200" dirty="0" err="1"/>
              <a:t>either</a:t>
            </a:r>
            <a:r>
              <a:rPr lang="de-DE" sz="2200" dirty="0"/>
              <a:t>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</a:t>
            </a:r>
            <a:r>
              <a:rPr lang="de-DE" sz="2200" dirty="0" err="1"/>
              <a:t>group</a:t>
            </a:r>
            <a:endParaRPr lang="de-DE" sz="2200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16" y="2861138"/>
            <a:ext cx="4156869" cy="3024058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60903" y="1087230"/>
            <a:ext cx="61909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Problem: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measurement</a:t>
            </a:r>
            <a:r>
              <a:rPr lang="de-DE" sz="2200" dirty="0"/>
              <a:t> was </a:t>
            </a:r>
            <a:r>
              <a:rPr lang="de-DE" sz="2200" dirty="0" err="1"/>
              <a:t>made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a different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has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similar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within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replicates</a:t>
            </a:r>
            <a:endParaRPr lang="de-DE" sz="2200" dirty="0"/>
          </a:p>
        </p:txBody>
      </p:sp>
      <p:sp>
        <p:nvSpPr>
          <p:cNvPr id="4" name="Textfeld 3"/>
          <p:cNvSpPr txBox="1"/>
          <p:nvPr/>
        </p:nvSpPr>
        <p:spPr>
          <a:xfrm>
            <a:off x="4837343" y="3383236"/>
            <a:ext cx="67690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two</a:t>
            </a:r>
            <a:r>
              <a:rPr lang="de-DE" sz="2200" dirty="0"/>
              <a:t> </a:t>
            </a:r>
            <a:r>
              <a:rPr lang="de-DE" sz="2200" dirty="0" err="1"/>
              <a:t>replicates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closest</a:t>
            </a:r>
            <a:r>
              <a:rPr lang="de-DE" sz="2200" dirty="0"/>
              <a:t> </a:t>
            </a:r>
            <a:r>
              <a:rPr lang="de-DE" sz="2200" dirty="0" err="1"/>
              <a:t>mean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?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e.g. Rep1 &amp; Rep2  </a:t>
            </a:r>
            <a:r>
              <a:rPr lang="de-DE" sz="2200" dirty="0" err="1">
                <a:sym typeface="Wingdings" panose="05000000000000000000" pitchFamily="2" charset="2"/>
              </a:rPr>
              <a:t>calculate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means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Set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Rep3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value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calculated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above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Protein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was </a:t>
            </a:r>
            <a:r>
              <a:rPr lang="de-DE" sz="2200" dirty="0" err="1">
                <a:sym typeface="Wingdings" panose="05000000000000000000" pitchFamily="2" charset="2"/>
              </a:rPr>
              <a:t>set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100 </a:t>
            </a:r>
            <a:endParaRPr lang="de-DE" sz="2200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Grafik 9"/>
          <p:cNvPicPr/>
          <p:nvPr/>
        </p:nvPicPr>
        <p:blipFill>
          <a:blip r:embed="rId5"/>
          <a:stretch>
            <a:fillRect/>
          </a:stretch>
        </p:blipFill>
        <p:spPr>
          <a:xfrm>
            <a:off x="284936" y="3009664"/>
            <a:ext cx="4156869" cy="27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9" y="2452771"/>
            <a:ext cx="4439101" cy="265431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180356" y="3456764"/>
            <a:ext cx="193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Normalization</a:t>
            </a:r>
            <a:endParaRPr lang="de-DE" dirty="0"/>
          </a:p>
          <a:p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3" y="2545297"/>
            <a:ext cx="4241277" cy="2561793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20566" y="5224212"/>
            <a:ext cx="4266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Protein </a:t>
            </a:r>
            <a:r>
              <a:rPr lang="de-DE" sz="2200" dirty="0" err="1"/>
              <a:t>Amount</a:t>
            </a:r>
            <a:r>
              <a:rPr lang="de-DE" sz="2200" dirty="0"/>
              <a:t> in Rep1, Rep2, Rep3 </a:t>
            </a:r>
            <a:r>
              <a:rPr lang="de-DE" sz="2200" dirty="0" err="1"/>
              <a:t>before</a:t>
            </a:r>
            <a:r>
              <a:rPr lang="de-DE" sz="2200" dirty="0"/>
              <a:t> </a:t>
            </a:r>
            <a:r>
              <a:rPr lang="de-DE" sz="2200" dirty="0" err="1"/>
              <a:t>normalization</a:t>
            </a:r>
            <a:endParaRPr lang="de-DE" sz="2200" dirty="0"/>
          </a:p>
        </p:txBody>
      </p:sp>
      <p:sp>
        <p:nvSpPr>
          <p:cNvPr id="15" name="Textfeld 14"/>
          <p:cNvSpPr txBox="1"/>
          <p:nvPr/>
        </p:nvSpPr>
        <p:spPr>
          <a:xfrm>
            <a:off x="7320002" y="5224212"/>
            <a:ext cx="4266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Protein </a:t>
            </a:r>
            <a:r>
              <a:rPr lang="de-DE" sz="2200" dirty="0" err="1"/>
              <a:t>Amount</a:t>
            </a:r>
            <a:r>
              <a:rPr lang="de-DE" sz="2200" dirty="0"/>
              <a:t> in Rep1, Rep2, Rep3 after </a:t>
            </a:r>
            <a:r>
              <a:rPr lang="de-DE" sz="2200" dirty="0" err="1"/>
              <a:t>normalization</a:t>
            </a:r>
            <a:endParaRPr lang="de-DE" sz="2200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036234" y="3798277"/>
            <a:ext cx="178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538024" y="1087230"/>
            <a:ext cx="51566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Batch </a:t>
            </a:r>
            <a:r>
              <a:rPr lang="de-DE" sz="2400" b="1" dirty="0" err="1"/>
              <a:t>Effect</a:t>
            </a:r>
            <a:endParaRPr lang="de-DE" sz="2400" b="1" dirty="0"/>
          </a:p>
          <a:p>
            <a:r>
              <a:rPr lang="de-DE" sz="2200" dirty="0"/>
              <a:t>=</a:t>
            </a:r>
            <a:r>
              <a:rPr lang="de-DE" sz="2200" dirty="0" err="1"/>
              <a:t>variations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/</a:t>
            </a:r>
            <a:r>
              <a:rPr lang="de-DE" sz="2200" dirty="0" err="1"/>
              <a:t>outliers</a:t>
            </a:r>
            <a:r>
              <a:rPr lang="de-DE" sz="2200" dirty="0"/>
              <a:t> </a:t>
            </a:r>
            <a:r>
              <a:rPr lang="de-DE" sz="2200" dirty="0" err="1"/>
              <a:t>caused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technical</a:t>
            </a:r>
            <a:r>
              <a:rPr lang="de-DE" sz="2200" dirty="0"/>
              <a:t> </a:t>
            </a:r>
            <a:r>
              <a:rPr lang="de-DE" sz="2200" dirty="0" err="1"/>
              <a:t>means</a:t>
            </a:r>
            <a:r>
              <a:rPr lang="de-DE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 err="1">
                <a:sym typeface="Wingdings" panose="05000000000000000000" pitchFamily="2" charset="2"/>
              </a:rPr>
              <a:t>No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biological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significance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Can </a:t>
            </a:r>
            <a:r>
              <a:rPr lang="de-DE" sz="2200" dirty="0" err="1">
                <a:sym typeface="Wingdings" panose="05000000000000000000" pitchFamily="2" charset="2"/>
              </a:rPr>
              <a:t>result</a:t>
            </a:r>
            <a:r>
              <a:rPr lang="de-DE" sz="2200" dirty="0">
                <a:sym typeface="Wingdings" panose="05000000000000000000" pitchFamily="2" charset="2"/>
              </a:rPr>
              <a:t> in </a:t>
            </a:r>
            <a:r>
              <a:rPr lang="de-DE" sz="2200" dirty="0" err="1">
                <a:sym typeface="Wingdings" panose="05000000000000000000" pitchFamily="2" charset="2"/>
              </a:rPr>
              <a:t>false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conclusions</a:t>
            </a:r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Batch </a:t>
            </a:r>
            <a:r>
              <a:rPr lang="de-DE" sz="2200" dirty="0" err="1">
                <a:sym typeface="Wingdings" panose="05000000000000000000" pitchFamily="2" charset="2"/>
              </a:rPr>
              <a:t>Effects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were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found</a:t>
            </a:r>
            <a:r>
              <a:rPr lang="de-DE" sz="2200" dirty="0">
                <a:sym typeface="Wingdings" panose="05000000000000000000" pitchFamily="2" charset="2"/>
              </a:rPr>
              <a:t> in 23 </a:t>
            </a:r>
            <a:r>
              <a:rPr lang="de-DE" sz="2200" dirty="0" err="1">
                <a:sym typeface="Wingdings" panose="05000000000000000000" pitchFamily="2" charset="2"/>
              </a:rPr>
              <a:t>proteins</a:t>
            </a:r>
            <a:r>
              <a:rPr lang="de-DE" sz="2400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18233" y="3479065"/>
            <a:ext cx="7240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/>
              <a:t>1. </a:t>
            </a:r>
            <a:r>
              <a:rPr lang="de-DE" sz="2200" dirty="0" err="1"/>
              <a:t>Comparing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all 3 Reps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fraction</a:t>
            </a:r>
            <a:endParaRPr lang="de-DE" sz="2200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2134608" y="4350545"/>
            <a:ext cx="1903750" cy="7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050511" y="4340043"/>
            <a:ext cx="2001704" cy="77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69555"/>
              </p:ext>
            </p:extLst>
          </p:nvPr>
        </p:nvGraphicFramePr>
        <p:xfrm>
          <a:off x="346671" y="5147840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1650"/>
              </p:ext>
            </p:extLst>
          </p:nvPr>
        </p:nvGraphicFramePr>
        <p:xfrm>
          <a:off x="8254586" y="5135586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835344" y="5987018"/>
            <a:ext cx="2188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Rep3=0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254586" y="5987018"/>
            <a:ext cx="293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Rep3=(0,67+0,98):2=0,825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Removal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batch</a:t>
            </a:r>
            <a:r>
              <a:rPr lang="de-DE" sz="3200" dirty="0"/>
              <a:t> </a:t>
            </a:r>
            <a:r>
              <a:rPr lang="de-DE" sz="3200" dirty="0" err="1"/>
              <a:t>effects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4" grpId="0"/>
      <p:bldP spid="21" grpId="0"/>
      <p:bldP spid="22" grpId="0"/>
      <p:bldP spid="15" grpId="0"/>
    </p:bldLst>
  </p:timing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1733</Words>
  <Application>Microsoft Office PowerPoint</Application>
  <PresentationFormat>Breitbild</PresentationFormat>
  <Paragraphs>345</Paragraphs>
  <Slides>31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</vt:lpstr>
      <vt:lpstr>Proteome-wide Screen for RNA-dependent Proteins in HeLa cells during Interphase &amp; Mitosis</vt:lpstr>
      <vt:lpstr>What are RBPs? </vt:lpstr>
      <vt:lpstr>Why is that important? - Study gap on RBPs </vt:lpstr>
      <vt:lpstr>Our 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Sucrose Density Gradient Method - identification of new RBPs and RNA-dependent proteins</vt:lpstr>
      <vt:lpstr>What do they do?</vt:lpstr>
      <vt:lpstr>How do they bind RNA?</vt:lpstr>
      <vt:lpstr>The HeLa Interphase dataset</vt:lpstr>
      <vt:lpstr>Statistical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Pierre Becker</cp:lastModifiedBy>
  <cp:revision>145</cp:revision>
  <dcterms:created xsi:type="dcterms:W3CDTF">2022-05-12T14:00:49Z</dcterms:created>
  <dcterms:modified xsi:type="dcterms:W3CDTF">2022-07-15T09:28:18Z</dcterms:modified>
</cp:coreProperties>
</file>