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333" r:id="rId11"/>
    <p:sldId id="334" r:id="rId12"/>
    <p:sldId id="304" r:id="rId13"/>
    <p:sldId id="335" r:id="rId14"/>
    <p:sldId id="336" r:id="rId15"/>
    <p:sldId id="337" r:id="rId16"/>
    <p:sldId id="328" r:id="rId17"/>
    <p:sldId id="329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  <p:sldId id="330" r:id="rId32"/>
    <p:sldId id="331" r:id="rId33"/>
    <p:sldId id="33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333"/>
            <p14:sldId id="334"/>
            <p14:sldId id="304"/>
            <p14:sldId id="335"/>
            <p14:sldId id="336"/>
            <p14:sldId id="337"/>
            <p14:sldId id="328"/>
            <p14:sldId id="329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65A"/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 varScale="1">
        <p:scale>
          <a:sx n="103" d="100"/>
          <a:sy n="103" d="100"/>
        </p:scale>
        <p:origin x="85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2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5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16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0 24575,'-20'18'0,"0"0"0,-2-2 0,-22 15 0,22-17 0,0 1 0,2 1 0,-22 22 0,41-38 0,1 1 0,-1-1 0,0 1 0,1-1 0,-1 1 0,1-1 0,-1 1 0,1-1 0,-1 1 0,1 0 0,0-1 0,-1 1 0,1 0 0,0-1 0,-1 1 0,1 0 0,0-1 0,0 1 0,0 0 0,0 0 0,0-1 0,0 1 0,0 0 0,0 0 0,0-1 0,0 1 0,0 0 0,0 0 0,1 1 0,0-1 0,0 0 0,0-1 0,0 1 0,0 0 0,0 0 0,1 0 0,-1-1 0,0 1 0,0-1 0,1 1 0,-1-1 0,0 1 0,1-1 0,2 0 0,10 2 0,1-1 0,21-2 0,-27 1 0,254-4 0,-250 6 0,-16 2 0,-24 6 0,-34 4 0,-66 6 0,19-4 0,30-3-1365,49-10-5461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2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790 3 24575,'0'2'0,"-1"0"0,1-1 0,-1 1 0,0 0 0,1 0 0,-1 0 0,0 0 0,0-1 0,0 1 0,-1-1 0,1 1 0,0-1 0,0 1 0,-1-1 0,1 1 0,-1-1 0,0 0 0,1 0 0,-1 0 0,0 0 0,-1 1 0,-46 19 0,41-18 0,-52 17 0,0-4 0,-2-2 0,1-2 0,-108 5 0,98-13 0,-108-8 0,177 4 0,-1 0 0,1 0 0,0 0 0,0-1 0,0 1 0,0-1 0,1 1 0,-1-1 0,0 0 0,0 0 0,0 0 0,0 0 0,1 0 0,-1 0 0,0 0 0,1 0 0,-1-1 0,1 1 0,0-1 0,-1 1 0,1-1 0,-2-3 0,3 4 0,0 1 0,-1-1 0,1 0 0,0 0 0,0 0 0,0 0 0,0 0 0,0 0 0,0 0 0,0 0 0,0 0 0,0 1 0,1-1 0,-1 0 0,0 0 0,1 0 0,-1 0 0,0 0 0,2-1 0,-1 0 0,1 0 0,-1 1 0,1-1 0,0 0 0,0 1 0,0-1 0,0 1 0,0-1 0,0 1 0,4-1 0,5-3 0,0 1 0,0 1 0,1 0 0,-1 0 0,1 1 0,13 0 0,77 1 0,-27 1 0,121-16 0,-112 7 0,90-17 0,-292 23 0,83 3 0,18-1 0,-1 0 0,1 2 0,0 0 0,0 1 0,0 1 0,0 0 0,0 1 0,-32 13 0,-29 17 0,48-22 0,2 0 0,0 2 0,-37 25 0,18-3 0,47-36 2,-1 0-1,1 0 0,0 1 1,-1-1-1,1 0 0,0 0 1,-1 1-1,1-1 0,0 0 1,-1 0-1,1 1 0,0-1 1,0 0-1,0 1 0,-1-1 1,1 1-1,0-1 0,0 0 1,0 1-1,0-1 0,0 0 1,0 1-1,-1-1 0,1 1 1,0-1-1,0 0 0,0 1 1,0-1-1,1 1 0,-1-1 1,0 0-1,0 1 0,0-1 1,0 1-1,0-1 0,0 0 1,1 1-1,-1-1 0,0 0 1,0 1-1,0-1 0,1 0 1,-1 1-1,0-1 0,0 0 1,1 0-1,-1 1 0,0-1 1,1 0-1,-1 0 0,0 0 1,2 1-1,20 4-1300,-21-5 1162,22 1-6689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4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5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contained</a:t>
            </a:r>
            <a:r>
              <a:rPr lang="de-DE" baseline="0" dirty="0"/>
              <a:t> </a:t>
            </a:r>
            <a:r>
              <a:rPr lang="de-DE" baseline="0" dirty="0" err="1"/>
              <a:t>intrinsically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!</a:t>
            </a:r>
          </a:p>
          <a:p>
            <a:endParaRPr lang="de-DE" baseline="0" dirty="0"/>
          </a:p>
          <a:p>
            <a:r>
              <a:rPr lang="de-DE" baseline="0" dirty="0" err="1"/>
              <a:t>Coiled</a:t>
            </a:r>
            <a:r>
              <a:rPr lang="de-DE" baseline="0" dirty="0"/>
              <a:t> </a:t>
            </a:r>
            <a:r>
              <a:rPr lang="de-DE" baseline="0" dirty="0" err="1"/>
              <a:t>coil</a:t>
            </a:r>
            <a:r>
              <a:rPr lang="de-DE" baseline="0" dirty="0"/>
              <a:t>: 81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 Proteins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determining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maxime</a:t>
            </a:r>
            <a:r>
              <a:rPr lang="de-DE" dirty="0"/>
              <a:t> in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untreated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treated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shifts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able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determine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bind RNA/</a:t>
            </a:r>
            <a:r>
              <a:rPr lang="de-DE" baseline="0" dirty="0" err="1"/>
              <a:t>whose</a:t>
            </a:r>
            <a:r>
              <a:rPr lang="de-DE" baseline="0" dirty="0"/>
              <a:t> </a:t>
            </a:r>
            <a:r>
              <a:rPr lang="de-DE" baseline="0" dirty="0" err="1"/>
              <a:t>interactome</a:t>
            </a:r>
            <a:r>
              <a:rPr lang="de-DE" baseline="0" dirty="0"/>
              <a:t> </a:t>
            </a:r>
            <a:r>
              <a:rPr lang="de-DE" baseline="0" dirty="0" err="1"/>
              <a:t>depends</a:t>
            </a:r>
            <a:r>
              <a:rPr lang="de-DE" baseline="0" dirty="0"/>
              <a:t> on RNA</a:t>
            </a:r>
          </a:p>
          <a:p>
            <a:endParaRPr lang="de-DE" baseline="0" dirty="0"/>
          </a:p>
          <a:p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occur</a:t>
            </a:r>
            <a:r>
              <a:rPr lang="de-DE" baseline="0" dirty="0"/>
              <a:t> in </a:t>
            </a:r>
            <a:r>
              <a:rPr lang="de-DE" baseline="0" dirty="0" err="1"/>
              <a:t>both</a:t>
            </a:r>
            <a:r>
              <a:rPr lang="de-DE" baseline="0" dirty="0"/>
              <a:t>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, </a:t>
            </a:r>
            <a:r>
              <a:rPr lang="de-DE" baseline="0" dirty="0" err="1"/>
              <a:t>or</a:t>
            </a:r>
            <a:r>
              <a:rPr lang="de-DE" baseline="0" dirty="0"/>
              <a:t> just in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respond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cellular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environmental </a:t>
            </a:r>
            <a:r>
              <a:rPr lang="de-DE" baseline="0" dirty="0" err="1"/>
              <a:t>stimuli</a:t>
            </a:r>
            <a:r>
              <a:rPr lang="de-DE" baseline="0" dirty="0"/>
              <a:t>, </a:t>
            </a:r>
            <a:r>
              <a:rPr lang="de-DE" baseline="0" dirty="0" err="1"/>
              <a:t>thereby</a:t>
            </a:r>
            <a:r>
              <a:rPr lang="de-DE" baseline="0" dirty="0"/>
              <a:t> </a:t>
            </a:r>
            <a:r>
              <a:rPr lang="de-DE" baseline="0" dirty="0" err="1"/>
              <a:t>enabeling</a:t>
            </a:r>
            <a:r>
              <a:rPr lang="de-DE" baseline="0" dirty="0"/>
              <a:t> a </a:t>
            </a:r>
            <a:r>
              <a:rPr lang="de-DE" baseline="0" dirty="0" err="1"/>
              <a:t>fine</a:t>
            </a:r>
            <a:r>
              <a:rPr lang="de-DE" baseline="0" dirty="0"/>
              <a:t> </a:t>
            </a:r>
            <a:r>
              <a:rPr lang="de-DE" baseline="0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 in all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RBPs </a:t>
            </a:r>
            <a:r>
              <a:rPr lang="de-DE" dirty="0" err="1"/>
              <a:t>occur</a:t>
            </a:r>
            <a:r>
              <a:rPr lang="de-DE" dirty="0"/>
              <a:t> in </a:t>
            </a:r>
            <a:r>
              <a:rPr lang="de-DE" dirty="0" err="1"/>
              <a:t>Mitosis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cell-cycle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constitutively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&amp;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shifts</a:t>
            </a:r>
            <a:endParaRPr lang="de-DE" dirty="0"/>
          </a:p>
          <a:p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shift</a:t>
            </a:r>
            <a:r>
              <a:rPr lang="de-DE" baseline="0" dirty="0"/>
              <a:t>: Protein loses </a:t>
            </a:r>
            <a:r>
              <a:rPr lang="de-DE" baseline="0" dirty="0" err="1"/>
              <a:t>interaction</a:t>
            </a:r>
            <a:r>
              <a:rPr lang="de-DE" baseline="0" dirty="0"/>
              <a:t> </a:t>
            </a:r>
            <a:r>
              <a:rPr lang="de-DE" baseline="0" dirty="0" err="1"/>
              <a:t>partners</a:t>
            </a:r>
            <a:r>
              <a:rPr lang="de-DE" baseline="0" dirty="0"/>
              <a:t> after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treatment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most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likely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directly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Right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: Protein </a:t>
            </a:r>
            <a:r>
              <a:rPr lang="de-DE" baseline="0" dirty="0" err="1">
                <a:sym typeface="Wingdings" panose="05000000000000000000" pitchFamily="2" charset="2"/>
              </a:rPr>
              <a:t>gains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interaction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partners</a:t>
            </a:r>
            <a:r>
              <a:rPr lang="de-DE" baseline="0" dirty="0">
                <a:sym typeface="Wingdings" panose="05000000000000000000" pitchFamily="2" charset="2"/>
              </a:rPr>
              <a:t>: RNA </a:t>
            </a:r>
            <a:r>
              <a:rPr lang="de-DE" baseline="0" dirty="0" err="1">
                <a:sym typeface="Wingdings" panose="05000000000000000000" pitchFamily="2" charset="2"/>
              </a:rPr>
              <a:t>dependent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by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loosing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other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sites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become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available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RBPs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an </a:t>
            </a:r>
            <a:r>
              <a:rPr lang="de-DE" baseline="0" dirty="0" err="1">
                <a:sym typeface="Wingdings" panose="05000000000000000000" pitchFamily="2" charset="2"/>
              </a:rPr>
              <a:t>opportunity</a:t>
            </a:r>
            <a:r>
              <a:rPr lang="de-DE" baseline="0" dirty="0">
                <a:sym typeface="Wingdings" panose="05000000000000000000" pitchFamily="2" charset="2"/>
              </a:rPr>
              <a:t>: </a:t>
            </a:r>
            <a:r>
              <a:rPr lang="de-DE" baseline="0" dirty="0" err="1">
                <a:sym typeface="Wingdings" panose="05000000000000000000" pitchFamily="2" charset="2"/>
              </a:rPr>
              <a:t>involved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almost</a:t>
            </a:r>
            <a:r>
              <a:rPr lang="de-DE" baseline="0" dirty="0">
                <a:sym typeface="Wingdings" panose="05000000000000000000" pitchFamily="2" charset="2"/>
              </a:rPr>
              <a:t> all </a:t>
            </a:r>
            <a:r>
              <a:rPr lang="de-DE" baseline="0" dirty="0" err="1">
                <a:sym typeface="Wingdings" panose="05000000000000000000" pitchFamily="2" charset="2"/>
              </a:rPr>
              <a:t>cellular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processes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Targeting</a:t>
            </a:r>
            <a:r>
              <a:rPr lang="de-DE" baseline="0" dirty="0">
                <a:sym typeface="Wingdings" panose="05000000000000000000" pitchFamily="2" charset="2"/>
              </a:rPr>
              <a:t> RBPs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introduce</a:t>
            </a:r>
            <a:r>
              <a:rPr lang="de-DE" baseline="0" dirty="0">
                <a:sym typeface="Wingdings" panose="05000000000000000000" pitchFamily="2" charset="2"/>
              </a:rPr>
              <a:t> a fundamental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1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1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baseline="0" dirty="0"/>
              <a:t>/</a:t>
            </a:r>
            <a:r>
              <a:rPr lang="de-DE" baseline="0" dirty="0" err="1"/>
              <a:t>validation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compared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, </a:t>
            </a:r>
            <a:r>
              <a:rPr lang="de-DE" baseline="0" dirty="0" err="1"/>
              <a:t>who</a:t>
            </a:r>
            <a:r>
              <a:rPr lang="de-DE" baseline="0" dirty="0"/>
              <a:t> </a:t>
            </a:r>
            <a:r>
              <a:rPr lang="de-DE" baseline="0" dirty="0" err="1"/>
              <a:t>obtained</a:t>
            </a:r>
            <a:r>
              <a:rPr lang="de-DE" baseline="0" dirty="0"/>
              <a:t> ist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experimental </a:t>
            </a:r>
            <a:r>
              <a:rPr lang="de-DE" baseline="0" dirty="0" err="1"/>
              <a:t>methods</a:t>
            </a:r>
            <a:endParaRPr lang="de-DE" baseline="0" dirty="0"/>
          </a:p>
          <a:p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an </a:t>
            </a:r>
            <a:r>
              <a:rPr lang="de-DE" baseline="0" dirty="0" err="1"/>
              <a:t>overlap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also </a:t>
            </a:r>
            <a:r>
              <a:rPr lang="de-DE" baseline="0" dirty="0" err="1"/>
              <a:t>defined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RBPs</a:t>
            </a:r>
          </a:p>
          <a:p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</a:t>
            </a:r>
            <a:r>
              <a:rPr lang="de-DE" baseline="0" dirty="0"/>
              <a:t> was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r>
              <a:rPr lang="de-DE" baseline="0" dirty="0"/>
              <a:t> not find an RBP (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due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differences</a:t>
            </a:r>
            <a:r>
              <a:rPr lang="de-DE" baseline="0" dirty="0"/>
              <a:t> in </a:t>
            </a:r>
            <a:r>
              <a:rPr lang="de-DE" baseline="0" dirty="0" err="1"/>
              <a:t>statistical</a:t>
            </a:r>
            <a:r>
              <a:rPr lang="de-DE" baseline="0" dirty="0"/>
              <a:t> </a:t>
            </a:r>
            <a:r>
              <a:rPr lang="de-DE" baseline="0" dirty="0" err="1"/>
              <a:t>testing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</a:t>
            </a:r>
            <a:r>
              <a:rPr lang="de-DE" baseline="0" dirty="0"/>
              <a:t> (also </a:t>
            </a:r>
            <a:r>
              <a:rPr lang="de-DE" baseline="0" dirty="0" err="1"/>
              <a:t>using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)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,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endParaRPr lang="de-DE" baseline="0" dirty="0"/>
          </a:p>
          <a:p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was </a:t>
            </a:r>
            <a:r>
              <a:rPr lang="de-DE" baseline="0" dirty="0" err="1"/>
              <a:t>clear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an RBP,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multiple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endParaRPr lang="de-DE" baseline="0" dirty="0"/>
          </a:p>
          <a:p>
            <a:r>
              <a:rPr lang="de-DE" baseline="0" dirty="0" err="1"/>
              <a:t>Others</a:t>
            </a:r>
            <a:r>
              <a:rPr lang="de-DE" baseline="0" dirty="0"/>
              <a:t> </a:t>
            </a:r>
            <a:r>
              <a:rPr lang="de-DE" baseline="0" dirty="0" err="1"/>
              <a:t>however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an RBP,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once</a:t>
            </a:r>
            <a:r>
              <a:rPr lang="de-DE" baseline="0" dirty="0"/>
              <a:t> </a:t>
            </a:r>
            <a:r>
              <a:rPr lang="de-DE" baseline="0" dirty="0" err="1"/>
              <a:t>again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study</a:t>
            </a:r>
            <a:r>
              <a:rPr lang="de-DE" baseline="0" dirty="0"/>
              <a:t> </a:t>
            </a:r>
            <a:r>
              <a:rPr lang="de-DE" baseline="0" dirty="0" err="1"/>
              <a:t>gap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field</a:t>
            </a:r>
            <a:r>
              <a:rPr lang="de-DE" baseline="0" dirty="0"/>
              <a:t>, but also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advantage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, </a:t>
            </a:r>
            <a:r>
              <a:rPr lang="de-DE" baseline="0" dirty="0" err="1"/>
              <a:t>which</a:t>
            </a:r>
            <a:r>
              <a:rPr lang="de-DE" baseline="0" dirty="0"/>
              <a:t> not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detects</a:t>
            </a:r>
            <a:r>
              <a:rPr lang="de-DE" baseline="0" dirty="0"/>
              <a:t> RNA </a:t>
            </a:r>
            <a:r>
              <a:rPr lang="de-DE" baseline="0" dirty="0" err="1"/>
              <a:t>binding</a:t>
            </a:r>
            <a:r>
              <a:rPr lang="de-DE" baseline="0" dirty="0"/>
              <a:t>, but also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image" Target="../media/image18.png"/><Relationship Id="rId10" Type="http://schemas.openxmlformats.org/officeDocument/2006/relationships/customXml" Target="../ink/ink7.xml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dirty="0"/>
              <a:t>Created</a:t>
            </a:r>
            <a:r>
              <a:rPr lang="de-DE" sz="1100" dirty="0"/>
              <a:t> </a:t>
            </a:r>
            <a:r>
              <a:rPr lang="en-GB" sz="1100" dirty="0"/>
              <a:t>with</a:t>
            </a:r>
            <a:r>
              <a:rPr lang="de-DE" sz="11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047439" y="1690688"/>
            <a:ext cx="5411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Do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maxima</a:t>
            </a:r>
            <a:r>
              <a:rPr lang="de-DE" sz="2200" dirty="0"/>
              <a:t> in all </a:t>
            </a:r>
            <a:r>
              <a:rPr lang="de-DE" sz="2200" dirty="0" err="1"/>
              <a:t>three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align</a:t>
            </a:r>
            <a:r>
              <a:rPr lang="de-DE" sz="22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047439" y="3850376"/>
            <a:ext cx="6250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Maxima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fraction</a:t>
            </a:r>
            <a:r>
              <a:rPr lang="de-DE" sz="22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738208" y="4738915"/>
            <a:ext cx="241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Shifting </a:t>
            </a:r>
            <a:r>
              <a:rPr lang="de-DE" sz="1400" dirty="0" err="1"/>
              <a:t>protein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shows</a:t>
            </a:r>
            <a:r>
              <a:rPr lang="de-DE" sz="1400" dirty="0"/>
              <a:t> global and </a:t>
            </a: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maxima</a:t>
            </a: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2A26308-C504-7BD4-419A-599A745D39BB}"/>
              </a:ext>
            </a:extLst>
          </p:cNvPr>
          <p:cNvSpPr txBox="1"/>
          <p:nvPr/>
        </p:nvSpPr>
        <p:spPr>
          <a:xfrm>
            <a:off x="7229052" y="4772175"/>
            <a:ext cx="1305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RNase</a:t>
            </a:r>
            <a:endParaRPr lang="de-DE" sz="1400" dirty="0">
              <a:solidFill>
                <a:srgbClr val="FF0000"/>
              </a:solidFill>
            </a:endParaRPr>
          </a:p>
          <a:p>
            <a:r>
              <a:rPr lang="de-DE" sz="1400" dirty="0">
                <a:solidFill>
                  <a:srgbClr val="0070C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7839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982454" y="1628242"/>
            <a:ext cx="7793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Control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</a:t>
            </a:r>
          </a:p>
          <a:p>
            <a:r>
              <a:rPr lang="de-DE" sz="2200" dirty="0"/>
              <a:t>  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r>
              <a:rPr lang="de-DE" sz="3200" dirty="0"/>
              <a:t>: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046F0FF-A299-B8B6-56D7-162509003D48}"/>
              </a:ext>
            </a:extLst>
          </p:cNvPr>
          <p:cNvGraphicFramePr>
            <a:graphicFrameLocks noGrp="1"/>
          </p:cNvGraphicFramePr>
          <p:nvPr/>
        </p:nvGraphicFramePr>
        <p:xfrm>
          <a:off x="1415920" y="3149236"/>
          <a:ext cx="9360159" cy="2330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0053">
                  <a:extLst>
                    <a:ext uri="{9D8B030D-6E8A-4147-A177-3AD203B41FA5}">
                      <a16:colId xmlns:a16="http://schemas.microsoft.com/office/drawing/2014/main" val="2051196554"/>
                    </a:ext>
                  </a:extLst>
                </a:gridCol>
                <a:gridCol w="3120053">
                  <a:extLst>
                    <a:ext uri="{9D8B030D-6E8A-4147-A177-3AD203B41FA5}">
                      <a16:colId xmlns:a16="http://schemas.microsoft.com/office/drawing/2014/main" val="4223783788"/>
                    </a:ext>
                  </a:extLst>
                </a:gridCol>
                <a:gridCol w="3120053">
                  <a:extLst>
                    <a:ext uri="{9D8B030D-6E8A-4147-A177-3AD203B41FA5}">
                      <a16:colId xmlns:a16="http://schemas.microsoft.com/office/drawing/2014/main" val="353595237"/>
                    </a:ext>
                  </a:extLst>
                </a:gridCol>
              </a:tblGrid>
              <a:tr h="493156">
                <a:tc>
                  <a:txBody>
                    <a:bodyPr/>
                    <a:lstStyle/>
                    <a:p>
                      <a:r>
                        <a:rPr lang="de-DE" dirty="0"/>
                        <a:t>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Mitosis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78878"/>
                  </a:ext>
                </a:extLst>
              </a:tr>
              <a:tr h="493156">
                <a:tc>
                  <a:txBody>
                    <a:bodyPr/>
                    <a:lstStyle/>
                    <a:p>
                      <a:r>
                        <a:rPr lang="de-DE" dirty="0"/>
                        <a:t>Shift in global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25123"/>
                  </a:ext>
                </a:extLst>
              </a:tr>
              <a:tr h="493156">
                <a:tc>
                  <a:txBody>
                    <a:bodyPr/>
                    <a:lstStyle/>
                    <a:p>
                      <a:r>
                        <a:rPr lang="de-DE" dirty="0"/>
                        <a:t>Shift in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maxima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5103"/>
                  </a:ext>
                </a:extLst>
              </a:tr>
              <a:tr h="851200">
                <a:tc>
                  <a:txBody>
                    <a:bodyPr/>
                    <a:lstStyle/>
                    <a:p>
                      <a:r>
                        <a:rPr lang="de-DE" dirty="0"/>
                        <a:t>Total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shifting </a:t>
                      </a:r>
                      <a:r>
                        <a:rPr lang="de-DE" dirty="0" err="1"/>
                        <a:t>proteins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0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8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 &lt;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740" y="2077905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582233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607335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4297" y="73251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5D4A95A-4C05-D871-44A7-FF2E08F692DE}"/>
              </a:ext>
            </a:extLst>
          </p:cNvPr>
          <p:cNvGraphicFramePr>
            <a:graphicFrameLocks noGrp="1"/>
          </p:cNvGraphicFramePr>
          <p:nvPr/>
        </p:nvGraphicFramePr>
        <p:xfrm>
          <a:off x="1258251" y="2804927"/>
          <a:ext cx="1014280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8560">
                  <a:extLst>
                    <a:ext uri="{9D8B030D-6E8A-4147-A177-3AD203B41FA5}">
                      <a16:colId xmlns:a16="http://schemas.microsoft.com/office/drawing/2014/main" val="560060117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1331218808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397429389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2952200738"/>
                    </a:ext>
                  </a:extLst>
                </a:gridCol>
                <a:gridCol w="2028560">
                  <a:extLst>
                    <a:ext uri="{9D8B030D-6E8A-4147-A177-3AD203B41FA5}">
                      <a16:colId xmlns:a16="http://schemas.microsoft.com/office/drawing/2014/main" val="44103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Interphase after </a:t>
                      </a:r>
                      <a:r>
                        <a:rPr lang="de-DE" dirty="0" err="1"/>
                        <a:t>statistical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Mitosis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Mitosis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statistical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Shift in global maximum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6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Shift in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maxima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Total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shifting </a:t>
                      </a:r>
                      <a:r>
                        <a:rPr lang="de-DE" dirty="0" err="1"/>
                        <a:t>proteins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9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66D4A25-8C34-0E0A-8340-212D25BA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/>
              <a:t>k-</a:t>
            </a:r>
            <a:r>
              <a:rPr lang="de-DE" sz="3600" dirty="0" err="1"/>
              <a:t>means</a:t>
            </a:r>
            <a:r>
              <a:rPr lang="de-DE" sz="3600" dirty="0"/>
              <a:t> </a:t>
            </a:r>
            <a:r>
              <a:rPr lang="de-DE" sz="3600" dirty="0" err="1"/>
              <a:t>clustering</a:t>
            </a:r>
            <a:br>
              <a:rPr lang="de-DE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36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674BD6-8812-9A36-9B0B-3800BD75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501" y="1414020"/>
            <a:ext cx="765379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x-shift global maximum during interphase clustered against x-shift global maximum during mitosis</a:t>
            </a:r>
          </a:p>
          <a:p>
            <a:r>
              <a:rPr lang="en-GB" sz="2400" dirty="0"/>
              <a:t>left shift x &gt; 0; right shift x &lt; 0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7126BB-F5CC-3609-75F1-4F34E2CC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59" y="2683757"/>
            <a:ext cx="6545953" cy="37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/>
              <a:t>Clustering </a:t>
            </a:r>
            <a:r>
              <a:rPr lang="de-DE" sz="3600" dirty="0" err="1"/>
              <a:t>results</a:t>
            </a:r>
            <a:endParaRPr lang="de-DE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EE5AD2A-D0CA-257E-5275-11A2BB989BCC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14:cNvPr>
              <p14:cNvContentPartPr/>
              <p14:nvPr/>
            </p14:nvContentPartPr>
            <p14:xfrm>
              <a:off x="5804437" y="3886294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437" y="3877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14:cNvPr>
              <p14:cNvContentPartPr/>
              <p14:nvPr/>
            </p14:nvContentPartPr>
            <p14:xfrm>
              <a:off x="9273037" y="3379054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4037" y="33700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27C0C1-944C-92DF-5469-D5F42613186A}"/>
              </a:ext>
            </a:extLst>
          </p:cNvPr>
          <p:cNvGrpSpPr/>
          <p:nvPr/>
        </p:nvGrpSpPr>
        <p:grpSpPr>
          <a:xfrm>
            <a:off x="4392877" y="5188414"/>
            <a:ext cx="360" cy="360"/>
            <a:chOff x="4392877" y="51884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14:cNvPr>
              <p14:cNvContentPartPr/>
              <p14:nvPr/>
            </p14:nvContentPartPr>
            <p14:xfrm>
              <a:off x="6837997" y="4074934"/>
              <a:ext cx="36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8997" y="4066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14:cNvPr>
              <p14:cNvContentPartPr/>
              <p14:nvPr/>
            </p14:nvContentPartPr>
            <p14:xfrm>
              <a:off x="4462357" y="3995734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357" y="3986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14:cNvPr>
              <p14:cNvContentPartPr/>
              <p14:nvPr/>
            </p14:nvContentPartPr>
            <p14:xfrm>
              <a:off x="3030997" y="6032974"/>
              <a:ext cx="3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357" y="60243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4FB7D7-E722-CCE6-1279-91373F51C096}"/>
              </a:ext>
            </a:extLst>
          </p:cNvPr>
          <p:cNvGrpSpPr/>
          <p:nvPr/>
        </p:nvGrpSpPr>
        <p:grpSpPr>
          <a:xfrm>
            <a:off x="8328757" y="5078974"/>
            <a:ext cx="360" cy="360"/>
            <a:chOff x="8328757" y="507897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14:cNvPr>
              <p14:cNvContentPartPr/>
              <p14:nvPr/>
            </p14:nvContentPartPr>
            <p14:xfrm>
              <a:off x="5665477" y="2246134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477" y="22371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Grafik 2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62B8C47-87B2-79F5-4672-FFD02FF319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77" y="1554739"/>
            <a:ext cx="7233224" cy="441893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279E4B4-62A0-CDBA-85C1-C44A0C170D7D}"/>
              </a:ext>
            </a:extLst>
          </p:cNvPr>
          <p:cNvGrpSpPr/>
          <p:nvPr/>
        </p:nvGrpSpPr>
        <p:grpSpPr>
          <a:xfrm>
            <a:off x="603653" y="2608277"/>
            <a:ext cx="3672104" cy="3208518"/>
            <a:chOff x="603653" y="2608277"/>
            <a:chExt cx="3672104" cy="3208518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D386C7C-CE66-BF4A-FF7D-45787F0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760" y="2913296"/>
              <a:ext cx="3633997" cy="1179245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890BFB6A-305E-D7FE-55EA-6C0B905C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3653" y="4584627"/>
              <a:ext cx="3672104" cy="1232168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10E74A6-5A25-5590-41DB-F9AEB40F9447}"/>
                </a:ext>
              </a:extLst>
            </p:cNvPr>
            <p:cNvSpPr txBox="1"/>
            <p:nvPr/>
          </p:nvSpPr>
          <p:spPr>
            <a:xfrm>
              <a:off x="662242" y="2608277"/>
              <a:ext cx="14117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Interphase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1FC81EE-F772-F657-117B-43B82BE37C90}"/>
                </a:ext>
              </a:extLst>
            </p:cNvPr>
            <p:cNvSpPr txBox="1"/>
            <p:nvPr/>
          </p:nvSpPr>
          <p:spPr>
            <a:xfrm flipH="1">
              <a:off x="635134" y="4326568"/>
              <a:ext cx="17135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Mitosis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378405" y="1092105"/>
            <a:ext cx="640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Idea</a:t>
            </a:r>
            <a:r>
              <a:rPr lang="de-DE" sz="2400" dirty="0"/>
              <a:t>: Can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a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an RBP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looking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correlation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averaged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r>
              <a:rPr lang="de-DE" sz="2400" dirty="0"/>
              <a:t>?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A4E1CC6-4CDC-04CE-0646-65801819BA3E}"/>
              </a:ext>
            </a:extLst>
          </p:cNvPr>
          <p:cNvGrpSpPr/>
          <p:nvPr/>
        </p:nvGrpSpPr>
        <p:grpSpPr>
          <a:xfrm>
            <a:off x="1389953" y="2417668"/>
            <a:ext cx="10089870" cy="3850689"/>
            <a:chOff x="1051065" y="2335237"/>
            <a:chExt cx="10089870" cy="3850689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065" y="2335237"/>
              <a:ext cx="4861650" cy="3008899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818" y="2380172"/>
              <a:ext cx="4960117" cy="2963964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2248739" y="5344136"/>
              <a:ext cx="3762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/>
                <a:t>no</a:t>
              </a:r>
              <a:r>
                <a:rPr lang="de-DE" sz="2200" dirty="0"/>
                <a:t> shift </a:t>
              </a:r>
              <a:r>
                <a:rPr lang="de-DE" sz="2200" dirty="0">
                  <a:sym typeface="Wingdings" panose="05000000000000000000" pitchFamily="2" charset="2"/>
                </a:rPr>
                <a:t> high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690421" y="5416485"/>
              <a:ext cx="32184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ym typeface="Wingdings" panose="05000000000000000000" pitchFamily="2" charset="2"/>
                </a:rPr>
                <a:t>shift  </a:t>
              </a:r>
              <a:r>
                <a:rPr lang="de-DE" sz="2200" dirty="0" err="1">
                  <a:sym typeface="Wingdings" panose="05000000000000000000" pitchFamily="2" charset="2"/>
                </a:rPr>
                <a:t>low</a:t>
              </a:r>
              <a:r>
                <a:rPr lang="de-DE" sz="2200" dirty="0">
                  <a:sym typeface="Wingdings" panose="05000000000000000000" pitchFamily="2" charset="2"/>
                </a:rPr>
                <a:t>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  <a:p>
              <a:endParaRPr lang="de-DE" sz="22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13F97B-E79E-FC31-533A-20E469D2A0E4}"/>
              </a:ext>
            </a:extLst>
          </p:cNvPr>
          <p:cNvSpPr txBox="1"/>
          <p:nvPr/>
        </p:nvSpPr>
        <p:spPr>
          <a:xfrm>
            <a:off x="3378405" y="317661"/>
            <a:ext cx="6406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x shift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global maximum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averaged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A9B56EB-BB1A-7F29-4810-9EE764D85F55}"/>
              </a:ext>
            </a:extLst>
          </p:cNvPr>
          <p:cNvGrpSpPr/>
          <p:nvPr/>
        </p:nvGrpSpPr>
        <p:grpSpPr>
          <a:xfrm>
            <a:off x="2492414" y="1279172"/>
            <a:ext cx="7665378" cy="5280774"/>
            <a:chOff x="2492414" y="1279172"/>
            <a:chExt cx="7665378" cy="528077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4534D4E-911B-E8D7-7635-2D37C64D87FF}"/>
                </a:ext>
              </a:extLst>
            </p:cNvPr>
            <p:cNvGrpSpPr/>
            <p:nvPr/>
          </p:nvGrpSpPr>
          <p:grpSpPr>
            <a:xfrm>
              <a:off x="2548735" y="1279172"/>
              <a:ext cx="7609057" cy="5008910"/>
              <a:chOff x="2321168" y="1754944"/>
              <a:chExt cx="7304257" cy="47379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93B89ED-9805-0E45-951E-F633CCF5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143" y="1754944"/>
                <a:ext cx="6525853" cy="4159603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B9D1B98-3E72-F091-C1A9-A3AA82E76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68" y="5907558"/>
                <a:ext cx="7304257" cy="585317"/>
              </a:xfrm>
              <a:prstGeom prst="rect">
                <a:avLst/>
              </a:prstGeom>
            </p:spPr>
          </p:pic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5200D14-048B-4F67-C65E-A62569BD5924}"/>
                </a:ext>
              </a:extLst>
            </p:cNvPr>
            <p:cNvSpPr txBox="1"/>
            <p:nvPr/>
          </p:nvSpPr>
          <p:spPr>
            <a:xfrm>
              <a:off x="2492414" y="6129059"/>
              <a:ext cx="51571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y = -14.2913 + 14.2124x 	</a:t>
              </a:r>
              <a:r>
                <a:rPr lang="en-GB" sz="2200" dirty="0" err="1"/>
                <a:t>rmse</a:t>
              </a:r>
              <a:r>
                <a:rPr lang="en-GB" sz="2200" dirty="0"/>
                <a:t>= 1.91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14:cNvPr>
              <p14:cNvContentPartPr/>
              <p14:nvPr/>
            </p14:nvContentPartPr>
            <p14:xfrm>
              <a:off x="7850238" y="5595574"/>
              <a:ext cx="155880" cy="99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1238" y="5586574"/>
                <a:ext cx="173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14:cNvPr>
              <p14:cNvContentPartPr/>
              <p14:nvPr/>
            </p14:nvContentPartPr>
            <p14:xfrm>
              <a:off x="7746558" y="5654254"/>
              <a:ext cx="284400" cy="727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7918" y="5645254"/>
                <a:ext cx="302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04" y="2185749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212395" y="5679669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/>
              <a:t>proteins</a:t>
            </a:r>
            <a:r>
              <a:rPr lang="de-DE" sz="2000" dirty="0"/>
              <a:t>: 59.9%</a:t>
            </a:r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4353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395" y="2439541"/>
            <a:ext cx="4418825" cy="28225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60320" y="5216476"/>
            <a:ext cx="41648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Shifting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R-</a:t>
            </a:r>
            <a:r>
              <a:rPr lang="de-DE" dirty="0" err="1"/>
              <a:t>DeeP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Control</a:t>
            </a:r>
          </a:p>
          <a:p>
            <a:r>
              <a:rPr lang="de-DE" dirty="0" err="1">
                <a:solidFill>
                  <a:srgbClr val="00B050"/>
                </a:solidFill>
              </a:rPr>
              <a:t>Rnase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sz="1100" dirty="0"/>
              <a:t>(</a:t>
            </a:r>
            <a:r>
              <a:rPr lang="de-DE" sz="1100" dirty="0" err="1"/>
              <a:t>Caudron-Herger</a:t>
            </a:r>
            <a:r>
              <a:rPr lang="de-DE" sz="1100" dirty="0"/>
              <a:t>, </a:t>
            </a:r>
            <a:r>
              <a:rPr lang="de-DE" sz="1100" dirty="0" err="1"/>
              <a:t>Rusin</a:t>
            </a:r>
            <a:r>
              <a:rPr lang="de-DE" sz="1100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b="1" dirty="0">
                <a:sym typeface="Wingdings" panose="05000000000000000000" pitchFamily="2" charset="2"/>
              </a:rPr>
              <a:t>92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6594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 err="1"/>
              <a:t>What</a:t>
            </a:r>
            <a:r>
              <a:rPr lang="de-DE" sz="3500" dirty="0"/>
              <a:t> do </a:t>
            </a:r>
            <a:r>
              <a:rPr lang="de-DE" sz="3500" dirty="0" err="1"/>
              <a:t>the</a:t>
            </a:r>
            <a:r>
              <a:rPr lang="de-DE" sz="3500" dirty="0"/>
              <a:t> RBPs </a:t>
            </a:r>
            <a:r>
              <a:rPr lang="de-DE" sz="3500" dirty="0" err="1"/>
              <a:t>have</a:t>
            </a:r>
            <a:r>
              <a:rPr lang="de-DE" sz="3500" dirty="0"/>
              <a:t> in </a:t>
            </a:r>
            <a:r>
              <a:rPr lang="de-DE" sz="3500" dirty="0" err="1"/>
              <a:t>common</a:t>
            </a:r>
            <a:r>
              <a:rPr lang="de-DE" sz="3500" dirty="0"/>
              <a:t>?  </a:t>
            </a:r>
          </a:p>
          <a:p>
            <a:pPr algn="ctr"/>
            <a:r>
              <a:rPr lang="de-DE" sz="3500" dirty="0" err="1"/>
              <a:t>Comparison</a:t>
            </a:r>
            <a:r>
              <a:rPr lang="de-DE" sz="3500" dirty="0"/>
              <a:t> </a:t>
            </a:r>
            <a:r>
              <a:rPr lang="de-DE" sz="3500" dirty="0" err="1"/>
              <a:t>with</a:t>
            </a:r>
            <a:r>
              <a:rPr lang="de-DE" sz="3500" dirty="0"/>
              <a:t> R-</a:t>
            </a:r>
            <a:r>
              <a:rPr lang="de-DE" sz="3500" dirty="0" err="1"/>
              <a:t>DeeP</a:t>
            </a:r>
            <a:endParaRPr lang="de-DE" sz="35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Funktion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chromatin</a:t>
            </a:r>
            <a:r>
              <a:rPr lang="de-DE" sz="2200" dirty="0"/>
              <a:t> &amp; </a:t>
            </a: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brain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native </a:t>
            </a:r>
            <a:r>
              <a:rPr lang="de-DE" sz="2200" dirty="0" err="1"/>
              <a:t>and</a:t>
            </a:r>
            <a:r>
              <a:rPr lang="de-DE" sz="2200" dirty="0"/>
              <a:t> adaptive </a:t>
            </a:r>
            <a:r>
              <a:rPr lang="de-DE" sz="2200" dirty="0" err="1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transcription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ribosome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9955271" cy="11276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>
                <a:sym typeface="Wingdings" panose="05000000000000000000" pitchFamily="2" charset="2"/>
              </a:rPr>
              <a:t> 105 </a:t>
            </a:r>
            <a:r>
              <a:rPr lang="de-DE" sz="2200" dirty="0"/>
              <a:t>Proteins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047597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89</a:t>
            </a:r>
            <a:r>
              <a:rPr lang="de-DE" sz="2200" dirty="0"/>
              <a:t> 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745416" y="5047597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Domain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69</a:t>
            </a:r>
            <a:r>
              <a:rPr lang="de-DE" sz="2200" dirty="0"/>
              <a:t> 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RBPs</a:t>
            </a:r>
          </a:p>
          <a:p>
            <a:pPr algn="ctr">
              <a:lnSpc>
                <a:spcPct val="170000"/>
              </a:lnSpc>
            </a:pPr>
            <a:r>
              <a:rPr lang="de-DE" sz="11200" dirty="0"/>
              <a:t>Common Domains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169" y="180918"/>
            <a:ext cx="831708" cy="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r>
              <a:rPr lang="de-DE" sz="3200" dirty="0"/>
              <a:t> &amp; Outlook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Brain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Embroynic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0018468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018468" y="399796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982200" y="5269884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mRNA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&amp; </a:t>
            </a:r>
            <a:r>
              <a:rPr lang="de-DE" dirty="0" err="1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Created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BioRender.com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575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Cytoskeleton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/>
      <p:bldP spid="12" grpId="0"/>
      <p:bldP spid="13" grpId="0"/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855052" y="6041956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228" y="5162843"/>
            <a:ext cx="62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RBP score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found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4717D-04FA-1CCD-C74F-66D6759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k-means with additional variable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B6682-F16D-BFDA-4A36-2F50782D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253331"/>
            <a:ext cx="10515600" cy="4351338"/>
          </a:xfrm>
        </p:spPr>
        <p:txBody>
          <a:bodyPr/>
          <a:lstStyle/>
          <a:p>
            <a:r>
              <a:rPr lang="en-GB" dirty="0"/>
              <a:t>add the number of shifts in interphase and mitosis</a:t>
            </a:r>
          </a:p>
          <a:p>
            <a:r>
              <a:rPr lang="en-GB" dirty="0"/>
              <a:t>contributes to cluster structure, but does not improve </a:t>
            </a:r>
            <a:r>
              <a:rPr lang="en-GB" dirty="0" err="1"/>
              <a:t>wss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17332-43E8-CC6C-A890-25E42E7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799803A-45C5-1DF9-BAD4-B5CD8323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8" y="2373100"/>
            <a:ext cx="6520069" cy="39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2252-4473-AC11-BDB5-AB784A02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Large shifts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8F5A10-ED21-D5F7-7E3C-554359C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A304B-A39D-FBF1-277A-8CEE61AC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1646238"/>
            <a:ext cx="8222693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3F99-5815-EDF9-7BB5-1EA9F344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Only local maximum shift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C9A9BC-9A1B-61DB-1739-BC831245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41DF96-8BBC-30A5-BC09-A7701CE6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99" y="1825625"/>
            <a:ext cx="837510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 7081 Proteins </a:t>
            </a:r>
            <a:r>
              <a:rPr lang="de-DE" sz="2200" dirty="0" err="1">
                <a:sym typeface="Wingdings" panose="05000000000000000000" pitchFamily="2" charset="2"/>
              </a:rPr>
              <a:t>left</a:t>
            </a:r>
            <a:r>
              <a:rPr lang="de-DE" sz="2200" dirty="0">
                <a:sym typeface="Wingdings" panose="05000000000000000000" pitchFamily="2" charset="2"/>
              </a:rPr>
              <a:t> after </a:t>
            </a:r>
            <a:r>
              <a:rPr lang="de-DE" sz="2200" dirty="0" err="1">
                <a:sym typeface="Wingdings" panose="05000000000000000000" pitchFamily="2" charset="2"/>
              </a:rPr>
              <a:t>data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cleanup</a:t>
            </a:r>
            <a:endParaRPr lang="de-DE" sz="22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107090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</a:t>
            </a: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465379" y="5067094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after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	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  <a:p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Microsoft Office PowerPoint</Application>
  <PresentationFormat>Breitbild</PresentationFormat>
  <Paragraphs>433</Paragraphs>
  <Slides>33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k-means clustering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  <vt:lpstr>k-means with additional variable</vt:lpstr>
      <vt:lpstr>Large shifts</vt:lpstr>
      <vt:lpstr>Only local maximum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Pierre Becker</cp:lastModifiedBy>
  <cp:revision>168</cp:revision>
  <dcterms:created xsi:type="dcterms:W3CDTF">2022-05-12T14:00:49Z</dcterms:created>
  <dcterms:modified xsi:type="dcterms:W3CDTF">2022-07-17T16:06:18Z</dcterms:modified>
</cp:coreProperties>
</file>