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22" r:id="rId2"/>
    <p:sldId id="337" r:id="rId3"/>
    <p:sldId id="336" r:id="rId4"/>
    <p:sldId id="326" r:id="rId5"/>
    <p:sldId id="323" r:id="rId6"/>
    <p:sldId id="318" r:id="rId7"/>
    <p:sldId id="319" r:id="rId8"/>
    <p:sldId id="329" r:id="rId9"/>
    <p:sldId id="332" r:id="rId10"/>
    <p:sldId id="333" r:id="rId11"/>
    <p:sldId id="330" r:id="rId12"/>
    <p:sldId id="331" r:id="rId13"/>
    <p:sldId id="334" r:id="rId14"/>
    <p:sldId id="325" r:id="rId15"/>
    <p:sldId id="320" r:id="rId16"/>
    <p:sldId id="321" r:id="rId17"/>
    <p:sldId id="327" r:id="rId18"/>
    <p:sldId id="335" r:id="rId19"/>
    <p:sldId id="328" r:id="rId2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Christmann" initials="PC" lastIdx="5" clrIdx="0">
    <p:extLst>
      <p:ext uri="{19B8F6BF-5375-455C-9EA6-DF929625EA0E}">
        <p15:presenceInfo xmlns:p15="http://schemas.microsoft.com/office/powerpoint/2012/main" userId="Paul Christ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B10"/>
    <a:srgbClr val="10A1EA"/>
    <a:srgbClr val="2E4186"/>
    <a:srgbClr val="17F1D7"/>
    <a:srgbClr val="12D4E8"/>
    <a:srgbClr val="175CF5"/>
    <a:srgbClr val="E7E6F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83626" autoAdjust="0"/>
  </p:normalViewPr>
  <p:slideViewPr>
    <p:cSldViewPr snapToGrid="0">
      <p:cViewPr varScale="1">
        <p:scale>
          <a:sx n="114" d="100"/>
          <a:sy n="114" d="100"/>
        </p:scale>
        <p:origin x="19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BCB4-5747-4B09-964D-B3729956D23A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12AC4-85F9-4B93-92D3-A9937CE1B9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3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345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74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138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72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32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TRAs are meant to play an important role in embryogenesis, therefor we’ll investigate: </a:t>
            </a:r>
            <a:r>
              <a:rPr lang="en-US" sz="1200" b="1" dirty="0"/>
              <a:t>How do TRAs influence embryonic development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Furthermore we’ll try to figure out, if TRAs influence the development of CNS during week 4 to 9. In addition we’ll try to identify the role of chemokines for the CNS in this period.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822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929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420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87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409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2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quite interesting how a single cell turns into a complex multicellular individual like a human being. </a:t>
            </a:r>
          </a:p>
          <a:p>
            <a:r>
              <a:rPr lang="en-US" dirty="0"/>
              <a:t>Each tissue of this individual has cells with different morphologies and functions.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21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those tissues develop during </a:t>
            </a:r>
            <a:r>
              <a:rPr lang="en-US" dirty="0" err="1"/>
              <a:t>Embrygenesis</a:t>
            </a:r>
            <a:r>
              <a:rPr lang="en-US" dirty="0"/>
              <a:t>. Frist of all we have to classify the initial stages. </a:t>
            </a:r>
          </a:p>
          <a:p>
            <a:r>
              <a:rPr lang="en-US" dirty="0"/>
              <a:t>The whole process starts with the fertilization of an egg by sperm. </a:t>
            </a:r>
          </a:p>
          <a:p>
            <a:r>
              <a:rPr lang="en-US" dirty="0"/>
              <a:t>As a result, the fertilized egg gets into a process of rapid cell </a:t>
            </a:r>
            <a:r>
              <a:rPr lang="en-US" dirty="0" err="1"/>
              <a:t>devisions</a:t>
            </a:r>
            <a:r>
              <a:rPr lang="en-US" dirty="0"/>
              <a:t>, which led to the creation of the Blastula.</a:t>
            </a:r>
          </a:p>
          <a:p>
            <a:r>
              <a:rPr lang="en-US" dirty="0"/>
              <a:t>The three germ layers ectoderm, mesoderm and endoderm are created during Gastrulation.</a:t>
            </a:r>
          </a:p>
          <a:p>
            <a:r>
              <a:rPr lang="en-US" dirty="0" err="1"/>
              <a:t>Neurodermal</a:t>
            </a:r>
            <a:r>
              <a:rPr lang="en-US" dirty="0"/>
              <a:t> tissues from the ectoderm differentiate to the neuronal plate. The neuronal plate closes and creates the neuronal tube.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11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the organs are created during organogenesis</a:t>
            </a:r>
          </a:p>
          <a:p>
            <a:r>
              <a:rPr lang="en-US" dirty="0"/>
              <a:t>Our dataset targets week 4 to 9. Especially the brain develops </a:t>
            </a:r>
          </a:p>
          <a:p>
            <a:r>
              <a:rPr lang="en-US" dirty="0"/>
              <a:t>At week 4: the neural tube closes and the heart starts to beat and first structures like arm buds develop. </a:t>
            </a:r>
          </a:p>
          <a:p>
            <a:r>
              <a:rPr lang="en-US" dirty="0"/>
              <a:t>The brain of the fetus grows  during the next weeks and the Prosencephalon develops to the Diencephalon and Telencephalon. Furthermore the morphology of the embryo changes. </a:t>
            </a:r>
          </a:p>
          <a:p>
            <a:r>
              <a:rPr lang="en-US" dirty="0"/>
              <a:t>Major parts of the brain are developed at week 9. </a:t>
            </a:r>
          </a:p>
          <a:p>
            <a:r>
              <a:rPr lang="en-US" dirty="0"/>
              <a:t>Many signals influence the development of the brain e.g. chemokines.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7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are chemokines ?</a:t>
            </a:r>
          </a:p>
          <a:p>
            <a:r>
              <a:rPr lang="en-US" dirty="0"/>
              <a:t>Small </a:t>
            </a:r>
            <a:r>
              <a:rPr lang="en-US" dirty="0" err="1"/>
              <a:t>groupe</a:t>
            </a:r>
            <a:r>
              <a:rPr lang="en-US" dirty="0"/>
              <a:t> of proteins with similar structure. </a:t>
            </a:r>
          </a:p>
          <a:p>
            <a:r>
              <a:rPr lang="en-US" dirty="0" err="1"/>
              <a:t>Chemoattractors</a:t>
            </a:r>
            <a:r>
              <a:rPr lang="en-US" dirty="0"/>
              <a:t>: 	-&gt; cells (dendritic cells) </a:t>
            </a:r>
            <a:r>
              <a:rPr lang="en-US" dirty="0" err="1"/>
              <a:t>rerlease</a:t>
            </a:r>
            <a:r>
              <a:rPr lang="en-US" dirty="0"/>
              <a:t> them, effector cells (leukocytes) move to the origin of release</a:t>
            </a:r>
          </a:p>
          <a:p>
            <a:r>
              <a:rPr lang="en-US" dirty="0"/>
              <a:t>		-&gt;chemokines bind to GPCR and induce  signaling cascade</a:t>
            </a:r>
          </a:p>
          <a:p>
            <a:r>
              <a:rPr lang="en-US" dirty="0"/>
              <a:t>They play an important role in embryonic development, which is unknown.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567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important issue are TRAs</a:t>
            </a:r>
          </a:p>
          <a:p>
            <a:r>
              <a:rPr lang="en-US" dirty="0"/>
              <a:t>Functional immune cells are </a:t>
            </a:r>
            <a:r>
              <a:rPr lang="en-US" dirty="0" err="1"/>
              <a:t>necasssary</a:t>
            </a:r>
            <a:r>
              <a:rPr lang="en-US" dirty="0"/>
              <a:t> to prevent infections</a:t>
            </a:r>
          </a:p>
          <a:p>
            <a:r>
              <a:rPr lang="en-US" dirty="0"/>
              <a:t>Shouldn’t react against </a:t>
            </a:r>
            <a:r>
              <a:rPr lang="en-US" dirty="0" err="1"/>
              <a:t>selfantigens</a:t>
            </a:r>
            <a:r>
              <a:rPr lang="en-US" dirty="0"/>
              <a:t> -&gt; negative control in thymus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Medullary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thymic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epithelial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mTECs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)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present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slef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-antigens on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their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surface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reacting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immune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will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be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removed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Tissue restricted antigens (TRAs) code for </a:t>
            </a:r>
            <a:r>
              <a:rPr lang="en-US" dirty="0" err="1"/>
              <a:t>selfantigens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TRAs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ordered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cluster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which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controlled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by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transcriptionfactor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dirty="0"/>
              <a:t>Autoimmune Regulator (AIRE)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Genes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more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5x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median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less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diffrent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tissues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expressed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425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359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810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78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494-B548-4041-8C78-F3F11B2153ED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C744-8E0F-4666-BC5A-495C368D8BA0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2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605B-8219-405C-BAB3-22CFB93EC77D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0600-3A68-4AB7-9141-BAD48B0D6406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1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DBC4-4E8B-4F2E-8D75-B3D601992F13}" type="datetime1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80F-35A8-41F2-803D-8DFD54272BEF}" type="datetime1">
              <a:rPr lang="de-DE" smtClean="0"/>
              <a:t>16.05.2022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25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22B-5891-4BB7-B577-825EF80C8DC0}" type="datetime1">
              <a:rPr lang="de-DE" smtClean="0"/>
              <a:t>16.05.2022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9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5F03-E438-409F-948A-23B68EC68711}" type="datetime1">
              <a:rPr lang="de-DE" smtClean="0"/>
              <a:t>16.05.2022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4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C830-2B5C-4E75-B244-C97623B20C7C}" type="datetime1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873-F58D-4E9C-B2A6-B07C00CC07F2}" type="datetime1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3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87E1-5614-4AB1-8F63-E303A46FF430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71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2.jpg"/><Relationship Id="rId18" Type="http://schemas.openxmlformats.org/officeDocument/2006/relationships/image" Target="../media/image27.jpg"/><Relationship Id="rId26" Type="http://schemas.openxmlformats.org/officeDocument/2006/relationships/image" Target="../media/image35.jpg"/><Relationship Id="rId3" Type="http://schemas.openxmlformats.org/officeDocument/2006/relationships/image" Target="../media/image4.png"/><Relationship Id="rId21" Type="http://schemas.openxmlformats.org/officeDocument/2006/relationships/image" Target="../media/image30.jpg"/><Relationship Id="rId7" Type="http://schemas.openxmlformats.org/officeDocument/2006/relationships/image" Target="../media/image19.png"/><Relationship Id="rId12" Type="http://schemas.openxmlformats.org/officeDocument/2006/relationships/image" Target="../media/image21.jpg"/><Relationship Id="rId17" Type="http://schemas.openxmlformats.org/officeDocument/2006/relationships/image" Target="../media/image26.jpg"/><Relationship Id="rId25" Type="http://schemas.openxmlformats.org/officeDocument/2006/relationships/image" Target="../media/image34.jp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jpg"/><Relationship Id="rId20" Type="http://schemas.openxmlformats.org/officeDocument/2006/relationships/image" Target="../media/image29.jpg"/><Relationship Id="rId29" Type="http://schemas.openxmlformats.org/officeDocument/2006/relationships/image" Target="../media/image3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1.png"/><Relationship Id="rId24" Type="http://schemas.openxmlformats.org/officeDocument/2006/relationships/image" Target="../media/image33.jpg"/><Relationship Id="rId5" Type="http://schemas.openxmlformats.org/officeDocument/2006/relationships/image" Target="../media/image17.png"/><Relationship Id="rId15" Type="http://schemas.openxmlformats.org/officeDocument/2006/relationships/image" Target="../media/image24.jpg"/><Relationship Id="rId23" Type="http://schemas.openxmlformats.org/officeDocument/2006/relationships/image" Target="../media/image32.jpg"/><Relationship Id="rId28" Type="http://schemas.openxmlformats.org/officeDocument/2006/relationships/image" Target="../media/image37.jpg"/><Relationship Id="rId10" Type="http://schemas.openxmlformats.org/officeDocument/2006/relationships/image" Target="../media/image9.svg"/><Relationship Id="rId19" Type="http://schemas.openxmlformats.org/officeDocument/2006/relationships/image" Target="../media/image28.jpg"/><Relationship Id="rId4" Type="http://schemas.openxmlformats.org/officeDocument/2006/relationships/image" Target="../media/image5.svg"/><Relationship Id="rId9" Type="http://schemas.openxmlformats.org/officeDocument/2006/relationships/image" Target="../media/image8.png"/><Relationship Id="rId14" Type="http://schemas.openxmlformats.org/officeDocument/2006/relationships/image" Target="../media/image23.jpg"/><Relationship Id="rId22" Type="http://schemas.openxmlformats.org/officeDocument/2006/relationships/image" Target="../media/image31.jpg"/><Relationship Id="rId27" Type="http://schemas.openxmlformats.org/officeDocument/2006/relationships/image" Target="../media/image3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sv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1.jpg"/><Relationship Id="rId3" Type="http://schemas.openxmlformats.org/officeDocument/2006/relationships/image" Target="../media/image1.png"/><Relationship Id="rId7" Type="http://schemas.openxmlformats.org/officeDocument/2006/relationships/image" Target="../media/image18.svg"/><Relationship Id="rId12" Type="http://schemas.openxmlformats.org/officeDocument/2006/relationships/image" Target="../media/image4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3.jpg"/><Relationship Id="rId3" Type="http://schemas.openxmlformats.org/officeDocument/2006/relationships/image" Target="../media/image1.png"/><Relationship Id="rId7" Type="http://schemas.openxmlformats.org/officeDocument/2006/relationships/image" Target="../media/image18.svg"/><Relationship Id="rId12" Type="http://schemas.openxmlformats.org/officeDocument/2006/relationships/image" Target="../media/image4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18.svg"/><Relationship Id="rId10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4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47.svg"/><Relationship Id="rId5" Type="http://schemas.openxmlformats.org/officeDocument/2006/relationships/image" Target="../media/image5.svg"/><Relationship Id="rId10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EAA53-2A3A-FB28-5197-397821E60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5CC125-86BF-836A-DAE4-76DBB7911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7362FE-6270-E25B-284E-2B48673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56C96-4352-D25B-6569-742CAD21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50625-F6D2-DF31-E70F-6D6409F3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28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10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96C3769-587E-D85E-0A22-D0A0D83C9E66}"/>
              </a:ext>
            </a:extLst>
          </p:cNvPr>
          <p:cNvGrpSpPr/>
          <p:nvPr/>
        </p:nvGrpSpPr>
        <p:grpSpPr>
          <a:xfrm>
            <a:off x="598485" y="913051"/>
            <a:ext cx="7385601" cy="5238922"/>
            <a:chOff x="598485" y="913051"/>
            <a:chExt cx="7385601" cy="5238922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FAB96EF-F450-2C20-97E9-B1000E96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43" y="913293"/>
              <a:ext cx="1895833" cy="1170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FDBF95-ACFB-D61F-6698-91771BFC6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757" y="913051"/>
              <a:ext cx="1895834" cy="117000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1C84FEE-7792-D0AF-F898-E3D0C47E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571" y="921087"/>
              <a:ext cx="1895834" cy="117000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E402FE35-4ABA-9B22-E188-DF841F2B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238" y="921087"/>
              <a:ext cx="1895834" cy="11700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1A1872F-B5E9-A6F8-1F8E-AC7A2B8F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46" y="1921059"/>
              <a:ext cx="1895834" cy="117000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C3A9C45-F03B-CFD1-B137-D3A20516E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580" y="1928853"/>
              <a:ext cx="1895834" cy="11700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730EEB42-5057-09A3-BFE0-2A7104C0C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365" y="1928611"/>
              <a:ext cx="1895834" cy="1170000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6BA5A92D-B68A-8088-3DD6-C12912FFB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45" y="1922180"/>
              <a:ext cx="1895834" cy="1170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5AAF38B6-87BE-CEFC-A88D-48CA627D6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14" y="2944413"/>
              <a:ext cx="1895834" cy="1170000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2A44E5DB-33C3-C435-B9E3-D81E555D3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748" y="2953597"/>
              <a:ext cx="1895834" cy="1170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E6942119-9C56-0579-DC23-D12BD8937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365" y="2953597"/>
              <a:ext cx="1895834" cy="1170000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42DE483-2A54-6981-3D72-0859F448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252" y="2964862"/>
              <a:ext cx="1895834" cy="117000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BB0E5505-1898-02D2-4295-B81A6E2A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87" y="3952421"/>
              <a:ext cx="1895834" cy="117000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0E7280FA-4D0F-95E3-459B-DAB67FCB9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323" y="3969157"/>
              <a:ext cx="1895834" cy="1170000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A1F29F4-E582-2CCD-2137-EF59873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948" y="3969839"/>
              <a:ext cx="1895834" cy="1170000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8BEE6FB2-108C-428A-68AC-F0883726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252" y="3976270"/>
              <a:ext cx="1895834" cy="1170000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17D4AEE3-8F33-7F1A-24BB-604B22D61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85" y="4964995"/>
              <a:ext cx="1895834" cy="1170000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C316C736-947B-5BC2-0845-38C7F7BE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7478" y="4981973"/>
              <a:ext cx="1895834" cy="117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239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11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Expression boxplot </a:t>
            </a:r>
            <a:r>
              <a:rPr lang="en-US" sz="2400" dirty="0" err="1"/>
              <a:t>vsnrma</a:t>
            </a:r>
            <a:r>
              <a:rPr lang="en-US" sz="2400" dirty="0"/>
              <a:t> normalized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chips</a:t>
            </a:r>
            <a:r>
              <a:rPr lang="de-DE" dirty="0"/>
              <a:t> in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after </a:t>
            </a:r>
            <a:r>
              <a:rPr lang="de-DE" dirty="0" err="1"/>
              <a:t>normalization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1047DF-C23F-4864-5A7B-BB6789D6B0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12" y="2099630"/>
            <a:ext cx="4300864" cy="2654247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8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12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3</a:t>
            </a:r>
            <a:r>
              <a:rPr lang="en-US" sz="2400" dirty="0"/>
              <a:t>. RNA degradation plots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in RNA </a:t>
            </a:r>
            <a:r>
              <a:rPr lang="de-DE" dirty="0" err="1"/>
              <a:t>degradation</a:t>
            </a:r>
            <a:r>
              <a:rPr lang="de-DE" dirty="0"/>
              <a:t> in all </a:t>
            </a:r>
            <a:r>
              <a:rPr lang="de-DE" dirty="0" err="1"/>
              <a:t>chips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1CCCCF-777E-E1FD-6258-040C873263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5" y="2857499"/>
            <a:ext cx="3334216" cy="20576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E66C38-E319-0E99-57B4-2D08B05B22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85" y="2937632"/>
            <a:ext cx="3334217" cy="20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13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4. Scatterplots</a:t>
            </a:r>
            <a:endParaRPr lang="en-US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in RNA </a:t>
            </a:r>
            <a:r>
              <a:rPr lang="de-DE" dirty="0" err="1"/>
              <a:t>degradation</a:t>
            </a:r>
            <a:r>
              <a:rPr lang="de-DE" dirty="0"/>
              <a:t> in all </a:t>
            </a:r>
            <a:r>
              <a:rPr lang="de-DE" dirty="0" err="1"/>
              <a:t>chips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5F32D8-565A-4C31-6F89-D9EB34BC21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48" y="2763317"/>
            <a:ext cx="3699203" cy="228293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F66B5E5-851A-22B8-1637-AD3A5D0D6685}"/>
              </a:ext>
            </a:extLst>
          </p:cNvPr>
          <p:cNvSpPr txBox="1"/>
          <p:nvPr/>
        </p:nvSpPr>
        <p:spPr>
          <a:xfrm>
            <a:off x="5692273" y="2419404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week</a:t>
            </a:r>
            <a:r>
              <a:rPr lang="de-DE" dirty="0"/>
              <a:t> 5, </a:t>
            </a:r>
            <a:r>
              <a:rPr lang="de-DE" dirty="0" err="1"/>
              <a:t>rep</a:t>
            </a:r>
            <a:r>
              <a:rPr lang="de-DE" dirty="0"/>
              <a:t> 1 and </a:t>
            </a:r>
            <a:r>
              <a:rPr lang="de-DE" dirty="0" err="1"/>
              <a:t>rep2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66F7926-B998-3042-B39F-EFA87DF62622}"/>
              </a:ext>
            </a:extLst>
          </p:cNvPr>
          <p:cNvSpPr txBox="1"/>
          <p:nvPr/>
        </p:nvSpPr>
        <p:spPr>
          <a:xfrm>
            <a:off x="1795905" y="2393947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week</a:t>
            </a:r>
            <a:r>
              <a:rPr lang="de-DE" dirty="0"/>
              <a:t> 1, </a:t>
            </a:r>
            <a:r>
              <a:rPr lang="de-DE" dirty="0" err="1"/>
              <a:t>rep</a:t>
            </a:r>
            <a:r>
              <a:rPr lang="de-DE" dirty="0"/>
              <a:t> 2 and </a:t>
            </a:r>
            <a:r>
              <a:rPr lang="de-DE" dirty="0" err="1"/>
              <a:t>rep3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445E157-8DE7-C57D-192C-A03B531A9E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58" y="2754770"/>
            <a:ext cx="3704035" cy="228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Biological thesis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D74434-B654-9FC5-0B6D-8E3DE6896E23}"/>
              </a:ext>
            </a:extLst>
          </p:cNvPr>
          <p:cNvSpPr txBox="1"/>
          <p:nvPr/>
        </p:nvSpPr>
        <p:spPr>
          <a:xfrm>
            <a:off x="851192" y="1514481"/>
            <a:ext cx="622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do TRAs influence embryonic development 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921826-E5A2-84EC-53A1-C7D494DC356D}"/>
              </a:ext>
            </a:extLst>
          </p:cNvPr>
          <p:cNvSpPr txBox="1"/>
          <p:nvPr/>
        </p:nvSpPr>
        <p:spPr>
          <a:xfrm>
            <a:off x="851192" y="1977545"/>
            <a:ext cx="7013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TRAs influence the development of the CNS during week 4 to 9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chemokines or their receptors presented in this developmental stage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9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Milestones/Timeline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85000">
                <a:srgbClr val="12D4E8"/>
              </a:gs>
              <a:gs pos="77000">
                <a:srgbClr val="10A1EA"/>
              </a:gs>
              <a:gs pos="32000">
                <a:srgbClr val="12D4E8"/>
              </a:gs>
              <a:gs pos="56000">
                <a:srgbClr val="175CF5"/>
              </a:gs>
              <a:gs pos="46000">
                <a:srgbClr val="10A1EA"/>
              </a:gs>
              <a:gs pos="6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15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5" name="Grafik 54" descr="Monatskalender mit einfarbiger Füllung">
            <a:extLst>
              <a:ext uri="{FF2B5EF4-FFF2-40B4-BE49-F238E27FC236}">
                <a16:creationId xmlns:a16="http://schemas.microsoft.com/office/drawing/2014/main" id="{22B8239E-946F-E377-A9D5-1C5712DC91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734" y="3234705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Team/</a:t>
            </a:r>
            <a:r>
              <a:rPr lang="de-DE" sz="3200">
                <a:latin typeface="+mj-lt"/>
              </a:rPr>
              <a:t>Roles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94000">
                <a:srgbClr val="12D4E8"/>
              </a:gs>
              <a:gs pos="90000">
                <a:srgbClr val="10A1EA"/>
              </a:gs>
              <a:gs pos="54000">
                <a:srgbClr val="12D4E8"/>
              </a:gs>
              <a:gs pos="77000">
                <a:srgbClr val="175CF5"/>
              </a:gs>
              <a:gs pos="68000">
                <a:srgbClr val="10A1EA"/>
              </a:gs>
              <a:gs pos="8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16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9" name="Grafik 58" descr="Benutzer mit einfarbiger Füllung">
            <a:extLst>
              <a:ext uri="{FF2B5EF4-FFF2-40B4-BE49-F238E27FC236}">
                <a16:creationId xmlns:a16="http://schemas.microsoft.com/office/drawing/2014/main" id="{832E687E-297F-D565-971F-3155D8676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34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8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183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Embryonic development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482163-8702-A1F8-2EB9-A965CF0A5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954" y="3179109"/>
            <a:ext cx="5181600" cy="21526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308888F-68EA-DE24-E3AE-5E857571F4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3494" y="941065"/>
            <a:ext cx="5168257" cy="215265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B5AC42D-1AD2-5784-5C27-A0E25DD6F19C}"/>
              </a:ext>
            </a:extLst>
          </p:cNvPr>
          <p:cNvSpPr/>
          <p:nvPr/>
        </p:nvSpPr>
        <p:spPr>
          <a:xfrm>
            <a:off x="5086187" y="1002847"/>
            <a:ext cx="2595563" cy="206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AF83FD7-1555-3BDE-7C81-5CD6F764445A}"/>
              </a:ext>
            </a:extLst>
          </p:cNvPr>
          <p:cNvSpPr/>
          <p:nvPr/>
        </p:nvSpPr>
        <p:spPr>
          <a:xfrm>
            <a:off x="721786" y="3199100"/>
            <a:ext cx="2600253" cy="2140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B3E2AB2-A001-D3F4-AF15-C9E1FA2FD984}"/>
              </a:ext>
            </a:extLst>
          </p:cNvPr>
          <p:cNvSpPr txBox="1"/>
          <p:nvPr/>
        </p:nvSpPr>
        <p:spPr>
          <a:xfrm>
            <a:off x="7155992" y="3209915"/>
            <a:ext cx="16761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https://www.pinterest.de/supermamame/fetus-week-by-week/</a:t>
            </a:r>
          </a:p>
        </p:txBody>
      </p:sp>
    </p:spTree>
    <p:extLst>
      <p:ext uri="{BB962C8B-B14F-4D97-AF65-F5344CB8AC3E}">
        <p14:creationId xmlns:p14="http://schemas.microsoft.com/office/powerpoint/2010/main" val="425177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183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Embryonic development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3F681D4-2E91-0DA8-D69C-4D3FDB9196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9208" y="982208"/>
            <a:ext cx="4267570" cy="185944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FA4E622-93F2-70AE-CED5-2B4CFE9199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619" y="2913673"/>
            <a:ext cx="4578493" cy="237155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63377091-54E8-6503-024F-BC3AE85605CB}"/>
              </a:ext>
            </a:extLst>
          </p:cNvPr>
          <p:cNvSpPr txBox="1"/>
          <p:nvPr/>
        </p:nvSpPr>
        <p:spPr>
          <a:xfrm>
            <a:off x="7398247" y="2303753"/>
            <a:ext cx="12903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Entwicklungs</a:t>
            </a:r>
            <a:r>
              <a:rPr lang="en-US" sz="900" dirty="0"/>
              <a:t>-und </a:t>
            </a:r>
            <a:r>
              <a:rPr lang="en-US" sz="900" dirty="0" err="1"/>
              <a:t>Reproduktionsbiologie</a:t>
            </a:r>
            <a:r>
              <a:rPr lang="en-US" sz="900" dirty="0"/>
              <a:t>, Müller 2018</a:t>
            </a:r>
          </a:p>
        </p:txBody>
      </p:sp>
    </p:spTree>
    <p:extLst>
      <p:ext uri="{BB962C8B-B14F-4D97-AF65-F5344CB8AC3E}">
        <p14:creationId xmlns:p14="http://schemas.microsoft.com/office/powerpoint/2010/main" val="401577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348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Classes of chemokines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B8CCF0-4DA9-02EC-8B02-6BCC13A7AA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8780" y="1370872"/>
            <a:ext cx="4285859" cy="388958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55F1DD3-2EDA-E43E-DFFF-E03BB38DE288}"/>
              </a:ext>
            </a:extLst>
          </p:cNvPr>
          <p:cNvSpPr txBox="1"/>
          <p:nvPr/>
        </p:nvSpPr>
        <p:spPr>
          <a:xfrm>
            <a:off x="7610017" y="1600588"/>
            <a:ext cx="11817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https://www.biolegend.com/chemokine_receptors</a:t>
            </a:r>
          </a:p>
        </p:txBody>
      </p:sp>
    </p:spTree>
    <p:extLst>
      <p:ext uri="{BB962C8B-B14F-4D97-AF65-F5344CB8AC3E}">
        <p14:creationId xmlns:p14="http://schemas.microsoft.com/office/powerpoint/2010/main" val="106657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Proposal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0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Embryogenesis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C52A4E1-19E8-5FC9-D63F-F7850E0B8423}"/>
              </a:ext>
            </a:extLst>
          </p:cNvPr>
          <p:cNvSpPr txBox="1"/>
          <p:nvPr/>
        </p:nvSpPr>
        <p:spPr>
          <a:xfrm>
            <a:off x="953669" y="1076357"/>
            <a:ext cx="129190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Fertilization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EA87E3-FA9B-08CA-AC20-1BB78A64AC52}"/>
              </a:ext>
            </a:extLst>
          </p:cNvPr>
          <p:cNvSpPr txBox="1"/>
          <p:nvPr/>
        </p:nvSpPr>
        <p:spPr>
          <a:xfrm>
            <a:off x="4804301" y="2465749"/>
            <a:ext cx="135171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Gastrulation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C29405E-85A3-6D28-13C3-89554682D523}"/>
              </a:ext>
            </a:extLst>
          </p:cNvPr>
          <p:cNvSpPr txBox="1"/>
          <p:nvPr/>
        </p:nvSpPr>
        <p:spPr>
          <a:xfrm>
            <a:off x="3124332" y="2211169"/>
            <a:ext cx="1215369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rapid cell </a:t>
            </a:r>
            <a:r>
              <a:rPr lang="en-US" dirty="0" err="1"/>
              <a:t>devision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AA89A9-DD31-BA42-F612-076C457CD0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650" y="1450986"/>
            <a:ext cx="2205226" cy="14814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1500ABD-0876-EDC3-9D87-665398CD3D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47172" y="3073119"/>
            <a:ext cx="3770852" cy="225565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816FDD4-0785-D65B-E9A5-663AB14C15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53172" y="1577165"/>
            <a:ext cx="2133785" cy="3603048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5B4E7825-A6B9-5CE2-71F3-67665C1577CD}"/>
              </a:ext>
            </a:extLst>
          </p:cNvPr>
          <p:cNvSpPr txBox="1"/>
          <p:nvPr/>
        </p:nvSpPr>
        <p:spPr>
          <a:xfrm>
            <a:off x="5992374" y="1069197"/>
            <a:ext cx="135171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Neurolation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89CE5B9-0197-5932-E02F-6B167E120147}"/>
              </a:ext>
            </a:extLst>
          </p:cNvPr>
          <p:cNvSpPr txBox="1"/>
          <p:nvPr/>
        </p:nvSpPr>
        <p:spPr>
          <a:xfrm>
            <a:off x="852031" y="4666993"/>
            <a:ext cx="12903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Entwicklungs</a:t>
            </a:r>
            <a:r>
              <a:rPr lang="en-US" sz="900" dirty="0"/>
              <a:t>-und </a:t>
            </a:r>
            <a:r>
              <a:rPr lang="en-US" sz="900" dirty="0" err="1"/>
              <a:t>Reproduktionsbiologie</a:t>
            </a:r>
            <a:r>
              <a:rPr lang="en-US" sz="900" dirty="0"/>
              <a:t>, Müller 2018</a:t>
            </a:r>
          </a:p>
        </p:txBody>
      </p:sp>
    </p:spTree>
    <p:extLst>
      <p:ext uri="{BB962C8B-B14F-4D97-AF65-F5344CB8AC3E}">
        <p14:creationId xmlns:p14="http://schemas.microsoft.com/office/powerpoint/2010/main" val="127731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Embryogenesis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6B4A27-7803-512D-2E98-CBAB82E801AF}"/>
              </a:ext>
            </a:extLst>
          </p:cNvPr>
          <p:cNvSpPr txBox="1"/>
          <p:nvPr/>
        </p:nvSpPr>
        <p:spPr>
          <a:xfrm>
            <a:off x="4076975" y="902320"/>
            <a:ext cx="314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dataset targets week 4 to 9 of embryonic development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A3BA7B-7C7C-6CFA-7D93-FAD3F65EB1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0205" y="1578776"/>
            <a:ext cx="6513545" cy="37156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4C483BD-584C-E01D-08DE-05C5F6270FE0}"/>
              </a:ext>
            </a:extLst>
          </p:cNvPr>
          <p:cNvSpPr txBox="1"/>
          <p:nvPr/>
        </p:nvSpPr>
        <p:spPr>
          <a:xfrm>
            <a:off x="7466202" y="4551532"/>
            <a:ext cx="16053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https://www.deutsche-apotheker-zeitung.de/daz-az/2016/daz-20-2016/abraten-oder-zustimmen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35F7585-5E5A-AB20-BC35-FB01A12DFF1C}"/>
              </a:ext>
            </a:extLst>
          </p:cNvPr>
          <p:cNvSpPr txBox="1"/>
          <p:nvPr/>
        </p:nvSpPr>
        <p:spPr>
          <a:xfrm>
            <a:off x="981494" y="1095152"/>
            <a:ext cx="158553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Organogenesis</a:t>
            </a:r>
          </a:p>
        </p:txBody>
      </p:sp>
    </p:spTree>
    <p:extLst>
      <p:ext uri="{BB962C8B-B14F-4D97-AF65-F5344CB8AC3E}">
        <p14:creationId xmlns:p14="http://schemas.microsoft.com/office/powerpoint/2010/main" val="193457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Chemokines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4E32959-3614-27CF-545D-2CFAE215BC58}"/>
              </a:ext>
            </a:extLst>
          </p:cNvPr>
          <p:cNvSpPr txBox="1"/>
          <p:nvPr/>
        </p:nvSpPr>
        <p:spPr>
          <a:xfrm>
            <a:off x="855423" y="1110302"/>
            <a:ext cx="455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 of small similar proteins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76CA52-3897-AAE7-243B-DF15D77A298D}"/>
              </a:ext>
            </a:extLst>
          </p:cNvPr>
          <p:cNvSpPr txBox="1"/>
          <p:nvPr/>
        </p:nvSpPr>
        <p:spPr>
          <a:xfrm>
            <a:off x="855423" y="1636261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chemoattractors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DA45C5-B97C-2408-1F65-F4D502207DBD}"/>
              </a:ext>
            </a:extLst>
          </p:cNvPr>
          <p:cNvSpPr txBox="1"/>
          <p:nvPr/>
        </p:nvSpPr>
        <p:spPr>
          <a:xfrm>
            <a:off x="855423" y="2162220"/>
            <a:ext cx="708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to G-Protein coupled receptors (GPCR) → induce signaling cascade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2E9193-9D83-C66E-46F1-EEAD4B7534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89527" y="2627868"/>
            <a:ext cx="5317551" cy="2499797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77DF16C-452B-E568-BAA1-ABDBA65DC7A2}"/>
              </a:ext>
            </a:extLst>
          </p:cNvPr>
          <p:cNvSpPr/>
          <p:nvPr/>
        </p:nvSpPr>
        <p:spPr>
          <a:xfrm rot="5400000">
            <a:off x="6031121" y="3938001"/>
            <a:ext cx="203460" cy="1158676"/>
          </a:xfrm>
          <a:prstGeom prst="downArrow">
            <a:avLst/>
          </a:prstGeom>
          <a:solidFill>
            <a:srgbClr val="0D0B10"/>
          </a:solidFill>
          <a:ln>
            <a:solidFill>
              <a:srgbClr val="0D0B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Tissue restricted antigens (TRAs)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6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D395C64-BDEF-D2C3-FC62-C2A4E947ECEA}"/>
              </a:ext>
            </a:extLst>
          </p:cNvPr>
          <p:cNvSpPr txBox="1"/>
          <p:nvPr/>
        </p:nvSpPr>
        <p:spPr>
          <a:xfrm>
            <a:off x="855424" y="1084789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for Self-antigens → essential for functional immune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47400C-2A6F-40A9-0514-B54D28D2BC12}"/>
              </a:ext>
            </a:extLst>
          </p:cNvPr>
          <p:cNvSpPr txBox="1"/>
          <p:nvPr/>
        </p:nvSpPr>
        <p:spPr>
          <a:xfrm>
            <a:off x="854632" y="1609887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which are more than 5x than the median in less than 5 tissues expressed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DF40DB-96B9-974B-74D5-9EE13F515362}"/>
              </a:ext>
            </a:extLst>
          </p:cNvPr>
          <p:cNvSpPr txBox="1"/>
          <p:nvPr/>
        </p:nvSpPr>
        <p:spPr>
          <a:xfrm>
            <a:off x="858072" y="2172683"/>
            <a:ext cx="74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 in Autoimmune Regulator (AIRE) controlled cluster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6E0AE4-F569-7FA2-340F-BEA933ECD8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632" y="2695923"/>
            <a:ext cx="4508878" cy="2475928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EC00F55-A299-B811-A182-EA092261AAA0}"/>
              </a:ext>
            </a:extLst>
          </p:cNvPr>
          <p:cNvSpPr/>
          <p:nvPr/>
        </p:nvSpPr>
        <p:spPr>
          <a:xfrm>
            <a:off x="478174" y="3350571"/>
            <a:ext cx="2302554" cy="17921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064A186-9699-1A52-B742-0E0100AB1E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632" y="2704704"/>
            <a:ext cx="4652477" cy="24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7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8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Affymetrix Human Genome </a:t>
            </a:r>
            <a:r>
              <a:rPr lang="en-US" sz="2400" dirty="0" err="1"/>
              <a:t>U133</a:t>
            </a:r>
            <a:r>
              <a:rPr lang="en-US" sz="2400" dirty="0"/>
              <a:t> Plus 2.0 Array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Expression analysis of over 47,000 transcripts and variants through comparison of 54 000 probe sets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28472A8-7F8B-8DBD-DA72-AA84405C44C2}"/>
              </a:ext>
            </a:extLst>
          </p:cNvPr>
          <p:cNvSpPr txBox="1"/>
          <p:nvPr/>
        </p:nvSpPr>
        <p:spPr>
          <a:xfrm>
            <a:off x="854632" y="2038484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detection sensitivity 1:100,000</a:t>
            </a:r>
          </a:p>
        </p:txBody>
      </p:sp>
    </p:spTree>
    <p:extLst>
      <p:ext uri="{BB962C8B-B14F-4D97-AF65-F5344CB8AC3E}">
        <p14:creationId xmlns:p14="http://schemas.microsoft.com/office/powerpoint/2010/main" val="324706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9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Array surface images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intensity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793</Words>
  <Application>Microsoft Office PowerPoint</Application>
  <PresentationFormat>Bildschirmpräsentation (16:10)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Linux Libertine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Christmann</dc:creator>
  <cp:lastModifiedBy>Roland Eigenmann</cp:lastModifiedBy>
  <cp:revision>90</cp:revision>
  <cp:lastPrinted>2022-05-16T20:49:56Z</cp:lastPrinted>
  <dcterms:created xsi:type="dcterms:W3CDTF">2021-04-25T10:47:29Z</dcterms:created>
  <dcterms:modified xsi:type="dcterms:W3CDTF">2022-05-16T20:50:08Z</dcterms:modified>
</cp:coreProperties>
</file>