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338" r:id="rId2"/>
    <p:sldId id="331" r:id="rId3"/>
    <p:sldId id="341" r:id="rId4"/>
    <p:sldId id="328" r:id="rId5"/>
    <p:sldId id="325" r:id="rId6"/>
    <p:sldId id="323" r:id="rId7"/>
    <p:sldId id="326" r:id="rId8"/>
    <p:sldId id="366" r:id="rId9"/>
    <p:sldId id="330" r:id="rId10"/>
    <p:sldId id="364" r:id="rId11"/>
    <p:sldId id="365" r:id="rId12"/>
    <p:sldId id="342" r:id="rId13"/>
    <p:sldId id="329" r:id="rId14"/>
    <p:sldId id="362" r:id="rId15"/>
    <p:sldId id="363"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E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E0D85-B67A-6146-B227-F12EC0F8FBC0}" type="datetimeFigureOut">
              <a:rPr lang="de-DE" smtClean="0"/>
              <a:t>17.07.22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F06C0-13FA-6046-9E33-66C714A784FF}" type="slidenum">
              <a:rPr lang="de-DE" smtClean="0"/>
              <a:t>‹Nr.›</a:t>
            </a:fld>
            <a:endParaRPr lang="de-DE"/>
          </a:p>
        </p:txBody>
      </p:sp>
    </p:spTree>
    <p:extLst>
      <p:ext uri="{BB962C8B-B14F-4D97-AF65-F5344CB8AC3E}">
        <p14:creationId xmlns:p14="http://schemas.microsoft.com/office/powerpoint/2010/main" val="327280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And those tissues develop during </a:t>
            </a:r>
            <a:r>
              <a:rPr lang="en-US" dirty="0" err="1"/>
              <a:t>Embrygenesis</a:t>
            </a:r>
            <a:r>
              <a:rPr lang="en-US" dirty="0"/>
              <a:t>. </a:t>
            </a:r>
          </a:p>
          <a:p>
            <a:r>
              <a:rPr lang="en-US" dirty="0"/>
              <a:t>The whole process starts with the fertilization of an egg by sperm. </a:t>
            </a:r>
          </a:p>
          <a:p>
            <a:r>
              <a:rPr lang="en-US" dirty="0"/>
              <a:t>As a result, the fertilized egg gets into a process of rapid cell </a:t>
            </a:r>
            <a:r>
              <a:rPr lang="en-US" dirty="0" err="1"/>
              <a:t>devisions</a:t>
            </a:r>
            <a:r>
              <a:rPr lang="en-US" dirty="0"/>
              <a:t>, which led to the creation of the Blastula.</a:t>
            </a:r>
          </a:p>
          <a:p>
            <a:r>
              <a:rPr lang="en-US" dirty="0"/>
              <a:t>The three germ layers ectoderm, mesoderm and endoderm are created during Gastrulation.</a:t>
            </a:r>
          </a:p>
          <a:p>
            <a:r>
              <a:rPr lang="en-US" dirty="0" err="1"/>
              <a:t>Neurodermal</a:t>
            </a:r>
            <a:r>
              <a:rPr lang="en-US" dirty="0"/>
              <a:t> tissues from the ectoderm differentiate to the neuronal plate. The neuronal plate closes and creates the neuronal tube.</a:t>
            </a:r>
          </a:p>
          <a:p>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7F12AC4-85F9-4B93-92D3-A9937CE1B92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451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taken an in depth look at what we have achieved so far, lets switch our perspective around and take a look at where we want to go and what we want to achieve in the next two month.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Starting from today until the 31</a:t>
            </a:r>
            <a:r>
              <a:rPr lang="en-US" baseline="30000" dirty="0"/>
              <a:t>st</a:t>
            </a:r>
            <a:r>
              <a:rPr lang="en-US" dirty="0"/>
              <a:t> of this month we are in phase one of our project: Differential gene expression. We are going to implement methods such as </a:t>
            </a:r>
            <a:r>
              <a:rPr lang="en-US" dirty="0" err="1"/>
              <a:t>limma</a:t>
            </a:r>
            <a:r>
              <a:rPr lang="en-US" dirty="0"/>
              <a:t> analysis and t-tests to further explore our data set and determine differentially expressed genes that will be of interest to 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Phase two, we will further analyze these genes of interest. We will do that by screening them for expression patterns using Methods like principal component analysis and k-means clustering. Optionally, we will also start exploring chemokines if there will be enough time for it. This second phase will end on the 14th of July. In Phase three, until the 28</a:t>
            </a:r>
            <a:r>
              <a:rPr lang="en-US" baseline="30000" dirty="0"/>
              <a:t>th</a:t>
            </a:r>
            <a:r>
              <a:rPr lang="en-US" dirty="0"/>
              <a:t> of July we will start with the in depth evaluation of our found data. We plan on connecting our findings with the biological background and doing more research based on our findings. Phase four will be used to explore any new questions and ideas that will come up during the process of our project. We </a:t>
            </a:r>
            <a:r>
              <a:rPr lang="en-US" dirty="0" err="1"/>
              <a:t>wil</a:t>
            </a:r>
            <a:r>
              <a:rPr lang="en-US" dirty="0"/>
              <a:t> use this time to follow our research curiosity and personal interests. This will be going on until the 5</a:t>
            </a:r>
            <a:r>
              <a:rPr lang="en-US" baseline="30000" dirty="0"/>
              <a:t>th</a:t>
            </a:r>
            <a:r>
              <a:rPr lang="en-US" dirty="0"/>
              <a:t> of July. Phase five will be used to take all necessary steps to conclude this project. We will compile all relevant data into a report and prepare a final presentation. This will be used to present all our gained knowledge to you. This last Phase will end on the 19</a:t>
            </a:r>
            <a:r>
              <a:rPr lang="en-US" baseline="30000" dirty="0"/>
              <a:t>th</a:t>
            </a:r>
            <a:r>
              <a:rPr lang="en-US" dirty="0"/>
              <a:t> of July, just one day before we will conclude this project by holding our final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7F12AC4-85F9-4B93-92D3-A9937CE1B92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01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E4D35B4-7069-4B30-92CD-0AEC62722384}"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20177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11B494-B548-4041-8C78-F3F11B2153ED}"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295235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4EC744-8E0F-4666-BC5A-495C368D8BA0}"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45343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F96605B-8219-405C-BAB3-22CFB93EC77D}"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169450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de-DE"/>
              <a:t>Mastertitelformat bearbeiten</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8870600-3A68-4AB7-9141-BAD48B0D6406}"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84484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FD8DBC4-4E8B-4F2E-8D75-B3D601992F13}" type="datetime1">
              <a:rPr lang="de-DE" smtClean="0"/>
              <a:t>17.07.22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218911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de-DE"/>
              <a:t>Mastertextformat bearbeiten</a:t>
            </a:r>
          </a:p>
        </p:txBody>
      </p:sp>
      <p:sp>
        <p:nvSpPr>
          <p:cNvPr id="4" name="Content Placeholder 3"/>
          <p:cNvSpPr>
            <a:spLocks noGrp="1"/>
          </p:cNvSpPr>
          <p:nvPr>
            <p:ph sz="half" idx="2"/>
          </p:nvPr>
        </p:nvSpPr>
        <p:spPr>
          <a:xfrm>
            <a:off x="839789" y="2505076"/>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de-DE"/>
              <a:t>Mastertextformat bearbeiten</a:t>
            </a:r>
          </a:p>
        </p:txBody>
      </p:sp>
      <p:sp>
        <p:nvSpPr>
          <p:cNvPr id="6" name="Content Placeholder 5"/>
          <p:cNvSpPr>
            <a:spLocks noGrp="1"/>
          </p:cNvSpPr>
          <p:nvPr>
            <p:ph sz="quarter" idx="4"/>
          </p:nvPr>
        </p:nvSpPr>
        <p:spPr>
          <a:xfrm>
            <a:off x="6172201" y="2505076"/>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38F780F-35A8-41F2-803D-8DFD54272BEF}" type="datetime1">
              <a:rPr lang="de-DE" smtClean="0"/>
              <a:t>17.07.22</a:t>
            </a:fld>
            <a:endParaRPr lang="de-DE"/>
          </a:p>
        </p:txBody>
      </p:sp>
      <p:sp>
        <p:nvSpPr>
          <p:cNvPr id="8" name="Footer Placeholder 7"/>
          <p:cNvSpPr>
            <a:spLocks noGrp="1"/>
          </p:cNvSpPr>
          <p:nvPr>
            <p:ph type="ftr" sz="quarter" idx="11"/>
          </p:nvPr>
        </p:nvSpPr>
        <p:spPr/>
        <p:txBody>
          <a:bodyPr/>
          <a:lstStyle/>
          <a:p>
            <a:r>
              <a:rPr lang="de-DE"/>
              <a:t>Paul Christmann</a:t>
            </a:r>
          </a:p>
        </p:txBody>
      </p:sp>
      <p:sp>
        <p:nvSpPr>
          <p:cNvPr id="9" name="Slide Number Placeholder 8"/>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92587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248A22B-5891-4BB7-B577-825EF80C8DC0}" type="datetime1">
              <a:rPr lang="de-DE" smtClean="0"/>
              <a:t>17.07.22</a:t>
            </a:fld>
            <a:endParaRPr lang="de-DE"/>
          </a:p>
        </p:txBody>
      </p:sp>
      <p:sp>
        <p:nvSpPr>
          <p:cNvPr id="4" name="Footer Placeholder 3"/>
          <p:cNvSpPr>
            <a:spLocks noGrp="1"/>
          </p:cNvSpPr>
          <p:nvPr>
            <p:ph type="ftr" sz="quarter" idx="11"/>
          </p:nvPr>
        </p:nvSpPr>
        <p:spPr/>
        <p:txBody>
          <a:bodyPr/>
          <a:lstStyle/>
          <a:p>
            <a:r>
              <a:rPr lang="de-DE"/>
              <a:t>Paul Christmann</a:t>
            </a:r>
          </a:p>
        </p:txBody>
      </p:sp>
      <p:sp>
        <p:nvSpPr>
          <p:cNvPr id="5" name="Slide Number Placeholder 4"/>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64294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B5F03-E438-409F-948A-23B68EC68711}" type="datetime1">
              <a:rPr lang="de-DE" smtClean="0"/>
              <a:t>17.07.22</a:t>
            </a:fld>
            <a:endParaRPr lang="de-DE"/>
          </a:p>
        </p:txBody>
      </p:sp>
      <p:sp>
        <p:nvSpPr>
          <p:cNvPr id="3" name="Footer Placeholder 2"/>
          <p:cNvSpPr>
            <a:spLocks noGrp="1"/>
          </p:cNvSpPr>
          <p:nvPr>
            <p:ph type="ftr" sz="quarter" idx="11"/>
          </p:nvPr>
        </p:nvSpPr>
        <p:spPr/>
        <p:txBody>
          <a:bodyPr/>
          <a:lstStyle/>
          <a:p>
            <a:r>
              <a:rPr lang="de-DE"/>
              <a:t>Paul Christmann</a:t>
            </a:r>
          </a:p>
        </p:txBody>
      </p:sp>
      <p:sp>
        <p:nvSpPr>
          <p:cNvPr id="4" name="Slide Number Placeholder 3"/>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208577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de-DE"/>
              <a:t>Mastertitelformat bearbeiten</a:t>
            </a:r>
            <a:endParaRPr lang="en-US" dirty="0"/>
          </a:p>
        </p:txBody>
      </p:sp>
      <p:sp>
        <p:nvSpPr>
          <p:cNvPr id="3" name="Content Placeholder 2"/>
          <p:cNvSpPr>
            <a:spLocks noGrp="1"/>
          </p:cNvSpPr>
          <p:nvPr>
            <p:ph idx="1"/>
          </p:nvPr>
        </p:nvSpPr>
        <p:spPr>
          <a:xfrm>
            <a:off x="5183188" y="987426"/>
            <a:ext cx="617220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9EC830-2B5C-4E75-B244-C97623B20C7C}" type="datetime1">
              <a:rPr lang="de-DE" smtClean="0"/>
              <a:t>17.07.22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8450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8E9873-F58D-4E9C-B2A6-B07C00CC07F2}" type="datetime1">
              <a:rPr lang="de-DE" smtClean="0"/>
              <a:t>17.07.22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87146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108A87E1-5614-4AB1-8F63-E303A46FF430}" type="datetime1">
              <a:rPr lang="de-DE" smtClean="0"/>
              <a:t>17.07.22</a:t>
            </a:fld>
            <a:endParaRPr lang="de-DE"/>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de-DE"/>
              <a:t>Paul Christmann</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D3D8A29C-259F-45D5-BFFA-A48772AC905C}" type="slidenum">
              <a:rPr lang="de-DE" smtClean="0"/>
              <a:t>‹Nr.›</a:t>
            </a:fld>
            <a:endParaRPr lang="de-DE"/>
          </a:p>
        </p:txBody>
      </p:sp>
    </p:spTree>
    <p:extLst>
      <p:ext uri="{BB962C8B-B14F-4D97-AF65-F5344CB8AC3E}">
        <p14:creationId xmlns:p14="http://schemas.microsoft.com/office/powerpoint/2010/main" val="4147952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20.pn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0.svg"/><Relationship Id="rId5" Type="http://schemas.openxmlformats.org/officeDocument/2006/relationships/image" Target="../media/image16.sv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4.sv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24.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23.png"/><Relationship Id="rId5" Type="http://schemas.openxmlformats.org/officeDocument/2006/relationships/image" Target="../media/image11.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7.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accent1">
                <a:lumMod val="5000"/>
                <a:lumOff val="95000"/>
                <a:alpha val="74000"/>
              </a:schemeClr>
            </a:gs>
            <a:gs pos="59000">
              <a:srgbClr val="8CD0F4">
                <a:lumMod val="72000"/>
                <a:lumOff val="28000"/>
                <a:alpha val="80000"/>
              </a:srgbClr>
            </a:gs>
            <a:gs pos="78000">
              <a:srgbClr val="10A1EA">
                <a:lumMod val="73000"/>
                <a:lumOff val="27000"/>
                <a:alpha val="80000"/>
              </a:srgbClr>
            </a:gs>
          </a:gsLst>
          <a:lin ang="2700000" scaled="1"/>
          <a:tileRect/>
        </a:gradFill>
        <a:effectLst/>
      </p:bgPr>
    </p:bg>
    <p:spTree>
      <p:nvGrpSpPr>
        <p:cNvPr id="1" name=""/>
        <p:cNvGrpSpPr/>
        <p:nvPr/>
      </p:nvGrpSpPr>
      <p:grpSpPr>
        <a:xfrm>
          <a:off x="0" y="0"/>
          <a:ext cx="0" cy="0"/>
          <a:chOff x="0" y="0"/>
          <a:chExt cx="0" cy="0"/>
        </a:xfrm>
      </p:grpSpPr>
      <p:pic>
        <p:nvPicPr>
          <p:cNvPr id="30" name="Grafik 29" descr="Ein Bild, das orange, schließen enthält.&#10;&#10;Automatisch generierte Beschreibung">
            <a:extLst>
              <a:ext uri="{FF2B5EF4-FFF2-40B4-BE49-F238E27FC236}">
                <a16:creationId xmlns:a16="http://schemas.microsoft.com/office/drawing/2014/main" id="{1CABFB2B-AFB9-59A4-CEC5-4F5C651F433E}"/>
              </a:ext>
            </a:extLst>
          </p:cNvPr>
          <p:cNvPicPr>
            <a:picLocks noChangeAspect="1"/>
          </p:cNvPicPr>
          <p:nvPr/>
        </p:nvPicPr>
        <p:blipFill rotWithShape="1">
          <a:blip r:embed="rId2">
            <a:duotone>
              <a:schemeClr val="accent1">
                <a:shade val="45000"/>
                <a:satMod val="135000"/>
              </a:schemeClr>
              <a:prstClr val="white"/>
            </a:duotone>
            <a:alphaModFix amt="94000"/>
            <a:extLst>
              <a:ext uri="{28A0092B-C50C-407E-A947-70E740481C1C}">
                <a14:useLocalDpi xmlns:a14="http://schemas.microsoft.com/office/drawing/2010/main" val="0"/>
              </a:ext>
            </a:extLst>
          </a:blip>
          <a:srcRect l="13925" r="56794"/>
          <a:stretch/>
        </p:blipFill>
        <p:spPr>
          <a:xfrm>
            <a:off x="7566247" y="12"/>
            <a:ext cx="4016154" cy="6857988"/>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17" name="Rechteck 16">
            <a:extLst>
              <a:ext uri="{FF2B5EF4-FFF2-40B4-BE49-F238E27FC236}">
                <a16:creationId xmlns:a16="http://schemas.microsoft.com/office/drawing/2014/main" id="{AFCB75DF-A5E5-016F-55C4-594A952370A1}"/>
              </a:ext>
            </a:extLst>
          </p:cNvPr>
          <p:cNvSpPr/>
          <p:nvPr/>
        </p:nvSpPr>
        <p:spPr>
          <a:xfrm>
            <a:off x="2873748" y="1047477"/>
            <a:ext cx="3372649" cy="528798"/>
          </a:xfrm>
          <a:prstGeom prst="rect">
            <a:avLst/>
          </a:prstGeom>
          <a:solidFill>
            <a:srgbClr val="175CF5"/>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9" name="Rechteck 18">
            <a:extLst>
              <a:ext uri="{FF2B5EF4-FFF2-40B4-BE49-F238E27FC236}">
                <a16:creationId xmlns:a16="http://schemas.microsoft.com/office/drawing/2014/main" id="{C7E2967B-173E-3C53-C6D7-3401F9B5A8AB}"/>
              </a:ext>
            </a:extLst>
          </p:cNvPr>
          <p:cNvSpPr/>
          <p:nvPr/>
        </p:nvSpPr>
        <p:spPr>
          <a:xfrm>
            <a:off x="3186214" y="1864707"/>
            <a:ext cx="3372649" cy="528798"/>
          </a:xfrm>
          <a:prstGeom prst="rect">
            <a:avLst/>
          </a:prstGeom>
          <a:solidFill>
            <a:srgbClr val="10A1EA"/>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0" name="Rechteck 19">
            <a:extLst>
              <a:ext uri="{FF2B5EF4-FFF2-40B4-BE49-F238E27FC236}">
                <a16:creationId xmlns:a16="http://schemas.microsoft.com/office/drawing/2014/main" id="{77F5F668-F60A-2C1E-2D0D-F77337C7DA6F}"/>
              </a:ext>
            </a:extLst>
          </p:cNvPr>
          <p:cNvSpPr/>
          <p:nvPr/>
        </p:nvSpPr>
        <p:spPr>
          <a:xfrm>
            <a:off x="2414844" y="4683454"/>
            <a:ext cx="3372649" cy="528798"/>
          </a:xfrm>
          <a:prstGeom prst="rect">
            <a:avLst/>
          </a:prstGeom>
          <a:solidFill>
            <a:srgbClr val="12D4E8"/>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1" name="Rechteck 20">
            <a:extLst>
              <a:ext uri="{FF2B5EF4-FFF2-40B4-BE49-F238E27FC236}">
                <a16:creationId xmlns:a16="http://schemas.microsoft.com/office/drawing/2014/main" id="{B1DD52FD-470E-68D3-3065-4415053E4229}"/>
              </a:ext>
            </a:extLst>
          </p:cNvPr>
          <p:cNvSpPr/>
          <p:nvPr/>
        </p:nvSpPr>
        <p:spPr>
          <a:xfrm>
            <a:off x="3376288" y="5492144"/>
            <a:ext cx="3372649" cy="528798"/>
          </a:xfrm>
          <a:prstGeom prst="rect">
            <a:avLst/>
          </a:prstGeom>
          <a:solidFill>
            <a:srgbClr val="17F1D7"/>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2" name="Textfeld 21">
            <a:extLst>
              <a:ext uri="{FF2B5EF4-FFF2-40B4-BE49-F238E27FC236}">
                <a16:creationId xmlns:a16="http://schemas.microsoft.com/office/drawing/2014/main" id="{A25A899C-C48F-77DC-B445-51F13A176C95}"/>
              </a:ext>
            </a:extLst>
          </p:cNvPr>
          <p:cNvSpPr txBox="1"/>
          <p:nvPr/>
        </p:nvSpPr>
        <p:spPr>
          <a:xfrm>
            <a:off x="1021407" y="2438317"/>
            <a:ext cx="6715658" cy="2086725"/>
          </a:xfrm>
          <a:prstGeom prst="rect">
            <a:avLst/>
          </a:prstGeom>
          <a:noFill/>
          <a:effectLst>
            <a:softEdge rad="177800"/>
          </a:effectLst>
        </p:spPr>
        <p:txBody>
          <a:bodyPr wrap="square">
            <a:spAutoFit/>
          </a:bodyPr>
          <a:lstStyle/>
          <a:p>
            <a:pPr algn="ctr" defTabSz="548640" fontAlgn="base"/>
            <a:r>
              <a:rPr lang="en-US" sz="4320" b="1">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Gaining insight </a:t>
            </a:r>
            <a:r>
              <a:rPr lang="en-US" sz="4320" b="1" dirty="0">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on human early organogenesis through</a:t>
            </a:r>
          </a:p>
          <a:p>
            <a:pPr algn="ctr" defTabSz="548640" fontAlgn="base"/>
            <a:r>
              <a:rPr lang="en-US" sz="4320" b="1" dirty="0">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TRA expression analysis</a:t>
            </a:r>
          </a:p>
        </p:txBody>
      </p:sp>
      <p:sp>
        <p:nvSpPr>
          <p:cNvPr id="25" name="Bogen 24">
            <a:extLst>
              <a:ext uri="{FF2B5EF4-FFF2-40B4-BE49-F238E27FC236}">
                <a16:creationId xmlns:a16="http://schemas.microsoft.com/office/drawing/2014/main" id="{1467D450-1B1B-F0B8-21F6-7057AFE32F7C}"/>
              </a:ext>
            </a:extLst>
          </p:cNvPr>
          <p:cNvSpPr>
            <a:spLocks noChangeAspect="1"/>
          </p:cNvSpPr>
          <p:nvPr/>
        </p:nvSpPr>
        <p:spPr>
          <a:xfrm rot="19842982" flipH="1" flipV="1">
            <a:off x="841456" y="122550"/>
            <a:ext cx="6752473" cy="6425021"/>
          </a:xfrm>
          <a:prstGeom prst="arc">
            <a:avLst>
              <a:gd name="adj1" fmla="val 17421522"/>
              <a:gd name="adj2" fmla="val 4868156"/>
            </a:avLst>
          </a:prstGeom>
          <a:ln w="111125">
            <a:gradFill>
              <a:gsLst>
                <a:gs pos="38036">
                  <a:srgbClr val="17F1D7"/>
                </a:gs>
                <a:gs pos="0">
                  <a:schemeClr val="accent1">
                    <a:lumMod val="5000"/>
                    <a:lumOff val="95000"/>
                  </a:schemeClr>
                </a:gs>
                <a:gs pos="62000">
                  <a:srgbClr val="12D4E8"/>
                </a:gs>
                <a:gs pos="83000">
                  <a:srgbClr val="10A1EA"/>
                </a:gs>
                <a:gs pos="100000">
                  <a:srgbClr val="0909FF"/>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548640"/>
            <a:endParaRPr lang="de-DE" sz="2160">
              <a:solidFill>
                <a:prstClr val="black"/>
              </a:solidFill>
              <a:latin typeface="Calibri" panose="020F0502020204030204"/>
            </a:endParaRPr>
          </a:p>
        </p:txBody>
      </p:sp>
    </p:spTree>
    <p:extLst>
      <p:ext uri="{BB962C8B-B14F-4D97-AF65-F5344CB8AC3E}">
        <p14:creationId xmlns:p14="http://schemas.microsoft.com/office/powerpoint/2010/main" val="4277307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marL="0" marR="0" lvl="0" indent="0" algn="l" defTabSz="54864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1080" b="0" i="0" u="none" strike="noStrike" kern="1200" cap="none" spc="0" normalizeH="0" baseline="0" noProof="0">
                <a:ln>
                  <a:noFill/>
                </a:ln>
                <a:solidFill>
                  <a:srgbClr val="2E4186"/>
                </a:solidFill>
                <a:effectLst/>
                <a:uLnTx/>
                <a:uFillTx/>
                <a:latin typeface="Calibri" panose="020F0502020204030204"/>
                <a:ea typeface="+mn-ea"/>
                <a:cs typeface="+mn-cs"/>
              </a:rPr>
              <a:pPr marL="0" marR="0" lvl="0" indent="0" algn="l" defTabSz="548640" rtl="0" eaLnBrk="1" fontAlgn="auto" latinLnBrk="0" hangingPunct="1">
                <a:lnSpc>
                  <a:spcPct val="100000"/>
                </a:lnSpc>
                <a:spcBef>
                  <a:spcPts val="0"/>
                </a:spcBef>
                <a:spcAft>
                  <a:spcPts val="0"/>
                </a:spcAft>
                <a:buClrTx/>
                <a:buSzTx/>
                <a:buFontTx/>
                <a:buNone/>
                <a:tabLst/>
                <a:defRPr/>
              </a:pPr>
              <a:t>17.07.22</a:t>
            </a:fld>
            <a:endParaRPr kumimoji="0" lang="de-DE" sz="108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kumimoji="0" lang="de-DE" sz="3840" b="0" i="0" u="none" strike="noStrike" kern="1200" cap="none" spc="0" normalizeH="0" baseline="0" noProof="0" dirty="0">
                <a:ln>
                  <a:noFill/>
                </a:ln>
                <a:solidFill>
                  <a:prstClr val="black"/>
                </a:solidFill>
                <a:effectLst/>
                <a:uLnTx/>
                <a:uFillTx/>
                <a:latin typeface="Calibri Light" panose="020F0302020204030204"/>
                <a:ea typeface="+mn-ea"/>
                <a:cs typeface="+mn-cs"/>
              </a:rPr>
              <a:t>Neuronal </a:t>
            </a:r>
            <a:r>
              <a:rPr lang="de-DE" sz="3840" dirty="0" err="1">
                <a:solidFill>
                  <a:prstClr val="black"/>
                </a:solidFill>
                <a:latin typeface="Calibri Light" panose="020F0302020204030204"/>
              </a:rPr>
              <a:t>development</a:t>
            </a:r>
            <a:r>
              <a:rPr lang="de-DE" sz="3840" dirty="0">
                <a:solidFill>
                  <a:prstClr val="black"/>
                </a:solidFill>
                <a:latin typeface="Calibri Light" panose="020F0302020204030204"/>
              </a:rPr>
              <a:t> and </a:t>
            </a:r>
            <a:r>
              <a:rPr lang="de-DE" sz="3840" dirty="0" err="1">
                <a:solidFill>
                  <a:prstClr val="black"/>
                </a:solidFill>
                <a:latin typeface="Calibri Light" panose="020F0302020204030204"/>
              </a:rPr>
              <a:t>function</a:t>
            </a:r>
            <a:endParaRPr kumimoji="0" lang="de-DE" sz="384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marL="0" marR="0" lvl="0" indent="0" algn="l" defTabSz="548640" rtl="0" eaLnBrk="1" fontAlgn="auto" latinLnBrk="0" hangingPunct="1">
              <a:lnSpc>
                <a:spcPct val="100000"/>
              </a:lnSpc>
              <a:spcBef>
                <a:spcPts val="0"/>
              </a:spcBef>
              <a:spcAft>
                <a:spcPts val="0"/>
              </a:spcAft>
              <a:buClrTx/>
              <a:buSzTx/>
              <a:buFontTx/>
              <a:buNone/>
              <a:tabLst/>
              <a:defRPr/>
            </a:pPr>
            <a:endParaRPr kumimoji="0" lang="de-DE" sz="216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marL="0" marR="0" lvl="0" indent="0" algn="r" defTabSz="54864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1080" b="0" i="0" u="none" strike="noStrike" kern="1200" cap="none" spc="0" normalizeH="0" baseline="0" noProof="0">
                <a:ln>
                  <a:noFill/>
                </a:ln>
                <a:solidFill>
                  <a:srgbClr val="2E4186"/>
                </a:solidFill>
                <a:effectLst/>
                <a:uLnTx/>
                <a:uFillTx/>
                <a:latin typeface="Calibri" panose="020F0502020204030204"/>
                <a:ea typeface="+mn-ea"/>
                <a:cs typeface="+mn-cs"/>
              </a:rPr>
              <a:pPr marL="0" marR="0" lvl="0" indent="0" algn="r" defTabSz="548640" rtl="0" eaLnBrk="1" fontAlgn="auto" latinLnBrk="0" hangingPunct="1">
                <a:lnSpc>
                  <a:spcPct val="100000"/>
                </a:lnSpc>
                <a:spcBef>
                  <a:spcPts val="0"/>
                </a:spcBef>
                <a:spcAft>
                  <a:spcPts val="0"/>
                </a:spcAft>
                <a:buClrTx/>
                <a:buSzTx/>
                <a:buFontTx/>
                <a:buNone/>
                <a:tabLst/>
                <a:defRPr/>
              </a:pPr>
              <a:t>10</a:t>
            </a:fld>
            <a:endParaRPr kumimoji="0" lang="de-DE" sz="108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5" name="Grafik 14" descr="Puzzle mit einfarbiger Füllung">
            <a:extLst>
              <a:ext uri="{FF2B5EF4-FFF2-40B4-BE49-F238E27FC236}">
                <a16:creationId xmlns:a16="http://schemas.microsoft.com/office/drawing/2014/main" id="{C5F5028C-73FB-7E95-C5E7-F20057320C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722" y="3881647"/>
            <a:ext cx="488305" cy="488305"/>
          </a:xfrm>
          <a:prstGeom prst="rect">
            <a:avLst/>
          </a:prstGeom>
        </p:spPr>
      </p:pic>
      <p:pic>
        <p:nvPicPr>
          <p:cNvPr id="4" name="Grafik 3">
            <a:extLst>
              <a:ext uri="{FF2B5EF4-FFF2-40B4-BE49-F238E27FC236}">
                <a16:creationId xmlns:a16="http://schemas.microsoft.com/office/drawing/2014/main" id="{11DBC4CA-39DB-830F-06E5-4F8E60C2126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87093"/>
            <a:ext cx="385774" cy="385774"/>
          </a:xfrm>
          <a:prstGeom prst="rect">
            <a:avLst/>
          </a:prstGeom>
        </p:spPr>
      </p:pic>
      <p:sp>
        <p:nvSpPr>
          <p:cNvPr id="3" name="Textfeld 2">
            <a:extLst>
              <a:ext uri="{FF2B5EF4-FFF2-40B4-BE49-F238E27FC236}">
                <a16:creationId xmlns:a16="http://schemas.microsoft.com/office/drawing/2014/main" id="{5D114A43-7124-0108-1BFF-29DB2D219E45}"/>
              </a:ext>
            </a:extLst>
          </p:cNvPr>
          <p:cNvSpPr txBox="1"/>
          <p:nvPr/>
        </p:nvSpPr>
        <p:spPr>
          <a:xfrm>
            <a:off x="7635834" y="1623523"/>
            <a:ext cx="1816925" cy="369332"/>
          </a:xfrm>
          <a:prstGeom prst="rect">
            <a:avLst/>
          </a:prstGeom>
          <a:noFill/>
        </p:spPr>
        <p:txBody>
          <a:bodyPr wrap="square" rtlCol="0">
            <a:spAutoFit/>
          </a:bodyPr>
          <a:lstStyle/>
          <a:p>
            <a:r>
              <a:rPr lang="de-DE" dirty="0"/>
              <a:t>SYBU (</a:t>
            </a:r>
            <a:r>
              <a:rPr lang="de-DE" dirty="0" err="1"/>
              <a:t>syntabulin</a:t>
            </a:r>
            <a:r>
              <a:rPr lang="de-DE" dirty="0"/>
              <a:t>)</a:t>
            </a:r>
          </a:p>
        </p:txBody>
      </p:sp>
      <p:sp>
        <p:nvSpPr>
          <p:cNvPr id="5" name="Textfeld 4">
            <a:extLst>
              <a:ext uri="{FF2B5EF4-FFF2-40B4-BE49-F238E27FC236}">
                <a16:creationId xmlns:a16="http://schemas.microsoft.com/office/drawing/2014/main" id="{0C78425F-C448-7016-759D-C1C408DCDB69}"/>
              </a:ext>
            </a:extLst>
          </p:cNvPr>
          <p:cNvSpPr txBox="1"/>
          <p:nvPr/>
        </p:nvSpPr>
        <p:spPr>
          <a:xfrm>
            <a:off x="8191117" y="2086768"/>
            <a:ext cx="2906620" cy="646331"/>
          </a:xfrm>
          <a:prstGeom prst="rect">
            <a:avLst/>
          </a:prstGeom>
          <a:noFill/>
        </p:spPr>
        <p:txBody>
          <a:bodyPr wrap="square" rtlCol="0">
            <a:spAutoFit/>
          </a:bodyPr>
          <a:lstStyle/>
          <a:p>
            <a:r>
              <a:rPr lang="de-DE" dirty="0"/>
              <a:t>SNAP91 (</a:t>
            </a:r>
            <a:r>
              <a:rPr lang="de-DE" dirty="0" err="1"/>
              <a:t>synaptosome</a:t>
            </a:r>
            <a:r>
              <a:rPr lang="de-DE" dirty="0"/>
              <a:t> </a:t>
            </a:r>
            <a:r>
              <a:rPr lang="de-DE" dirty="0" err="1"/>
              <a:t>associated</a:t>
            </a:r>
            <a:r>
              <a:rPr lang="de-DE" dirty="0"/>
              <a:t> </a:t>
            </a:r>
            <a:r>
              <a:rPr lang="de-DE" dirty="0" err="1"/>
              <a:t>protein</a:t>
            </a:r>
            <a:r>
              <a:rPr lang="de-DE" dirty="0"/>
              <a:t> 91)</a:t>
            </a:r>
          </a:p>
        </p:txBody>
      </p:sp>
      <p:cxnSp>
        <p:nvCxnSpPr>
          <p:cNvPr id="6" name="Gerade Verbindung mit Pfeil 5">
            <a:extLst>
              <a:ext uri="{FF2B5EF4-FFF2-40B4-BE49-F238E27FC236}">
                <a16:creationId xmlns:a16="http://schemas.microsoft.com/office/drawing/2014/main" id="{4672747D-14DF-D450-0FE9-A154105E0617}"/>
              </a:ext>
            </a:extLst>
          </p:cNvPr>
          <p:cNvCxnSpPr/>
          <p:nvPr/>
        </p:nvCxnSpPr>
        <p:spPr>
          <a:xfrm flipH="1">
            <a:off x="9361337" y="2959332"/>
            <a:ext cx="143443" cy="93933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36D54FA5-3FA3-0781-87F6-FC40C7C8624A}"/>
              </a:ext>
            </a:extLst>
          </p:cNvPr>
          <p:cNvSpPr txBox="1"/>
          <p:nvPr/>
        </p:nvSpPr>
        <p:spPr>
          <a:xfrm>
            <a:off x="8739300" y="4251366"/>
            <a:ext cx="1615983" cy="369332"/>
          </a:xfrm>
          <a:prstGeom prst="rect">
            <a:avLst/>
          </a:prstGeom>
          <a:noFill/>
        </p:spPr>
        <p:txBody>
          <a:bodyPr wrap="square" rtlCol="0">
            <a:spAutoFit/>
          </a:bodyPr>
          <a:lstStyle/>
          <a:p>
            <a:r>
              <a:rPr lang="de-DE" dirty="0" err="1"/>
              <a:t>Endocytosis</a:t>
            </a:r>
            <a:r>
              <a:rPr lang="de-DE" dirty="0"/>
              <a:t> </a:t>
            </a:r>
          </a:p>
        </p:txBody>
      </p:sp>
      <p:pic>
        <p:nvPicPr>
          <p:cNvPr id="8" name="Grafik 7">
            <a:extLst>
              <a:ext uri="{FF2B5EF4-FFF2-40B4-BE49-F238E27FC236}">
                <a16:creationId xmlns:a16="http://schemas.microsoft.com/office/drawing/2014/main" id="{0C01FA55-9861-39F8-65CC-BD29B172D907}"/>
              </a:ext>
            </a:extLst>
          </p:cNvPr>
          <p:cNvPicPr>
            <a:picLocks noChangeAspect="1"/>
          </p:cNvPicPr>
          <p:nvPr/>
        </p:nvPicPr>
        <p:blipFill>
          <a:blip r:embed="rId11"/>
          <a:stretch>
            <a:fillRect/>
          </a:stretch>
        </p:blipFill>
        <p:spPr>
          <a:xfrm>
            <a:off x="1734427" y="1185453"/>
            <a:ext cx="5326882" cy="5070271"/>
          </a:xfrm>
          <a:prstGeom prst="rect">
            <a:avLst/>
          </a:prstGeom>
        </p:spPr>
      </p:pic>
      <p:sp>
        <p:nvSpPr>
          <p:cNvPr id="11" name="Textfeld 10">
            <a:extLst>
              <a:ext uri="{FF2B5EF4-FFF2-40B4-BE49-F238E27FC236}">
                <a16:creationId xmlns:a16="http://schemas.microsoft.com/office/drawing/2014/main" id="{9FC182F6-62DC-BBBA-83F3-0B386CA8F52D}"/>
              </a:ext>
            </a:extLst>
          </p:cNvPr>
          <p:cNvSpPr txBox="1"/>
          <p:nvPr/>
        </p:nvSpPr>
        <p:spPr>
          <a:xfrm>
            <a:off x="9513737" y="3581399"/>
            <a:ext cx="184731" cy="369332"/>
          </a:xfrm>
          <a:prstGeom prst="rect">
            <a:avLst/>
          </a:prstGeom>
          <a:noFill/>
        </p:spPr>
        <p:txBody>
          <a:bodyPr wrap="none" rtlCol="0">
            <a:spAutoFit/>
          </a:bodyPr>
          <a:lstStyle/>
          <a:p>
            <a:endParaRPr lang="de-DE" dirty="0"/>
          </a:p>
        </p:txBody>
      </p:sp>
      <p:cxnSp>
        <p:nvCxnSpPr>
          <p:cNvPr id="12" name="Gerade Verbindung mit Pfeil 11">
            <a:extLst>
              <a:ext uri="{FF2B5EF4-FFF2-40B4-BE49-F238E27FC236}">
                <a16:creationId xmlns:a16="http://schemas.microsoft.com/office/drawing/2014/main" id="{E3FC9E66-326A-87B3-41EA-7F62F5A481CF}"/>
              </a:ext>
            </a:extLst>
          </p:cNvPr>
          <p:cNvCxnSpPr>
            <a:cxnSpLocks/>
          </p:cNvCxnSpPr>
          <p:nvPr/>
        </p:nvCxnSpPr>
        <p:spPr>
          <a:xfrm flipH="1">
            <a:off x="6715399" y="1947553"/>
            <a:ext cx="920435" cy="9901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C59B6F66-FA70-B76F-6134-C50C329AA3CD}"/>
              </a:ext>
            </a:extLst>
          </p:cNvPr>
          <p:cNvCxnSpPr>
            <a:cxnSpLocks/>
          </p:cNvCxnSpPr>
          <p:nvPr/>
        </p:nvCxnSpPr>
        <p:spPr>
          <a:xfrm flipH="1">
            <a:off x="6735930" y="2447432"/>
            <a:ext cx="1345050" cy="98057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Textfeld 21">
            <a:extLst>
              <a:ext uri="{FF2B5EF4-FFF2-40B4-BE49-F238E27FC236}">
                <a16:creationId xmlns:a16="http://schemas.microsoft.com/office/drawing/2014/main" id="{48003469-C9D8-F94A-606C-C83111246C7B}"/>
              </a:ext>
            </a:extLst>
          </p:cNvPr>
          <p:cNvSpPr txBox="1"/>
          <p:nvPr/>
        </p:nvSpPr>
        <p:spPr>
          <a:xfrm>
            <a:off x="7635834" y="5219777"/>
            <a:ext cx="3572346" cy="923330"/>
          </a:xfrm>
          <a:prstGeom prst="rect">
            <a:avLst/>
          </a:prstGeom>
          <a:noFill/>
        </p:spPr>
        <p:txBody>
          <a:bodyPr wrap="square" rtlCol="0">
            <a:spAutoFit/>
          </a:bodyPr>
          <a:lstStyle/>
          <a:p>
            <a:r>
              <a:rPr lang="de-DE" dirty="0"/>
              <a:t>ENST00000518312 and ENST00000521485 </a:t>
            </a:r>
            <a:r>
              <a:rPr lang="de-DE" dirty="0" err="1"/>
              <a:t>have</a:t>
            </a:r>
            <a:r>
              <a:rPr lang="de-DE" dirty="0"/>
              <a:t> </a:t>
            </a:r>
            <a:r>
              <a:rPr lang="de-DE" dirty="0" err="1"/>
              <a:t>identical</a:t>
            </a:r>
            <a:r>
              <a:rPr lang="de-DE" dirty="0"/>
              <a:t> </a:t>
            </a:r>
            <a:r>
              <a:rPr lang="de-DE" dirty="0" err="1"/>
              <a:t>correlation</a:t>
            </a:r>
            <a:r>
              <a:rPr lang="de-DE" dirty="0"/>
              <a:t> </a:t>
            </a:r>
          </a:p>
        </p:txBody>
      </p:sp>
    </p:spTree>
    <p:extLst>
      <p:ext uri="{BB962C8B-B14F-4D97-AF65-F5344CB8AC3E}">
        <p14:creationId xmlns:p14="http://schemas.microsoft.com/office/powerpoint/2010/main" val="19302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marL="0" marR="0" lvl="0" indent="0" algn="l" defTabSz="54864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1080" b="0" i="0" u="none" strike="noStrike" kern="1200" cap="none" spc="0" normalizeH="0" baseline="0" noProof="0">
                <a:ln>
                  <a:noFill/>
                </a:ln>
                <a:solidFill>
                  <a:srgbClr val="2E4186"/>
                </a:solidFill>
                <a:effectLst/>
                <a:uLnTx/>
                <a:uFillTx/>
                <a:latin typeface="Calibri" panose="020F0502020204030204"/>
                <a:ea typeface="+mn-ea"/>
                <a:cs typeface="+mn-cs"/>
              </a:rPr>
              <a:pPr marL="0" marR="0" lvl="0" indent="0" algn="l" defTabSz="548640" rtl="0" eaLnBrk="1" fontAlgn="auto" latinLnBrk="0" hangingPunct="1">
                <a:lnSpc>
                  <a:spcPct val="100000"/>
                </a:lnSpc>
                <a:spcBef>
                  <a:spcPts val="0"/>
                </a:spcBef>
                <a:spcAft>
                  <a:spcPts val="0"/>
                </a:spcAft>
                <a:buClrTx/>
                <a:buSzTx/>
                <a:buFontTx/>
                <a:buNone/>
                <a:tabLst/>
                <a:defRPr/>
              </a:pPr>
              <a:t>17.07.22</a:t>
            </a:fld>
            <a:endParaRPr kumimoji="0" lang="de-DE" sz="108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kumimoji="0" lang="de-DE" sz="3840" b="0" i="0" u="none" strike="noStrike" kern="1200" cap="none" spc="0" normalizeH="0" baseline="0" noProof="0" dirty="0" err="1">
                <a:ln>
                  <a:noFill/>
                </a:ln>
                <a:solidFill>
                  <a:prstClr val="black"/>
                </a:solidFill>
                <a:effectLst/>
                <a:uLnTx/>
                <a:uFillTx/>
                <a:latin typeface="Calibri Light" panose="020F0302020204030204"/>
                <a:ea typeface="+mn-ea"/>
                <a:cs typeface="+mn-cs"/>
              </a:rPr>
              <a:t>Chemokins</a:t>
            </a:r>
            <a:endParaRPr kumimoji="0" lang="de-DE" sz="384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marL="0" marR="0" lvl="0" indent="0" algn="l" defTabSz="548640" rtl="0" eaLnBrk="1" fontAlgn="auto" latinLnBrk="0" hangingPunct="1">
              <a:lnSpc>
                <a:spcPct val="100000"/>
              </a:lnSpc>
              <a:spcBef>
                <a:spcPts val="0"/>
              </a:spcBef>
              <a:spcAft>
                <a:spcPts val="0"/>
              </a:spcAft>
              <a:buClrTx/>
              <a:buSzTx/>
              <a:buFontTx/>
              <a:buNone/>
              <a:tabLst/>
              <a:defRPr/>
            </a:pPr>
            <a:endParaRPr kumimoji="0" lang="de-DE" sz="216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marL="0" marR="0" lvl="0" indent="0" algn="r" defTabSz="54864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1080" b="0" i="0" u="none" strike="noStrike" kern="1200" cap="none" spc="0" normalizeH="0" baseline="0" noProof="0">
                <a:ln>
                  <a:noFill/>
                </a:ln>
                <a:solidFill>
                  <a:srgbClr val="2E4186"/>
                </a:solidFill>
                <a:effectLst/>
                <a:uLnTx/>
                <a:uFillTx/>
                <a:latin typeface="Calibri" panose="020F0502020204030204"/>
                <a:ea typeface="+mn-ea"/>
                <a:cs typeface="+mn-cs"/>
              </a:rPr>
              <a:pPr marL="0" marR="0" lvl="0" indent="0" algn="r" defTabSz="548640" rtl="0" eaLnBrk="1" fontAlgn="auto" latinLnBrk="0" hangingPunct="1">
                <a:lnSpc>
                  <a:spcPct val="100000"/>
                </a:lnSpc>
                <a:spcBef>
                  <a:spcPts val="0"/>
                </a:spcBef>
                <a:spcAft>
                  <a:spcPts val="0"/>
                </a:spcAft>
                <a:buClrTx/>
                <a:buSzTx/>
                <a:buFontTx/>
                <a:buNone/>
                <a:tabLst/>
                <a:defRPr/>
              </a:pPr>
              <a:t>11</a:t>
            </a:fld>
            <a:endParaRPr kumimoji="0" lang="de-DE" sz="108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5" name="Grafik 14" descr="Puzzle mit einfarbiger Füllung">
            <a:extLst>
              <a:ext uri="{FF2B5EF4-FFF2-40B4-BE49-F238E27FC236}">
                <a16:creationId xmlns:a16="http://schemas.microsoft.com/office/drawing/2014/main" id="{C5F5028C-73FB-7E95-C5E7-F20057320C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722" y="3881647"/>
            <a:ext cx="488305" cy="488305"/>
          </a:xfrm>
          <a:prstGeom prst="rect">
            <a:avLst/>
          </a:prstGeom>
        </p:spPr>
      </p:pic>
      <p:pic>
        <p:nvPicPr>
          <p:cNvPr id="4" name="Grafik 3">
            <a:extLst>
              <a:ext uri="{FF2B5EF4-FFF2-40B4-BE49-F238E27FC236}">
                <a16:creationId xmlns:a16="http://schemas.microsoft.com/office/drawing/2014/main" id="{11DBC4CA-39DB-830F-06E5-4F8E60C2126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87093"/>
            <a:ext cx="385774" cy="385774"/>
          </a:xfrm>
          <a:prstGeom prst="rect">
            <a:avLst/>
          </a:prstGeom>
        </p:spPr>
      </p:pic>
      <p:sp>
        <p:nvSpPr>
          <p:cNvPr id="3" name="Textfeld 2">
            <a:extLst>
              <a:ext uri="{FF2B5EF4-FFF2-40B4-BE49-F238E27FC236}">
                <a16:creationId xmlns:a16="http://schemas.microsoft.com/office/drawing/2014/main" id="{5D114A43-7124-0108-1BFF-29DB2D219E45}"/>
              </a:ext>
            </a:extLst>
          </p:cNvPr>
          <p:cNvSpPr txBox="1"/>
          <p:nvPr/>
        </p:nvSpPr>
        <p:spPr>
          <a:xfrm>
            <a:off x="3954483" y="2137558"/>
            <a:ext cx="4334494" cy="12914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Grafik 5">
            <a:extLst>
              <a:ext uri="{FF2B5EF4-FFF2-40B4-BE49-F238E27FC236}">
                <a16:creationId xmlns:a16="http://schemas.microsoft.com/office/drawing/2014/main" id="{1BD80480-717D-7266-549D-AD3352044556}"/>
              </a:ext>
            </a:extLst>
          </p:cNvPr>
          <p:cNvPicPr>
            <a:picLocks noChangeAspect="1"/>
          </p:cNvPicPr>
          <p:nvPr/>
        </p:nvPicPr>
        <p:blipFill>
          <a:blip r:embed="rId11"/>
          <a:stretch>
            <a:fillRect/>
          </a:stretch>
        </p:blipFill>
        <p:spPr>
          <a:xfrm>
            <a:off x="1655123" y="1145126"/>
            <a:ext cx="5545745" cy="5139057"/>
          </a:xfrm>
          <a:prstGeom prst="rect">
            <a:avLst/>
          </a:prstGeom>
        </p:spPr>
      </p:pic>
      <p:sp>
        <p:nvSpPr>
          <p:cNvPr id="7" name="Textfeld 6">
            <a:extLst>
              <a:ext uri="{FF2B5EF4-FFF2-40B4-BE49-F238E27FC236}">
                <a16:creationId xmlns:a16="http://schemas.microsoft.com/office/drawing/2014/main" id="{9A296B0D-0486-8063-A860-A9F74B5A3122}"/>
              </a:ext>
            </a:extLst>
          </p:cNvPr>
          <p:cNvSpPr txBox="1"/>
          <p:nvPr/>
        </p:nvSpPr>
        <p:spPr>
          <a:xfrm>
            <a:off x="7815365" y="1836138"/>
            <a:ext cx="2446317" cy="646331"/>
          </a:xfrm>
          <a:prstGeom prst="rect">
            <a:avLst/>
          </a:prstGeom>
          <a:noFill/>
        </p:spPr>
        <p:txBody>
          <a:bodyPr wrap="square" rtlCol="0">
            <a:spAutoFit/>
          </a:bodyPr>
          <a:lstStyle/>
          <a:p>
            <a:r>
              <a:rPr lang="de-DE" dirty="0"/>
              <a:t>CXCL14 (C-X-C </a:t>
            </a:r>
            <a:r>
              <a:rPr lang="de-DE" dirty="0" err="1"/>
              <a:t>motif</a:t>
            </a:r>
            <a:r>
              <a:rPr lang="de-DE" dirty="0"/>
              <a:t> </a:t>
            </a:r>
            <a:r>
              <a:rPr lang="de-DE" dirty="0" err="1"/>
              <a:t>chemokine</a:t>
            </a:r>
            <a:r>
              <a:rPr lang="de-DE" dirty="0"/>
              <a:t> </a:t>
            </a:r>
            <a:r>
              <a:rPr lang="de-DE" dirty="0" err="1"/>
              <a:t>ligand</a:t>
            </a:r>
            <a:r>
              <a:rPr lang="de-DE" dirty="0"/>
              <a:t> 14)</a:t>
            </a:r>
          </a:p>
        </p:txBody>
      </p:sp>
      <p:cxnSp>
        <p:nvCxnSpPr>
          <p:cNvPr id="8" name="Gerade Verbindung mit Pfeil 7">
            <a:extLst>
              <a:ext uri="{FF2B5EF4-FFF2-40B4-BE49-F238E27FC236}">
                <a16:creationId xmlns:a16="http://schemas.microsoft.com/office/drawing/2014/main" id="{AA061F43-1AB9-C73E-1B53-8105CCB7FEE2}"/>
              </a:ext>
            </a:extLst>
          </p:cNvPr>
          <p:cNvCxnSpPr/>
          <p:nvPr/>
        </p:nvCxnSpPr>
        <p:spPr>
          <a:xfrm flipH="1">
            <a:off x="8895080" y="2535692"/>
            <a:ext cx="143443" cy="93933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Textfeld 9">
            <a:extLst>
              <a:ext uri="{FF2B5EF4-FFF2-40B4-BE49-F238E27FC236}">
                <a16:creationId xmlns:a16="http://schemas.microsoft.com/office/drawing/2014/main" id="{22461DCE-D3F6-535F-E996-6E26780C03FE}"/>
              </a:ext>
            </a:extLst>
          </p:cNvPr>
          <p:cNvSpPr txBox="1"/>
          <p:nvPr/>
        </p:nvSpPr>
        <p:spPr>
          <a:xfrm>
            <a:off x="7798699" y="3574144"/>
            <a:ext cx="2695699" cy="671832"/>
          </a:xfrm>
          <a:prstGeom prst="rect">
            <a:avLst/>
          </a:prstGeom>
          <a:noFill/>
        </p:spPr>
        <p:txBody>
          <a:bodyPr wrap="square" rtlCol="0">
            <a:spAutoFit/>
          </a:bodyPr>
          <a:lstStyle/>
          <a:p>
            <a:r>
              <a:rPr lang="de-DE" dirty="0"/>
              <a:t>neuronal </a:t>
            </a:r>
            <a:r>
              <a:rPr lang="de-DE" dirty="0" err="1"/>
              <a:t>migration</a:t>
            </a:r>
            <a:r>
              <a:rPr lang="de-DE" dirty="0"/>
              <a:t> </a:t>
            </a:r>
            <a:r>
              <a:rPr lang="de-DE" dirty="0" err="1"/>
              <a:t>starting</a:t>
            </a:r>
            <a:r>
              <a:rPr lang="de-DE" dirty="0"/>
              <a:t> </a:t>
            </a:r>
            <a:r>
              <a:rPr lang="de-DE" dirty="0" err="1"/>
              <a:t>week</a:t>
            </a:r>
            <a:r>
              <a:rPr lang="de-DE" dirty="0"/>
              <a:t> 9</a:t>
            </a:r>
          </a:p>
        </p:txBody>
      </p:sp>
    </p:spTree>
    <p:extLst>
      <p:ext uri="{BB962C8B-B14F-4D97-AF65-F5344CB8AC3E}">
        <p14:creationId xmlns:p14="http://schemas.microsoft.com/office/powerpoint/2010/main" val="204797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12</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6" name="Grafik 15" descr="Puzzle Silhouette">
            <a:extLst>
              <a:ext uri="{FF2B5EF4-FFF2-40B4-BE49-F238E27FC236}">
                <a16:creationId xmlns:a16="http://schemas.microsoft.com/office/drawing/2014/main" id="{CF0882A4-FA26-B70B-DA06-09E5A28796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sp>
        <p:nvSpPr>
          <p:cNvPr id="18" name="Rechteck 17">
            <a:extLst>
              <a:ext uri="{FF2B5EF4-FFF2-40B4-BE49-F238E27FC236}">
                <a16:creationId xmlns:a16="http://schemas.microsoft.com/office/drawing/2014/main" id="{507A628C-2460-FC78-1BB8-3C1512939DF1}"/>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3" name="Textfeld 2">
            <a:extLst>
              <a:ext uri="{FF2B5EF4-FFF2-40B4-BE49-F238E27FC236}">
                <a16:creationId xmlns:a16="http://schemas.microsoft.com/office/drawing/2014/main" id="{4A99D1D5-0482-1974-8FE3-1BE290738273}"/>
              </a:ext>
            </a:extLst>
          </p:cNvPr>
          <p:cNvSpPr txBox="1"/>
          <p:nvPr/>
        </p:nvSpPr>
        <p:spPr>
          <a:xfrm>
            <a:off x="1409659" y="1594765"/>
            <a:ext cx="8852023" cy="2737191"/>
          </a:xfrm>
          <a:prstGeom prst="rect">
            <a:avLst/>
          </a:prstGeom>
          <a:noFill/>
        </p:spPr>
        <p:txBody>
          <a:bodyPr wrap="square" rtlCol="0">
            <a:spAutoFit/>
          </a:bodyPr>
          <a:lstStyle/>
          <a:p>
            <a:pPr algn="ctr"/>
            <a:r>
              <a:rPr lang="de-DE" sz="8640" b="1" dirty="0">
                <a:solidFill>
                  <a:schemeClr val="bg1"/>
                </a:solidFill>
                <a:latin typeface="+mj-lt"/>
              </a:rPr>
              <a:t>Take </a:t>
            </a:r>
            <a:r>
              <a:rPr lang="de-DE" sz="8640" b="1" dirty="0" err="1">
                <a:solidFill>
                  <a:schemeClr val="bg1"/>
                </a:solidFill>
                <a:latin typeface="+mj-lt"/>
              </a:rPr>
              <a:t>home</a:t>
            </a:r>
            <a:r>
              <a:rPr lang="de-DE" sz="8640" b="1" dirty="0">
                <a:solidFill>
                  <a:schemeClr val="bg1"/>
                </a:solidFill>
                <a:latin typeface="+mj-lt"/>
              </a:rPr>
              <a:t> </a:t>
            </a:r>
            <a:r>
              <a:rPr lang="de-DE" sz="8640" b="1" dirty="0" err="1">
                <a:solidFill>
                  <a:schemeClr val="bg1"/>
                </a:solidFill>
                <a:latin typeface="+mj-lt"/>
              </a:rPr>
              <a:t>message</a:t>
            </a:r>
            <a:endParaRPr lang="de-DE" sz="8640" b="1" dirty="0">
              <a:solidFill>
                <a:schemeClr val="bg1"/>
              </a:solidFill>
              <a:latin typeface="+mj-lt"/>
            </a:endParaRPr>
          </a:p>
        </p:txBody>
      </p:sp>
      <p:pic>
        <p:nvPicPr>
          <p:cNvPr id="4" name="Grafik 3">
            <a:extLst>
              <a:ext uri="{FF2B5EF4-FFF2-40B4-BE49-F238E27FC236}">
                <a16:creationId xmlns:a16="http://schemas.microsoft.com/office/drawing/2014/main" id="{9461B44A-75E7-D9D9-FEEC-EDC931D6A0A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415504" y="4282341"/>
            <a:ext cx="1250187" cy="1250187"/>
          </a:xfrm>
          <a:prstGeom prst="rect">
            <a:avLst/>
          </a:prstGeom>
        </p:spPr>
      </p:pic>
      <p:pic>
        <p:nvPicPr>
          <p:cNvPr id="5" name="Grafik 4">
            <a:extLst>
              <a:ext uri="{FF2B5EF4-FFF2-40B4-BE49-F238E27FC236}">
                <a16:creationId xmlns:a16="http://schemas.microsoft.com/office/drawing/2014/main" id="{EC3530A3-0192-2B89-36E4-4C60437BBD7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87093"/>
            <a:ext cx="385774" cy="385774"/>
          </a:xfrm>
          <a:prstGeom prst="rect">
            <a:avLst/>
          </a:prstGeom>
        </p:spPr>
      </p:pic>
    </p:spTree>
    <p:extLst>
      <p:ext uri="{BB962C8B-B14F-4D97-AF65-F5344CB8AC3E}">
        <p14:creationId xmlns:p14="http://schemas.microsoft.com/office/powerpoint/2010/main" val="331763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defTabSz="548640"/>
            <a:r>
              <a:rPr lang="de-DE" sz="3840" dirty="0">
                <a:solidFill>
                  <a:prstClr val="black"/>
                </a:solidFill>
                <a:latin typeface="Calibri Light" panose="020F0302020204030204"/>
              </a:rPr>
              <a:t>Take </a:t>
            </a:r>
            <a:r>
              <a:rPr lang="de-DE" sz="3840" dirty="0" err="1">
                <a:solidFill>
                  <a:prstClr val="black"/>
                </a:solidFill>
                <a:latin typeface="Calibri Light" panose="020F0302020204030204"/>
              </a:rPr>
              <a:t>home</a:t>
            </a:r>
            <a:r>
              <a:rPr lang="de-DE" sz="3840" dirty="0">
                <a:solidFill>
                  <a:prstClr val="black"/>
                </a:solidFill>
                <a:latin typeface="Calibri Light" panose="020F0302020204030204"/>
              </a:rPr>
              <a:t> </a:t>
            </a:r>
            <a:r>
              <a:rPr lang="de-DE" sz="3840" dirty="0" err="1">
                <a:solidFill>
                  <a:prstClr val="black"/>
                </a:solidFill>
                <a:latin typeface="Calibri Light" panose="020F0302020204030204"/>
              </a:rPr>
              <a:t>message</a:t>
            </a:r>
            <a:endParaRPr lang="de-DE" sz="3840" dirty="0">
              <a:solidFill>
                <a:prstClr val="black"/>
              </a:solidFill>
              <a:latin typeface="Calibri Light" panose="020F03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13</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65" y="2464562"/>
            <a:ext cx="488305" cy="488305"/>
          </a:xfrm>
          <a:prstGeom prst="rect">
            <a:avLst/>
          </a:prstGeom>
        </p:spPr>
      </p:pic>
      <p:pic>
        <p:nvPicPr>
          <p:cNvPr id="16" name="Grafik 15" descr="Puzzle Silhouette">
            <a:extLst>
              <a:ext uri="{FF2B5EF4-FFF2-40B4-BE49-F238E27FC236}">
                <a16:creationId xmlns:a16="http://schemas.microsoft.com/office/drawing/2014/main" id="{CF0882A4-FA26-B70B-DA06-09E5A28796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064" y="3881645"/>
            <a:ext cx="488306" cy="488306"/>
          </a:xfrm>
          <a:prstGeom prst="rect">
            <a:avLst/>
          </a:prstGeom>
        </p:spPr>
      </p:pic>
      <p:cxnSp>
        <p:nvCxnSpPr>
          <p:cNvPr id="26" name="Gerader Verbinder 25">
            <a:extLst>
              <a:ext uri="{FF2B5EF4-FFF2-40B4-BE49-F238E27FC236}">
                <a16:creationId xmlns:a16="http://schemas.microsoft.com/office/drawing/2014/main" id="{8F1BF843-907D-0771-7159-8CAB82DF55C0}"/>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A5839EED-E9FF-5DC2-E5B4-2022E749EE0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49267" y="5393476"/>
            <a:ext cx="385496" cy="385496"/>
          </a:xfrm>
          <a:prstGeom prst="rect">
            <a:avLst/>
          </a:prstGeom>
        </p:spPr>
      </p:pic>
      <p:sp>
        <p:nvSpPr>
          <p:cNvPr id="4" name="Rechteck 3">
            <a:extLst>
              <a:ext uri="{FF2B5EF4-FFF2-40B4-BE49-F238E27FC236}">
                <a16:creationId xmlns:a16="http://schemas.microsoft.com/office/drawing/2014/main" id="{AF622628-F81E-E610-C840-DEB4D49DC45D}"/>
              </a:ext>
            </a:extLst>
          </p:cNvPr>
          <p:cNvSpPr/>
          <p:nvPr/>
        </p:nvSpPr>
        <p:spPr>
          <a:xfrm>
            <a:off x="2576946" y="2522763"/>
            <a:ext cx="7956468" cy="1938992"/>
          </a:xfrm>
          <a:prstGeom prst="rect">
            <a:avLst/>
          </a:prstGeom>
        </p:spPr>
        <p:txBody>
          <a:bodyPr wrap="square">
            <a:spAutoFit/>
          </a:bodyPr>
          <a:lstStyle/>
          <a:p>
            <a:pPr algn="ctr"/>
            <a:r>
              <a:rPr lang="de-DE" sz="4000" dirty="0"/>
              <a:t>TRA </a:t>
            </a:r>
            <a:r>
              <a:rPr lang="de-DE" sz="4000" dirty="0" err="1"/>
              <a:t>can</a:t>
            </a:r>
            <a:r>
              <a:rPr lang="de-DE" sz="4000" dirty="0"/>
              <a:t> </a:t>
            </a:r>
            <a:r>
              <a:rPr lang="de-DE" sz="4000" dirty="0" err="1"/>
              <a:t>help</a:t>
            </a:r>
            <a:r>
              <a:rPr lang="de-DE" sz="4000" dirty="0"/>
              <a:t> </a:t>
            </a:r>
            <a:r>
              <a:rPr lang="de-DE" sz="4000" dirty="0" err="1"/>
              <a:t>us</a:t>
            </a:r>
            <a:r>
              <a:rPr lang="de-DE" sz="4000" dirty="0"/>
              <a:t> </a:t>
            </a:r>
            <a:r>
              <a:rPr lang="de-DE" sz="4000" dirty="0" err="1"/>
              <a:t>to</a:t>
            </a:r>
            <a:r>
              <a:rPr lang="de-DE" sz="4000" dirty="0"/>
              <a:t> </a:t>
            </a:r>
            <a:r>
              <a:rPr lang="de-DE" sz="4000" dirty="0" err="1"/>
              <a:t>understand</a:t>
            </a:r>
            <a:r>
              <a:rPr lang="de-DE" sz="4000" dirty="0"/>
              <a:t> </a:t>
            </a:r>
            <a:r>
              <a:rPr lang="de-DE" sz="4000" dirty="0" err="1"/>
              <a:t>molecular</a:t>
            </a:r>
            <a:r>
              <a:rPr lang="de-DE" sz="4000" dirty="0"/>
              <a:t> </a:t>
            </a:r>
            <a:r>
              <a:rPr lang="de-DE" sz="4000" dirty="0" err="1"/>
              <a:t>biological</a:t>
            </a:r>
            <a:r>
              <a:rPr lang="de-DE" sz="4000" dirty="0"/>
              <a:t> </a:t>
            </a:r>
            <a:r>
              <a:rPr lang="de-DE" sz="4000" dirty="0" err="1"/>
              <a:t>processes</a:t>
            </a:r>
            <a:r>
              <a:rPr lang="de-DE" sz="4000" dirty="0"/>
              <a:t> in </a:t>
            </a:r>
            <a:r>
              <a:rPr lang="de-DE" sz="4000" dirty="0" err="1"/>
              <a:t>early</a:t>
            </a:r>
            <a:r>
              <a:rPr lang="de-DE" sz="4000" dirty="0"/>
              <a:t> </a:t>
            </a:r>
            <a:r>
              <a:rPr lang="de-DE" sz="4000" dirty="0" err="1"/>
              <a:t>organogenesis</a:t>
            </a:r>
            <a:endParaRPr lang="de-DE" sz="4000" dirty="0"/>
          </a:p>
        </p:txBody>
      </p:sp>
    </p:spTree>
    <p:extLst>
      <p:ext uri="{BB962C8B-B14F-4D97-AF65-F5344CB8AC3E}">
        <p14:creationId xmlns:p14="http://schemas.microsoft.com/office/powerpoint/2010/main" val="46333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accent1">
                <a:lumMod val="5000"/>
                <a:lumOff val="95000"/>
                <a:alpha val="74000"/>
              </a:schemeClr>
            </a:gs>
            <a:gs pos="59000">
              <a:srgbClr val="8CD0F4">
                <a:lumMod val="72000"/>
                <a:lumOff val="28000"/>
                <a:alpha val="80000"/>
              </a:srgbClr>
            </a:gs>
            <a:gs pos="78000">
              <a:srgbClr val="10A1EA">
                <a:lumMod val="73000"/>
                <a:lumOff val="27000"/>
                <a:alpha val="80000"/>
              </a:srgbClr>
            </a:gs>
          </a:gsLst>
          <a:lin ang="2700000" scaled="1"/>
          <a:tileRect/>
        </a:gradFill>
        <a:effectLst/>
      </p:bgPr>
    </p:bg>
    <p:spTree>
      <p:nvGrpSpPr>
        <p:cNvPr id="1" name=""/>
        <p:cNvGrpSpPr/>
        <p:nvPr/>
      </p:nvGrpSpPr>
      <p:grpSpPr>
        <a:xfrm>
          <a:off x="0" y="0"/>
          <a:ext cx="0" cy="0"/>
          <a:chOff x="0" y="0"/>
          <a:chExt cx="0" cy="0"/>
        </a:xfrm>
      </p:grpSpPr>
      <p:pic>
        <p:nvPicPr>
          <p:cNvPr id="30" name="Grafik 29" descr="Ein Bild, das orange, schließen enthält.&#10;&#10;Automatisch generierte Beschreibung">
            <a:extLst>
              <a:ext uri="{FF2B5EF4-FFF2-40B4-BE49-F238E27FC236}">
                <a16:creationId xmlns:a16="http://schemas.microsoft.com/office/drawing/2014/main" id="{1CABFB2B-AFB9-59A4-CEC5-4F5C651F433E}"/>
              </a:ext>
            </a:extLst>
          </p:cNvPr>
          <p:cNvPicPr>
            <a:picLocks noChangeAspect="1"/>
          </p:cNvPicPr>
          <p:nvPr/>
        </p:nvPicPr>
        <p:blipFill rotWithShape="1">
          <a:blip r:embed="rId2">
            <a:duotone>
              <a:schemeClr val="accent1">
                <a:shade val="45000"/>
                <a:satMod val="135000"/>
              </a:schemeClr>
              <a:prstClr val="white"/>
            </a:duotone>
            <a:alphaModFix amt="94000"/>
            <a:extLst>
              <a:ext uri="{28A0092B-C50C-407E-A947-70E740481C1C}">
                <a14:useLocalDpi xmlns:a14="http://schemas.microsoft.com/office/drawing/2010/main" val="0"/>
              </a:ext>
            </a:extLst>
          </a:blip>
          <a:srcRect l="13925" r="56794"/>
          <a:stretch/>
        </p:blipFill>
        <p:spPr>
          <a:xfrm>
            <a:off x="7566247" y="12"/>
            <a:ext cx="4016154" cy="6857988"/>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17" name="Rechteck 16">
            <a:extLst>
              <a:ext uri="{FF2B5EF4-FFF2-40B4-BE49-F238E27FC236}">
                <a16:creationId xmlns:a16="http://schemas.microsoft.com/office/drawing/2014/main" id="{AFCB75DF-A5E5-016F-55C4-594A952370A1}"/>
              </a:ext>
            </a:extLst>
          </p:cNvPr>
          <p:cNvSpPr/>
          <p:nvPr/>
        </p:nvSpPr>
        <p:spPr>
          <a:xfrm>
            <a:off x="2873748" y="1047477"/>
            <a:ext cx="3372649" cy="528798"/>
          </a:xfrm>
          <a:prstGeom prst="rect">
            <a:avLst/>
          </a:prstGeom>
          <a:solidFill>
            <a:srgbClr val="175CF5"/>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9" name="Rechteck 18">
            <a:extLst>
              <a:ext uri="{FF2B5EF4-FFF2-40B4-BE49-F238E27FC236}">
                <a16:creationId xmlns:a16="http://schemas.microsoft.com/office/drawing/2014/main" id="{C7E2967B-173E-3C53-C6D7-3401F9B5A8AB}"/>
              </a:ext>
            </a:extLst>
          </p:cNvPr>
          <p:cNvSpPr/>
          <p:nvPr/>
        </p:nvSpPr>
        <p:spPr>
          <a:xfrm>
            <a:off x="3186214" y="1864707"/>
            <a:ext cx="3372649" cy="528798"/>
          </a:xfrm>
          <a:prstGeom prst="rect">
            <a:avLst/>
          </a:prstGeom>
          <a:solidFill>
            <a:srgbClr val="10A1EA"/>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0" name="Rechteck 19">
            <a:extLst>
              <a:ext uri="{FF2B5EF4-FFF2-40B4-BE49-F238E27FC236}">
                <a16:creationId xmlns:a16="http://schemas.microsoft.com/office/drawing/2014/main" id="{77F5F668-F60A-2C1E-2D0D-F77337C7DA6F}"/>
              </a:ext>
            </a:extLst>
          </p:cNvPr>
          <p:cNvSpPr/>
          <p:nvPr/>
        </p:nvSpPr>
        <p:spPr>
          <a:xfrm>
            <a:off x="2414844" y="4683454"/>
            <a:ext cx="3372649" cy="528798"/>
          </a:xfrm>
          <a:prstGeom prst="rect">
            <a:avLst/>
          </a:prstGeom>
          <a:solidFill>
            <a:srgbClr val="12D4E8"/>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1" name="Rechteck 20">
            <a:extLst>
              <a:ext uri="{FF2B5EF4-FFF2-40B4-BE49-F238E27FC236}">
                <a16:creationId xmlns:a16="http://schemas.microsoft.com/office/drawing/2014/main" id="{B1DD52FD-470E-68D3-3065-4415053E4229}"/>
              </a:ext>
            </a:extLst>
          </p:cNvPr>
          <p:cNvSpPr/>
          <p:nvPr/>
        </p:nvSpPr>
        <p:spPr>
          <a:xfrm>
            <a:off x="3376288" y="5492144"/>
            <a:ext cx="3372649" cy="528798"/>
          </a:xfrm>
          <a:prstGeom prst="rect">
            <a:avLst/>
          </a:prstGeom>
          <a:solidFill>
            <a:srgbClr val="17F1D7"/>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2" name="Textfeld 21">
            <a:extLst>
              <a:ext uri="{FF2B5EF4-FFF2-40B4-BE49-F238E27FC236}">
                <a16:creationId xmlns:a16="http://schemas.microsoft.com/office/drawing/2014/main" id="{A25A899C-C48F-77DC-B445-51F13A176C95}"/>
              </a:ext>
            </a:extLst>
          </p:cNvPr>
          <p:cNvSpPr txBox="1"/>
          <p:nvPr/>
        </p:nvSpPr>
        <p:spPr>
          <a:xfrm>
            <a:off x="1021407" y="2438317"/>
            <a:ext cx="6715658" cy="2086725"/>
          </a:xfrm>
          <a:prstGeom prst="rect">
            <a:avLst/>
          </a:prstGeom>
          <a:noFill/>
          <a:effectLst>
            <a:softEdge rad="177800"/>
          </a:effectLst>
        </p:spPr>
        <p:txBody>
          <a:bodyPr wrap="square">
            <a:spAutoFit/>
          </a:bodyPr>
          <a:lstStyle/>
          <a:p>
            <a:pPr algn="ctr" defTabSz="548640" fontAlgn="base"/>
            <a:r>
              <a:rPr lang="en-US" sz="4320" b="1">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Gaining insight </a:t>
            </a:r>
            <a:r>
              <a:rPr lang="en-US" sz="4320" b="1" dirty="0">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on human early organogenesis through</a:t>
            </a:r>
          </a:p>
          <a:p>
            <a:pPr algn="ctr" defTabSz="548640" fontAlgn="base"/>
            <a:r>
              <a:rPr lang="en-US" sz="4320" b="1" dirty="0">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TRA expression analysis</a:t>
            </a:r>
          </a:p>
        </p:txBody>
      </p:sp>
      <p:sp>
        <p:nvSpPr>
          <p:cNvPr id="25" name="Bogen 24">
            <a:extLst>
              <a:ext uri="{FF2B5EF4-FFF2-40B4-BE49-F238E27FC236}">
                <a16:creationId xmlns:a16="http://schemas.microsoft.com/office/drawing/2014/main" id="{1467D450-1B1B-F0B8-21F6-7057AFE32F7C}"/>
              </a:ext>
            </a:extLst>
          </p:cNvPr>
          <p:cNvSpPr>
            <a:spLocks noChangeAspect="1"/>
          </p:cNvSpPr>
          <p:nvPr/>
        </p:nvSpPr>
        <p:spPr>
          <a:xfrm rot="19842982" flipH="1" flipV="1">
            <a:off x="841456" y="122550"/>
            <a:ext cx="6752473" cy="6425021"/>
          </a:xfrm>
          <a:prstGeom prst="arc">
            <a:avLst>
              <a:gd name="adj1" fmla="val 17421522"/>
              <a:gd name="adj2" fmla="val 4868156"/>
            </a:avLst>
          </a:prstGeom>
          <a:ln w="111125">
            <a:gradFill>
              <a:gsLst>
                <a:gs pos="38036">
                  <a:srgbClr val="17F1D7"/>
                </a:gs>
                <a:gs pos="0">
                  <a:schemeClr val="accent1">
                    <a:lumMod val="5000"/>
                    <a:lumOff val="95000"/>
                  </a:schemeClr>
                </a:gs>
                <a:gs pos="62000">
                  <a:srgbClr val="12D4E8"/>
                </a:gs>
                <a:gs pos="83000">
                  <a:srgbClr val="10A1EA"/>
                </a:gs>
                <a:gs pos="100000">
                  <a:srgbClr val="0909FF"/>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548640"/>
            <a:endParaRPr lang="de-DE" sz="2160">
              <a:solidFill>
                <a:prstClr val="black"/>
              </a:solidFill>
              <a:latin typeface="Calibri" panose="020F0502020204030204"/>
            </a:endParaRPr>
          </a:p>
        </p:txBody>
      </p:sp>
    </p:spTree>
    <p:extLst>
      <p:ext uri="{BB962C8B-B14F-4D97-AF65-F5344CB8AC3E}">
        <p14:creationId xmlns:p14="http://schemas.microsoft.com/office/powerpoint/2010/main" val="256020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15</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6" name="Grafik 15" descr="Puzzle Silhouette">
            <a:extLst>
              <a:ext uri="{FF2B5EF4-FFF2-40B4-BE49-F238E27FC236}">
                <a16:creationId xmlns:a16="http://schemas.microsoft.com/office/drawing/2014/main" id="{CF0882A4-FA26-B70B-DA06-09E5A28796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sp>
        <p:nvSpPr>
          <p:cNvPr id="18" name="Rechteck 17">
            <a:extLst>
              <a:ext uri="{FF2B5EF4-FFF2-40B4-BE49-F238E27FC236}">
                <a16:creationId xmlns:a16="http://schemas.microsoft.com/office/drawing/2014/main" id="{507A628C-2460-FC78-1BB8-3C1512939DF1}"/>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9" name="Textfeld 18">
            <a:extLst>
              <a:ext uri="{FF2B5EF4-FFF2-40B4-BE49-F238E27FC236}">
                <a16:creationId xmlns:a16="http://schemas.microsoft.com/office/drawing/2014/main" id="{282FBECA-075A-BD1A-23C2-148CEED49F5F}"/>
              </a:ext>
            </a:extLst>
          </p:cNvPr>
          <p:cNvSpPr txBox="1"/>
          <p:nvPr/>
        </p:nvSpPr>
        <p:spPr>
          <a:xfrm>
            <a:off x="3400808" y="1782650"/>
            <a:ext cx="5279581" cy="1421928"/>
          </a:xfrm>
          <a:prstGeom prst="rect">
            <a:avLst/>
          </a:prstGeom>
          <a:noFill/>
        </p:spPr>
        <p:txBody>
          <a:bodyPr wrap="square" rtlCol="0">
            <a:spAutoFit/>
          </a:bodyPr>
          <a:lstStyle/>
          <a:p>
            <a:pPr algn="ctr" defTabSz="548640"/>
            <a:r>
              <a:rPr lang="de-DE" sz="8640" b="1" dirty="0">
                <a:solidFill>
                  <a:prstClr val="white"/>
                </a:solidFill>
                <a:latin typeface="Calibri Light" panose="020F0302020204030204"/>
              </a:rPr>
              <a:t>Appendix</a:t>
            </a:r>
          </a:p>
        </p:txBody>
      </p:sp>
      <p:pic>
        <p:nvPicPr>
          <p:cNvPr id="4" name="Grafik 3" descr="Büroklammer mit einfarbiger Füllung">
            <a:extLst>
              <a:ext uri="{FF2B5EF4-FFF2-40B4-BE49-F238E27FC236}">
                <a16:creationId xmlns:a16="http://schemas.microsoft.com/office/drawing/2014/main" id="{51EA8989-4ED1-5845-7167-B772A36342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7040" y="3322471"/>
            <a:ext cx="828960" cy="828960"/>
          </a:xfrm>
          <a:prstGeom prst="rect">
            <a:avLst/>
          </a:prstGeom>
        </p:spPr>
      </p:pic>
      <p:pic>
        <p:nvPicPr>
          <p:cNvPr id="6" name="Grafik 5" descr="Papier mit einfarbiger Füllung">
            <a:extLst>
              <a:ext uri="{FF2B5EF4-FFF2-40B4-BE49-F238E27FC236}">
                <a16:creationId xmlns:a16="http://schemas.microsoft.com/office/drawing/2014/main" id="{4DA479F3-4B87-65C3-D5A5-C9ED29283E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27441" y="2976734"/>
            <a:ext cx="2337120" cy="2337120"/>
          </a:xfrm>
          <a:prstGeom prst="rect">
            <a:avLst/>
          </a:prstGeom>
        </p:spPr>
      </p:pic>
      <p:pic>
        <p:nvPicPr>
          <p:cNvPr id="3" name="Grafik 2">
            <a:extLst>
              <a:ext uri="{FF2B5EF4-FFF2-40B4-BE49-F238E27FC236}">
                <a16:creationId xmlns:a16="http://schemas.microsoft.com/office/drawing/2014/main" id="{369FF59F-EA98-AC53-D9FC-8CC2DCE25EB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849267" y="5387093"/>
            <a:ext cx="385774" cy="385774"/>
          </a:xfrm>
          <a:prstGeom prst="rect">
            <a:avLst/>
          </a:prstGeom>
        </p:spPr>
      </p:pic>
    </p:spTree>
    <p:extLst>
      <p:ext uri="{BB962C8B-B14F-4D97-AF65-F5344CB8AC3E}">
        <p14:creationId xmlns:p14="http://schemas.microsoft.com/office/powerpoint/2010/main" val="372927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sp>
        <p:nvSpPr>
          <p:cNvPr id="17" name="Textfeld 16">
            <a:extLst>
              <a:ext uri="{FF2B5EF4-FFF2-40B4-BE49-F238E27FC236}">
                <a16:creationId xmlns:a16="http://schemas.microsoft.com/office/drawing/2014/main" id="{2DCF77FB-1DF1-F2B1-C4DD-0AF1AAA4391B}"/>
              </a:ext>
            </a:extLst>
          </p:cNvPr>
          <p:cNvSpPr txBox="1"/>
          <p:nvPr/>
        </p:nvSpPr>
        <p:spPr>
          <a:xfrm>
            <a:off x="1636108" y="355134"/>
            <a:ext cx="8625575" cy="683264"/>
          </a:xfrm>
          <a:prstGeom prst="rect">
            <a:avLst/>
          </a:prstGeom>
          <a:noFill/>
        </p:spPr>
        <p:txBody>
          <a:bodyPr wrap="square" rtlCol="0">
            <a:spAutoFit/>
          </a:bodyPr>
          <a:lstStyle/>
          <a:p>
            <a:pPr defTabSz="548640"/>
            <a:r>
              <a:rPr lang="de-DE" sz="3840" dirty="0" err="1">
                <a:solidFill>
                  <a:prstClr val="black"/>
                </a:solidFill>
                <a:latin typeface="Calibri Light" panose="020F0302020204030204"/>
              </a:rPr>
              <a:t>Structure</a:t>
            </a:r>
            <a:endParaRPr lang="de-DE" sz="3840" dirty="0">
              <a:solidFill>
                <a:prstClr val="black"/>
              </a:solidFill>
              <a:latin typeface="Calibri Light" panose="020F0302020204030204"/>
            </a:endParaRPr>
          </a:p>
        </p:txBody>
      </p:sp>
      <p:sp>
        <p:nvSpPr>
          <p:cNvPr id="19" name="Rechteck 18">
            <a:extLst>
              <a:ext uri="{FF2B5EF4-FFF2-40B4-BE49-F238E27FC236}">
                <a16:creationId xmlns:a16="http://schemas.microsoft.com/office/drawing/2014/main" id="{03051B87-F0DC-5ED1-788A-15438E74BF82}"/>
              </a:ext>
            </a:extLst>
          </p:cNvPr>
          <p:cNvSpPr/>
          <p:nvPr/>
        </p:nvSpPr>
        <p:spPr>
          <a:xfrm>
            <a:off x="2749705" y="1582195"/>
            <a:ext cx="5916137" cy="892272"/>
          </a:xfrm>
          <a:prstGeom prst="rect">
            <a:avLst/>
          </a:prstGeom>
          <a:solidFill>
            <a:srgbClr val="175CF5"/>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0" name="Rechteck 19">
            <a:extLst>
              <a:ext uri="{FF2B5EF4-FFF2-40B4-BE49-F238E27FC236}">
                <a16:creationId xmlns:a16="http://schemas.microsoft.com/office/drawing/2014/main" id="{79BE8FCE-4817-AF0D-70B5-A8286893B3F6}"/>
              </a:ext>
            </a:extLst>
          </p:cNvPr>
          <p:cNvSpPr/>
          <p:nvPr/>
        </p:nvSpPr>
        <p:spPr>
          <a:xfrm>
            <a:off x="3233914" y="2752470"/>
            <a:ext cx="5916137" cy="892272"/>
          </a:xfrm>
          <a:prstGeom prst="rect">
            <a:avLst/>
          </a:prstGeom>
          <a:solidFill>
            <a:srgbClr val="10A1EA"/>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1" name="Rechteck 20">
            <a:extLst>
              <a:ext uri="{FF2B5EF4-FFF2-40B4-BE49-F238E27FC236}">
                <a16:creationId xmlns:a16="http://schemas.microsoft.com/office/drawing/2014/main" id="{C5063DFD-B13F-ADF4-34C6-509FBECDB7B7}"/>
              </a:ext>
            </a:extLst>
          </p:cNvPr>
          <p:cNvSpPr/>
          <p:nvPr/>
        </p:nvSpPr>
        <p:spPr>
          <a:xfrm>
            <a:off x="2214475" y="3957188"/>
            <a:ext cx="5916137" cy="892272"/>
          </a:xfrm>
          <a:prstGeom prst="rect">
            <a:avLst/>
          </a:prstGeom>
          <a:solidFill>
            <a:srgbClr val="12D4E8"/>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2" name="Rechteck 21">
            <a:extLst>
              <a:ext uri="{FF2B5EF4-FFF2-40B4-BE49-F238E27FC236}">
                <a16:creationId xmlns:a16="http://schemas.microsoft.com/office/drawing/2014/main" id="{D0BB75D5-D088-88A0-8353-28608B1E4CC4}"/>
              </a:ext>
            </a:extLst>
          </p:cNvPr>
          <p:cNvSpPr/>
          <p:nvPr/>
        </p:nvSpPr>
        <p:spPr>
          <a:xfrm>
            <a:off x="3166379" y="5137986"/>
            <a:ext cx="5916137" cy="892272"/>
          </a:xfrm>
          <a:prstGeom prst="rect">
            <a:avLst/>
          </a:prstGeom>
          <a:solidFill>
            <a:srgbClr val="17F1D7"/>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5" name="Textfeld 24">
            <a:extLst>
              <a:ext uri="{FF2B5EF4-FFF2-40B4-BE49-F238E27FC236}">
                <a16:creationId xmlns:a16="http://schemas.microsoft.com/office/drawing/2014/main" id="{877DD950-A746-3E3C-E226-C91E5CA3CA90}"/>
              </a:ext>
            </a:extLst>
          </p:cNvPr>
          <p:cNvSpPr txBox="1"/>
          <p:nvPr/>
        </p:nvSpPr>
        <p:spPr>
          <a:xfrm>
            <a:off x="2164873" y="1625866"/>
            <a:ext cx="6928799" cy="757130"/>
          </a:xfrm>
          <a:prstGeom prst="rect">
            <a:avLst/>
          </a:prstGeom>
          <a:noFill/>
        </p:spPr>
        <p:txBody>
          <a:bodyPr wrap="square" rtlCol="0">
            <a:spAutoFit/>
          </a:bodyPr>
          <a:lstStyle/>
          <a:p>
            <a:pPr algn="ctr" defTabSz="548640"/>
            <a:r>
              <a:rPr lang="de-DE" sz="4320" dirty="0">
                <a:solidFill>
                  <a:prstClr val="white"/>
                </a:solidFill>
                <a:latin typeface="Calibri Light" panose="020F0302020204030204"/>
              </a:rPr>
              <a:t>Background</a:t>
            </a:r>
          </a:p>
        </p:txBody>
      </p:sp>
      <p:sp>
        <p:nvSpPr>
          <p:cNvPr id="26" name="Textfeld 25">
            <a:extLst>
              <a:ext uri="{FF2B5EF4-FFF2-40B4-BE49-F238E27FC236}">
                <a16:creationId xmlns:a16="http://schemas.microsoft.com/office/drawing/2014/main" id="{40F196DA-B4E1-38BB-FB25-2EB3C3C37A0F}"/>
              </a:ext>
            </a:extLst>
          </p:cNvPr>
          <p:cNvSpPr txBox="1"/>
          <p:nvPr/>
        </p:nvSpPr>
        <p:spPr>
          <a:xfrm>
            <a:off x="2656237" y="2772665"/>
            <a:ext cx="6928799" cy="757130"/>
          </a:xfrm>
          <a:prstGeom prst="rect">
            <a:avLst/>
          </a:prstGeom>
          <a:noFill/>
        </p:spPr>
        <p:txBody>
          <a:bodyPr wrap="square" rtlCol="0">
            <a:spAutoFit/>
          </a:bodyPr>
          <a:lstStyle/>
          <a:p>
            <a:pPr algn="ctr" defTabSz="548640"/>
            <a:r>
              <a:rPr lang="de-DE" sz="4320" dirty="0">
                <a:solidFill>
                  <a:prstClr val="white"/>
                </a:solidFill>
                <a:latin typeface="Calibri Light" panose="020F0302020204030204"/>
              </a:rPr>
              <a:t>Quality </a:t>
            </a:r>
            <a:r>
              <a:rPr lang="de-DE" sz="4320" dirty="0" err="1">
                <a:solidFill>
                  <a:prstClr val="white"/>
                </a:solidFill>
                <a:latin typeface="Calibri Light" panose="020F0302020204030204"/>
              </a:rPr>
              <a:t>control</a:t>
            </a:r>
            <a:endParaRPr lang="de-DE" sz="4320" dirty="0">
              <a:solidFill>
                <a:prstClr val="white"/>
              </a:solidFill>
              <a:latin typeface="Calibri Light" panose="020F0302020204030204"/>
            </a:endParaRPr>
          </a:p>
        </p:txBody>
      </p:sp>
      <p:sp>
        <p:nvSpPr>
          <p:cNvPr id="27" name="Textfeld 26">
            <a:extLst>
              <a:ext uri="{FF2B5EF4-FFF2-40B4-BE49-F238E27FC236}">
                <a16:creationId xmlns:a16="http://schemas.microsoft.com/office/drawing/2014/main" id="{5CDE82E8-6BC1-A601-2B9B-789A47BFF2DC}"/>
              </a:ext>
            </a:extLst>
          </p:cNvPr>
          <p:cNvSpPr txBox="1"/>
          <p:nvPr/>
        </p:nvSpPr>
        <p:spPr>
          <a:xfrm>
            <a:off x="1708144" y="4009800"/>
            <a:ext cx="6928799" cy="757130"/>
          </a:xfrm>
          <a:prstGeom prst="rect">
            <a:avLst/>
          </a:prstGeom>
          <a:noFill/>
        </p:spPr>
        <p:txBody>
          <a:bodyPr wrap="square" rtlCol="0">
            <a:spAutoFit/>
          </a:bodyPr>
          <a:lstStyle/>
          <a:p>
            <a:pPr algn="ctr" defTabSz="548640"/>
            <a:r>
              <a:rPr lang="de-DE" sz="4320" dirty="0">
                <a:solidFill>
                  <a:prstClr val="white"/>
                </a:solidFill>
                <a:latin typeface="Calibri Light" panose="020F0302020204030204"/>
              </a:rPr>
              <a:t>Hypothesis</a:t>
            </a:r>
          </a:p>
        </p:txBody>
      </p:sp>
      <p:sp>
        <p:nvSpPr>
          <p:cNvPr id="29" name="Textfeld 28">
            <a:extLst>
              <a:ext uri="{FF2B5EF4-FFF2-40B4-BE49-F238E27FC236}">
                <a16:creationId xmlns:a16="http://schemas.microsoft.com/office/drawing/2014/main" id="{6FC6FE5C-5FCA-C5F3-A362-4FCA4D80E1C4}"/>
              </a:ext>
            </a:extLst>
          </p:cNvPr>
          <p:cNvSpPr txBox="1"/>
          <p:nvPr/>
        </p:nvSpPr>
        <p:spPr>
          <a:xfrm>
            <a:off x="2663360" y="5202337"/>
            <a:ext cx="6928799" cy="757130"/>
          </a:xfrm>
          <a:prstGeom prst="rect">
            <a:avLst/>
          </a:prstGeom>
          <a:noFill/>
        </p:spPr>
        <p:txBody>
          <a:bodyPr wrap="square" rtlCol="0">
            <a:spAutoFit/>
          </a:bodyPr>
          <a:lstStyle/>
          <a:p>
            <a:pPr algn="ctr" defTabSz="548640"/>
            <a:r>
              <a:rPr lang="de-DE" sz="4320" dirty="0">
                <a:solidFill>
                  <a:prstClr val="white"/>
                </a:solidFill>
                <a:latin typeface="Calibri Light" panose="020F0302020204030204"/>
              </a:rPr>
              <a:t>Take </a:t>
            </a:r>
            <a:r>
              <a:rPr lang="de-DE" sz="4320" dirty="0" err="1">
                <a:solidFill>
                  <a:prstClr val="white"/>
                </a:solidFill>
                <a:latin typeface="Calibri Light" panose="020F0302020204030204"/>
              </a:rPr>
              <a:t>home</a:t>
            </a:r>
            <a:r>
              <a:rPr lang="de-DE" sz="4320" dirty="0">
                <a:solidFill>
                  <a:prstClr val="white"/>
                </a:solidFill>
                <a:latin typeface="Calibri Light" panose="020F0302020204030204"/>
              </a:rPr>
              <a:t> </a:t>
            </a:r>
            <a:r>
              <a:rPr lang="de-DE" sz="4320" dirty="0" err="1">
                <a:solidFill>
                  <a:prstClr val="white"/>
                </a:solidFill>
                <a:latin typeface="Calibri Light" panose="020F0302020204030204"/>
              </a:rPr>
              <a:t>message</a:t>
            </a:r>
            <a:endParaRPr lang="de-DE" sz="4320" dirty="0">
              <a:solidFill>
                <a:prstClr val="white"/>
              </a:solidFill>
              <a:latin typeface="Calibri Light" panose="020F0302020204030204"/>
            </a:endParaRPr>
          </a:p>
        </p:txBody>
      </p:sp>
      <p:pic>
        <p:nvPicPr>
          <p:cNvPr id="30" name="Grafik 29" descr="DNA mit einfarbiger Füllung">
            <a:extLst>
              <a:ext uri="{FF2B5EF4-FFF2-40B4-BE49-F238E27FC236}">
                <a16:creationId xmlns:a16="http://schemas.microsoft.com/office/drawing/2014/main" id="{142FFCCC-9D9C-EC40-0C31-403DF5029C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22226" y="1774042"/>
            <a:ext cx="488305" cy="488305"/>
          </a:xfrm>
          <a:prstGeom prst="rect">
            <a:avLst/>
          </a:prstGeom>
        </p:spPr>
      </p:pic>
      <p:pic>
        <p:nvPicPr>
          <p:cNvPr id="31" name="Grafik 30" descr="Balkendiagramm mit einfarbiger Füllung">
            <a:extLst>
              <a:ext uri="{FF2B5EF4-FFF2-40B4-BE49-F238E27FC236}">
                <a16:creationId xmlns:a16="http://schemas.microsoft.com/office/drawing/2014/main" id="{66ED7F3A-2D32-D585-DE71-ADE28E7E90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10532" y="2952339"/>
            <a:ext cx="488305" cy="488305"/>
          </a:xfrm>
          <a:prstGeom prst="rect">
            <a:avLst/>
          </a:prstGeom>
        </p:spPr>
      </p:pic>
      <p:pic>
        <p:nvPicPr>
          <p:cNvPr id="32" name="Grafik 31" descr="Puzzle mit einfarbiger Füllung">
            <a:extLst>
              <a:ext uri="{FF2B5EF4-FFF2-40B4-BE49-F238E27FC236}">
                <a16:creationId xmlns:a16="http://schemas.microsoft.com/office/drawing/2014/main" id="{174F8064-3CA2-5EF0-9EAE-5AD7A941F4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2084" y="4153446"/>
            <a:ext cx="488305" cy="488305"/>
          </a:xfrm>
          <a:prstGeom prst="rect">
            <a:avLst/>
          </a:prstGeom>
        </p:spPr>
      </p:pic>
      <p:pic>
        <p:nvPicPr>
          <p:cNvPr id="33" name="Grafik 32">
            <a:extLst>
              <a:ext uri="{FF2B5EF4-FFF2-40B4-BE49-F238E27FC236}">
                <a16:creationId xmlns:a16="http://schemas.microsoft.com/office/drawing/2014/main" id="{42A80A61-0E1E-1B1C-B580-5E8DE6C2222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354097" y="5344858"/>
            <a:ext cx="488305" cy="488305"/>
          </a:xfrm>
          <a:prstGeom prst="rect">
            <a:avLst/>
          </a:prstGeom>
        </p:spPr>
      </p:pic>
    </p:spTree>
    <p:extLst>
      <p:ext uri="{BB962C8B-B14F-4D97-AF65-F5344CB8AC3E}">
        <p14:creationId xmlns:p14="http://schemas.microsoft.com/office/powerpoint/2010/main" val="407001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3</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137"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4" name="Grafik 3" descr="Puzzle Silhouette">
            <a:extLst>
              <a:ext uri="{FF2B5EF4-FFF2-40B4-BE49-F238E27FC236}">
                <a16:creationId xmlns:a16="http://schemas.microsoft.com/office/drawing/2014/main" id="{B8593ED5-A074-D6BD-2408-1A9EB58BCB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sp>
        <p:nvSpPr>
          <p:cNvPr id="15" name="Rechteck 14">
            <a:extLst>
              <a:ext uri="{FF2B5EF4-FFF2-40B4-BE49-F238E27FC236}">
                <a16:creationId xmlns:a16="http://schemas.microsoft.com/office/drawing/2014/main" id="{5E27E46C-5530-17B3-A10D-D9E50FBBA231}"/>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6" name="Textfeld 15">
            <a:extLst>
              <a:ext uri="{FF2B5EF4-FFF2-40B4-BE49-F238E27FC236}">
                <a16:creationId xmlns:a16="http://schemas.microsoft.com/office/drawing/2014/main" id="{8614F586-BC94-BE30-13D5-9598D6F28F23}"/>
              </a:ext>
            </a:extLst>
          </p:cNvPr>
          <p:cNvSpPr txBox="1"/>
          <p:nvPr/>
        </p:nvSpPr>
        <p:spPr>
          <a:xfrm>
            <a:off x="3365490" y="1730820"/>
            <a:ext cx="5461021" cy="1421928"/>
          </a:xfrm>
          <a:prstGeom prst="rect">
            <a:avLst/>
          </a:prstGeom>
          <a:noFill/>
        </p:spPr>
        <p:txBody>
          <a:bodyPr wrap="square" rtlCol="0">
            <a:spAutoFit/>
          </a:bodyPr>
          <a:lstStyle/>
          <a:p>
            <a:pPr algn="ctr" defTabSz="548640"/>
            <a:r>
              <a:rPr lang="de-DE" sz="8640" b="1" dirty="0">
                <a:solidFill>
                  <a:prstClr val="white"/>
                </a:solidFill>
                <a:latin typeface="Calibri Light" panose="020F0302020204030204"/>
              </a:rPr>
              <a:t>Background</a:t>
            </a:r>
          </a:p>
        </p:txBody>
      </p:sp>
      <p:pic>
        <p:nvPicPr>
          <p:cNvPr id="18" name="Grafik 17" descr="DNA mit einfarbiger Füllung">
            <a:extLst>
              <a:ext uri="{FF2B5EF4-FFF2-40B4-BE49-F238E27FC236}">
                <a16:creationId xmlns:a16="http://schemas.microsoft.com/office/drawing/2014/main" id="{B2C7E076-AA23-AC1A-332D-9E5CCA5B24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8515" y="3089921"/>
            <a:ext cx="2334967" cy="2334967"/>
          </a:xfrm>
          <a:prstGeom prst="rect">
            <a:avLst/>
          </a:prstGeom>
        </p:spPr>
      </p:pic>
      <p:pic>
        <p:nvPicPr>
          <p:cNvPr id="6" name="Grafik 5">
            <a:extLst>
              <a:ext uri="{FF2B5EF4-FFF2-40B4-BE49-F238E27FC236}">
                <a16:creationId xmlns:a16="http://schemas.microsoft.com/office/drawing/2014/main" id="{522712C5-8850-E1C7-BD71-CD695A28B28F}"/>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51745" y="5382801"/>
            <a:ext cx="384296" cy="384296"/>
          </a:xfrm>
          <a:prstGeom prst="rect">
            <a:avLst/>
          </a:prstGeom>
        </p:spPr>
      </p:pic>
    </p:spTree>
    <p:extLst>
      <p:ext uri="{BB962C8B-B14F-4D97-AF65-F5344CB8AC3E}">
        <p14:creationId xmlns:p14="http://schemas.microsoft.com/office/powerpoint/2010/main" val="223620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4</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137"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65" y="2464562"/>
            <a:ext cx="488305" cy="488305"/>
          </a:xfrm>
          <a:prstGeom prst="rect">
            <a:avLst/>
          </a:prstGeom>
        </p:spPr>
      </p:pic>
      <p:pic>
        <p:nvPicPr>
          <p:cNvPr id="4" name="Grafik 3" descr="Puzzle Silhouette">
            <a:extLst>
              <a:ext uri="{FF2B5EF4-FFF2-40B4-BE49-F238E27FC236}">
                <a16:creationId xmlns:a16="http://schemas.microsoft.com/office/drawing/2014/main" id="{B8593ED5-A074-D6BD-2408-1A9EB58BCB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064" y="3881645"/>
            <a:ext cx="488306" cy="488306"/>
          </a:xfrm>
          <a:prstGeom prst="rect">
            <a:avLst/>
          </a:prstGeom>
        </p:spPr>
      </p:pic>
      <p:sp>
        <p:nvSpPr>
          <p:cNvPr id="25" name="Textfeld 12">
            <a:extLst>
              <a:ext uri="{FF2B5EF4-FFF2-40B4-BE49-F238E27FC236}">
                <a16:creationId xmlns:a16="http://schemas.microsoft.com/office/drawing/2014/main" id="{9AE1871B-80E2-5DC0-497E-2783AC60B904}"/>
              </a:ext>
            </a:extLst>
          </p:cNvPr>
          <p:cNvSpPr txBox="1"/>
          <p:nvPr/>
        </p:nvSpPr>
        <p:spPr>
          <a:xfrm>
            <a:off x="1636108" y="341153"/>
            <a:ext cx="8625575" cy="6832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48640"/>
            <a:r>
              <a:rPr lang="de-DE" sz="3840" dirty="0">
                <a:solidFill>
                  <a:prstClr val="black"/>
                </a:solidFill>
                <a:latin typeface="Calibri Light" panose="020F0302020204030204"/>
              </a:rPr>
              <a:t>Embryogenesis</a:t>
            </a:r>
          </a:p>
        </p:txBody>
      </p:sp>
      <p:sp>
        <p:nvSpPr>
          <p:cNvPr id="27" name="Textfeld 16">
            <a:extLst>
              <a:ext uri="{FF2B5EF4-FFF2-40B4-BE49-F238E27FC236}">
                <a16:creationId xmlns:a16="http://schemas.microsoft.com/office/drawing/2014/main" id="{265663A9-AEA5-D78C-F662-22232061C914}"/>
              </a:ext>
            </a:extLst>
          </p:cNvPr>
          <p:cNvSpPr txBox="1"/>
          <p:nvPr/>
        </p:nvSpPr>
        <p:spPr>
          <a:xfrm>
            <a:off x="4090664" y="6476061"/>
            <a:ext cx="3582365" cy="24006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48640"/>
            <a:r>
              <a:rPr lang="en-US" sz="960" dirty="0" err="1">
                <a:solidFill>
                  <a:prstClr val="black"/>
                </a:solidFill>
                <a:latin typeface="Calibri" panose="020F0502020204030204"/>
              </a:rPr>
              <a:t>Entwicklungs</a:t>
            </a:r>
            <a:r>
              <a:rPr lang="en-US" sz="960" dirty="0">
                <a:solidFill>
                  <a:prstClr val="black"/>
                </a:solidFill>
                <a:latin typeface="Calibri" panose="020F0502020204030204"/>
              </a:rPr>
              <a:t>-und </a:t>
            </a:r>
            <a:r>
              <a:rPr lang="en-US" sz="960" dirty="0" err="1">
                <a:solidFill>
                  <a:prstClr val="black"/>
                </a:solidFill>
                <a:latin typeface="Calibri" panose="020F0502020204030204"/>
              </a:rPr>
              <a:t>Reproduktionsbiologie</a:t>
            </a:r>
            <a:r>
              <a:rPr lang="en-US" sz="960" dirty="0">
                <a:solidFill>
                  <a:prstClr val="black"/>
                </a:solidFill>
                <a:latin typeface="Calibri" panose="020F0502020204030204"/>
              </a:rPr>
              <a:t>, Müller 2018</a:t>
            </a:r>
          </a:p>
        </p:txBody>
      </p:sp>
      <p:pic>
        <p:nvPicPr>
          <p:cNvPr id="3" name="Grafik 2">
            <a:extLst>
              <a:ext uri="{FF2B5EF4-FFF2-40B4-BE49-F238E27FC236}">
                <a16:creationId xmlns:a16="http://schemas.microsoft.com/office/drawing/2014/main" id="{8E66AADE-6D09-8591-BA6D-323A021DACF0}"/>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52379" y="5389421"/>
            <a:ext cx="377676" cy="377676"/>
          </a:xfrm>
          <a:prstGeom prst="rect">
            <a:avLst/>
          </a:prstGeom>
        </p:spPr>
      </p:pic>
      <p:sp>
        <p:nvSpPr>
          <p:cNvPr id="5" name="Textfeld 4">
            <a:extLst>
              <a:ext uri="{FF2B5EF4-FFF2-40B4-BE49-F238E27FC236}">
                <a16:creationId xmlns:a16="http://schemas.microsoft.com/office/drawing/2014/main" id="{67E0A370-5DC2-A432-78F7-8D12E537FDA3}"/>
              </a:ext>
            </a:extLst>
          </p:cNvPr>
          <p:cNvSpPr txBox="1"/>
          <p:nvPr/>
        </p:nvSpPr>
        <p:spPr>
          <a:xfrm>
            <a:off x="1665179" y="1236608"/>
            <a:ext cx="1101722" cy="584775"/>
          </a:xfrm>
          <a:prstGeom prst="rect">
            <a:avLst/>
          </a:prstGeom>
          <a:solidFill>
            <a:schemeClr val="bg1">
              <a:lumMod val="85000"/>
            </a:schemeClr>
          </a:solidFill>
          <a:ln>
            <a:solidFill>
              <a:schemeClr val="tx1">
                <a:lumMod val="50000"/>
                <a:lumOff val="50000"/>
              </a:schemeClr>
            </a:solidFill>
          </a:ln>
        </p:spPr>
        <p:txBody>
          <a:bodyPr wrap="square" rtlCol="0">
            <a:spAutoFit/>
          </a:bodyPr>
          <a:lstStyle/>
          <a:p>
            <a:r>
              <a:rPr lang="de-DE" sz="3200" dirty="0"/>
              <a:t>Brain</a:t>
            </a:r>
          </a:p>
        </p:txBody>
      </p:sp>
      <p:sp>
        <p:nvSpPr>
          <p:cNvPr id="6" name="Textfeld 5">
            <a:extLst>
              <a:ext uri="{FF2B5EF4-FFF2-40B4-BE49-F238E27FC236}">
                <a16:creationId xmlns:a16="http://schemas.microsoft.com/office/drawing/2014/main" id="{E4FEC6F3-D6EE-4116-BED6-3376AD2046E3}"/>
              </a:ext>
            </a:extLst>
          </p:cNvPr>
          <p:cNvSpPr txBox="1"/>
          <p:nvPr/>
        </p:nvSpPr>
        <p:spPr>
          <a:xfrm>
            <a:off x="2960679" y="1150876"/>
            <a:ext cx="6816689" cy="923330"/>
          </a:xfrm>
          <a:prstGeom prst="rect">
            <a:avLst/>
          </a:prstGeom>
          <a:noFill/>
        </p:spPr>
        <p:txBody>
          <a:bodyPr wrap="square" rtlCol="0">
            <a:spAutoFit/>
          </a:bodyPr>
          <a:lstStyle/>
          <a:p>
            <a:r>
              <a:rPr lang="de-DE" dirty="0" err="1"/>
              <a:t>Important</a:t>
            </a:r>
            <a:r>
              <a:rPr lang="de-DE" dirty="0"/>
              <a:t> </a:t>
            </a:r>
            <a:r>
              <a:rPr lang="de-DE" dirty="0" err="1"/>
              <a:t>steps</a:t>
            </a:r>
            <a:r>
              <a:rPr lang="de-DE" dirty="0"/>
              <a:t>: </a:t>
            </a:r>
          </a:p>
          <a:p>
            <a:pPr marL="342900" indent="-342900">
              <a:buFont typeface="+mj-lt"/>
              <a:buAutoNum type="arabicPeriod"/>
            </a:pPr>
            <a:r>
              <a:rPr lang="de-DE" dirty="0"/>
              <a:t>neuronal </a:t>
            </a:r>
            <a:r>
              <a:rPr lang="de-DE" dirty="0" err="1"/>
              <a:t>proliferation</a:t>
            </a:r>
            <a:r>
              <a:rPr lang="de-DE" dirty="0"/>
              <a:t> and </a:t>
            </a:r>
            <a:r>
              <a:rPr lang="de-DE" dirty="0" err="1"/>
              <a:t>differentiation</a:t>
            </a:r>
            <a:r>
              <a:rPr lang="de-DE" dirty="0"/>
              <a:t> (</a:t>
            </a:r>
            <a:r>
              <a:rPr lang="de-DE" dirty="0" err="1"/>
              <a:t>starting</a:t>
            </a:r>
            <a:r>
              <a:rPr lang="de-DE" dirty="0"/>
              <a:t> at </a:t>
            </a:r>
            <a:r>
              <a:rPr lang="de-DE" dirty="0" err="1"/>
              <a:t>week</a:t>
            </a:r>
            <a:r>
              <a:rPr lang="de-DE" dirty="0"/>
              <a:t> 4) </a:t>
            </a:r>
          </a:p>
          <a:p>
            <a:pPr marL="342900" indent="-342900">
              <a:buFont typeface="+mj-lt"/>
              <a:buAutoNum type="arabicPeriod"/>
            </a:pPr>
            <a:r>
              <a:rPr lang="de-DE" dirty="0"/>
              <a:t>neuronal </a:t>
            </a:r>
            <a:r>
              <a:rPr lang="de-DE" dirty="0" err="1"/>
              <a:t>migration</a:t>
            </a:r>
            <a:r>
              <a:rPr lang="de-DE" dirty="0"/>
              <a:t> and </a:t>
            </a:r>
            <a:r>
              <a:rPr lang="de-DE" dirty="0" err="1"/>
              <a:t>synapse</a:t>
            </a:r>
            <a:r>
              <a:rPr lang="de-DE" dirty="0"/>
              <a:t> </a:t>
            </a:r>
            <a:r>
              <a:rPr lang="de-DE" dirty="0" err="1"/>
              <a:t>formation</a:t>
            </a:r>
            <a:r>
              <a:rPr lang="de-DE" dirty="0"/>
              <a:t> (</a:t>
            </a:r>
            <a:r>
              <a:rPr lang="de-DE" dirty="0" err="1"/>
              <a:t>starting</a:t>
            </a:r>
            <a:r>
              <a:rPr lang="de-DE" dirty="0"/>
              <a:t> at </a:t>
            </a:r>
            <a:r>
              <a:rPr lang="de-DE" dirty="0" err="1"/>
              <a:t>week</a:t>
            </a:r>
            <a:r>
              <a:rPr lang="de-DE" dirty="0"/>
              <a:t> 9)</a:t>
            </a:r>
          </a:p>
        </p:txBody>
      </p:sp>
    </p:spTree>
    <p:extLst>
      <p:ext uri="{BB962C8B-B14F-4D97-AF65-F5344CB8AC3E}">
        <p14:creationId xmlns:p14="http://schemas.microsoft.com/office/powerpoint/2010/main" val="115670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6FF3AD3-E358-61B6-6911-DF7CE69062E2}"/>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2442374" y="1752860"/>
            <a:ext cx="7196447" cy="1421928"/>
          </a:xfrm>
          <a:prstGeom prst="rect">
            <a:avLst/>
          </a:prstGeom>
          <a:noFill/>
        </p:spPr>
        <p:txBody>
          <a:bodyPr wrap="square" rtlCol="0">
            <a:spAutoFit/>
          </a:bodyPr>
          <a:lstStyle/>
          <a:p>
            <a:pPr algn="ctr" defTabSz="548640"/>
            <a:r>
              <a:rPr lang="de-DE" sz="8640" b="1" dirty="0">
                <a:solidFill>
                  <a:prstClr val="white"/>
                </a:solidFill>
                <a:latin typeface="Calibri Light" panose="020F0302020204030204"/>
              </a:rPr>
              <a:t>Quality </a:t>
            </a:r>
            <a:r>
              <a:rPr lang="de-DE" sz="8640" b="1" dirty="0" err="1">
                <a:solidFill>
                  <a:prstClr val="white"/>
                </a:solidFill>
                <a:latin typeface="Calibri Light" panose="020F0302020204030204"/>
              </a:rPr>
              <a:t>control</a:t>
            </a:r>
            <a:endParaRPr lang="de-DE" sz="8640" b="1" dirty="0">
              <a:solidFill>
                <a:prstClr val="white"/>
              </a:solidFill>
              <a:latin typeface="Calibri Light" panose="020F03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5</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791" y="2463824"/>
            <a:ext cx="488305" cy="488305"/>
          </a:xfrm>
          <a:prstGeom prst="rect">
            <a:avLst/>
          </a:prstGeom>
        </p:spPr>
      </p:pic>
      <p:pic>
        <p:nvPicPr>
          <p:cNvPr id="16" name="Grafik 15" descr="Puzzle Silhouette">
            <a:extLst>
              <a:ext uri="{FF2B5EF4-FFF2-40B4-BE49-F238E27FC236}">
                <a16:creationId xmlns:a16="http://schemas.microsoft.com/office/drawing/2014/main" id="{6317FA06-3810-D637-228A-E73475CE43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pic>
        <p:nvPicPr>
          <p:cNvPr id="18" name="Grafik 17" descr="Balkendiagramm mit einfarbiger Füllung">
            <a:extLst>
              <a:ext uri="{FF2B5EF4-FFF2-40B4-BE49-F238E27FC236}">
                <a16:creationId xmlns:a16="http://schemas.microsoft.com/office/drawing/2014/main" id="{16E8C3AF-2203-2452-31F6-501A259B09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28517" y="3223045"/>
            <a:ext cx="2334967" cy="2334967"/>
          </a:xfrm>
          <a:prstGeom prst="rect">
            <a:avLst/>
          </a:prstGeom>
        </p:spPr>
      </p:pic>
      <p:pic>
        <p:nvPicPr>
          <p:cNvPr id="4" name="Grafik 3">
            <a:extLst>
              <a:ext uri="{FF2B5EF4-FFF2-40B4-BE49-F238E27FC236}">
                <a16:creationId xmlns:a16="http://schemas.microsoft.com/office/drawing/2014/main" id="{0236255A-A907-F567-6175-8CCC35BD56A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51745" y="5382801"/>
            <a:ext cx="384296" cy="384296"/>
          </a:xfrm>
          <a:prstGeom prst="rect">
            <a:avLst/>
          </a:prstGeom>
        </p:spPr>
      </p:pic>
    </p:spTree>
    <p:extLst>
      <p:ext uri="{BB962C8B-B14F-4D97-AF65-F5344CB8AC3E}">
        <p14:creationId xmlns:p14="http://schemas.microsoft.com/office/powerpoint/2010/main" val="44619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defTabSz="548640"/>
            <a:r>
              <a:rPr lang="de-DE" sz="3840" dirty="0">
                <a:solidFill>
                  <a:prstClr val="black"/>
                </a:solidFill>
                <a:latin typeface="Calibri Light" panose="020F0302020204030204"/>
              </a:rPr>
              <a:t>Quality </a:t>
            </a:r>
            <a:r>
              <a:rPr lang="de-DE" sz="3840" dirty="0" err="1">
                <a:solidFill>
                  <a:prstClr val="black"/>
                </a:solidFill>
                <a:latin typeface="Calibri Light" panose="020F0302020204030204"/>
              </a:rPr>
              <a:t>control</a:t>
            </a:r>
            <a:endParaRPr lang="de-DE" sz="3840" dirty="0">
              <a:solidFill>
                <a:prstClr val="black"/>
              </a:solidFill>
              <a:latin typeface="Calibri Light" panose="020F03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6</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791" y="2463824"/>
            <a:ext cx="488305" cy="488305"/>
          </a:xfrm>
          <a:prstGeom prst="rect">
            <a:avLst/>
          </a:prstGeom>
        </p:spPr>
      </p:pic>
      <p:pic>
        <p:nvPicPr>
          <p:cNvPr id="16" name="Grafik 15" descr="Puzzle Silhouette">
            <a:extLst>
              <a:ext uri="{FF2B5EF4-FFF2-40B4-BE49-F238E27FC236}">
                <a16:creationId xmlns:a16="http://schemas.microsoft.com/office/drawing/2014/main" id="{6317FA06-3810-D637-228A-E73475CE43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pic>
        <p:nvPicPr>
          <p:cNvPr id="3" name="Grafik 2">
            <a:extLst>
              <a:ext uri="{FF2B5EF4-FFF2-40B4-BE49-F238E27FC236}">
                <a16:creationId xmlns:a16="http://schemas.microsoft.com/office/drawing/2014/main" id="{70782AB1-A899-FA0A-0D76-A12573625B7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51745" y="5382801"/>
            <a:ext cx="384296" cy="384296"/>
          </a:xfrm>
          <a:prstGeom prst="rect">
            <a:avLst/>
          </a:prstGeom>
        </p:spPr>
      </p:pic>
      <p:pic>
        <p:nvPicPr>
          <p:cNvPr id="4" name="Grafik 3">
            <a:extLst>
              <a:ext uri="{FF2B5EF4-FFF2-40B4-BE49-F238E27FC236}">
                <a16:creationId xmlns:a16="http://schemas.microsoft.com/office/drawing/2014/main" id="{8F73FDD2-D62F-A2E5-19E1-F324360EF39D}"/>
              </a:ext>
            </a:extLst>
          </p:cNvPr>
          <p:cNvPicPr>
            <a:picLocks noChangeAspect="1"/>
          </p:cNvPicPr>
          <p:nvPr/>
        </p:nvPicPr>
        <p:blipFill>
          <a:blip r:embed="rId11"/>
          <a:stretch>
            <a:fillRect/>
          </a:stretch>
        </p:blipFill>
        <p:spPr>
          <a:xfrm>
            <a:off x="1832329" y="1061881"/>
            <a:ext cx="7378044" cy="5343332"/>
          </a:xfrm>
          <a:prstGeom prst="rect">
            <a:avLst/>
          </a:prstGeom>
        </p:spPr>
      </p:pic>
    </p:spTree>
    <p:extLst>
      <p:ext uri="{BB962C8B-B14F-4D97-AF65-F5344CB8AC3E}">
        <p14:creationId xmlns:p14="http://schemas.microsoft.com/office/powerpoint/2010/main" val="116781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7</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5" name="Grafik 14" descr="Puzzle mit einfarbiger Füllung">
            <a:extLst>
              <a:ext uri="{FF2B5EF4-FFF2-40B4-BE49-F238E27FC236}">
                <a16:creationId xmlns:a16="http://schemas.microsoft.com/office/drawing/2014/main" id="{C5F5028C-73FB-7E95-C5E7-F20057320C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722" y="3881647"/>
            <a:ext cx="488305" cy="488305"/>
          </a:xfrm>
          <a:prstGeom prst="rect">
            <a:avLst/>
          </a:prstGeom>
        </p:spPr>
      </p:pic>
      <p:sp>
        <p:nvSpPr>
          <p:cNvPr id="18" name="Rechteck 17">
            <a:extLst>
              <a:ext uri="{FF2B5EF4-FFF2-40B4-BE49-F238E27FC236}">
                <a16:creationId xmlns:a16="http://schemas.microsoft.com/office/drawing/2014/main" id="{6B413C58-5949-C2F2-AB27-000A7E373BEA}"/>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9" name="Textfeld 18">
            <a:extLst>
              <a:ext uri="{FF2B5EF4-FFF2-40B4-BE49-F238E27FC236}">
                <a16:creationId xmlns:a16="http://schemas.microsoft.com/office/drawing/2014/main" id="{7B1D46E3-1F5A-59FB-EF26-7752035277CB}"/>
              </a:ext>
            </a:extLst>
          </p:cNvPr>
          <p:cNvSpPr txBox="1"/>
          <p:nvPr/>
        </p:nvSpPr>
        <p:spPr>
          <a:xfrm>
            <a:off x="3400808" y="1782651"/>
            <a:ext cx="5279581" cy="1421928"/>
          </a:xfrm>
          <a:prstGeom prst="rect">
            <a:avLst/>
          </a:prstGeom>
          <a:noFill/>
        </p:spPr>
        <p:txBody>
          <a:bodyPr wrap="square" rtlCol="0">
            <a:spAutoFit/>
          </a:bodyPr>
          <a:lstStyle/>
          <a:p>
            <a:pPr algn="ctr" defTabSz="548640"/>
            <a:r>
              <a:rPr lang="de-DE" sz="8640" b="1" dirty="0">
                <a:solidFill>
                  <a:prstClr val="white"/>
                </a:solidFill>
                <a:latin typeface="Calibri Light" panose="020F0302020204030204"/>
              </a:rPr>
              <a:t>Hypothesis</a:t>
            </a:r>
          </a:p>
        </p:txBody>
      </p:sp>
      <p:pic>
        <p:nvPicPr>
          <p:cNvPr id="21" name="Grafik 20" descr="Puzzle mit einfarbiger Füllung">
            <a:extLst>
              <a:ext uri="{FF2B5EF4-FFF2-40B4-BE49-F238E27FC236}">
                <a16:creationId xmlns:a16="http://schemas.microsoft.com/office/drawing/2014/main" id="{11B16490-8A2B-4B35-A689-9B40E7520E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73114" y="3083374"/>
            <a:ext cx="2334967" cy="2334967"/>
          </a:xfrm>
          <a:prstGeom prst="rect">
            <a:avLst/>
          </a:prstGeom>
        </p:spPr>
      </p:pic>
      <p:pic>
        <p:nvPicPr>
          <p:cNvPr id="3" name="Grafik 2">
            <a:extLst>
              <a:ext uri="{FF2B5EF4-FFF2-40B4-BE49-F238E27FC236}">
                <a16:creationId xmlns:a16="http://schemas.microsoft.com/office/drawing/2014/main" id="{457D1291-8EE1-949A-CC63-E18A3AA353C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93476"/>
            <a:ext cx="385496" cy="385496"/>
          </a:xfrm>
          <a:prstGeom prst="rect">
            <a:avLst/>
          </a:prstGeom>
        </p:spPr>
      </p:pic>
    </p:spTree>
    <p:extLst>
      <p:ext uri="{BB962C8B-B14F-4D97-AF65-F5344CB8AC3E}">
        <p14:creationId xmlns:p14="http://schemas.microsoft.com/office/powerpoint/2010/main" val="6768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marL="0" marR="0" lvl="0" indent="0" algn="l" defTabSz="54864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1080" b="0" i="0" u="none" strike="noStrike" kern="1200" cap="none" spc="0" normalizeH="0" baseline="0" noProof="0">
                <a:ln>
                  <a:noFill/>
                </a:ln>
                <a:solidFill>
                  <a:srgbClr val="2E4186"/>
                </a:solidFill>
                <a:effectLst/>
                <a:uLnTx/>
                <a:uFillTx/>
                <a:latin typeface="Calibri" panose="020F0502020204030204"/>
                <a:ea typeface="+mn-ea"/>
                <a:cs typeface="+mn-cs"/>
              </a:rPr>
              <a:pPr marL="0" marR="0" lvl="0" indent="0" algn="l" defTabSz="548640" rtl="0" eaLnBrk="1" fontAlgn="auto" latinLnBrk="0" hangingPunct="1">
                <a:lnSpc>
                  <a:spcPct val="100000"/>
                </a:lnSpc>
                <a:spcBef>
                  <a:spcPts val="0"/>
                </a:spcBef>
                <a:spcAft>
                  <a:spcPts val="0"/>
                </a:spcAft>
                <a:buClrTx/>
                <a:buSzTx/>
                <a:buFontTx/>
                <a:buNone/>
                <a:tabLst/>
                <a:defRPr/>
              </a:pPr>
              <a:t>17.07.22</a:t>
            </a:fld>
            <a:endParaRPr kumimoji="0" lang="de-DE" sz="108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kumimoji="0" lang="de-DE" sz="3840" b="0" i="0" u="none" strike="noStrike" kern="1200" cap="none" spc="0" normalizeH="0" baseline="0" noProof="0" dirty="0">
                <a:ln>
                  <a:noFill/>
                </a:ln>
                <a:solidFill>
                  <a:prstClr val="black"/>
                </a:solidFill>
                <a:effectLst/>
                <a:uLnTx/>
                <a:uFillTx/>
                <a:latin typeface="Calibri Light" panose="020F0302020204030204"/>
                <a:ea typeface="+mn-ea"/>
                <a:cs typeface="+mn-cs"/>
              </a:rPr>
              <a:t>Hypothesis</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marL="0" marR="0" lvl="0" indent="0" algn="l" defTabSz="548640" rtl="0" eaLnBrk="1" fontAlgn="auto" latinLnBrk="0" hangingPunct="1">
              <a:lnSpc>
                <a:spcPct val="100000"/>
              </a:lnSpc>
              <a:spcBef>
                <a:spcPts val="0"/>
              </a:spcBef>
              <a:spcAft>
                <a:spcPts val="0"/>
              </a:spcAft>
              <a:buClrTx/>
              <a:buSzTx/>
              <a:buFontTx/>
              <a:buNone/>
              <a:tabLst/>
              <a:defRPr/>
            </a:pPr>
            <a:endParaRPr kumimoji="0" lang="de-DE" sz="216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marL="0" marR="0" lvl="0" indent="0" algn="r" defTabSz="54864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1080" b="0" i="0" u="none" strike="noStrike" kern="1200" cap="none" spc="0" normalizeH="0" baseline="0" noProof="0">
                <a:ln>
                  <a:noFill/>
                </a:ln>
                <a:solidFill>
                  <a:srgbClr val="2E4186"/>
                </a:solidFill>
                <a:effectLst/>
                <a:uLnTx/>
                <a:uFillTx/>
                <a:latin typeface="Calibri" panose="020F0502020204030204"/>
                <a:ea typeface="+mn-ea"/>
                <a:cs typeface="+mn-cs"/>
              </a:rPr>
              <a:pPr marL="0" marR="0" lvl="0" indent="0" algn="r" defTabSz="548640" rtl="0" eaLnBrk="1" fontAlgn="auto" latinLnBrk="0" hangingPunct="1">
                <a:lnSpc>
                  <a:spcPct val="100000"/>
                </a:lnSpc>
                <a:spcBef>
                  <a:spcPts val="0"/>
                </a:spcBef>
                <a:spcAft>
                  <a:spcPts val="0"/>
                </a:spcAft>
                <a:buClrTx/>
                <a:buSzTx/>
                <a:buFontTx/>
                <a:buNone/>
                <a:tabLst/>
                <a:defRPr/>
              </a:pPr>
              <a:t>8</a:t>
            </a:fld>
            <a:endParaRPr kumimoji="0" lang="de-DE" sz="108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5" name="Grafik 14" descr="Puzzle mit einfarbiger Füllung">
            <a:extLst>
              <a:ext uri="{FF2B5EF4-FFF2-40B4-BE49-F238E27FC236}">
                <a16:creationId xmlns:a16="http://schemas.microsoft.com/office/drawing/2014/main" id="{C5F5028C-73FB-7E95-C5E7-F20057320C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722" y="3881647"/>
            <a:ext cx="488305" cy="488305"/>
          </a:xfrm>
          <a:prstGeom prst="rect">
            <a:avLst/>
          </a:prstGeom>
        </p:spPr>
      </p:pic>
      <p:pic>
        <p:nvPicPr>
          <p:cNvPr id="4" name="Grafik 3">
            <a:extLst>
              <a:ext uri="{FF2B5EF4-FFF2-40B4-BE49-F238E27FC236}">
                <a16:creationId xmlns:a16="http://schemas.microsoft.com/office/drawing/2014/main" id="{11DBC4CA-39DB-830F-06E5-4F8E60C2126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87093"/>
            <a:ext cx="385774" cy="385774"/>
          </a:xfrm>
          <a:prstGeom prst="rect">
            <a:avLst/>
          </a:prstGeom>
        </p:spPr>
      </p:pic>
      <p:sp>
        <p:nvSpPr>
          <p:cNvPr id="3" name="Textfeld 2">
            <a:extLst>
              <a:ext uri="{FF2B5EF4-FFF2-40B4-BE49-F238E27FC236}">
                <a16:creationId xmlns:a16="http://schemas.microsoft.com/office/drawing/2014/main" id="{5D114A43-7124-0108-1BFF-29DB2D219E45}"/>
              </a:ext>
            </a:extLst>
          </p:cNvPr>
          <p:cNvSpPr txBox="1"/>
          <p:nvPr/>
        </p:nvSpPr>
        <p:spPr>
          <a:xfrm>
            <a:off x="3954483" y="2137558"/>
            <a:ext cx="4334494" cy="12914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51E44985-1700-EA1E-7830-B8BD60CC8A55}"/>
              </a:ext>
            </a:extLst>
          </p:cNvPr>
          <p:cNvSpPr txBox="1"/>
          <p:nvPr/>
        </p:nvSpPr>
        <p:spPr>
          <a:xfrm>
            <a:off x="2243850" y="2696768"/>
            <a:ext cx="8964330" cy="1323439"/>
          </a:xfrm>
          <a:prstGeom prst="rect">
            <a:avLst/>
          </a:prstGeom>
          <a:noFill/>
        </p:spPr>
        <p:txBody>
          <a:bodyPr wrap="square" rtlCol="0">
            <a:spAutoFit/>
          </a:bodyPr>
          <a:lstStyle/>
          <a:p>
            <a:pPr algn="ctr"/>
            <a:r>
              <a:rPr lang="de-DE" sz="4000" dirty="0"/>
              <a:t>Brain </a:t>
            </a:r>
            <a:r>
              <a:rPr lang="de-DE" sz="4000" dirty="0" err="1"/>
              <a:t>subtissue-specific</a:t>
            </a:r>
            <a:r>
              <a:rPr lang="de-DE" sz="4000" dirty="0"/>
              <a:t> </a:t>
            </a:r>
            <a:r>
              <a:rPr lang="de-DE" sz="4000" dirty="0" err="1"/>
              <a:t>gene</a:t>
            </a:r>
            <a:r>
              <a:rPr lang="de-DE" sz="4000" dirty="0"/>
              <a:t> </a:t>
            </a:r>
            <a:r>
              <a:rPr lang="de-DE" sz="4000" dirty="0" err="1"/>
              <a:t>expression</a:t>
            </a:r>
            <a:r>
              <a:rPr lang="de-DE" sz="4000" dirty="0"/>
              <a:t> </a:t>
            </a:r>
            <a:r>
              <a:rPr lang="de-DE" sz="4000" dirty="0" err="1"/>
              <a:t>reflects</a:t>
            </a:r>
            <a:r>
              <a:rPr lang="de-DE" sz="4000" dirty="0"/>
              <a:t> neuronal </a:t>
            </a:r>
            <a:r>
              <a:rPr lang="de-DE" sz="4000" dirty="0" err="1"/>
              <a:t>development</a:t>
            </a:r>
            <a:r>
              <a:rPr lang="de-DE" sz="4000" dirty="0"/>
              <a:t> </a:t>
            </a:r>
            <a:r>
              <a:rPr lang="de-DE" sz="4000" dirty="0" err="1"/>
              <a:t>processes</a:t>
            </a:r>
            <a:endParaRPr lang="de-DE" sz="4000" dirty="0"/>
          </a:p>
        </p:txBody>
      </p:sp>
    </p:spTree>
    <p:extLst>
      <p:ext uri="{BB962C8B-B14F-4D97-AF65-F5344CB8AC3E}">
        <p14:creationId xmlns:p14="http://schemas.microsoft.com/office/powerpoint/2010/main" val="70774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defTabSz="548640"/>
            <a:r>
              <a:rPr lang="de-DE" sz="3840" dirty="0">
                <a:solidFill>
                  <a:prstClr val="black"/>
                </a:solidFill>
                <a:latin typeface="Calibri Light" panose="020F0302020204030204"/>
              </a:rPr>
              <a:t>Ion </a:t>
            </a:r>
            <a:r>
              <a:rPr lang="de-DE" sz="3840" dirty="0" err="1">
                <a:solidFill>
                  <a:prstClr val="black"/>
                </a:solidFill>
                <a:latin typeface="Calibri Light" panose="020F0302020204030204"/>
              </a:rPr>
              <a:t>channels</a:t>
            </a:r>
            <a:endParaRPr lang="de-DE" sz="3840" dirty="0">
              <a:solidFill>
                <a:prstClr val="black"/>
              </a:solidFill>
              <a:latin typeface="Calibri Light" panose="020F03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9</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5" name="Grafik 14" descr="Puzzle mit einfarbiger Füllung">
            <a:extLst>
              <a:ext uri="{FF2B5EF4-FFF2-40B4-BE49-F238E27FC236}">
                <a16:creationId xmlns:a16="http://schemas.microsoft.com/office/drawing/2014/main" id="{C5F5028C-73FB-7E95-C5E7-F20057320C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722" y="3881647"/>
            <a:ext cx="488305" cy="488305"/>
          </a:xfrm>
          <a:prstGeom prst="rect">
            <a:avLst/>
          </a:prstGeom>
        </p:spPr>
      </p:pic>
      <p:pic>
        <p:nvPicPr>
          <p:cNvPr id="4" name="Grafik 3">
            <a:extLst>
              <a:ext uri="{FF2B5EF4-FFF2-40B4-BE49-F238E27FC236}">
                <a16:creationId xmlns:a16="http://schemas.microsoft.com/office/drawing/2014/main" id="{11DBC4CA-39DB-830F-06E5-4F8E60C2126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87093"/>
            <a:ext cx="385774" cy="385774"/>
          </a:xfrm>
          <a:prstGeom prst="rect">
            <a:avLst/>
          </a:prstGeom>
        </p:spPr>
      </p:pic>
      <p:sp>
        <p:nvSpPr>
          <p:cNvPr id="5" name="Textfeld 4">
            <a:extLst>
              <a:ext uri="{FF2B5EF4-FFF2-40B4-BE49-F238E27FC236}">
                <a16:creationId xmlns:a16="http://schemas.microsoft.com/office/drawing/2014/main" id="{917EE7A3-D13F-DB1E-8056-064BE811E6FC}"/>
              </a:ext>
            </a:extLst>
          </p:cNvPr>
          <p:cNvSpPr txBox="1"/>
          <p:nvPr/>
        </p:nvSpPr>
        <p:spPr>
          <a:xfrm>
            <a:off x="7865869" y="2385548"/>
            <a:ext cx="4215741" cy="646331"/>
          </a:xfrm>
          <a:prstGeom prst="rect">
            <a:avLst/>
          </a:prstGeom>
          <a:noFill/>
        </p:spPr>
        <p:txBody>
          <a:bodyPr wrap="square" rtlCol="0">
            <a:spAutoFit/>
          </a:bodyPr>
          <a:lstStyle/>
          <a:p>
            <a:r>
              <a:rPr lang="de-DE" dirty="0"/>
              <a:t>SLN </a:t>
            </a:r>
            <a:r>
              <a:rPr lang="de-DE" dirty="0" err="1"/>
              <a:t>sarcolipin</a:t>
            </a:r>
            <a:r>
              <a:rPr lang="de-DE" dirty="0"/>
              <a:t> </a:t>
            </a:r>
          </a:p>
          <a:p>
            <a:r>
              <a:rPr lang="de-DE" dirty="0"/>
              <a:t>(</a:t>
            </a:r>
            <a:r>
              <a:rPr lang="de-DE" dirty="0" err="1"/>
              <a:t>Sarcoplasmic</a:t>
            </a:r>
            <a:r>
              <a:rPr lang="de-DE" dirty="0"/>
              <a:t> </a:t>
            </a:r>
            <a:r>
              <a:rPr lang="de-DE" dirty="0" err="1"/>
              <a:t>reticulum</a:t>
            </a:r>
            <a:r>
              <a:rPr lang="de-DE" dirty="0"/>
              <a:t> Ca(2+)-</a:t>
            </a:r>
            <a:r>
              <a:rPr lang="de-DE" dirty="0" err="1"/>
              <a:t>ATPases</a:t>
            </a:r>
            <a:r>
              <a:rPr lang="de-DE" dirty="0"/>
              <a:t>)</a:t>
            </a:r>
          </a:p>
        </p:txBody>
      </p:sp>
      <p:cxnSp>
        <p:nvCxnSpPr>
          <p:cNvPr id="7" name="Gerade Verbindung mit Pfeil 6">
            <a:extLst>
              <a:ext uri="{FF2B5EF4-FFF2-40B4-BE49-F238E27FC236}">
                <a16:creationId xmlns:a16="http://schemas.microsoft.com/office/drawing/2014/main" id="{682FC8BD-32BB-346D-6492-05C993E2B840}"/>
              </a:ext>
            </a:extLst>
          </p:cNvPr>
          <p:cNvCxnSpPr/>
          <p:nvPr/>
        </p:nvCxnSpPr>
        <p:spPr>
          <a:xfrm flipH="1">
            <a:off x="9635799" y="3057798"/>
            <a:ext cx="143443" cy="93933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feld 7">
            <a:extLst>
              <a:ext uri="{FF2B5EF4-FFF2-40B4-BE49-F238E27FC236}">
                <a16:creationId xmlns:a16="http://schemas.microsoft.com/office/drawing/2014/main" id="{48F7CD0F-4BC4-EB9B-7956-4AE4494FE191}"/>
              </a:ext>
            </a:extLst>
          </p:cNvPr>
          <p:cNvSpPr txBox="1"/>
          <p:nvPr/>
        </p:nvSpPr>
        <p:spPr>
          <a:xfrm>
            <a:off x="8512481" y="4071415"/>
            <a:ext cx="2695699" cy="671832"/>
          </a:xfrm>
          <a:prstGeom prst="rect">
            <a:avLst/>
          </a:prstGeom>
          <a:noFill/>
        </p:spPr>
        <p:txBody>
          <a:bodyPr wrap="square" rtlCol="0">
            <a:spAutoFit/>
          </a:bodyPr>
          <a:lstStyle/>
          <a:p>
            <a:r>
              <a:rPr lang="de-DE" dirty="0"/>
              <a:t>neuronal </a:t>
            </a:r>
            <a:r>
              <a:rPr lang="de-DE" dirty="0" err="1"/>
              <a:t>migration</a:t>
            </a:r>
            <a:r>
              <a:rPr lang="de-DE" dirty="0"/>
              <a:t> </a:t>
            </a:r>
            <a:r>
              <a:rPr lang="de-DE" dirty="0" err="1"/>
              <a:t>starting</a:t>
            </a:r>
            <a:r>
              <a:rPr lang="de-DE" dirty="0"/>
              <a:t> </a:t>
            </a:r>
            <a:r>
              <a:rPr lang="de-DE" dirty="0" err="1"/>
              <a:t>week</a:t>
            </a:r>
            <a:r>
              <a:rPr lang="de-DE" dirty="0"/>
              <a:t> 9</a:t>
            </a:r>
          </a:p>
        </p:txBody>
      </p:sp>
      <p:pic>
        <p:nvPicPr>
          <p:cNvPr id="10" name="Grafik 9">
            <a:extLst>
              <a:ext uri="{FF2B5EF4-FFF2-40B4-BE49-F238E27FC236}">
                <a16:creationId xmlns:a16="http://schemas.microsoft.com/office/drawing/2014/main" id="{9147B1DC-CFC6-C529-1D1B-8D06790CF179}"/>
              </a:ext>
            </a:extLst>
          </p:cNvPr>
          <p:cNvPicPr>
            <a:picLocks noChangeAspect="1"/>
          </p:cNvPicPr>
          <p:nvPr/>
        </p:nvPicPr>
        <p:blipFill>
          <a:blip r:embed="rId11"/>
          <a:stretch>
            <a:fillRect/>
          </a:stretch>
        </p:blipFill>
        <p:spPr>
          <a:xfrm>
            <a:off x="2054431" y="1129809"/>
            <a:ext cx="5301988" cy="5182739"/>
          </a:xfrm>
          <a:prstGeom prst="rect">
            <a:avLst/>
          </a:prstGeom>
        </p:spPr>
      </p:pic>
    </p:spTree>
    <p:extLst>
      <p:ext uri="{BB962C8B-B14F-4D97-AF65-F5344CB8AC3E}">
        <p14:creationId xmlns:p14="http://schemas.microsoft.com/office/powerpoint/2010/main" val="280024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Words>
  <Application>Microsoft Macintosh PowerPoint</Application>
  <PresentationFormat>Breitbild</PresentationFormat>
  <Paragraphs>72</Paragraphs>
  <Slides>15</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Calibri Light</vt:lpstr>
      <vt:lpstr>1_Office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Joshua Eigenmann</dc:creator>
  <cp:lastModifiedBy>Joshua Eigenmann</cp:lastModifiedBy>
  <cp:revision>2</cp:revision>
  <dcterms:created xsi:type="dcterms:W3CDTF">2022-07-17T15:23:34Z</dcterms:created>
  <dcterms:modified xsi:type="dcterms:W3CDTF">2022-07-17T23:23:57Z</dcterms:modified>
</cp:coreProperties>
</file>