
<file path=[Content_Types].xml><?xml version="1.0" encoding="utf-8"?>
<Types xmlns="http://schemas.openxmlformats.org/package/2006/content-types">
  <Default Extension="jpg" ContentType="image/pn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326" r:id="rId2"/>
    <p:sldId id="323" r:id="rId3"/>
    <p:sldId id="318" r:id="rId4"/>
    <p:sldId id="335" r:id="rId5"/>
    <p:sldId id="319" r:id="rId6"/>
    <p:sldId id="329" r:id="rId7"/>
    <p:sldId id="332" r:id="rId8"/>
    <p:sldId id="333" r:id="rId9"/>
    <p:sldId id="330" r:id="rId10"/>
    <p:sldId id="331" r:id="rId11"/>
    <p:sldId id="334" r:id="rId12"/>
    <p:sldId id="320" r:id="rId13"/>
    <p:sldId id="321" r:id="rId14"/>
    <p:sldId id="325" r:id="rId15"/>
    <p:sldId id="327" r:id="rId16"/>
    <p:sldId id="328" r:id="rId17"/>
    <p:sldId id="322" r:id="rId18"/>
  </p:sldIdLst>
  <p:sldSz cx="9144000" cy="5715000" type="screen16x1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aul Christmann" initials="PC" lastIdx="5" clrIdx="0">
    <p:extLst>
      <p:ext uri="{19B8F6BF-5375-455C-9EA6-DF929625EA0E}">
        <p15:presenceInfo xmlns:p15="http://schemas.microsoft.com/office/powerpoint/2012/main" userId="Paul Christman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D0B10"/>
    <a:srgbClr val="10A1EA"/>
    <a:srgbClr val="2E4186"/>
    <a:srgbClr val="17F1D7"/>
    <a:srgbClr val="12D4E8"/>
    <a:srgbClr val="175CF5"/>
    <a:srgbClr val="E7E6F1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051" autoAdjust="0"/>
    <p:restoredTop sz="83639" autoAdjust="0"/>
  </p:normalViewPr>
  <p:slideViewPr>
    <p:cSldViewPr snapToGrid="0">
      <p:cViewPr varScale="1">
        <p:scale>
          <a:sx n="110" d="100"/>
          <a:sy n="110" d="100"/>
        </p:scale>
        <p:origin x="1422" y="1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66BCB4-5747-4B09-964D-B3729956D23A}" type="datetimeFigureOut">
              <a:rPr lang="de-DE" smtClean="0"/>
              <a:t>17.05.2022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F12AC4-85F9-4B93-92D3-A9937CE1B92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145335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It’s a quite interesting issue how a complex multicellular organism develops from a single cell. Our dataset targets week 4 to 9. Especially the brain develops </a:t>
            </a:r>
          </a:p>
          <a:p>
            <a:r>
              <a:rPr lang="en-US" dirty="0"/>
              <a:t>At week 4: the neural tube closes and the heart starts to beat and first structures like arm buds develop. </a:t>
            </a:r>
          </a:p>
          <a:p>
            <a:r>
              <a:rPr lang="en-US" dirty="0"/>
              <a:t>The brain of the fetus grows  during the next weeks and the Prosencephalon develops to the Diencephalon and Telencephalon. Furthermore the morphology of the embryo changes. </a:t>
            </a:r>
          </a:p>
          <a:p>
            <a:r>
              <a:rPr lang="en-US" dirty="0"/>
              <a:t>Major parts of the brain are developed at week 9. </a:t>
            </a:r>
          </a:p>
          <a:p>
            <a:r>
              <a:rPr lang="en-US" dirty="0"/>
              <a:t>Many signals influence the development of the brain e.g. chemokines.</a:t>
            </a:r>
          </a:p>
          <a:p>
            <a:r>
              <a:rPr lang="en-US" dirty="0"/>
              <a:t>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F12AC4-85F9-4B93-92D3-A9937CE1B92C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357790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Next </a:t>
            </a:r>
            <a:r>
              <a:rPr lang="de-DE" dirty="0" err="1"/>
              <a:t>up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got</a:t>
            </a:r>
            <a:r>
              <a:rPr lang="de-DE" dirty="0"/>
              <a:t> </a:t>
            </a:r>
            <a:r>
              <a:rPr lang="de-DE" dirty="0" err="1"/>
              <a:t>our</a:t>
            </a:r>
            <a:r>
              <a:rPr lang="de-DE" dirty="0"/>
              <a:t> RNA </a:t>
            </a:r>
            <a:r>
              <a:rPr lang="de-DE" dirty="0" err="1"/>
              <a:t>degradation</a:t>
            </a:r>
            <a:r>
              <a:rPr lang="de-DE" dirty="0"/>
              <a:t>. The RNA </a:t>
            </a:r>
            <a:r>
              <a:rPr lang="de-DE" dirty="0" err="1"/>
              <a:t>bound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surface</a:t>
            </a:r>
            <a:r>
              <a:rPr lang="de-DE" dirty="0"/>
              <a:t> and </a:t>
            </a:r>
            <a:r>
              <a:rPr lang="de-DE" dirty="0" err="1"/>
              <a:t>is</a:t>
            </a:r>
            <a:r>
              <a:rPr lang="de-DE" dirty="0"/>
              <a:t> an </a:t>
            </a:r>
            <a:r>
              <a:rPr lang="de-DE" dirty="0" err="1"/>
              <a:t>unstable</a:t>
            </a:r>
            <a:r>
              <a:rPr lang="de-DE" dirty="0"/>
              <a:t> </a:t>
            </a:r>
            <a:r>
              <a:rPr lang="de-DE" dirty="0" err="1"/>
              <a:t>molecule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degradates</a:t>
            </a:r>
            <a:r>
              <a:rPr lang="de-DE" dirty="0"/>
              <a:t>. This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problem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statistics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long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degradation</a:t>
            </a:r>
            <a:r>
              <a:rPr lang="de-DE" dirty="0"/>
              <a:t> </a:t>
            </a:r>
            <a:r>
              <a:rPr lang="de-DE" dirty="0" err="1"/>
              <a:t>happens</a:t>
            </a:r>
            <a:r>
              <a:rPr lang="de-DE" dirty="0"/>
              <a:t> at </a:t>
            </a:r>
            <a:r>
              <a:rPr lang="de-DE" dirty="0" err="1"/>
              <a:t>the</a:t>
            </a:r>
            <a:r>
              <a:rPr lang="de-DE" dirty="0"/>
              <a:t> same time on </a:t>
            </a:r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dirty="0" err="1"/>
              <a:t>microarray</a:t>
            </a:r>
            <a:r>
              <a:rPr lang="de-DE" dirty="0"/>
              <a:t>.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F12AC4-85F9-4B93-92D3-A9937CE1B92C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787260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F12AC4-85F9-4B93-92D3-A9937CE1B92C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07326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F12AC4-85F9-4B93-92D3-A9937CE1B92C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179290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F12AC4-85F9-4B93-92D3-A9937CE1B92C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34201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TRAs are meant to play an important role in embryogenesis, therefor we’ll investigate: </a:t>
            </a:r>
            <a:r>
              <a:rPr lang="en-US" sz="1200" b="1" dirty="0"/>
              <a:t>How do TRAs influence embryonic development 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dirty="0"/>
              <a:t>Furthermore we’ll try to figure out, if TRAs influence the development of CNS during week 4 to 9. In addition we’ll try to identify the role of chemokines for the CNS in this period.</a:t>
            </a:r>
          </a:p>
          <a:p>
            <a:r>
              <a:rPr lang="en-US" dirty="0"/>
              <a:t>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F12AC4-85F9-4B93-92D3-A9937CE1B92C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9382280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F12AC4-85F9-4B93-92D3-A9937CE1B92C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881874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F12AC4-85F9-4B93-92D3-A9937CE1B92C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7892391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F12AC4-85F9-4B93-92D3-A9937CE1B92C}" type="slidenum">
              <a:rPr lang="de-DE" smtClean="0"/>
              <a:t>17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943459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But what are chemokines ?</a:t>
            </a:r>
          </a:p>
          <a:p>
            <a:r>
              <a:rPr lang="en-US" dirty="0"/>
              <a:t>Small </a:t>
            </a:r>
            <a:r>
              <a:rPr lang="en-US" dirty="0" err="1"/>
              <a:t>groupe</a:t>
            </a:r>
            <a:r>
              <a:rPr lang="en-US" dirty="0"/>
              <a:t> of proteins with similar structure. </a:t>
            </a:r>
          </a:p>
          <a:p>
            <a:r>
              <a:rPr lang="en-US" dirty="0" err="1"/>
              <a:t>Chemoattractors</a:t>
            </a:r>
            <a:r>
              <a:rPr lang="en-US" dirty="0"/>
              <a:t>: 	-&gt; cells (dendritic cells) </a:t>
            </a:r>
            <a:r>
              <a:rPr lang="en-US" dirty="0" err="1"/>
              <a:t>rerlease</a:t>
            </a:r>
            <a:r>
              <a:rPr lang="en-US" dirty="0"/>
              <a:t> them, effector cells (leukocytes) move to the origin of release</a:t>
            </a:r>
          </a:p>
          <a:p>
            <a:r>
              <a:rPr lang="en-US" dirty="0"/>
              <a:t>		-&gt;chemokines bind to GPCR and induce  signaling cascade</a:t>
            </a:r>
          </a:p>
          <a:p>
            <a:r>
              <a:rPr lang="en-US" dirty="0"/>
              <a:t>They play an important role in embryonic development, which is unknown.</a:t>
            </a:r>
          </a:p>
          <a:p>
            <a:r>
              <a:rPr lang="en-US" dirty="0"/>
              <a:t>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F12AC4-85F9-4B93-92D3-A9937CE1B92C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905676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Another important issue are TRAs</a:t>
            </a:r>
          </a:p>
          <a:p>
            <a:r>
              <a:rPr lang="en-US" dirty="0"/>
              <a:t>Functional immune cells are </a:t>
            </a:r>
            <a:r>
              <a:rPr lang="en-US" dirty="0" err="1"/>
              <a:t>necasssary</a:t>
            </a:r>
            <a:r>
              <a:rPr lang="en-US" dirty="0"/>
              <a:t> to prevent infections</a:t>
            </a:r>
          </a:p>
          <a:p>
            <a:r>
              <a:rPr lang="en-US" dirty="0"/>
              <a:t>Shouldn’t react against </a:t>
            </a:r>
            <a:r>
              <a:rPr lang="en-US" dirty="0" err="1"/>
              <a:t>selfantigens</a:t>
            </a:r>
            <a:r>
              <a:rPr lang="en-US" dirty="0"/>
              <a:t> -&gt; negative control in thymus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="0" i="0" dirty="0" err="1">
                <a:solidFill>
                  <a:srgbClr val="000000"/>
                </a:solidFill>
                <a:effectLst/>
                <a:latin typeface="Linux Libertine"/>
              </a:rPr>
              <a:t>Medullary</a:t>
            </a:r>
            <a:r>
              <a:rPr lang="de-DE" b="0" i="0" dirty="0">
                <a:solidFill>
                  <a:srgbClr val="000000"/>
                </a:solidFill>
                <a:effectLst/>
                <a:latin typeface="Linux Libertine"/>
              </a:rPr>
              <a:t> </a:t>
            </a:r>
            <a:r>
              <a:rPr lang="de-DE" b="0" i="0" dirty="0" err="1">
                <a:solidFill>
                  <a:srgbClr val="000000"/>
                </a:solidFill>
                <a:effectLst/>
                <a:latin typeface="Linux Libertine"/>
              </a:rPr>
              <a:t>thymic</a:t>
            </a:r>
            <a:r>
              <a:rPr lang="de-DE" b="0" i="0" dirty="0">
                <a:solidFill>
                  <a:srgbClr val="000000"/>
                </a:solidFill>
                <a:effectLst/>
                <a:latin typeface="Linux Libertine"/>
              </a:rPr>
              <a:t> epithelial </a:t>
            </a:r>
            <a:r>
              <a:rPr lang="de-DE" b="0" i="0" dirty="0" err="1">
                <a:solidFill>
                  <a:srgbClr val="000000"/>
                </a:solidFill>
                <a:effectLst/>
                <a:latin typeface="Linux Libertine"/>
              </a:rPr>
              <a:t>cells</a:t>
            </a:r>
            <a:r>
              <a:rPr lang="de-DE" b="0" i="0" dirty="0">
                <a:solidFill>
                  <a:srgbClr val="000000"/>
                </a:solidFill>
                <a:effectLst/>
                <a:latin typeface="Linux Libertine"/>
              </a:rPr>
              <a:t> (</a:t>
            </a:r>
            <a:r>
              <a:rPr lang="de-DE" b="0" i="0" dirty="0" err="1">
                <a:solidFill>
                  <a:srgbClr val="000000"/>
                </a:solidFill>
                <a:effectLst/>
                <a:latin typeface="Linux Libertine"/>
              </a:rPr>
              <a:t>mTECs</a:t>
            </a:r>
            <a:r>
              <a:rPr lang="de-DE" b="0" i="0" dirty="0">
                <a:solidFill>
                  <a:srgbClr val="000000"/>
                </a:solidFill>
                <a:effectLst/>
                <a:latin typeface="Linux Libertine"/>
              </a:rPr>
              <a:t>) </a:t>
            </a:r>
            <a:r>
              <a:rPr lang="de-DE" b="0" i="0" dirty="0" err="1">
                <a:solidFill>
                  <a:srgbClr val="000000"/>
                </a:solidFill>
                <a:effectLst/>
                <a:latin typeface="Linux Libertine"/>
              </a:rPr>
              <a:t>present</a:t>
            </a:r>
            <a:r>
              <a:rPr lang="de-DE" b="0" i="0" dirty="0">
                <a:solidFill>
                  <a:srgbClr val="000000"/>
                </a:solidFill>
                <a:effectLst/>
                <a:latin typeface="Linux Libertine"/>
              </a:rPr>
              <a:t> </a:t>
            </a:r>
            <a:r>
              <a:rPr lang="de-DE" b="0" i="0" dirty="0" err="1">
                <a:solidFill>
                  <a:srgbClr val="000000"/>
                </a:solidFill>
                <a:effectLst/>
                <a:latin typeface="Linux Libertine"/>
              </a:rPr>
              <a:t>slef</a:t>
            </a:r>
            <a:r>
              <a:rPr lang="de-DE" b="0" i="0" dirty="0">
                <a:solidFill>
                  <a:srgbClr val="000000"/>
                </a:solidFill>
                <a:effectLst/>
                <a:latin typeface="Linux Libertine"/>
              </a:rPr>
              <a:t>-antigens on </a:t>
            </a:r>
            <a:r>
              <a:rPr lang="de-DE" b="0" i="0" dirty="0" err="1">
                <a:solidFill>
                  <a:srgbClr val="000000"/>
                </a:solidFill>
                <a:effectLst/>
                <a:latin typeface="Linux Libertine"/>
              </a:rPr>
              <a:t>their</a:t>
            </a:r>
            <a:r>
              <a:rPr lang="de-DE" b="0" i="0" dirty="0">
                <a:solidFill>
                  <a:srgbClr val="000000"/>
                </a:solidFill>
                <a:effectLst/>
                <a:latin typeface="Linux Libertine"/>
              </a:rPr>
              <a:t> </a:t>
            </a:r>
            <a:r>
              <a:rPr lang="de-DE" b="0" i="0" dirty="0" err="1">
                <a:solidFill>
                  <a:srgbClr val="000000"/>
                </a:solidFill>
                <a:effectLst/>
                <a:latin typeface="Linux Libertine"/>
              </a:rPr>
              <a:t>surface</a:t>
            </a:r>
            <a:r>
              <a:rPr lang="de-DE" b="0" i="0" dirty="0">
                <a:solidFill>
                  <a:srgbClr val="000000"/>
                </a:solidFill>
                <a:effectLst/>
                <a:latin typeface="Linux Libertine"/>
              </a:rPr>
              <a:t>, </a:t>
            </a:r>
            <a:r>
              <a:rPr lang="de-DE" b="0" i="0" dirty="0" err="1">
                <a:solidFill>
                  <a:srgbClr val="000000"/>
                </a:solidFill>
                <a:effectLst/>
                <a:latin typeface="Linux Libertine"/>
              </a:rPr>
              <a:t>reacting</a:t>
            </a:r>
            <a:r>
              <a:rPr lang="de-DE" b="0" i="0" dirty="0">
                <a:solidFill>
                  <a:srgbClr val="000000"/>
                </a:solidFill>
                <a:effectLst/>
                <a:latin typeface="Linux Libertine"/>
              </a:rPr>
              <a:t> immune </a:t>
            </a:r>
            <a:r>
              <a:rPr lang="de-DE" b="0" i="0" dirty="0" err="1">
                <a:solidFill>
                  <a:srgbClr val="000000"/>
                </a:solidFill>
                <a:effectLst/>
                <a:latin typeface="Linux Libertine"/>
              </a:rPr>
              <a:t>cell</a:t>
            </a:r>
            <a:r>
              <a:rPr lang="de-DE" b="0" i="0" dirty="0">
                <a:solidFill>
                  <a:srgbClr val="000000"/>
                </a:solidFill>
                <a:effectLst/>
                <a:latin typeface="Linux Libertine"/>
              </a:rPr>
              <a:t> will </a:t>
            </a:r>
            <a:r>
              <a:rPr lang="de-DE" b="0" i="0" dirty="0" err="1">
                <a:solidFill>
                  <a:srgbClr val="000000"/>
                </a:solidFill>
                <a:effectLst/>
                <a:latin typeface="Linux Libertine"/>
              </a:rPr>
              <a:t>be</a:t>
            </a:r>
            <a:r>
              <a:rPr lang="de-DE" b="0" i="0" dirty="0">
                <a:solidFill>
                  <a:srgbClr val="000000"/>
                </a:solidFill>
                <a:effectLst/>
                <a:latin typeface="Linux Libertine"/>
              </a:rPr>
              <a:t> </a:t>
            </a:r>
            <a:r>
              <a:rPr lang="de-DE" b="0" i="0" dirty="0" err="1">
                <a:solidFill>
                  <a:srgbClr val="000000"/>
                </a:solidFill>
                <a:effectLst/>
                <a:latin typeface="Linux Libertine"/>
              </a:rPr>
              <a:t>removed</a:t>
            </a:r>
            <a:endParaRPr lang="de-DE" b="0" i="0" dirty="0">
              <a:solidFill>
                <a:srgbClr val="000000"/>
              </a:solidFill>
              <a:effectLst/>
              <a:latin typeface="Linux Libertine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Tissue restricted antigens (TRAs) code for </a:t>
            </a:r>
            <a:r>
              <a:rPr lang="en-US" dirty="0" err="1"/>
              <a:t>selfantigens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="0" i="0" dirty="0">
                <a:solidFill>
                  <a:srgbClr val="000000"/>
                </a:solidFill>
                <a:effectLst/>
                <a:latin typeface="Linux Libertine"/>
              </a:rPr>
              <a:t>Genes </a:t>
            </a:r>
            <a:r>
              <a:rPr lang="de-DE" b="0" i="0" dirty="0" err="1">
                <a:solidFill>
                  <a:srgbClr val="000000"/>
                </a:solidFill>
                <a:effectLst/>
                <a:latin typeface="Linux Libertine"/>
              </a:rPr>
              <a:t>more</a:t>
            </a:r>
            <a:r>
              <a:rPr lang="de-DE" b="0" i="0" dirty="0">
                <a:solidFill>
                  <a:srgbClr val="000000"/>
                </a:solidFill>
                <a:effectLst/>
                <a:latin typeface="Linux Libertine"/>
              </a:rPr>
              <a:t> </a:t>
            </a:r>
            <a:r>
              <a:rPr lang="de-DE" b="0" i="0" dirty="0" err="1">
                <a:solidFill>
                  <a:srgbClr val="000000"/>
                </a:solidFill>
                <a:effectLst/>
                <a:latin typeface="Linux Libertine"/>
              </a:rPr>
              <a:t>than</a:t>
            </a:r>
            <a:r>
              <a:rPr lang="de-DE" b="0" i="0" dirty="0">
                <a:solidFill>
                  <a:srgbClr val="000000"/>
                </a:solidFill>
                <a:effectLst/>
                <a:latin typeface="Linux Libertine"/>
              </a:rPr>
              <a:t> 5x </a:t>
            </a:r>
            <a:r>
              <a:rPr lang="de-DE" b="0" i="0" dirty="0" err="1">
                <a:solidFill>
                  <a:srgbClr val="000000"/>
                </a:solidFill>
                <a:effectLst/>
                <a:latin typeface="Linux Libertine"/>
              </a:rPr>
              <a:t>the</a:t>
            </a:r>
            <a:r>
              <a:rPr lang="de-DE" b="0" i="0" dirty="0">
                <a:solidFill>
                  <a:srgbClr val="000000"/>
                </a:solidFill>
                <a:effectLst/>
                <a:latin typeface="Linux Libertine"/>
              </a:rPr>
              <a:t> median in </a:t>
            </a:r>
            <a:r>
              <a:rPr lang="de-DE" b="0" i="0" dirty="0" err="1">
                <a:solidFill>
                  <a:srgbClr val="000000"/>
                </a:solidFill>
                <a:effectLst/>
                <a:latin typeface="Linux Libertine"/>
              </a:rPr>
              <a:t>less</a:t>
            </a:r>
            <a:r>
              <a:rPr lang="de-DE" b="0" i="0" dirty="0">
                <a:solidFill>
                  <a:srgbClr val="000000"/>
                </a:solidFill>
                <a:effectLst/>
                <a:latin typeface="Linux Libertine"/>
              </a:rPr>
              <a:t> </a:t>
            </a:r>
            <a:r>
              <a:rPr lang="de-DE" b="0" i="0" dirty="0" err="1">
                <a:solidFill>
                  <a:srgbClr val="000000"/>
                </a:solidFill>
                <a:effectLst/>
                <a:latin typeface="Linux Libertine"/>
              </a:rPr>
              <a:t>than</a:t>
            </a:r>
            <a:r>
              <a:rPr lang="de-DE" b="0" i="0" dirty="0">
                <a:solidFill>
                  <a:srgbClr val="000000"/>
                </a:solidFill>
                <a:effectLst/>
                <a:latin typeface="Linux Libertine"/>
              </a:rPr>
              <a:t> 5 </a:t>
            </a:r>
            <a:r>
              <a:rPr lang="de-DE" b="0" i="0" dirty="0" err="1">
                <a:solidFill>
                  <a:srgbClr val="000000"/>
                </a:solidFill>
                <a:effectLst/>
                <a:latin typeface="Linux Libertine"/>
              </a:rPr>
              <a:t>diffrent</a:t>
            </a:r>
            <a:r>
              <a:rPr lang="de-DE" b="0" i="0" dirty="0">
                <a:solidFill>
                  <a:srgbClr val="000000"/>
                </a:solidFill>
                <a:effectLst/>
                <a:latin typeface="Linux Libertine"/>
              </a:rPr>
              <a:t> </a:t>
            </a:r>
            <a:r>
              <a:rPr lang="de-DE" b="0" i="0" dirty="0" err="1">
                <a:solidFill>
                  <a:srgbClr val="000000"/>
                </a:solidFill>
                <a:effectLst/>
                <a:latin typeface="Linux Libertine"/>
              </a:rPr>
              <a:t>tissues</a:t>
            </a:r>
            <a:r>
              <a:rPr lang="de-DE" b="0" i="0" dirty="0">
                <a:solidFill>
                  <a:srgbClr val="000000"/>
                </a:solidFill>
                <a:effectLst/>
                <a:latin typeface="Linux Libertine"/>
              </a:rPr>
              <a:t> </a:t>
            </a:r>
            <a:r>
              <a:rPr lang="de-DE" b="0" i="0" dirty="0" err="1">
                <a:solidFill>
                  <a:srgbClr val="000000"/>
                </a:solidFill>
                <a:effectLst/>
                <a:latin typeface="Linux Libertine"/>
              </a:rPr>
              <a:t>expressed</a:t>
            </a:r>
            <a:endParaRPr lang="de-DE" b="0" i="0" dirty="0">
              <a:solidFill>
                <a:srgbClr val="000000"/>
              </a:solidFill>
              <a:effectLst/>
              <a:latin typeface="Linux Libertine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="0" i="0" dirty="0">
                <a:solidFill>
                  <a:srgbClr val="000000"/>
                </a:solidFill>
                <a:effectLst/>
                <a:latin typeface="Linux Libertine"/>
              </a:rPr>
              <a:t>TRAs </a:t>
            </a:r>
            <a:r>
              <a:rPr lang="de-DE" b="0" i="0" dirty="0" err="1">
                <a:solidFill>
                  <a:srgbClr val="000000"/>
                </a:solidFill>
                <a:effectLst/>
                <a:latin typeface="Linux Libertine"/>
              </a:rPr>
              <a:t>are</a:t>
            </a:r>
            <a:r>
              <a:rPr lang="de-DE" b="0" i="0" dirty="0">
                <a:solidFill>
                  <a:srgbClr val="000000"/>
                </a:solidFill>
                <a:effectLst/>
                <a:latin typeface="Linux Libertine"/>
              </a:rPr>
              <a:t> </a:t>
            </a:r>
            <a:r>
              <a:rPr lang="de-DE" b="0" i="0" dirty="0" err="1">
                <a:solidFill>
                  <a:srgbClr val="000000"/>
                </a:solidFill>
                <a:effectLst/>
                <a:latin typeface="Linux Libertine"/>
              </a:rPr>
              <a:t>ordered</a:t>
            </a:r>
            <a:r>
              <a:rPr lang="de-DE" b="0" i="0" dirty="0">
                <a:solidFill>
                  <a:srgbClr val="000000"/>
                </a:solidFill>
                <a:effectLst/>
                <a:latin typeface="Linux Libertine"/>
              </a:rPr>
              <a:t> in </a:t>
            </a:r>
            <a:r>
              <a:rPr lang="de-DE" b="0" i="0" dirty="0" err="1">
                <a:solidFill>
                  <a:srgbClr val="000000"/>
                </a:solidFill>
                <a:effectLst/>
                <a:latin typeface="Linux Libertine"/>
              </a:rPr>
              <a:t>cluster</a:t>
            </a:r>
            <a:r>
              <a:rPr lang="de-DE" b="0" i="0" dirty="0">
                <a:solidFill>
                  <a:srgbClr val="000000"/>
                </a:solidFill>
                <a:effectLst/>
                <a:latin typeface="Linux Libertine"/>
              </a:rPr>
              <a:t> </a:t>
            </a:r>
            <a:r>
              <a:rPr lang="de-DE" b="0" i="0" dirty="0" err="1">
                <a:solidFill>
                  <a:srgbClr val="000000"/>
                </a:solidFill>
                <a:effectLst/>
                <a:latin typeface="Linux Libertine"/>
              </a:rPr>
              <a:t>which</a:t>
            </a:r>
            <a:r>
              <a:rPr lang="de-DE" b="0" i="0" dirty="0">
                <a:solidFill>
                  <a:srgbClr val="000000"/>
                </a:solidFill>
                <a:effectLst/>
                <a:latin typeface="Linux Libertine"/>
              </a:rPr>
              <a:t> </a:t>
            </a:r>
            <a:r>
              <a:rPr lang="de-DE" b="0" i="0" dirty="0" err="1">
                <a:solidFill>
                  <a:srgbClr val="000000"/>
                </a:solidFill>
                <a:effectLst/>
                <a:latin typeface="Linux Libertine"/>
              </a:rPr>
              <a:t>are</a:t>
            </a:r>
            <a:r>
              <a:rPr lang="de-DE" b="0" i="0" dirty="0">
                <a:solidFill>
                  <a:srgbClr val="000000"/>
                </a:solidFill>
                <a:effectLst/>
                <a:latin typeface="Linux Libertine"/>
              </a:rPr>
              <a:t> </a:t>
            </a:r>
            <a:r>
              <a:rPr lang="de-DE" b="0" i="0" dirty="0" err="1">
                <a:solidFill>
                  <a:srgbClr val="000000"/>
                </a:solidFill>
                <a:effectLst/>
                <a:latin typeface="Linux Libertine"/>
              </a:rPr>
              <a:t>controlled</a:t>
            </a:r>
            <a:r>
              <a:rPr lang="de-DE" b="0" i="0" dirty="0">
                <a:solidFill>
                  <a:srgbClr val="000000"/>
                </a:solidFill>
                <a:effectLst/>
                <a:latin typeface="Linux Libertine"/>
              </a:rPr>
              <a:t> by </a:t>
            </a:r>
            <a:r>
              <a:rPr lang="de-DE" b="0" i="0" dirty="0" err="1">
                <a:solidFill>
                  <a:srgbClr val="000000"/>
                </a:solidFill>
                <a:effectLst/>
                <a:latin typeface="Linux Libertine"/>
              </a:rPr>
              <a:t>the</a:t>
            </a:r>
            <a:r>
              <a:rPr lang="de-DE" b="0" i="0" dirty="0">
                <a:solidFill>
                  <a:srgbClr val="000000"/>
                </a:solidFill>
                <a:effectLst/>
                <a:latin typeface="Linux Libertine"/>
              </a:rPr>
              <a:t> </a:t>
            </a:r>
            <a:r>
              <a:rPr lang="de-DE" b="0" i="0" dirty="0" err="1">
                <a:solidFill>
                  <a:srgbClr val="000000"/>
                </a:solidFill>
                <a:effectLst/>
                <a:latin typeface="Linux Libertine"/>
              </a:rPr>
              <a:t>transcriptionfactor</a:t>
            </a:r>
            <a:r>
              <a:rPr lang="de-DE" b="0" i="0" dirty="0">
                <a:solidFill>
                  <a:srgbClr val="000000"/>
                </a:solidFill>
                <a:effectLst/>
                <a:latin typeface="Linux Libertine"/>
              </a:rPr>
              <a:t> </a:t>
            </a:r>
            <a:r>
              <a:rPr lang="en-US" dirty="0"/>
              <a:t>Autoimmune Regulator (AIRE)</a:t>
            </a:r>
            <a:endParaRPr lang="de-DE" b="0" i="0" dirty="0">
              <a:solidFill>
                <a:srgbClr val="000000"/>
              </a:solidFill>
              <a:effectLst/>
              <a:latin typeface="Linux Libertine"/>
            </a:endParaRPr>
          </a:p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F12AC4-85F9-4B93-92D3-A9937CE1B92C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224255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Another important issue are TRAs</a:t>
            </a:r>
          </a:p>
          <a:p>
            <a:r>
              <a:rPr lang="en-US" dirty="0"/>
              <a:t>Functional immune cells are </a:t>
            </a:r>
            <a:r>
              <a:rPr lang="en-US" dirty="0" err="1"/>
              <a:t>necasssary</a:t>
            </a:r>
            <a:r>
              <a:rPr lang="en-US" dirty="0"/>
              <a:t> to prevent infections</a:t>
            </a:r>
          </a:p>
          <a:p>
            <a:r>
              <a:rPr lang="en-US" dirty="0"/>
              <a:t>Shouldn’t react against </a:t>
            </a:r>
            <a:r>
              <a:rPr lang="en-US" dirty="0" err="1"/>
              <a:t>selfantigens</a:t>
            </a:r>
            <a:r>
              <a:rPr lang="en-US" dirty="0"/>
              <a:t> -&gt; negative control in thymus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="0" i="0" dirty="0" err="1">
                <a:solidFill>
                  <a:srgbClr val="000000"/>
                </a:solidFill>
                <a:effectLst/>
                <a:latin typeface="Linux Libertine"/>
              </a:rPr>
              <a:t>Medullary</a:t>
            </a:r>
            <a:r>
              <a:rPr lang="de-DE" b="0" i="0" dirty="0">
                <a:solidFill>
                  <a:srgbClr val="000000"/>
                </a:solidFill>
                <a:effectLst/>
                <a:latin typeface="Linux Libertine"/>
              </a:rPr>
              <a:t> </a:t>
            </a:r>
            <a:r>
              <a:rPr lang="de-DE" b="0" i="0" dirty="0" err="1">
                <a:solidFill>
                  <a:srgbClr val="000000"/>
                </a:solidFill>
                <a:effectLst/>
                <a:latin typeface="Linux Libertine"/>
              </a:rPr>
              <a:t>thymic</a:t>
            </a:r>
            <a:r>
              <a:rPr lang="de-DE" b="0" i="0" dirty="0">
                <a:solidFill>
                  <a:srgbClr val="000000"/>
                </a:solidFill>
                <a:effectLst/>
                <a:latin typeface="Linux Libertine"/>
              </a:rPr>
              <a:t> epithelial </a:t>
            </a:r>
            <a:r>
              <a:rPr lang="de-DE" b="0" i="0" dirty="0" err="1">
                <a:solidFill>
                  <a:srgbClr val="000000"/>
                </a:solidFill>
                <a:effectLst/>
                <a:latin typeface="Linux Libertine"/>
              </a:rPr>
              <a:t>cells</a:t>
            </a:r>
            <a:r>
              <a:rPr lang="de-DE" b="0" i="0" dirty="0">
                <a:solidFill>
                  <a:srgbClr val="000000"/>
                </a:solidFill>
                <a:effectLst/>
                <a:latin typeface="Linux Libertine"/>
              </a:rPr>
              <a:t> (</a:t>
            </a:r>
            <a:r>
              <a:rPr lang="de-DE" b="0" i="0" dirty="0" err="1">
                <a:solidFill>
                  <a:srgbClr val="000000"/>
                </a:solidFill>
                <a:effectLst/>
                <a:latin typeface="Linux Libertine"/>
              </a:rPr>
              <a:t>mTECs</a:t>
            </a:r>
            <a:r>
              <a:rPr lang="de-DE" b="0" i="0" dirty="0">
                <a:solidFill>
                  <a:srgbClr val="000000"/>
                </a:solidFill>
                <a:effectLst/>
                <a:latin typeface="Linux Libertine"/>
              </a:rPr>
              <a:t>) </a:t>
            </a:r>
            <a:r>
              <a:rPr lang="de-DE" b="0" i="0" dirty="0" err="1">
                <a:solidFill>
                  <a:srgbClr val="000000"/>
                </a:solidFill>
                <a:effectLst/>
                <a:latin typeface="Linux Libertine"/>
              </a:rPr>
              <a:t>present</a:t>
            </a:r>
            <a:r>
              <a:rPr lang="de-DE" b="0" i="0" dirty="0">
                <a:solidFill>
                  <a:srgbClr val="000000"/>
                </a:solidFill>
                <a:effectLst/>
                <a:latin typeface="Linux Libertine"/>
              </a:rPr>
              <a:t> </a:t>
            </a:r>
            <a:r>
              <a:rPr lang="de-DE" b="0" i="0" dirty="0" err="1">
                <a:solidFill>
                  <a:srgbClr val="000000"/>
                </a:solidFill>
                <a:effectLst/>
                <a:latin typeface="Linux Libertine"/>
              </a:rPr>
              <a:t>slef</a:t>
            </a:r>
            <a:r>
              <a:rPr lang="de-DE" b="0" i="0" dirty="0">
                <a:solidFill>
                  <a:srgbClr val="000000"/>
                </a:solidFill>
                <a:effectLst/>
                <a:latin typeface="Linux Libertine"/>
              </a:rPr>
              <a:t>-antigens on </a:t>
            </a:r>
            <a:r>
              <a:rPr lang="de-DE" b="0" i="0" dirty="0" err="1">
                <a:solidFill>
                  <a:srgbClr val="000000"/>
                </a:solidFill>
                <a:effectLst/>
                <a:latin typeface="Linux Libertine"/>
              </a:rPr>
              <a:t>their</a:t>
            </a:r>
            <a:r>
              <a:rPr lang="de-DE" b="0" i="0" dirty="0">
                <a:solidFill>
                  <a:srgbClr val="000000"/>
                </a:solidFill>
                <a:effectLst/>
                <a:latin typeface="Linux Libertine"/>
              </a:rPr>
              <a:t> </a:t>
            </a:r>
            <a:r>
              <a:rPr lang="de-DE" b="0" i="0" dirty="0" err="1">
                <a:solidFill>
                  <a:srgbClr val="000000"/>
                </a:solidFill>
                <a:effectLst/>
                <a:latin typeface="Linux Libertine"/>
              </a:rPr>
              <a:t>surface</a:t>
            </a:r>
            <a:r>
              <a:rPr lang="de-DE" b="0" i="0" dirty="0">
                <a:solidFill>
                  <a:srgbClr val="000000"/>
                </a:solidFill>
                <a:effectLst/>
                <a:latin typeface="Linux Libertine"/>
              </a:rPr>
              <a:t>, </a:t>
            </a:r>
            <a:r>
              <a:rPr lang="de-DE" b="0" i="0" dirty="0" err="1">
                <a:solidFill>
                  <a:srgbClr val="000000"/>
                </a:solidFill>
                <a:effectLst/>
                <a:latin typeface="Linux Libertine"/>
              </a:rPr>
              <a:t>reacting</a:t>
            </a:r>
            <a:r>
              <a:rPr lang="de-DE" b="0" i="0" dirty="0">
                <a:solidFill>
                  <a:srgbClr val="000000"/>
                </a:solidFill>
                <a:effectLst/>
                <a:latin typeface="Linux Libertine"/>
              </a:rPr>
              <a:t> immune </a:t>
            </a:r>
            <a:r>
              <a:rPr lang="de-DE" b="0" i="0" dirty="0" err="1">
                <a:solidFill>
                  <a:srgbClr val="000000"/>
                </a:solidFill>
                <a:effectLst/>
                <a:latin typeface="Linux Libertine"/>
              </a:rPr>
              <a:t>cell</a:t>
            </a:r>
            <a:r>
              <a:rPr lang="de-DE" b="0" i="0" dirty="0">
                <a:solidFill>
                  <a:srgbClr val="000000"/>
                </a:solidFill>
                <a:effectLst/>
                <a:latin typeface="Linux Libertine"/>
              </a:rPr>
              <a:t> will </a:t>
            </a:r>
            <a:r>
              <a:rPr lang="de-DE" b="0" i="0" dirty="0" err="1">
                <a:solidFill>
                  <a:srgbClr val="000000"/>
                </a:solidFill>
                <a:effectLst/>
                <a:latin typeface="Linux Libertine"/>
              </a:rPr>
              <a:t>be</a:t>
            </a:r>
            <a:r>
              <a:rPr lang="de-DE" b="0" i="0" dirty="0">
                <a:solidFill>
                  <a:srgbClr val="000000"/>
                </a:solidFill>
                <a:effectLst/>
                <a:latin typeface="Linux Libertine"/>
              </a:rPr>
              <a:t> </a:t>
            </a:r>
            <a:r>
              <a:rPr lang="de-DE" b="0" i="0" dirty="0" err="1">
                <a:solidFill>
                  <a:srgbClr val="000000"/>
                </a:solidFill>
                <a:effectLst/>
                <a:latin typeface="Linux Libertine"/>
              </a:rPr>
              <a:t>removed</a:t>
            </a:r>
            <a:endParaRPr lang="de-DE" b="0" i="0" dirty="0">
              <a:solidFill>
                <a:srgbClr val="000000"/>
              </a:solidFill>
              <a:effectLst/>
              <a:latin typeface="Linux Libertine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Tissue restricted antigens (TRAs) code for </a:t>
            </a:r>
            <a:r>
              <a:rPr lang="en-US" dirty="0" err="1"/>
              <a:t>selfantigens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="0" i="0" dirty="0">
                <a:solidFill>
                  <a:srgbClr val="000000"/>
                </a:solidFill>
                <a:effectLst/>
                <a:latin typeface="Linux Libertine"/>
              </a:rPr>
              <a:t>Genes </a:t>
            </a:r>
            <a:r>
              <a:rPr lang="de-DE" b="0" i="0" dirty="0" err="1">
                <a:solidFill>
                  <a:srgbClr val="000000"/>
                </a:solidFill>
                <a:effectLst/>
                <a:latin typeface="Linux Libertine"/>
              </a:rPr>
              <a:t>more</a:t>
            </a:r>
            <a:r>
              <a:rPr lang="de-DE" b="0" i="0" dirty="0">
                <a:solidFill>
                  <a:srgbClr val="000000"/>
                </a:solidFill>
                <a:effectLst/>
                <a:latin typeface="Linux Libertine"/>
              </a:rPr>
              <a:t> </a:t>
            </a:r>
            <a:r>
              <a:rPr lang="de-DE" b="0" i="0" dirty="0" err="1">
                <a:solidFill>
                  <a:srgbClr val="000000"/>
                </a:solidFill>
                <a:effectLst/>
                <a:latin typeface="Linux Libertine"/>
              </a:rPr>
              <a:t>than</a:t>
            </a:r>
            <a:r>
              <a:rPr lang="de-DE" b="0" i="0" dirty="0">
                <a:solidFill>
                  <a:srgbClr val="000000"/>
                </a:solidFill>
                <a:effectLst/>
                <a:latin typeface="Linux Libertine"/>
              </a:rPr>
              <a:t> 5x </a:t>
            </a:r>
            <a:r>
              <a:rPr lang="de-DE" b="0" i="0" dirty="0" err="1">
                <a:solidFill>
                  <a:srgbClr val="000000"/>
                </a:solidFill>
                <a:effectLst/>
                <a:latin typeface="Linux Libertine"/>
              </a:rPr>
              <a:t>the</a:t>
            </a:r>
            <a:r>
              <a:rPr lang="de-DE" b="0" i="0" dirty="0">
                <a:solidFill>
                  <a:srgbClr val="000000"/>
                </a:solidFill>
                <a:effectLst/>
                <a:latin typeface="Linux Libertine"/>
              </a:rPr>
              <a:t> median in </a:t>
            </a:r>
            <a:r>
              <a:rPr lang="de-DE" b="0" i="0" dirty="0" err="1">
                <a:solidFill>
                  <a:srgbClr val="000000"/>
                </a:solidFill>
                <a:effectLst/>
                <a:latin typeface="Linux Libertine"/>
              </a:rPr>
              <a:t>less</a:t>
            </a:r>
            <a:r>
              <a:rPr lang="de-DE" b="0" i="0" dirty="0">
                <a:solidFill>
                  <a:srgbClr val="000000"/>
                </a:solidFill>
                <a:effectLst/>
                <a:latin typeface="Linux Libertine"/>
              </a:rPr>
              <a:t> </a:t>
            </a:r>
            <a:r>
              <a:rPr lang="de-DE" b="0" i="0" dirty="0" err="1">
                <a:solidFill>
                  <a:srgbClr val="000000"/>
                </a:solidFill>
                <a:effectLst/>
                <a:latin typeface="Linux Libertine"/>
              </a:rPr>
              <a:t>than</a:t>
            </a:r>
            <a:r>
              <a:rPr lang="de-DE" b="0" i="0" dirty="0">
                <a:solidFill>
                  <a:srgbClr val="000000"/>
                </a:solidFill>
                <a:effectLst/>
                <a:latin typeface="Linux Libertine"/>
              </a:rPr>
              <a:t> 5 </a:t>
            </a:r>
            <a:r>
              <a:rPr lang="de-DE" b="0" i="0" dirty="0" err="1">
                <a:solidFill>
                  <a:srgbClr val="000000"/>
                </a:solidFill>
                <a:effectLst/>
                <a:latin typeface="Linux Libertine"/>
              </a:rPr>
              <a:t>diffrent</a:t>
            </a:r>
            <a:r>
              <a:rPr lang="de-DE" b="0" i="0" dirty="0">
                <a:solidFill>
                  <a:srgbClr val="000000"/>
                </a:solidFill>
                <a:effectLst/>
                <a:latin typeface="Linux Libertine"/>
              </a:rPr>
              <a:t> </a:t>
            </a:r>
            <a:r>
              <a:rPr lang="de-DE" b="0" i="0" dirty="0" err="1">
                <a:solidFill>
                  <a:srgbClr val="000000"/>
                </a:solidFill>
                <a:effectLst/>
                <a:latin typeface="Linux Libertine"/>
              </a:rPr>
              <a:t>tissues</a:t>
            </a:r>
            <a:r>
              <a:rPr lang="de-DE" b="0" i="0" dirty="0">
                <a:solidFill>
                  <a:srgbClr val="000000"/>
                </a:solidFill>
                <a:effectLst/>
                <a:latin typeface="Linux Libertine"/>
              </a:rPr>
              <a:t> </a:t>
            </a:r>
            <a:r>
              <a:rPr lang="de-DE" b="0" i="0" dirty="0" err="1">
                <a:solidFill>
                  <a:srgbClr val="000000"/>
                </a:solidFill>
                <a:effectLst/>
                <a:latin typeface="Linux Libertine"/>
              </a:rPr>
              <a:t>expressed</a:t>
            </a:r>
            <a:endParaRPr lang="de-DE" b="0" i="0" dirty="0">
              <a:solidFill>
                <a:srgbClr val="000000"/>
              </a:solidFill>
              <a:effectLst/>
              <a:latin typeface="Linux Libertine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="0" i="0" dirty="0">
                <a:solidFill>
                  <a:srgbClr val="000000"/>
                </a:solidFill>
                <a:effectLst/>
                <a:latin typeface="Linux Libertine"/>
              </a:rPr>
              <a:t>TRAs </a:t>
            </a:r>
            <a:r>
              <a:rPr lang="de-DE" b="0" i="0" dirty="0" err="1">
                <a:solidFill>
                  <a:srgbClr val="000000"/>
                </a:solidFill>
                <a:effectLst/>
                <a:latin typeface="Linux Libertine"/>
              </a:rPr>
              <a:t>are</a:t>
            </a:r>
            <a:r>
              <a:rPr lang="de-DE" b="0" i="0" dirty="0">
                <a:solidFill>
                  <a:srgbClr val="000000"/>
                </a:solidFill>
                <a:effectLst/>
                <a:latin typeface="Linux Libertine"/>
              </a:rPr>
              <a:t> </a:t>
            </a:r>
            <a:r>
              <a:rPr lang="de-DE" b="0" i="0" dirty="0" err="1">
                <a:solidFill>
                  <a:srgbClr val="000000"/>
                </a:solidFill>
                <a:effectLst/>
                <a:latin typeface="Linux Libertine"/>
              </a:rPr>
              <a:t>ordered</a:t>
            </a:r>
            <a:r>
              <a:rPr lang="de-DE" b="0" i="0" dirty="0">
                <a:solidFill>
                  <a:srgbClr val="000000"/>
                </a:solidFill>
                <a:effectLst/>
                <a:latin typeface="Linux Libertine"/>
              </a:rPr>
              <a:t> in </a:t>
            </a:r>
            <a:r>
              <a:rPr lang="de-DE" b="0" i="0" dirty="0" err="1">
                <a:solidFill>
                  <a:srgbClr val="000000"/>
                </a:solidFill>
                <a:effectLst/>
                <a:latin typeface="Linux Libertine"/>
              </a:rPr>
              <a:t>cluster</a:t>
            </a:r>
            <a:r>
              <a:rPr lang="de-DE" b="0" i="0" dirty="0">
                <a:solidFill>
                  <a:srgbClr val="000000"/>
                </a:solidFill>
                <a:effectLst/>
                <a:latin typeface="Linux Libertine"/>
              </a:rPr>
              <a:t> </a:t>
            </a:r>
            <a:r>
              <a:rPr lang="de-DE" b="0" i="0" dirty="0" err="1">
                <a:solidFill>
                  <a:srgbClr val="000000"/>
                </a:solidFill>
                <a:effectLst/>
                <a:latin typeface="Linux Libertine"/>
              </a:rPr>
              <a:t>which</a:t>
            </a:r>
            <a:r>
              <a:rPr lang="de-DE" b="0" i="0" dirty="0">
                <a:solidFill>
                  <a:srgbClr val="000000"/>
                </a:solidFill>
                <a:effectLst/>
                <a:latin typeface="Linux Libertine"/>
              </a:rPr>
              <a:t> </a:t>
            </a:r>
            <a:r>
              <a:rPr lang="de-DE" b="0" i="0" dirty="0" err="1">
                <a:solidFill>
                  <a:srgbClr val="000000"/>
                </a:solidFill>
                <a:effectLst/>
                <a:latin typeface="Linux Libertine"/>
              </a:rPr>
              <a:t>are</a:t>
            </a:r>
            <a:r>
              <a:rPr lang="de-DE" b="0" i="0" dirty="0">
                <a:solidFill>
                  <a:srgbClr val="000000"/>
                </a:solidFill>
                <a:effectLst/>
                <a:latin typeface="Linux Libertine"/>
              </a:rPr>
              <a:t> </a:t>
            </a:r>
            <a:r>
              <a:rPr lang="de-DE" b="0" i="0" dirty="0" err="1">
                <a:solidFill>
                  <a:srgbClr val="000000"/>
                </a:solidFill>
                <a:effectLst/>
                <a:latin typeface="Linux Libertine"/>
              </a:rPr>
              <a:t>controlled</a:t>
            </a:r>
            <a:r>
              <a:rPr lang="de-DE" b="0" i="0" dirty="0">
                <a:solidFill>
                  <a:srgbClr val="000000"/>
                </a:solidFill>
                <a:effectLst/>
                <a:latin typeface="Linux Libertine"/>
              </a:rPr>
              <a:t> by </a:t>
            </a:r>
            <a:r>
              <a:rPr lang="de-DE" b="0" i="0" dirty="0" err="1">
                <a:solidFill>
                  <a:srgbClr val="000000"/>
                </a:solidFill>
                <a:effectLst/>
                <a:latin typeface="Linux Libertine"/>
              </a:rPr>
              <a:t>the</a:t>
            </a:r>
            <a:r>
              <a:rPr lang="de-DE" b="0" i="0" dirty="0">
                <a:solidFill>
                  <a:srgbClr val="000000"/>
                </a:solidFill>
                <a:effectLst/>
                <a:latin typeface="Linux Libertine"/>
              </a:rPr>
              <a:t> </a:t>
            </a:r>
            <a:r>
              <a:rPr lang="de-DE" b="0" i="0" dirty="0" err="1">
                <a:solidFill>
                  <a:srgbClr val="000000"/>
                </a:solidFill>
                <a:effectLst/>
                <a:latin typeface="Linux Libertine"/>
              </a:rPr>
              <a:t>transcriptionfactor</a:t>
            </a:r>
            <a:r>
              <a:rPr lang="de-DE" b="0" i="0" dirty="0">
                <a:solidFill>
                  <a:srgbClr val="000000"/>
                </a:solidFill>
                <a:effectLst/>
                <a:latin typeface="Linux Libertine"/>
              </a:rPr>
              <a:t> </a:t>
            </a:r>
            <a:r>
              <a:rPr lang="en-US" dirty="0"/>
              <a:t>Autoimmune Regulator (AIRE)</a:t>
            </a:r>
            <a:endParaRPr lang="de-DE" b="0" i="0" dirty="0">
              <a:solidFill>
                <a:srgbClr val="000000"/>
              </a:solidFill>
              <a:effectLst/>
              <a:latin typeface="Linux Libertine"/>
            </a:endParaRPr>
          </a:p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F12AC4-85F9-4B93-92D3-A9937CE1B92C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295738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F12AC4-85F9-4B93-92D3-A9937CE1B92C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03593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Before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start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investigate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quality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our</a:t>
            </a:r>
            <a:r>
              <a:rPr lang="de-DE" dirty="0"/>
              <a:t> </a:t>
            </a:r>
            <a:r>
              <a:rPr lang="de-DE" dirty="0" err="1"/>
              <a:t>acquisition</a:t>
            </a:r>
            <a:r>
              <a:rPr lang="de-DE" dirty="0"/>
              <a:t>, I am </a:t>
            </a:r>
            <a:r>
              <a:rPr lang="de-DE" dirty="0" err="1"/>
              <a:t>going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intoduce</a:t>
            </a:r>
            <a:r>
              <a:rPr lang="de-DE" dirty="0"/>
              <a:t> </a:t>
            </a:r>
            <a:r>
              <a:rPr lang="de-DE" dirty="0" err="1"/>
              <a:t>our</a:t>
            </a:r>
            <a:r>
              <a:rPr lang="de-DE" dirty="0"/>
              <a:t> </a:t>
            </a:r>
            <a:r>
              <a:rPr lang="de-DE" dirty="0" err="1"/>
              <a:t>microarray</a:t>
            </a:r>
            <a:r>
              <a:rPr lang="de-DE" dirty="0"/>
              <a:t>.</a:t>
            </a:r>
          </a:p>
          <a:p>
            <a:endParaRPr lang="de-DE" dirty="0"/>
          </a:p>
          <a:p>
            <a:r>
              <a:rPr lang="de-DE" dirty="0" err="1"/>
              <a:t>Our</a:t>
            </a:r>
            <a:r>
              <a:rPr lang="de-DE" dirty="0"/>
              <a:t> </a:t>
            </a:r>
            <a:r>
              <a:rPr lang="de-DE" dirty="0" err="1"/>
              <a:t>dataset</a:t>
            </a:r>
            <a:r>
              <a:rPr lang="de-DE" dirty="0"/>
              <a:t> was </a:t>
            </a:r>
            <a:r>
              <a:rPr lang="de-DE" dirty="0" err="1"/>
              <a:t>obtained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affymetrix</a:t>
            </a:r>
            <a:r>
              <a:rPr lang="de-DE" dirty="0"/>
              <a:t> human </a:t>
            </a:r>
            <a:r>
              <a:rPr lang="de-DE" dirty="0" err="1"/>
              <a:t>genome</a:t>
            </a:r>
            <a:r>
              <a:rPr lang="de-DE" dirty="0"/>
              <a:t> </a:t>
            </a:r>
            <a:r>
              <a:rPr lang="de-DE" dirty="0" err="1"/>
              <a:t>U133</a:t>
            </a:r>
            <a:r>
              <a:rPr lang="de-DE" dirty="0"/>
              <a:t> Plus 2.0 Array, 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analysis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expression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over</a:t>
            </a:r>
            <a:r>
              <a:rPr lang="de-DE" dirty="0"/>
              <a:t> 47,000 </a:t>
            </a:r>
            <a:r>
              <a:rPr lang="de-DE" dirty="0" err="1"/>
              <a:t>transcripts</a:t>
            </a:r>
            <a:r>
              <a:rPr lang="de-DE" dirty="0"/>
              <a:t> and </a:t>
            </a:r>
            <a:r>
              <a:rPr lang="de-DE" dirty="0" err="1"/>
              <a:t>variants</a:t>
            </a:r>
            <a:r>
              <a:rPr lang="de-DE" dirty="0"/>
              <a:t> and </a:t>
            </a:r>
            <a:r>
              <a:rPr lang="de-DE" dirty="0" err="1"/>
              <a:t>has</a:t>
            </a:r>
            <a:r>
              <a:rPr lang="de-DE" dirty="0"/>
              <a:t> a </a:t>
            </a:r>
            <a:r>
              <a:rPr lang="de-DE" dirty="0" err="1"/>
              <a:t>sensitivity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1 </a:t>
            </a:r>
            <a:r>
              <a:rPr lang="de-DE" dirty="0" err="1"/>
              <a:t>transcriptome</a:t>
            </a:r>
            <a:r>
              <a:rPr lang="de-DE" dirty="0"/>
              <a:t> in a 1000 </a:t>
            </a:r>
            <a:r>
              <a:rPr lang="de-DE" dirty="0" err="1"/>
              <a:t>according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technical</a:t>
            </a:r>
            <a:r>
              <a:rPr lang="de-DE" dirty="0"/>
              <a:t> </a:t>
            </a:r>
            <a:r>
              <a:rPr lang="de-DE" dirty="0" err="1"/>
              <a:t>sheet</a:t>
            </a:r>
            <a:r>
              <a:rPr lang="de-DE" dirty="0"/>
              <a:t>.</a:t>
            </a:r>
          </a:p>
          <a:p>
            <a:r>
              <a:rPr lang="de-DE" dirty="0"/>
              <a:t>The </a:t>
            </a:r>
            <a:r>
              <a:rPr lang="de-DE" dirty="0" err="1"/>
              <a:t>relevent</a:t>
            </a:r>
            <a:r>
              <a:rPr lang="de-DE" dirty="0"/>
              <a:t> gen </a:t>
            </a:r>
            <a:r>
              <a:rPr lang="de-DE" dirty="0" err="1"/>
              <a:t>sequences</a:t>
            </a:r>
            <a:r>
              <a:rPr lang="de-DE" dirty="0"/>
              <a:t> </a:t>
            </a:r>
            <a:r>
              <a:rPr lang="de-DE" dirty="0" err="1"/>
              <a:t>were</a:t>
            </a:r>
            <a:r>
              <a:rPr lang="de-DE" dirty="0"/>
              <a:t> </a:t>
            </a:r>
            <a:r>
              <a:rPr lang="de-DE" dirty="0" err="1"/>
              <a:t>selected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GenBank</a:t>
            </a:r>
            <a:r>
              <a:rPr lang="de-DE" dirty="0"/>
              <a:t>, </a:t>
            </a:r>
            <a:r>
              <a:rPr lang="de-DE" dirty="0" err="1"/>
              <a:t>dbest</a:t>
            </a:r>
            <a:r>
              <a:rPr lang="de-DE" dirty="0"/>
              <a:t> and </a:t>
            </a:r>
            <a:r>
              <a:rPr lang="de-DE" dirty="0" err="1"/>
              <a:t>RefSeq</a:t>
            </a:r>
            <a:r>
              <a:rPr lang="de-DE" dirty="0"/>
              <a:t> and </a:t>
            </a:r>
            <a:r>
              <a:rPr lang="de-DE" dirty="0" err="1"/>
              <a:t>complementary</a:t>
            </a:r>
            <a:r>
              <a:rPr lang="de-DE" dirty="0"/>
              <a:t> </a:t>
            </a:r>
            <a:r>
              <a:rPr lang="de-DE" dirty="0" err="1"/>
              <a:t>oligonucleotide</a:t>
            </a:r>
            <a:r>
              <a:rPr lang="de-DE" dirty="0"/>
              <a:t> </a:t>
            </a:r>
            <a:r>
              <a:rPr lang="de-DE" dirty="0" err="1"/>
              <a:t>probes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synthesized</a:t>
            </a:r>
            <a:r>
              <a:rPr lang="de-DE" dirty="0"/>
              <a:t> </a:t>
            </a:r>
            <a:r>
              <a:rPr lang="de-DE" i="1" dirty="0"/>
              <a:t>in situ</a:t>
            </a:r>
            <a:r>
              <a:rPr lang="de-DE" dirty="0"/>
              <a:t> on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array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F12AC4-85F9-4B93-92D3-A9937CE1B92C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518102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F12AC4-85F9-4B93-92D3-A9937CE1B92C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07857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err="1"/>
              <a:t>Starting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Quality </a:t>
            </a:r>
            <a:r>
              <a:rPr lang="de-DE" dirty="0" err="1"/>
              <a:t>control</a:t>
            </a:r>
            <a:r>
              <a:rPr lang="de-DE" dirty="0"/>
              <a:t>,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first</a:t>
            </a:r>
            <a:r>
              <a:rPr lang="de-DE" dirty="0"/>
              <a:t> </a:t>
            </a:r>
            <a:r>
              <a:rPr lang="de-DE" dirty="0" err="1"/>
              <a:t>observe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surface</a:t>
            </a:r>
            <a:r>
              <a:rPr lang="de-DE" dirty="0"/>
              <a:t> </a:t>
            </a:r>
            <a:r>
              <a:rPr lang="de-DE" dirty="0" err="1"/>
              <a:t>images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array</a:t>
            </a:r>
            <a:r>
              <a:rPr lang="de-DE" dirty="0"/>
              <a:t>. On </a:t>
            </a:r>
            <a:r>
              <a:rPr lang="de-DE" dirty="0" err="1"/>
              <a:t>the</a:t>
            </a:r>
            <a:r>
              <a:rPr lang="de-DE" dirty="0"/>
              <a:t> 18 </a:t>
            </a:r>
            <a:r>
              <a:rPr lang="de-DE" dirty="0" err="1"/>
              <a:t>chips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see</a:t>
            </a:r>
            <a:r>
              <a:rPr lang="de-DE" dirty="0"/>
              <a:t> </a:t>
            </a:r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spatial</a:t>
            </a:r>
            <a:r>
              <a:rPr lang="de-DE" dirty="0"/>
              <a:t> </a:t>
            </a:r>
            <a:r>
              <a:rPr lang="de-DE" dirty="0" err="1"/>
              <a:t>artefacts</a:t>
            </a:r>
            <a:r>
              <a:rPr lang="de-DE" dirty="0"/>
              <a:t>, </a:t>
            </a:r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fingerprints</a:t>
            </a:r>
            <a:r>
              <a:rPr lang="de-DE" dirty="0"/>
              <a:t>, </a:t>
            </a:r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irregular</a:t>
            </a:r>
            <a:r>
              <a:rPr lang="de-DE" dirty="0"/>
              <a:t> </a:t>
            </a:r>
            <a:r>
              <a:rPr lang="de-DE" dirty="0" err="1"/>
              <a:t>dye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stripes</a:t>
            </a:r>
            <a:r>
              <a:rPr lang="de-DE" dirty="0"/>
              <a:t>.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detect</a:t>
            </a:r>
            <a:r>
              <a:rPr lang="de-DE" dirty="0"/>
              <a:t> </a:t>
            </a:r>
            <a:r>
              <a:rPr lang="de-DE" dirty="0" err="1"/>
              <a:t>slight</a:t>
            </a:r>
            <a:r>
              <a:rPr lang="de-DE" dirty="0"/>
              <a:t> </a:t>
            </a:r>
            <a:r>
              <a:rPr lang="de-DE" dirty="0" err="1"/>
              <a:t>differences</a:t>
            </a:r>
            <a:r>
              <a:rPr lang="de-DE" dirty="0"/>
              <a:t> in </a:t>
            </a:r>
            <a:r>
              <a:rPr lang="de-DE" dirty="0" err="1"/>
              <a:t>overall</a:t>
            </a:r>
            <a:r>
              <a:rPr lang="de-DE" dirty="0"/>
              <a:t> </a:t>
            </a:r>
            <a:r>
              <a:rPr lang="de-DE" dirty="0" err="1"/>
              <a:t>expression</a:t>
            </a:r>
            <a:r>
              <a:rPr lang="de-DE" dirty="0"/>
              <a:t> </a:t>
            </a:r>
            <a:r>
              <a:rPr lang="de-DE" dirty="0" err="1"/>
              <a:t>detection</a:t>
            </a:r>
            <a:r>
              <a:rPr lang="de-DE" dirty="0"/>
              <a:t> </a:t>
            </a:r>
            <a:r>
              <a:rPr lang="de-DE" dirty="0" err="1"/>
              <a:t>though</a:t>
            </a:r>
            <a:r>
              <a:rPr lang="de-DE" dirty="0"/>
              <a:t>,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example</a:t>
            </a:r>
            <a:r>
              <a:rPr lang="de-DE" dirty="0"/>
              <a:t> </a:t>
            </a:r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compare</a:t>
            </a:r>
            <a:r>
              <a:rPr lang="de-DE" dirty="0"/>
              <a:t> Microarray 12 </a:t>
            </a:r>
            <a:r>
              <a:rPr lang="de-DE" dirty="0" err="1"/>
              <a:t>with</a:t>
            </a:r>
            <a:r>
              <a:rPr lang="de-DE" dirty="0"/>
              <a:t> 17. This </a:t>
            </a:r>
            <a:r>
              <a:rPr lang="de-DE" dirty="0" err="1"/>
              <a:t>however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still in </a:t>
            </a:r>
            <a:r>
              <a:rPr lang="de-DE" dirty="0" err="1"/>
              <a:t>its</a:t>
            </a:r>
            <a:r>
              <a:rPr lang="de-DE" dirty="0"/>
              <a:t> </a:t>
            </a:r>
            <a:r>
              <a:rPr lang="de-DE" dirty="0" err="1"/>
              <a:t>boundarys</a:t>
            </a:r>
            <a:r>
              <a:rPr lang="de-DE" dirty="0"/>
              <a:t> and </a:t>
            </a:r>
            <a:r>
              <a:rPr lang="de-DE" dirty="0" err="1"/>
              <a:t>should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corrected</a:t>
            </a:r>
            <a:r>
              <a:rPr lang="de-DE" dirty="0"/>
              <a:t> after </a:t>
            </a:r>
            <a:r>
              <a:rPr lang="de-DE" dirty="0" err="1"/>
              <a:t>our</a:t>
            </a:r>
            <a:r>
              <a:rPr lang="de-DE" dirty="0"/>
              <a:t> </a:t>
            </a:r>
            <a:r>
              <a:rPr lang="de-DE" dirty="0" err="1"/>
              <a:t>normalization</a:t>
            </a:r>
            <a:r>
              <a:rPr lang="de-DE" dirty="0"/>
              <a:t>.</a:t>
            </a:r>
            <a:endParaRPr lang="en-US" dirty="0"/>
          </a:p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F12AC4-85F9-4B93-92D3-A9937CE1B92C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427463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Next </a:t>
            </a:r>
            <a:r>
              <a:rPr lang="de-DE" dirty="0" err="1"/>
              <a:t>up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got</a:t>
            </a:r>
            <a:r>
              <a:rPr lang="de-DE" dirty="0"/>
              <a:t> </a:t>
            </a:r>
            <a:r>
              <a:rPr lang="de-DE" dirty="0" err="1"/>
              <a:t>our</a:t>
            </a:r>
            <a:r>
              <a:rPr lang="de-DE" dirty="0"/>
              <a:t> </a:t>
            </a:r>
            <a:r>
              <a:rPr lang="de-DE" dirty="0" err="1"/>
              <a:t>boxplots</a:t>
            </a:r>
            <a:r>
              <a:rPr lang="de-DE" dirty="0"/>
              <a:t> 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confirm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normalize</a:t>
            </a:r>
            <a:r>
              <a:rPr lang="de-DE" dirty="0"/>
              <a:t> </a:t>
            </a:r>
            <a:r>
              <a:rPr lang="de-DE" dirty="0" err="1"/>
              <a:t>our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variance</a:t>
            </a:r>
            <a:r>
              <a:rPr lang="de-DE" dirty="0"/>
              <a:t> </a:t>
            </a:r>
            <a:r>
              <a:rPr lang="de-DE" dirty="0" err="1"/>
              <a:t>stabilization</a:t>
            </a:r>
            <a:r>
              <a:rPr lang="de-DE" dirty="0"/>
              <a:t> and </a:t>
            </a:r>
            <a:r>
              <a:rPr lang="de-DE" dirty="0" err="1"/>
              <a:t>the</a:t>
            </a:r>
            <a:r>
              <a:rPr lang="de-DE" dirty="0"/>
              <a:t> robust </a:t>
            </a:r>
            <a:r>
              <a:rPr lang="de-DE" dirty="0" err="1"/>
              <a:t>multichip</a:t>
            </a:r>
            <a:r>
              <a:rPr lang="de-DE" dirty="0"/>
              <a:t> </a:t>
            </a:r>
            <a:r>
              <a:rPr lang="de-DE" dirty="0" err="1"/>
              <a:t>average</a:t>
            </a:r>
            <a:r>
              <a:rPr lang="de-DE" dirty="0"/>
              <a:t>. These deal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systematic</a:t>
            </a:r>
            <a:r>
              <a:rPr lang="de-DE" dirty="0"/>
              <a:t> </a:t>
            </a:r>
            <a:r>
              <a:rPr lang="de-DE" dirty="0" err="1"/>
              <a:t>errors</a:t>
            </a:r>
            <a:r>
              <a:rPr lang="de-DE" dirty="0"/>
              <a:t> and </a:t>
            </a:r>
            <a:r>
              <a:rPr lang="de-DE" dirty="0" err="1"/>
              <a:t>random</a:t>
            </a:r>
            <a:r>
              <a:rPr lang="de-DE" dirty="0"/>
              <a:t> </a:t>
            </a:r>
            <a:r>
              <a:rPr lang="de-DE" dirty="0" err="1"/>
              <a:t>fluctuation</a:t>
            </a:r>
            <a:r>
              <a:rPr lang="de-DE" dirty="0"/>
              <a:t> and </a:t>
            </a:r>
            <a:r>
              <a:rPr lang="de-DE" dirty="0" err="1"/>
              <a:t>give</a:t>
            </a:r>
            <a:r>
              <a:rPr lang="de-DE" dirty="0"/>
              <a:t> </a:t>
            </a:r>
            <a:r>
              <a:rPr lang="de-DE" dirty="0" err="1"/>
              <a:t>us</a:t>
            </a:r>
            <a:r>
              <a:rPr lang="de-DE" dirty="0"/>
              <a:t> </a:t>
            </a:r>
            <a:r>
              <a:rPr lang="de-DE" dirty="0" err="1"/>
              <a:t>comparable</a:t>
            </a:r>
            <a:r>
              <a:rPr lang="de-DE" dirty="0"/>
              <a:t> </a:t>
            </a:r>
            <a:r>
              <a:rPr lang="de-DE" dirty="0" err="1"/>
              <a:t>results</a:t>
            </a:r>
            <a:r>
              <a:rPr lang="de-DE" dirty="0"/>
              <a:t>. These </a:t>
            </a:r>
            <a:r>
              <a:rPr lang="de-DE" dirty="0" err="1"/>
              <a:t>boxplots</a:t>
            </a:r>
            <a:r>
              <a:rPr lang="de-DE" dirty="0"/>
              <a:t> </a:t>
            </a:r>
            <a:r>
              <a:rPr lang="de-DE" dirty="0" err="1"/>
              <a:t>show</a:t>
            </a:r>
            <a:r>
              <a:rPr lang="de-DE" dirty="0"/>
              <a:t> </a:t>
            </a:r>
            <a:r>
              <a:rPr lang="de-DE" dirty="0" err="1"/>
              <a:t>us</a:t>
            </a:r>
            <a:r>
              <a:rPr lang="de-DE" dirty="0"/>
              <a:t>,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do not </a:t>
            </a:r>
            <a:r>
              <a:rPr lang="de-DE" dirty="0" err="1"/>
              <a:t>need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eliminate</a:t>
            </a:r>
            <a:r>
              <a:rPr lang="de-DE" dirty="0"/>
              <a:t> an </a:t>
            </a:r>
            <a:r>
              <a:rPr lang="de-DE" dirty="0" err="1"/>
              <a:t>unfitting</a:t>
            </a:r>
            <a:r>
              <a:rPr lang="de-DE" dirty="0"/>
              <a:t> </a:t>
            </a:r>
            <a:r>
              <a:rPr lang="de-DE" dirty="0" err="1"/>
              <a:t>chip</a:t>
            </a:r>
            <a:r>
              <a:rPr lang="de-DE" dirty="0"/>
              <a:t>.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F12AC4-85F9-4B93-92D3-A9937CE1B92C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071380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935302"/>
            <a:ext cx="6858000" cy="19896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001698"/>
            <a:ext cx="6858000" cy="137980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D35B4-7069-4B30-92CD-0AEC62722384}" type="datetime1">
              <a:rPr lang="de-DE" smtClean="0"/>
              <a:t>17.05.2022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Paul Christmann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8A29C-259F-45D5-BFFA-A48772AC905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28471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1B494-B548-4041-8C78-F3F11B2153ED}" type="datetime1">
              <a:rPr lang="de-DE" smtClean="0"/>
              <a:t>17.05.2022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Paul Christmann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8A29C-259F-45D5-BFFA-A48772AC905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561886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04271"/>
            <a:ext cx="1971675" cy="484319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04271"/>
            <a:ext cx="5800725" cy="484319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EC744-8E0F-4666-BC5A-495C368D8BA0}" type="datetime1">
              <a:rPr lang="de-DE" smtClean="0"/>
              <a:t>17.05.2022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Paul Christmann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8A29C-259F-45D5-BFFA-A48772AC905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73023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6605B-8219-405C-BAB3-22CFB93EC77D}" type="datetime1">
              <a:rPr lang="de-DE" smtClean="0"/>
              <a:t>17.05.2022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Paul Christmann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8A29C-259F-45D5-BFFA-A48772AC905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9706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424782"/>
            <a:ext cx="7886700" cy="2377281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824553"/>
            <a:ext cx="7886700" cy="125015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70600-3A68-4AB7-9141-BAD48B0D6406}" type="datetime1">
              <a:rPr lang="de-DE" smtClean="0"/>
              <a:t>17.05.2022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Paul Christmann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8A29C-259F-45D5-BFFA-A48772AC905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560158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521354"/>
            <a:ext cx="3886200" cy="362611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521354"/>
            <a:ext cx="3886200" cy="362611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8DBC4-4E8B-4F2E-8D75-B3D601992F13}" type="datetime1">
              <a:rPr lang="de-DE" smtClean="0"/>
              <a:t>17.05.2022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Paul Christmann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8A29C-259F-45D5-BFFA-A48772AC905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290606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04271"/>
            <a:ext cx="7886700" cy="1104636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400969"/>
            <a:ext cx="3868340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087563"/>
            <a:ext cx="3868340" cy="307049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400969"/>
            <a:ext cx="3887391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087563"/>
            <a:ext cx="3887391" cy="307049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F780F-35A8-41F2-803D-8DFD54272BEF}" type="datetime1">
              <a:rPr lang="de-DE" smtClean="0"/>
              <a:t>17.05.2022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Paul Christmann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8A29C-259F-45D5-BFFA-A48772AC905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82517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8A22B-5891-4BB7-B577-825EF80C8DC0}" type="datetime1">
              <a:rPr lang="de-DE" smtClean="0"/>
              <a:t>17.05.2022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Paul Christmann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8A29C-259F-45D5-BFFA-A48772AC905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90398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B5F03-E438-409F-948A-23B68EC68711}" type="datetime1">
              <a:rPr lang="de-DE" smtClean="0"/>
              <a:t>17.05.2022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Paul Christmann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8A29C-259F-45D5-BFFA-A48772AC905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79642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822855"/>
            <a:ext cx="4629150" cy="406135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EC830-2B5C-4E75-B244-C97623B20C7C}" type="datetime1">
              <a:rPr lang="de-DE" smtClean="0"/>
              <a:t>17.05.2022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Paul Christmann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8A29C-259F-45D5-BFFA-A48772AC905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63070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822855"/>
            <a:ext cx="4629150" cy="4061354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E9873-F58D-4E9C-B2A6-B07C00CC07F2}" type="datetime1">
              <a:rPr lang="de-DE" smtClean="0"/>
              <a:t>17.05.2022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Paul Christmann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8A29C-259F-45D5-BFFA-A48772AC905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9332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521354"/>
            <a:ext cx="7886700" cy="3626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8A87E1-5614-4AB1-8F63-E303A46FF430}" type="datetime1">
              <a:rPr lang="de-DE" smtClean="0"/>
              <a:t>17.05.2022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Paul Christmann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D8A29C-259F-45D5-BFFA-A48772AC905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4716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sv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svg"/><Relationship Id="rId5" Type="http://schemas.openxmlformats.org/officeDocument/2006/relationships/image" Target="../media/image3.sv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sv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41.jpg"/><Relationship Id="rId3" Type="http://schemas.openxmlformats.org/officeDocument/2006/relationships/image" Target="../media/image1.png"/><Relationship Id="rId7" Type="http://schemas.openxmlformats.org/officeDocument/2006/relationships/image" Target="../media/image17.svg"/><Relationship Id="rId12" Type="http://schemas.openxmlformats.org/officeDocument/2006/relationships/image" Target="../media/image40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11" Type="http://schemas.openxmlformats.org/officeDocument/2006/relationships/image" Target="../media/image9.svg"/><Relationship Id="rId5" Type="http://schemas.openxmlformats.org/officeDocument/2006/relationships/image" Target="../media/image3.sv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19.sv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43.jpg"/><Relationship Id="rId3" Type="http://schemas.openxmlformats.org/officeDocument/2006/relationships/image" Target="../media/image1.png"/><Relationship Id="rId7" Type="http://schemas.openxmlformats.org/officeDocument/2006/relationships/image" Target="../media/image17.svg"/><Relationship Id="rId12" Type="http://schemas.openxmlformats.org/officeDocument/2006/relationships/image" Target="../media/image42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11" Type="http://schemas.openxmlformats.org/officeDocument/2006/relationships/image" Target="../media/image9.svg"/><Relationship Id="rId5" Type="http://schemas.openxmlformats.org/officeDocument/2006/relationships/image" Target="../media/image3.sv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19.sv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1.png"/><Relationship Id="rId7" Type="http://schemas.openxmlformats.org/officeDocument/2006/relationships/image" Target="../media/image7.sv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9.svg"/><Relationship Id="rId5" Type="http://schemas.openxmlformats.org/officeDocument/2006/relationships/image" Target="../media/image17.svg"/><Relationship Id="rId10" Type="http://schemas.openxmlformats.org/officeDocument/2006/relationships/image" Target="../media/image8.png"/><Relationship Id="rId4" Type="http://schemas.openxmlformats.org/officeDocument/2006/relationships/image" Target="../media/image16.png"/><Relationship Id="rId9" Type="http://schemas.openxmlformats.org/officeDocument/2006/relationships/image" Target="../media/image45.sv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49.svg"/><Relationship Id="rId18" Type="http://schemas.openxmlformats.org/officeDocument/2006/relationships/image" Target="../media/image54.png"/><Relationship Id="rId3" Type="http://schemas.openxmlformats.org/officeDocument/2006/relationships/image" Target="../media/image1.png"/><Relationship Id="rId21" Type="http://schemas.openxmlformats.org/officeDocument/2006/relationships/image" Target="../media/image57.svg"/><Relationship Id="rId7" Type="http://schemas.openxmlformats.org/officeDocument/2006/relationships/image" Target="../media/image17.svg"/><Relationship Id="rId12" Type="http://schemas.openxmlformats.org/officeDocument/2006/relationships/image" Target="../media/image48.png"/><Relationship Id="rId17" Type="http://schemas.openxmlformats.org/officeDocument/2006/relationships/image" Target="../media/image53.svg"/><Relationship Id="rId2" Type="http://schemas.openxmlformats.org/officeDocument/2006/relationships/notesSlide" Target="../notesSlides/notesSlide13.xml"/><Relationship Id="rId16" Type="http://schemas.openxmlformats.org/officeDocument/2006/relationships/image" Target="../media/image52.png"/><Relationship Id="rId20" Type="http://schemas.openxmlformats.org/officeDocument/2006/relationships/image" Target="../media/image5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11" Type="http://schemas.openxmlformats.org/officeDocument/2006/relationships/image" Target="../media/image47.svg"/><Relationship Id="rId5" Type="http://schemas.openxmlformats.org/officeDocument/2006/relationships/image" Target="../media/image3.svg"/><Relationship Id="rId15" Type="http://schemas.openxmlformats.org/officeDocument/2006/relationships/image" Target="../media/image51.svg"/><Relationship Id="rId10" Type="http://schemas.openxmlformats.org/officeDocument/2006/relationships/image" Target="../media/image46.png"/><Relationship Id="rId19" Type="http://schemas.openxmlformats.org/officeDocument/2006/relationships/image" Target="../media/image55.svg"/><Relationship Id="rId4" Type="http://schemas.openxmlformats.org/officeDocument/2006/relationships/image" Target="../media/image2.png"/><Relationship Id="rId9" Type="http://schemas.openxmlformats.org/officeDocument/2006/relationships/image" Target="../media/image7.svg"/><Relationship Id="rId14" Type="http://schemas.openxmlformats.org/officeDocument/2006/relationships/image" Target="../media/image50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sv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svg"/><Relationship Id="rId5" Type="http://schemas.openxmlformats.org/officeDocument/2006/relationships/image" Target="../media/image3.sv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sv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59.png"/><Relationship Id="rId3" Type="http://schemas.openxmlformats.org/officeDocument/2006/relationships/image" Target="../media/image1.png"/><Relationship Id="rId7" Type="http://schemas.openxmlformats.org/officeDocument/2006/relationships/image" Target="../media/image5.svg"/><Relationship Id="rId12" Type="http://schemas.openxmlformats.org/officeDocument/2006/relationships/image" Target="../media/image5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svg"/><Relationship Id="rId5" Type="http://schemas.openxmlformats.org/officeDocument/2006/relationships/image" Target="../media/image3.sv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sv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svg"/><Relationship Id="rId12" Type="http://schemas.openxmlformats.org/officeDocument/2006/relationships/image" Target="../media/image6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svg"/><Relationship Id="rId5" Type="http://schemas.openxmlformats.org/officeDocument/2006/relationships/image" Target="../media/image3.sv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sv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microsoft.com/office/2007/relationships/hdphoto" Target="../media/hdphoto1.wdp"/><Relationship Id="rId3" Type="http://schemas.openxmlformats.org/officeDocument/2006/relationships/image" Target="../media/image1.png"/><Relationship Id="rId7" Type="http://schemas.openxmlformats.org/officeDocument/2006/relationships/image" Target="../media/image5.svg"/><Relationship Id="rId12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svg"/><Relationship Id="rId5" Type="http://schemas.openxmlformats.org/officeDocument/2006/relationships/image" Target="../media/image3.sv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4.png"/><Relationship Id="rId3" Type="http://schemas.openxmlformats.org/officeDocument/2006/relationships/image" Target="../media/image1.png"/><Relationship Id="rId7" Type="http://schemas.openxmlformats.org/officeDocument/2006/relationships/image" Target="../media/image5.svg"/><Relationship Id="rId12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svg"/><Relationship Id="rId5" Type="http://schemas.openxmlformats.org/officeDocument/2006/relationships/image" Target="../media/image3.sv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5.png"/><Relationship Id="rId3" Type="http://schemas.openxmlformats.org/officeDocument/2006/relationships/image" Target="../media/image1.png"/><Relationship Id="rId7" Type="http://schemas.openxmlformats.org/officeDocument/2006/relationships/image" Target="../media/image5.svg"/><Relationship Id="rId12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svg"/><Relationship Id="rId5" Type="http://schemas.openxmlformats.org/officeDocument/2006/relationships/image" Target="../media/image3.sv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svg"/><Relationship Id="rId14" Type="http://schemas.microsoft.com/office/2007/relationships/hdphoto" Target="../media/hdphoto2.wdp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.png"/><Relationship Id="rId7" Type="http://schemas.openxmlformats.org/officeDocument/2006/relationships/image" Target="../media/image17.sv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11" Type="http://schemas.openxmlformats.org/officeDocument/2006/relationships/image" Target="../media/image9.svg"/><Relationship Id="rId5" Type="http://schemas.openxmlformats.org/officeDocument/2006/relationships/image" Target="../media/image3.sv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19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microsoft.com/office/2007/relationships/hdphoto" Target="../media/hdphoto3.wdp"/><Relationship Id="rId3" Type="http://schemas.openxmlformats.org/officeDocument/2006/relationships/image" Target="../media/image1.png"/><Relationship Id="rId7" Type="http://schemas.openxmlformats.org/officeDocument/2006/relationships/image" Target="../media/image17.svg"/><Relationship Id="rId12" Type="http://schemas.openxmlformats.org/officeDocument/2006/relationships/image" Target="../media/image2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11" Type="http://schemas.openxmlformats.org/officeDocument/2006/relationships/image" Target="../media/image9.svg"/><Relationship Id="rId5" Type="http://schemas.openxmlformats.org/officeDocument/2006/relationships/image" Target="../media/image3.sv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19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.png"/><Relationship Id="rId7" Type="http://schemas.openxmlformats.org/officeDocument/2006/relationships/image" Target="../media/image17.sv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11" Type="http://schemas.openxmlformats.org/officeDocument/2006/relationships/image" Target="../media/image9.svg"/><Relationship Id="rId5" Type="http://schemas.openxmlformats.org/officeDocument/2006/relationships/image" Target="../media/image3.sv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19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13" Type="http://schemas.openxmlformats.org/officeDocument/2006/relationships/image" Target="../media/image22.jpg"/><Relationship Id="rId18" Type="http://schemas.openxmlformats.org/officeDocument/2006/relationships/image" Target="../media/image27.jpg"/><Relationship Id="rId26" Type="http://schemas.openxmlformats.org/officeDocument/2006/relationships/image" Target="../media/image35.jpg"/><Relationship Id="rId3" Type="http://schemas.openxmlformats.org/officeDocument/2006/relationships/image" Target="../media/image2.png"/><Relationship Id="rId21" Type="http://schemas.openxmlformats.org/officeDocument/2006/relationships/image" Target="../media/image30.jpg"/><Relationship Id="rId7" Type="http://schemas.openxmlformats.org/officeDocument/2006/relationships/image" Target="../media/image18.png"/><Relationship Id="rId12" Type="http://schemas.openxmlformats.org/officeDocument/2006/relationships/image" Target="../media/image21.jpg"/><Relationship Id="rId17" Type="http://schemas.openxmlformats.org/officeDocument/2006/relationships/image" Target="../media/image26.jpg"/><Relationship Id="rId25" Type="http://schemas.openxmlformats.org/officeDocument/2006/relationships/image" Target="../media/image34.jpg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25.jpg"/><Relationship Id="rId20" Type="http://schemas.openxmlformats.org/officeDocument/2006/relationships/image" Target="../media/image29.jpg"/><Relationship Id="rId29" Type="http://schemas.openxmlformats.org/officeDocument/2006/relationships/image" Target="../media/image38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svg"/><Relationship Id="rId11" Type="http://schemas.openxmlformats.org/officeDocument/2006/relationships/image" Target="../media/image1.png"/><Relationship Id="rId24" Type="http://schemas.openxmlformats.org/officeDocument/2006/relationships/image" Target="../media/image33.jpg"/><Relationship Id="rId5" Type="http://schemas.openxmlformats.org/officeDocument/2006/relationships/image" Target="../media/image16.png"/><Relationship Id="rId15" Type="http://schemas.openxmlformats.org/officeDocument/2006/relationships/image" Target="../media/image24.jpg"/><Relationship Id="rId23" Type="http://schemas.openxmlformats.org/officeDocument/2006/relationships/image" Target="../media/image32.jpg"/><Relationship Id="rId28" Type="http://schemas.openxmlformats.org/officeDocument/2006/relationships/image" Target="../media/image37.jpg"/><Relationship Id="rId10" Type="http://schemas.openxmlformats.org/officeDocument/2006/relationships/image" Target="../media/image9.svg"/><Relationship Id="rId19" Type="http://schemas.openxmlformats.org/officeDocument/2006/relationships/image" Target="../media/image28.jp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23.jpg"/><Relationship Id="rId22" Type="http://schemas.openxmlformats.org/officeDocument/2006/relationships/image" Target="../media/image31.jpg"/><Relationship Id="rId27" Type="http://schemas.openxmlformats.org/officeDocument/2006/relationships/image" Target="../media/image36.jp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.png"/><Relationship Id="rId7" Type="http://schemas.openxmlformats.org/officeDocument/2006/relationships/image" Target="../media/image17.svg"/><Relationship Id="rId12" Type="http://schemas.openxmlformats.org/officeDocument/2006/relationships/image" Target="../media/image39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11" Type="http://schemas.openxmlformats.org/officeDocument/2006/relationships/image" Target="../media/image9.svg"/><Relationship Id="rId5" Type="http://schemas.openxmlformats.org/officeDocument/2006/relationships/image" Target="../media/image3.sv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19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umsplatzhalter 8">
            <a:extLst>
              <a:ext uri="{FF2B5EF4-FFF2-40B4-BE49-F238E27FC236}">
                <a16:creationId xmlns:a16="http://schemas.microsoft.com/office/drawing/2014/main" id="{B2E44AFA-B29A-4513-B164-74DF574E30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5357247"/>
            <a:ext cx="2057400" cy="304271"/>
          </a:xfr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ABD6D1D-9BE7-4B6A-B4D1-FD497C782274}" type="datetime1">
              <a:rPr kumimoji="0" lang="de-DE" sz="900" b="0" i="0" u="none" strike="noStrike" kern="1200" cap="none" spc="0" normalizeH="0" baseline="0" noProof="0" smtClean="0">
                <a:ln>
                  <a:noFill/>
                </a:ln>
                <a:solidFill>
                  <a:srgbClr val="2E418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17.05.2022</a:t>
            </a:fld>
            <a:endParaRPr kumimoji="0" lang="de-DE" sz="900" b="0" i="0" u="none" strike="noStrike" kern="1200" cap="none" spc="0" normalizeH="0" baseline="0" noProof="0" dirty="0">
              <a:ln>
                <a:noFill/>
              </a:ln>
              <a:solidFill>
                <a:srgbClr val="2E4186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88E434CB-53F2-43DE-989A-34F83773913E}"/>
              </a:ext>
            </a:extLst>
          </p:cNvPr>
          <p:cNvSpPr txBox="1"/>
          <p:nvPr/>
        </p:nvSpPr>
        <p:spPr>
          <a:xfrm>
            <a:off x="855423" y="295945"/>
            <a:ext cx="71879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Biological </a:t>
            </a:r>
            <a:r>
              <a:rPr kumimoji="0" lang="de-DE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background</a:t>
            </a:r>
            <a:endParaRPr kumimoji="0" lang="de-DE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1CDE483F-007A-4AB6-9094-9439F0148193}"/>
              </a:ext>
            </a:extLst>
          </p:cNvPr>
          <p:cNvCxnSpPr>
            <a:cxnSpLocks/>
          </p:cNvCxnSpPr>
          <p:nvPr/>
        </p:nvCxnSpPr>
        <p:spPr>
          <a:xfrm>
            <a:off x="726619" y="849404"/>
            <a:ext cx="6854981" cy="0"/>
          </a:xfrm>
          <a:prstGeom prst="line">
            <a:avLst/>
          </a:prstGeom>
          <a:ln>
            <a:solidFill>
              <a:srgbClr val="10A1E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hteck 23">
            <a:extLst>
              <a:ext uri="{FF2B5EF4-FFF2-40B4-BE49-F238E27FC236}">
                <a16:creationId xmlns:a16="http://schemas.microsoft.com/office/drawing/2014/main" id="{85AA2DAF-4E4E-60E3-5793-E5162487086D}"/>
              </a:ext>
            </a:extLst>
          </p:cNvPr>
          <p:cNvSpPr/>
          <p:nvPr/>
        </p:nvSpPr>
        <p:spPr>
          <a:xfrm>
            <a:off x="152780" y="0"/>
            <a:ext cx="406921" cy="5715000"/>
          </a:xfrm>
          <a:prstGeom prst="rect">
            <a:avLst/>
          </a:prstGeom>
          <a:gradFill>
            <a:gsLst>
              <a:gs pos="1000">
                <a:schemeClr val="bg1">
                  <a:alpha val="91000"/>
                </a:schemeClr>
              </a:gs>
              <a:gs pos="89000">
                <a:schemeClr val="bg1"/>
              </a:gs>
              <a:gs pos="57000">
                <a:srgbClr val="12D4E8"/>
              </a:gs>
              <a:gs pos="30000">
                <a:srgbClr val="10A1EA"/>
              </a:gs>
              <a:gs pos="6000">
                <a:srgbClr val="12D4E8"/>
              </a:gs>
              <a:gs pos="15000">
                <a:srgbClr val="175CF5"/>
              </a:gs>
              <a:gs pos="10000">
                <a:srgbClr val="10A1EA"/>
              </a:gs>
              <a:gs pos="22000">
                <a:srgbClr val="175CF5"/>
              </a:gs>
            </a:gsLst>
            <a:lin ang="5400000" scaled="1"/>
          </a:gradFill>
          <a:ln>
            <a:noFill/>
          </a:ln>
          <a:effectLst>
            <a:softEdge rad="38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7127E193-062B-1452-70A0-30F773372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774750" y="5325759"/>
            <a:ext cx="2057400" cy="304271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D8A29C-259F-45D5-BFFA-A48772AC905C}" type="slidenum">
              <a:rPr kumimoji="0" lang="de-DE" sz="900" b="0" i="0" u="none" strike="noStrike" kern="1200" cap="none" spc="0" normalizeH="0" baseline="0" noProof="0" smtClean="0">
                <a:ln>
                  <a:noFill/>
                </a:ln>
                <a:solidFill>
                  <a:srgbClr val="2E418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de-DE" sz="900" b="0" i="0" u="none" strike="noStrike" kern="1200" cap="none" spc="0" normalizeH="0" baseline="0" noProof="0" dirty="0">
              <a:ln>
                <a:noFill/>
              </a:ln>
              <a:solidFill>
                <a:srgbClr val="2E4186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F400FDB4-FD57-FB87-F549-2AF5E6E1AE51}"/>
              </a:ext>
            </a:extLst>
          </p:cNvPr>
          <p:cNvCxnSpPr>
            <a:cxnSpLocks/>
          </p:cNvCxnSpPr>
          <p:nvPr/>
        </p:nvCxnSpPr>
        <p:spPr>
          <a:xfrm flipH="1">
            <a:off x="8832150" y="4805914"/>
            <a:ext cx="311850" cy="909086"/>
          </a:xfrm>
          <a:prstGeom prst="line">
            <a:avLst/>
          </a:prstGeom>
          <a:ln>
            <a:solidFill>
              <a:srgbClr val="10A1E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Grafik 38">
            <a:extLst>
              <a:ext uri="{FF2B5EF4-FFF2-40B4-BE49-F238E27FC236}">
                <a16:creationId xmlns:a16="http://schemas.microsoft.com/office/drawing/2014/main" id="{83A8EE2E-0954-6F9A-1734-5FCF5AFB3F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4639" y="107468"/>
            <a:ext cx="1385921" cy="1236316"/>
          </a:xfrm>
          <a:prstGeom prst="rect">
            <a:avLst/>
          </a:prstGeom>
        </p:spPr>
      </p:pic>
      <p:cxnSp>
        <p:nvCxnSpPr>
          <p:cNvPr id="42" name="Gerader Verbinder 41">
            <a:extLst>
              <a:ext uri="{FF2B5EF4-FFF2-40B4-BE49-F238E27FC236}">
                <a16:creationId xmlns:a16="http://schemas.microsoft.com/office/drawing/2014/main" id="{916F5C3D-50C3-059D-6772-1DD70D5E9604}"/>
              </a:ext>
            </a:extLst>
          </p:cNvPr>
          <p:cNvCxnSpPr>
            <a:cxnSpLocks/>
          </p:cNvCxnSpPr>
          <p:nvPr/>
        </p:nvCxnSpPr>
        <p:spPr>
          <a:xfrm>
            <a:off x="628650" y="5378847"/>
            <a:ext cx="7414752" cy="0"/>
          </a:xfrm>
          <a:prstGeom prst="line">
            <a:avLst/>
          </a:prstGeom>
          <a:ln>
            <a:solidFill>
              <a:srgbClr val="10A1E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Grafik 44" descr="Monatskalender Silhouette">
            <a:extLst>
              <a:ext uri="{FF2B5EF4-FFF2-40B4-BE49-F238E27FC236}">
                <a16:creationId xmlns:a16="http://schemas.microsoft.com/office/drawing/2014/main" id="{ADE41C17-DE6A-3F4F-C168-68D57E9362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47948" y="3234705"/>
            <a:ext cx="406921" cy="406921"/>
          </a:xfrm>
          <a:prstGeom prst="rect">
            <a:avLst/>
          </a:prstGeom>
        </p:spPr>
      </p:pic>
      <p:pic>
        <p:nvPicPr>
          <p:cNvPr id="47" name="Grafik 46" descr="DNA mit einfarbiger Füllung">
            <a:extLst>
              <a:ext uri="{FF2B5EF4-FFF2-40B4-BE49-F238E27FC236}">
                <a16:creationId xmlns:a16="http://schemas.microsoft.com/office/drawing/2014/main" id="{E6445AF2-A601-F24F-39D8-B822D387361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47947" y="872897"/>
            <a:ext cx="406921" cy="406921"/>
          </a:xfrm>
          <a:prstGeom prst="rect">
            <a:avLst/>
          </a:prstGeom>
        </p:spPr>
      </p:pic>
      <p:pic>
        <p:nvPicPr>
          <p:cNvPr id="51" name="Grafik 50" descr="Balkendiagramm Silhouette">
            <a:extLst>
              <a:ext uri="{FF2B5EF4-FFF2-40B4-BE49-F238E27FC236}">
                <a16:creationId xmlns:a16="http://schemas.microsoft.com/office/drawing/2014/main" id="{96C3BDE6-7984-B720-4EB5-C4480C42E2E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56220" y="2053801"/>
            <a:ext cx="406921" cy="406921"/>
          </a:xfrm>
          <a:prstGeom prst="rect">
            <a:avLst/>
          </a:prstGeom>
        </p:spPr>
      </p:pic>
      <p:pic>
        <p:nvPicPr>
          <p:cNvPr id="57" name="Grafik 56" descr="Benutzer Silhouette">
            <a:extLst>
              <a:ext uri="{FF2B5EF4-FFF2-40B4-BE49-F238E27FC236}">
                <a16:creationId xmlns:a16="http://schemas.microsoft.com/office/drawing/2014/main" id="{FAF1D196-7D05-3E8B-77EB-98DB84254DF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47949" y="4415609"/>
            <a:ext cx="406921" cy="406921"/>
          </a:xfrm>
          <a:prstGeom prst="rect">
            <a:avLst/>
          </a:prstGeom>
        </p:spPr>
      </p:pic>
      <p:sp>
        <p:nvSpPr>
          <p:cNvPr id="16" name="Textfeld 15">
            <a:extLst>
              <a:ext uri="{FF2B5EF4-FFF2-40B4-BE49-F238E27FC236}">
                <a16:creationId xmlns:a16="http://schemas.microsoft.com/office/drawing/2014/main" id="{879B0F17-F148-5E16-8821-AF3E7006B5BB}"/>
              </a:ext>
            </a:extLst>
          </p:cNvPr>
          <p:cNvSpPr txBox="1"/>
          <p:nvPr/>
        </p:nvSpPr>
        <p:spPr>
          <a:xfrm>
            <a:off x="854632" y="948149"/>
            <a:ext cx="22157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2. Embryonic development 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F265EEDB-1870-88C6-2649-AD43175652C9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223370" y="998315"/>
            <a:ext cx="4268270" cy="1859185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5FF718CF-D9D8-5023-63DF-560A32F448E1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26619" y="2909252"/>
            <a:ext cx="4577835" cy="2369009"/>
          </a:xfrm>
          <a:prstGeom prst="rect">
            <a:avLst/>
          </a:prstGeo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D4098D04-92CE-AA8E-F39F-2AA13E514329}"/>
              </a:ext>
            </a:extLst>
          </p:cNvPr>
          <p:cNvSpPr txBox="1"/>
          <p:nvPr/>
        </p:nvSpPr>
        <p:spPr>
          <a:xfrm>
            <a:off x="7491640" y="1302247"/>
            <a:ext cx="1865579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err="1"/>
              <a:t>Entwicklungs</a:t>
            </a:r>
            <a:r>
              <a:rPr lang="en-US" sz="1050" dirty="0"/>
              <a:t>- und </a:t>
            </a:r>
            <a:r>
              <a:rPr lang="en-US" sz="1050" dirty="0" err="1"/>
              <a:t>Reproduktionsbiologie</a:t>
            </a:r>
            <a:endParaRPr lang="en-US" sz="1050" dirty="0"/>
          </a:p>
          <a:p>
            <a:r>
              <a:rPr lang="en-US" sz="1050" dirty="0"/>
              <a:t>Müller 2018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296B4A27-7803-512D-2E98-CBAB82E801AF}"/>
              </a:ext>
            </a:extLst>
          </p:cNvPr>
          <p:cNvSpPr txBox="1"/>
          <p:nvPr/>
        </p:nvSpPr>
        <p:spPr>
          <a:xfrm>
            <a:off x="5377343" y="3047586"/>
            <a:ext cx="32039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Our dataset targets week 4 to 9 of embryonic development</a:t>
            </a:r>
          </a:p>
        </p:txBody>
      </p:sp>
    </p:spTree>
    <p:extLst>
      <p:ext uri="{BB962C8B-B14F-4D97-AF65-F5344CB8AC3E}">
        <p14:creationId xmlns:p14="http://schemas.microsoft.com/office/powerpoint/2010/main" val="19345739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umsplatzhalter 8">
            <a:extLst>
              <a:ext uri="{FF2B5EF4-FFF2-40B4-BE49-F238E27FC236}">
                <a16:creationId xmlns:a16="http://schemas.microsoft.com/office/drawing/2014/main" id="{B2E44AFA-B29A-4513-B164-74DF574E30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5357247"/>
            <a:ext cx="2057400" cy="304271"/>
          </a:xfrm>
        </p:spPr>
        <p:txBody>
          <a:bodyPr/>
          <a:lstStyle/>
          <a:p>
            <a:fld id="{4ABD6D1D-9BE7-4B6A-B4D1-FD497C782274}" type="datetime1">
              <a:rPr lang="de-DE" smtClean="0">
                <a:solidFill>
                  <a:srgbClr val="2E4186"/>
                </a:solidFill>
              </a:rPr>
              <a:t>17.05.2022</a:t>
            </a:fld>
            <a:endParaRPr lang="de-DE" dirty="0">
              <a:solidFill>
                <a:srgbClr val="2E4186"/>
              </a:solidFill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88E434CB-53F2-43DE-989A-34F83773913E}"/>
              </a:ext>
            </a:extLst>
          </p:cNvPr>
          <p:cNvSpPr txBox="1"/>
          <p:nvPr/>
        </p:nvSpPr>
        <p:spPr>
          <a:xfrm>
            <a:off x="855423" y="295945"/>
            <a:ext cx="71879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>
                <a:latin typeface="+mj-lt"/>
              </a:rPr>
              <a:t>Quality </a:t>
            </a:r>
            <a:r>
              <a:rPr lang="de-DE" sz="3200" dirty="0" err="1">
                <a:latin typeface="+mj-lt"/>
              </a:rPr>
              <a:t>control</a:t>
            </a:r>
            <a:endParaRPr lang="de-DE" sz="3200" dirty="0">
              <a:latin typeface="+mj-lt"/>
            </a:endParaRPr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1CDE483F-007A-4AB6-9094-9439F0148193}"/>
              </a:ext>
            </a:extLst>
          </p:cNvPr>
          <p:cNvCxnSpPr>
            <a:cxnSpLocks/>
          </p:cNvCxnSpPr>
          <p:nvPr/>
        </p:nvCxnSpPr>
        <p:spPr>
          <a:xfrm>
            <a:off x="726619" y="849404"/>
            <a:ext cx="6854981" cy="0"/>
          </a:xfrm>
          <a:prstGeom prst="line">
            <a:avLst/>
          </a:prstGeom>
          <a:ln>
            <a:solidFill>
              <a:srgbClr val="10A1E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hteck 23">
            <a:extLst>
              <a:ext uri="{FF2B5EF4-FFF2-40B4-BE49-F238E27FC236}">
                <a16:creationId xmlns:a16="http://schemas.microsoft.com/office/drawing/2014/main" id="{85AA2DAF-4E4E-60E3-5793-E5162487086D}"/>
              </a:ext>
            </a:extLst>
          </p:cNvPr>
          <p:cNvSpPr/>
          <p:nvPr/>
        </p:nvSpPr>
        <p:spPr>
          <a:xfrm>
            <a:off x="152780" y="0"/>
            <a:ext cx="406921" cy="5715000"/>
          </a:xfrm>
          <a:prstGeom prst="rect">
            <a:avLst/>
          </a:prstGeom>
          <a:gradFill>
            <a:gsLst>
              <a:gs pos="2000">
                <a:schemeClr val="bg1">
                  <a:alpha val="91000"/>
                </a:schemeClr>
              </a:gs>
              <a:gs pos="95000">
                <a:schemeClr val="bg1"/>
              </a:gs>
              <a:gs pos="75000">
                <a:srgbClr val="12D4E8"/>
              </a:gs>
              <a:gs pos="58000">
                <a:srgbClr val="10A1EA"/>
              </a:gs>
              <a:gs pos="15000">
                <a:srgbClr val="12D4E8"/>
              </a:gs>
              <a:gs pos="35000">
                <a:srgbClr val="175CF5"/>
              </a:gs>
              <a:gs pos="26000">
                <a:srgbClr val="10A1EA"/>
              </a:gs>
              <a:gs pos="46000">
                <a:srgbClr val="175CF5"/>
              </a:gs>
            </a:gsLst>
            <a:lin ang="5400000" scaled="1"/>
          </a:gradFill>
          <a:ln>
            <a:noFill/>
          </a:ln>
          <a:effectLst>
            <a:softEdge rad="38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DE"/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7127E193-062B-1452-70A0-30F773372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774750" y="5325759"/>
            <a:ext cx="2057400" cy="304271"/>
          </a:xfrm>
        </p:spPr>
        <p:txBody>
          <a:bodyPr/>
          <a:lstStyle/>
          <a:p>
            <a:fld id="{D3D8A29C-259F-45D5-BFFA-A48772AC905C}" type="slidenum">
              <a:rPr lang="de-DE" smtClean="0">
                <a:solidFill>
                  <a:srgbClr val="2E4186"/>
                </a:solidFill>
              </a:rPr>
              <a:t>10</a:t>
            </a:fld>
            <a:endParaRPr lang="de-DE" dirty="0">
              <a:solidFill>
                <a:srgbClr val="2E4186"/>
              </a:solidFill>
            </a:endParaRPr>
          </a:p>
        </p:txBody>
      </p: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F400FDB4-FD57-FB87-F549-2AF5E6E1AE51}"/>
              </a:ext>
            </a:extLst>
          </p:cNvPr>
          <p:cNvCxnSpPr>
            <a:cxnSpLocks/>
          </p:cNvCxnSpPr>
          <p:nvPr/>
        </p:nvCxnSpPr>
        <p:spPr>
          <a:xfrm flipH="1">
            <a:off x="8832150" y="4805914"/>
            <a:ext cx="311850" cy="909086"/>
          </a:xfrm>
          <a:prstGeom prst="line">
            <a:avLst/>
          </a:prstGeom>
          <a:ln>
            <a:solidFill>
              <a:srgbClr val="10A1E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Grafik 38">
            <a:extLst>
              <a:ext uri="{FF2B5EF4-FFF2-40B4-BE49-F238E27FC236}">
                <a16:creationId xmlns:a16="http://schemas.microsoft.com/office/drawing/2014/main" id="{83A8EE2E-0954-6F9A-1734-5FCF5AFB3F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4639" y="107468"/>
            <a:ext cx="1385921" cy="1236316"/>
          </a:xfrm>
          <a:prstGeom prst="rect">
            <a:avLst/>
          </a:prstGeom>
        </p:spPr>
      </p:pic>
      <p:cxnSp>
        <p:nvCxnSpPr>
          <p:cNvPr id="42" name="Gerader Verbinder 41">
            <a:extLst>
              <a:ext uri="{FF2B5EF4-FFF2-40B4-BE49-F238E27FC236}">
                <a16:creationId xmlns:a16="http://schemas.microsoft.com/office/drawing/2014/main" id="{916F5C3D-50C3-059D-6772-1DD70D5E9604}"/>
              </a:ext>
            </a:extLst>
          </p:cNvPr>
          <p:cNvCxnSpPr>
            <a:cxnSpLocks/>
          </p:cNvCxnSpPr>
          <p:nvPr/>
        </p:nvCxnSpPr>
        <p:spPr>
          <a:xfrm>
            <a:off x="628650" y="5378847"/>
            <a:ext cx="7414752" cy="0"/>
          </a:xfrm>
          <a:prstGeom prst="line">
            <a:avLst/>
          </a:prstGeom>
          <a:ln>
            <a:solidFill>
              <a:srgbClr val="10A1E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Grafik 44" descr="Monatskalender Silhouette">
            <a:extLst>
              <a:ext uri="{FF2B5EF4-FFF2-40B4-BE49-F238E27FC236}">
                <a16:creationId xmlns:a16="http://schemas.microsoft.com/office/drawing/2014/main" id="{ADE41C17-DE6A-3F4F-C168-68D57E9362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47948" y="3234705"/>
            <a:ext cx="406921" cy="406921"/>
          </a:xfrm>
          <a:prstGeom prst="rect">
            <a:avLst/>
          </a:prstGeom>
        </p:spPr>
      </p:pic>
      <p:pic>
        <p:nvPicPr>
          <p:cNvPr id="49" name="Grafik 48" descr="DNA Silhouette">
            <a:extLst>
              <a:ext uri="{FF2B5EF4-FFF2-40B4-BE49-F238E27FC236}">
                <a16:creationId xmlns:a16="http://schemas.microsoft.com/office/drawing/2014/main" id="{6DEF5C3C-BCD8-CE26-6A1F-44421E61A3C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43735" y="872897"/>
            <a:ext cx="406921" cy="406921"/>
          </a:xfrm>
          <a:prstGeom prst="rect">
            <a:avLst/>
          </a:prstGeom>
        </p:spPr>
      </p:pic>
      <p:pic>
        <p:nvPicPr>
          <p:cNvPr id="53" name="Grafik 52" descr="Balkendiagramm mit einfarbiger Füllung">
            <a:extLst>
              <a:ext uri="{FF2B5EF4-FFF2-40B4-BE49-F238E27FC236}">
                <a16:creationId xmlns:a16="http://schemas.microsoft.com/office/drawing/2014/main" id="{AB79FB33-E613-4BA8-9EB6-7A65F1DCEBB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61825" y="2053186"/>
            <a:ext cx="406921" cy="406921"/>
          </a:xfrm>
          <a:prstGeom prst="rect">
            <a:avLst/>
          </a:prstGeom>
        </p:spPr>
      </p:pic>
      <p:pic>
        <p:nvPicPr>
          <p:cNvPr id="57" name="Grafik 56" descr="Benutzer Silhouette">
            <a:extLst>
              <a:ext uri="{FF2B5EF4-FFF2-40B4-BE49-F238E27FC236}">
                <a16:creationId xmlns:a16="http://schemas.microsoft.com/office/drawing/2014/main" id="{FAF1D196-7D05-3E8B-77EB-98DB84254DF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47949" y="4415609"/>
            <a:ext cx="406921" cy="406921"/>
          </a:xfrm>
          <a:prstGeom prst="rect">
            <a:avLst/>
          </a:prstGeom>
        </p:spPr>
      </p:pic>
      <p:sp>
        <p:nvSpPr>
          <p:cNvPr id="15" name="Textfeld 14">
            <a:extLst>
              <a:ext uri="{FF2B5EF4-FFF2-40B4-BE49-F238E27FC236}">
                <a16:creationId xmlns:a16="http://schemas.microsoft.com/office/drawing/2014/main" id="{9DB0080F-0B09-97B1-3CAB-35CE7FABF577}"/>
              </a:ext>
            </a:extLst>
          </p:cNvPr>
          <p:cNvSpPr txBox="1"/>
          <p:nvPr/>
        </p:nvSpPr>
        <p:spPr>
          <a:xfrm>
            <a:off x="854632" y="948149"/>
            <a:ext cx="63647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3</a:t>
            </a:r>
            <a:r>
              <a:rPr lang="en-US" sz="2400" dirty="0"/>
              <a:t>. RNA degradation plots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62EE671E-F9A4-E7F3-16D8-8D6E11383DE3}"/>
              </a:ext>
            </a:extLst>
          </p:cNvPr>
          <p:cNvSpPr txBox="1"/>
          <p:nvPr/>
        </p:nvSpPr>
        <p:spPr>
          <a:xfrm>
            <a:off x="858072" y="1442528"/>
            <a:ext cx="7187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Similar</a:t>
            </a:r>
            <a:r>
              <a:rPr lang="de-DE" dirty="0"/>
              <a:t> </a:t>
            </a:r>
            <a:r>
              <a:rPr lang="de-DE" dirty="0" err="1"/>
              <a:t>distribution</a:t>
            </a:r>
            <a:r>
              <a:rPr lang="de-DE" dirty="0"/>
              <a:t> in RNA </a:t>
            </a:r>
            <a:r>
              <a:rPr lang="de-DE" dirty="0" err="1"/>
              <a:t>degradation</a:t>
            </a:r>
            <a:r>
              <a:rPr lang="de-DE" dirty="0"/>
              <a:t> in all </a:t>
            </a:r>
            <a:r>
              <a:rPr lang="de-DE" dirty="0" err="1"/>
              <a:t>chips</a:t>
            </a:r>
            <a:endParaRPr lang="en-US" dirty="0"/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F6A19FC3-F16F-5405-B430-0883ADD52C3C}"/>
              </a:ext>
            </a:extLst>
          </p:cNvPr>
          <p:cNvSpPr txBox="1"/>
          <p:nvPr/>
        </p:nvSpPr>
        <p:spPr>
          <a:xfrm>
            <a:off x="854632" y="1803351"/>
            <a:ext cx="7839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All 18 </a:t>
            </a:r>
            <a:r>
              <a:rPr lang="de-DE" dirty="0" err="1"/>
              <a:t>chips</a:t>
            </a:r>
            <a:r>
              <a:rPr lang="de-DE" dirty="0"/>
              <a:t> </a:t>
            </a:r>
            <a:r>
              <a:rPr lang="de-DE" dirty="0" err="1"/>
              <a:t>accepted</a:t>
            </a:r>
            <a:endParaRPr lang="en-US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421CCCCF-777E-E1FD-6258-040C873263A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7785" y="2857499"/>
            <a:ext cx="3334216" cy="2057687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59E66C38-E319-0E99-57B4-2D08B05B226F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9185" y="2937632"/>
            <a:ext cx="3334217" cy="2057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2688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umsplatzhalter 8">
            <a:extLst>
              <a:ext uri="{FF2B5EF4-FFF2-40B4-BE49-F238E27FC236}">
                <a16:creationId xmlns:a16="http://schemas.microsoft.com/office/drawing/2014/main" id="{B2E44AFA-B29A-4513-B164-74DF574E30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5357247"/>
            <a:ext cx="2057400" cy="304271"/>
          </a:xfrm>
        </p:spPr>
        <p:txBody>
          <a:bodyPr/>
          <a:lstStyle/>
          <a:p>
            <a:fld id="{4ABD6D1D-9BE7-4B6A-B4D1-FD497C782274}" type="datetime1">
              <a:rPr lang="de-DE" smtClean="0">
                <a:solidFill>
                  <a:srgbClr val="2E4186"/>
                </a:solidFill>
              </a:rPr>
              <a:t>17.05.2022</a:t>
            </a:fld>
            <a:endParaRPr lang="de-DE" dirty="0">
              <a:solidFill>
                <a:srgbClr val="2E4186"/>
              </a:solidFill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88E434CB-53F2-43DE-989A-34F83773913E}"/>
              </a:ext>
            </a:extLst>
          </p:cNvPr>
          <p:cNvSpPr txBox="1"/>
          <p:nvPr/>
        </p:nvSpPr>
        <p:spPr>
          <a:xfrm>
            <a:off x="855423" y="295945"/>
            <a:ext cx="71879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>
                <a:latin typeface="+mj-lt"/>
              </a:rPr>
              <a:t>Quality </a:t>
            </a:r>
            <a:r>
              <a:rPr lang="de-DE" sz="3200" dirty="0" err="1">
                <a:latin typeface="+mj-lt"/>
              </a:rPr>
              <a:t>control</a:t>
            </a:r>
            <a:endParaRPr lang="de-DE" sz="3200" dirty="0">
              <a:latin typeface="+mj-lt"/>
            </a:endParaRPr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1CDE483F-007A-4AB6-9094-9439F0148193}"/>
              </a:ext>
            </a:extLst>
          </p:cNvPr>
          <p:cNvCxnSpPr>
            <a:cxnSpLocks/>
          </p:cNvCxnSpPr>
          <p:nvPr/>
        </p:nvCxnSpPr>
        <p:spPr>
          <a:xfrm>
            <a:off x="726619" y="849404"/>
            <a:ext cx="6854981" cy="0"/>
          </a:xfrm>
          <a:prstGeom prst="line">
            <a:avLst/>
          </a:prstGeom>
          <a:ln>
            <a:solidFill>
              <a:srgbClr val="10A1E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hteck 23">
            <a:extLst>
              <a:ext uri="{FF2B5EF4-FFF2-40B4-BE49-F238E27FC236}">
                <a16:creationId xmlns:a16="http://schemas.microsoft.com/office/drawing/2014/main" id="{85AA2DAF-4E4E-60E3-5793-E5162487086D}"/>
              </a:ext>
            </a:extLst>
          </p:cNvPr>
          <p:cNvSpPr/>
          <p:nvPr/>
        </p:nvSpPr>
        <p:spPr>
          <a:xfrm>
            <a:off x="152780" y="0"/>
            <a:ext cx="406921" cy="5715000"/>
          </a:xfrm>
          <a:prstGeom prst="rect">
            <a:avLst/>
          </a:prstGeom>
          <a:gradFill>
            <a:gsLst>
              <a:gs pos="2000">
                <a:schemeClr val="bg1">
                  <a:alpha val="91000"/>
                </a:schemeClr>
              </a:gs>
              <a:gs pos="95000">
                <a:schemeClr val="bg1"/>
              </a:gs>
              <a:gs pos="75000">
                <a:srgbClr val="12D4E8"/>
              </a:gs>
              <a:gs pos="58000">
                <a:srgbClr val="10A1EA"/>
              </a:gs>
              <a:gs pos="15000">
                <a:srgbClr val="12D4E8"/>
              </a:gs>
              <a:gs pos="35000">
                <a:srgbClr val="175CF5"/>
              </a:gs>
              <a:gs pos="26000">
                <a:srgbClr val="10A1EA"/>
              </a:gs>
              <a:gs pos="46000">
                <a:srgbClr val="175CF5"/>
              </a:gs>
            </a:gsLst>
            <a:lin ang="5400000" scaled="1"/>
          </a:gradFill>
          <a:ln>
            <a:noFill/>
          </a:ln>
          <a:effectLst>
            <a:softEdge rad="38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DE"/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7127E193-062B-1452-70A0-30F773372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774750" y="5325759"/>
            <a:ext cx="2057400" cy="304271"/>
          </a:xfrm>
        </p:spPr>
        <p:txBody>
          <a:bodyPr/>
          <a:lstStyle/>
          <a:p>
            <a:fld id="{D3D8A29C-259F-45D5-BFFA-A48772AC905C}" type="slidenum">
              <a:rPr lang="de-DE" smtClean="0">
                <a:solidFill>
                  <a:srgbClr val="2E4186"/>
                </a:solidFill>
              </a:rPr>
              <a:t>11</a:t>
            </a:fld>
            <a:endParaRPr lang="de-DE" dirty="0">
              <a:solidFill>
                <a:srgbClr val="2E4186"/>
              </a:solidFill>
            </a:endParaRPr>
          </a:p>
        </p:txBody>
      </p: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F400FDB4-FD57-FB87-F549-2AF5E6E1AE51}"/>
              </a:ext>
            </a:extLst>
          </p:cNvPr>
          <p:cNvCxnSpPr>
            <a:cxnSpLocks/>
          </p:cNvCxnSpPr>
          <p:nvPr/>
        </p:nvCxnSpPr>
        <p:spPr>
          <a:xfrm flipH="1">
            <a:off x="8832150" y="4805914"/>
            <a:ext cx="311850" cy="909086"/>
          </a:xfrm>
          <a:prstGeom prst="line">
            <a:avLst/>
          </a:prstGeom>
          <a:ln>
            <a:solidFill>
              <a:srgbClr val="10A1E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Grafik 38">
            <a:extLst>
              <a:ext uri="{FF2B5EF4-FFF2-40B4-BE49-F238E27FC236}">
                <a16:creationId xmlns:a16="http://schemas.microsoft.com/office/drawing/2014/main" id="{83A8EE2E-0954-6F9A-1734-5FCF5AFB3F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4639" y="107468"/>
            <a:ext cx="1385921" cy="1236316"/>
          </a:xfrm>
          <a:prstGeom prst="rect">
            <a:avLst/>
          </a:prstGeom>
        </p:spPr>
      </p:pic>
      <p:cxnSp>
        <p:nvCxnSpPr>
          <p:cNvPr id="42" name="Gerader Verbinder 41">
            <a:extLst>
              <a:ext uri="{FF2B5EF4-FFF2-40B4-BE49-F238E27FC236}">
                <a16:creationId xmlns:a16="http://schemas.microsoft.com/office/drawing/2014/main" id="{916F5C3D-50C3-059D-6772-1DD70D5E9604}"/>
              </a:ext>
            </a:extLst>
          </p:cNvPr>
          <p:cNvCxnSpPr>
            <a:cxnSpLocks/>
          </p:cNvCxnSpPr>
          <p:nvPr/>
        </p:nvCxnSpPr>
        <p:spPr>
          <a:xfrm>
            <a:off x="628650" y="5378847"/>
            <a:ext cx="7414752" cy="0"/>
          </a:xfrm>
          <a:prstGeom prst="line">
            <a:avLst/>
          </a:prstGeom>
          <a:ln>
            <a:solidFill>
              <a:srgbClr val="10A1E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Grafik 44" descr="Monatskalender Silhouette">
            <a:extLst>
              <a:ext uri="{FF2B5EF4-FFF2-40B4-BE49-F238E27FC236}">
                <a16:creationId xmlns:a16="http://schemas.microsoft.com/office/drawing/2014/main" id="{ADE41C17-DE6A-3F4F-C168-68D57E9362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47948" y="3234705"/>
            <a:ext cx="406921" cy="406921"/>
          </a:xfrm>
          <a:prstGeom prst="rect">
            <a:avLst/>
          </a:prstGeom>
        </p:spPr>
      </p:pic>
      <p:pic>
        <p:nvPicPr>
          <p:cNvPr id="49" name="Grafik 48" descr="DNA Silhouette">
            <a:extLst>
              <a:ext uri="{FF2B5EF4-FFF2-40B4-BE49-F238E27FC236}">
                <a16:creationId xmlns:a16="http://schemas.microsoft.com/office/drawing/2014/main" id="{6DEF5C3C-BCD8-CE26-6A1F-44421E61A3C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43735" y="872897"/>
            <a:ext cx="406921" cy="406921"/>
          </a:xfrm>
          <a:prstGeom prst="rect">
            <a:avLst/>
          </a:prstGeom>
        </p:spPr>
      </p:pic>
      <p:pic>
        <p:nvPicPr>
          <p:cNvPr id="53" name="Grafik 52" descr="Balkendiagramm mit einfarbiger Füllung">
            <a:extLst>
              <a:ext uri="{FF2B5EF4-FFF2-40B4-BE49-F238E27FC236}">
                <a16:creationId xmlns:a16="http://schemas.microsoft.com/office/drawing/2014/main" id="{AB79FB33-E613-4BA8-9EB6-7A65F1DCEBB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61825" y="2053186"/>
            <a:ext cx="406921" cy="406921"/>
          </a:xfrm>
          <a:prstGeom prst="rect">
            <a:avLst/>
          </a:prstGeom>
        </p:spPr>
      </p:pic>
      <p:pic>
        <p:nvPicPr>
          <p:cNvPr id="57" name="Grafik 56" descr="Benutzer Silhouette">
            <a:extLst>
              <a:ext uri="{FF2B5EF4-FFF2-40B4-BE49-F238E27FC236}">
                <a16:creationId xmlns:a16="http://schemas.microsoft.com/office/drawing/2014/main" id="{FAF1D196-7D05-3E8B-77EB-98DB84254DF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47949" y="4415609"/>
            <a:ext cx="406921" cy="406921"/>
          </a:xfrm>
          <a:prstGeom prst="rect">
            <a:avLst/>
          </a:prstGeom>
        </p:spPr>
      </p:pic>
      <p:sp>
        <p:nvSpPr>
          <p:cNvPr id="15" name="Textfeld 14">
            <a:extLst>
              <a:ext uri="{FF2B5EF4-FFF2-40B4-BE49-F238E27FC236}">
                <a16:creationId xmlns:a16="http://schemas.microsoft.com/office/drawing/2014/main" id="{9DB0080F-0B09-97B1-3CAB-35CE7FABF577}"/>
              </a:ext>
            </a:extLst>
          </p:cNvPr>
          <p:cNvSpPr txBox="1"/>
          <p:nvPr/>
        </p:nvSpPr>
        <p:spPr>
          <a:xfrm>
            <a:off x="854632" y="948149"/>
            <a:ext cx="63647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4. Scatterplots</a:t>
            </a:r>
            <a:endParaRPr lang="en-US" sz="2400" dirty="0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62EE671E-F9A4-E7F3-16D8-8D6E11383DE3}"/>
              </a:ext>
            </a:extLst>
          </p:cNvPr>
          <p:cNvSpPr txBox="1"/>
          <p:nvPr/>
        </p:nvSpPr>
        <p:spPr>
          <a:xfrm>
            <a:off x="858072" y="1442528"/>
            <a:ext cx="7187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Similar</a:t>
            </a:r>
            <a:r>
              <a:rPr lang="de-DE" dirty="0"/>
              <a:t> </a:t>
            </a:r>
            <a:r>
              <a:rPr lang="de-DE" dirty="0" err="1"/>
              <a:t>distribution</a:t>
            </a:r>
            <a:r>
              <a:rPr lang="de-DE" dirty="0"/>
              <a:t> in RNA </a:t>
            </a:r>
            <a:r>
              <a:rPr lang="de-DE" dirty="0" err="1"/>
              <a:t>degradation</a:t>
            </a:r>
            <a:r>
              <a:rPr lang="de-DE" dirty="0"/>
              <a:t> in all </a:t>
            </a:r>
            <a:r>
              <a:rPr lang="de-DE" dirty="0" err="1"/>
              <a:t>chips</a:t>
            </a:r>
            <a:endParaRPr lang="en-US" dirty="0"/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F6A19FC3-F16F-5405-B430-0883ADD52C3C}"/>
              </a:ext>
            </a:extLst>
          </p:cNvPr>
          <p:cNvSpPr txBox="1"/>
          <p:nvPr/>
        </p:nvSpPr>
        <p:spPr>
          <a:xfrm>
            <a:off x="854632" y="1803351"/>
            <a:ext cx="7839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All 18 </a:t>
            </a:r>
            <a:r>
              <a:rPr lang="de-DE" dirty="0" err="1"/>
              <a:t>chips</a:t>
            </a:r>
            <a:r>
              <a:rPr lang="de-DE" dirty="0"/>
              <a:t> </a:t>
            </a:r>
            <a:r>
              <a:rPr lang="de-DE" dirty="0" err="1"/>
              <a:t>accepted</a:t>
            </a:r>
            <a:endParaRPr lang="en-US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485F32D8-565A-4C31-6F89-D9EB34BC21D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5148" y="2763317"/>
            <a:ext cx="3699203" cy="2282937"/>
          </a:xfrm>
          <a:prstGeom prst="rect">
            <a:avLst/>
          </a:prstGeo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9F66B5E5-851A-22B8-1637-AD3A5D0D6685}"/>
              </a:ext>
            </a:extLst>
          </p:cNvPr>
          <p:cNvSpPr txBox="1"/>
          <p:nvPr/>
        </p:nvSpPr>
        <p:spPr>
          <a:xfrm>
            <a:off x="5692273" y="2419404"/>
            <a:ext cx="2473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week</a:t>
            </a:r>
            <a:r>
              <a:rPr lang="de-DE" dirty="0"/>
              <a:t> 5, </a:t>
            </a:r>
            <a:r>
              <a:rPr lang="de-DE" dirty="0" err="1"/>
              <a:t>rep</a:t>
            </a:r>
            <a:r>
              <a:rPr lang="de-DE" dirty="0"/>
              <a:t> 1 and </a:t>
            </a:r>
            <a:r>
              <a:rPr lang="de-DE" dirty="0" err="1"/>
              <a:t>rep2</a:t>
            </a:r>
            <a:endParaRPr lang="en-US" dirty="0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A66F7926-B998-3042-B39F-EFA87DF62622}"/>
              </a:ext>
            </a:extLst>
          </p:cNvPr>
          <p:cNvSpPr txBox="1"/>
          <p:nvPr/>
        </p:nvSpPr>
        <p:spPr>
          <a:xfrm>
            <a:off x="1795905" y="2393947"/>
            <a:ext cx="2473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week</a:t>
            </a:r>
            <a:r>
              <a:rPr lang="de-DE" dirty="0"/>
              <a:t> 1, </a:t>
            </a:r>
            <a:r>
              <a:rPr lang="de-DE" dirty="0" err="1"/>
              <a:t>rep</a:t>
            </a:r>
            <a:r>
              <a:rPr lang="de-DE" dirty="0"/>
              <a:t> 2 and </a:t>
            </a:r>
            <a:r>
              <a:rPr lang="de-DE" dirty="0" err="1"/>
              <a:t>rep3</a:t>
            </a:r>
            <a:endParaRPr lang="en-US" dirty="0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E445E157-8DE7-C57D-192C-A03B531A9EAC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58" y="2754770"/>
            <a:ext cx="3704035" cy="2285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5765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28571">
              <a:schemeClr val="accent1">
                <a:lumMod val="5000"/>
                <a:lumOff val="95000"/>
                <a:alpha val="54000"/>
              </a:schemeClr>
            </a:gs>
            <a:gs pos="79000">
              <a:srgbClr val="8CD0F4">
                <a:alpha val="50000"/>
                <a:lumMod val="72000"/>
                <a:lumOff val="28000"/>
              </a:srgbClr>
            </a:gs>
            <a:gs pos="100000">
              <a:srgbClr val="10A1EA">
                <a:alpha val="26000"/>
                <a:lumMod val="73000"/>
                <a:lumOff val="27000"/>
              </a:srgb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umsplatzhalter 8">
            <a:extLst>
              <a:ext uri="{FF2B5EF4-FFF2-40B4-BE49-F238E27FC236}">
                <a16:creationId xmlns:a16="http://schemas.microsoft.com/office/drawing/2014/main" id="{B2E44AFA-B29A-4513-B164-74DF574E30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5357247"/>
            <a:ext cx="2057400" cy="304271"/>
          </a:xfrm>
        </p:spPr>
        <p:txBody>
          <a:bodyPr/>
          <a:lstStyle/>
          <a:p>
            <a:fld id="{4ABD6D1D-9BE7-4B6A-B4D1-FD497C782274}" type="datetime1">
              <a:rPr lang="de-DE" smtClean="0">
                <a:solidFill>
                  <a:srgbClr val="2E4186"/>
                </a:solidFill>
              </a:rPr>
              <a:t>17.05.2022</a:t>
            </a:fld>
            <a:endParaRPr lang="de-DE" dirty="0">
              <a:solidFill>
                <a:srgbClr val="2E4186"/>
              </a:solidFill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88E434CB-53F2-43DE-989A-34F83773913E}"/>
              </a:ext>
            </a:extLst>
          </p:cNvPr>
          <p:cNvSpPr txBox="1"/>
          <p:nvPr/>
        </p:nvSpPr>
        <p:spPr>
          <a:xfrm>
            <a:off x="855423" y="295945"/>
            <a:ext cx="71879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>
                <a:latin typeface="+mj-lt"/>
              </a:rPr>
              <a:t>Milestones/Timeline</a:t>
            </a:r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1CDE483F-007A-4AB6-9094-9439F0148193}"/>
              </a:ext>
            </a:extLst>
          </p:cNvPr>
          <p:cNvCxnSpPr>
            <a:cxnSpLocks/>
          </p:cNvCxnSpPr>
          <p:nvPr/>
        </p:nvCxnSpPr>
        <p:spPr>
          <a:xfrm>
            <a:off x="726619" y="849404"/>
            <a:ext cx="6854981" cy="0"/>
          </a:xfrm>
          <a:prstGeom prst="line">
            <a:avLst/>
          </a:prstGeom>
          <a:ln>
            <a:solidFill>
              <a:srgbClr val="10A1E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hteck 23">
            <a:extLst>
              <a:ext uri="{FF2B5EF4-FFF2-40B4-BE49-F238E27FC236}">
                <a16:creationId xmlns:a16="http://schemas.microsoft.com/office/drawing/2014/main" id="{85AA2DAF-4E4E-60E3-5793-E5162487086D}"/>
              </a:ext>
            </a:extLst>
          </p:cNvPr>
          <p:cNvSpPr/>
          <p:nvPr/>
        </p:nvSpPr>
        <p:spPr>
          <a:xfrm>
            <a:off x="152780" y="0"/>
            <a:ext cx="406921" cy="5715000"/>
          </a:xfrm>
          <a:prstGeom prst="rect">
            <a:avLst/>
          </a:prstGeom>
          <a:gradFill>
            <a:gsLst>
              <a:gs pos="5000">
                <a:schemeClr val="bg1">
                  <a:alpha val="91000"/>
                </a:schemeClr>
              </a:gs>
              <a:gs pos="98000">
                <a:schemeClr val="bg1"/>
              </a:gs>
              <a:gs pos="85000">
                <a:srgbClr val="12D4E8"/>
              </a:gs>
              <a:gs pos="77000">
                <a:srgbClr val="10A1EA"/>
              </a:gs>
              <a:gs pos="32000">
                <a:srgbClr val="12D4E8"/>
              </a:gs>
              <a:gs pos="56000">
                <a:srgbClr val="175CF5"/>
              </a:gs>
              <a:gs pos="46000">
                <a:srgbClr val="10A1EA"/>
              </a:gs>
              <a:gs pos="65000">
                <a:srgbClr val="175CF5"/>
              </a:gs>
            </a:gsLst>
            <a:lin ang="5400000" scaled="1"/>
          </a:gradFill>
          <a:ln>
            <a:noFill/>
          </a:ln>
          <a:effectLst>
            <a:softEdge rad="38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DE"/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7127E193-062B-1452-70A0-30F773372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774750" y="5325759"/>
            <a:ext cx="2057400" cy="304271"/>
          </a:xfrm>
        </p:spPr>
        <p:txBody>
          <a:bodyPr/>
          <a:lstStyle/>
          <a:p>
            <a:fld id="{D3D8A29C-259F-45D5-BFFA-A48772AC905C}" type="slidenum">
              <a:rPr lang="de-DE" smtClean="0">
                <a:solidFill>
                  <a:srgbClr val="2E4186"/>
                </a:solidFill>
              </a:rPr>
              <a:t>12</a:t>
            </a:fld>
            <a:endParaRPr lang="de-DE" dirty="0">
              <a:solidFill>
                <a:srgbClr val="2E4186"/>
              </a:solidFill>
            </a:endParaRPr>
          </a:p>
        </p:txBody>
      </p: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F400FDB4-FD57-FB87-F549-2AF5E6E1AE51}"/>
              </a:ext>
            </a:extLst>
          </p:cNvPr>
          <p:cNvCxnSpPr>
            <a:cxnSpLocks/>
          </p:cNvCxnSpPr>
          <p:nvPr/>
        </p:nvCxnSpPr>
        <p:spPr>
          <a:xfrm flipH="1">
            <a:off x="8832150" y="4805914"/>
            <a:ext cx="311850" cy="909086"/>
          </a:xfrm>
          <a:prstGeom prst="line">
            <a:avLst/>
          </a:prstGeom>
          <a:ln>
            <a:solidFill>
              <a:srgbClr val="10A1E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Grafik 38">
            <a:extLst>
              <a:ext uri="{FF2B5EF4-FFF2-40B4-BE49-F238E27FC236}">
                <a16:creationId xmlns:a16="http://schemas.microsoft.com/office/drawing/2014/main" id="{83A8EE2E-0954-6F9A-1734-5FCF5AFB3F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4639" y="107468"/>
            <a:ext cx="1385921" cy="1236316"/>
          </a:xfrm>
          <a:prstGeom prst="rect">
            <a:avLst/>
          </a:prstGeom>
        </p:spPr>
      </p:pic>
      <p:cxnSp>
        <p:nvCxnSpPr>
          <p:cNvPr id="42" name="Gerader Verbinder 41">
            <a:extLst>
              <a:ext uri="{FF2B5EF4-FFF2-40B4-BE49-F238E27FC236}">
                <a16:creationId xmlns:a16="http://schemas.microsoft.com/office/drawing/2014/main" id="{916F5C3D-50C3-059D-6772-1DD70D5E9604}"/>
              </a:ext>
            </a:extLst>
          </p:cNvPr>
          <p:cNvCxnSpPr>
            <a:cxnSpLocks/>
          </p:cNvCxnSpPr>
          <p:nvPr/>
        </p:nvCxnSpPr>
        <p:spPr>
          <a:xfrm>
            <a:off x="628650" y="5378847"/>
            <a:ext cx="7414752" cy="0"/>
          </a:xfrm>
          <a:prstGeom prst="line">
            <a:avLst/>
          </a:prstGeom>
          <a:ln>
            <a:solidFill>
              <a:srgbClr val="10A1E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Grafik 48" descr="DNA Silhouette">
            <a:extLst>
              <a:ext uri="{FF2B5EF4-FFF2-40B4-BE49-F238E27FC236}">
                <a16:creationId xmlns:a16="http://schemas.microsoft.com/office/drawing/2014/main" id="{6DEF5C3C-BCD8-CE26-6A1F-44421E61A3C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43735" y="872897"/>
            <a:ext cx="406921" cy="406921"/>
          </a:xfrm>
          <a:prstGeom prst="rect">
            <a:avLst/>
          </a:prstGeom>
        </p:spPr>
      </p:pic>
      <p:pic>
        <p:nvPicPr>
          <p:cNvPr id="51" name="Grafik 50" descr="Balkendiagramm Silhouette">
            <a:extLst>
              <a:ext uri="{FF2B5EF4-FFF2-40B4-BE49-F238E27FC236}">
                <a16:creationId xmlns:a16="http://schemas.microsoft.com/office/drawing/2014/main" id="{96C3BDE6-7984-B720-4EB5-C4480C42E2E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6220" y="2053801"/>
            <a:ext cx="406921" cy="406921"/>
          </a:xfrm>
          <a:prstGeom prst="rect">
            <a:avLst/>
          </a:prstGeom>
        </p:spPr>
      </p:pic>
      <p:pic>
        <p:nvPicPr>
          <p:cNvPr id="55" name="Grafik 54" descr="Monatskalender mit einfarbiger Füllung">
            <a:extLst>
              <a:ext uri="{FF2B5EF4-FFF2-40B4-BE49-F238E27FC236}">
                <a16:creationId xmlns:a16="http://schemas.microsoft.com/office/drawing/2014/main" id="{22B8239E-946F-E377-A9D5-1C5712DC912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43734" y="3234705"/>
            <a:ext cx="406921" cy="406921"/>
          </a:xfrm>
          <a:prstGeom prst="rect">
            <a:avLst/>
          </a:prstGeom>
        </p:spPr>
      </p:pic>
      <p:pic>
        <p:nvPicPr>
          <p:cNvPr id="57" name="Grafik 56" descr="Benutzer Silhouette">
            <a:extLst>
              <a:ext uri="{FF2B5EF4-FFF2-40B4-BE49-F238E27FC236}">
                <a16:creationId xmlns:a16="http://schemas.microsoft.com/office/drawing/2014/main" id="{FAF1D196-7D05-3E8B-77EB-98DB84254DF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47949" y="4415609"/>
            <a:ext cx="406921" cy="406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3350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28571">
              <a:schemeClr val="accent1">
                <a:lumMod val="5000"/>
                <a:lumOff val="95000"/>
                <a:alpha val="54000"/>
              </a:schemeClr>
            </a:gs>
            <a:gs pos="79000">
              <a:srgbClr val="8CD0F4">
                <a:alpha val="50000"/>
                <a:lumMod val="72000"/>
                <a:lumOff val="28000"/>
              </a:srgbClr>
            </a:gs>
            <a:gs pos="100000">
              <a:srgbClr val="10A1EA">
                <a:alpha val="26000"/>
                <a:lumMod val="73000"/>
                <a:lumOff val="27000"/>
              </a:srgb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umsplatzhalter 8">
            <a:extLst>
              <a:ext uri="{FF2B5EF4-FFF2-40B4-BE49-F238E27FC236}">
                <a16:creationId xmlns:a16="http://schemas.microsoft.com/office/drawing/2014/main" id="{B2E44AFA-B29A-4513-B164-74DF574E30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5357247"/>
            <a:ext cx="2057400" cy="304271"/>
          </a:xfrm>
        </p:spPr>
        <p:txBody>
          <a:bodyPr/>
          <a:lstStyle/>
          <a:p>
            <a:fld id="{4ABD6D1D-9BE7-4B6A-B4D1-FD497C782274}" type="datetime1">
              <a:rPr lang="de-DE" smtClean="0">
                <a:solidFill>
                  <a:srgbClr val="2E4186"/>
                </a:solidFill>
              </a:rPr>
              <a:t>17.05.2022</a:t>
            </a:fld>
            <a:endParaRPr lang="de-DE" dirty="0">
              <a:solidFill>
                <a:srgbClr val="2E4186"/>
              </a:solidFill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88E434CB-53F2-43DE-989A-34F83773913E}"/>
              </a:ext>
            </a:extLst>
          </p:cNvPr>
          <p:cNvSpPr txBox="1"/>
          <p:nvPr/>
        </p:nvSpPr>
        <p:spPr>
          <a:xfrm>
            <a:off x="855423" y="295945"/>
            <a:ext cx="71879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+mj-lt"/>
              </a:rPr>
              <a:t>Teamwork</a:t>
            </a:r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1CDE483F-007A-4AB6-9094-9439F0148193}"/>
              </a:ext>
            </a:extLst>
          </p:cNvPr>
          <p:cNvCxnSpPr>
            <a:cxnSpLocks/>
          </p:cNvCxnSpPr>
          <p:nvPr/>
        </p:nvCxnSpPr>
        <p:spPr>
          <a:xfrm>
            <a:off x="726619" y="849404"/>
            <a:ext cx="6854981" cy="0"/>
          </a:xfrm>
          <a:prstGeom prst="line">
            <a:avLst/>
          </a:prstGeom>
          <a:ln>
            <a:solidFill>
              <a:srgbClr val="10A1E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hteck 23">
            <a:extLst>
              <a:ext uri="{FF2B5EF4-FFF2-40B4-BE49-F238E27FC236}">
                <a16:creationId xmlns:a16="http://schemas.microsoft.com/office/drawing/2014/main" id="{85AA2DAF-4E4E-60E3-5793-E5162487086D}"/>
              </a:ext>
            </a:extLst>
          </p:cNvPr>
          <p:cNvSpPr/>
          <p:nvPr/>
        </p:nvSpPr>
        <p:spPr>
          <a:xfrm>
            <a:off x="152780" y="0"/>
            <a:ext cx="406921" cy="5715000"/>
          </a:xfrm>
          <a:prstGeom prst="rect">
            <a:avLst/>
          </a:prstGeom>
          <a:gradFill>
            <a:gsLst>
              <a:gs pos="5000">
                <a:schemeClr val="bg1">
                  <a:alpha val="91000"/>
                </a:schemeClr>
              </a:gs>
              <a:gs pos="98000">
                <a:schemeClr val="bg1"/>
              </a:gs>
              <a:gs pos="94000">
                <a:srgbClr val="12D4E8"/>
              </a:gs>
              <a:gs pos="90000">
                <a:srgbClr val="10A1EA"/>
              </a:gs>
              <a:gs pos="54000">
                <a:srgbClr val="12D4E8"/>
              </a:gs>
              <a:gs pos="77000">
                <a:srgbClr val="175CF5"/>
              </a:gs>
              <a:gs pos="68000">
                <a:srgbClr val="10A1EA"/>
              </a:gs>
              <a:gs pos="85000">
                <a:srgbClr val="175CF5"/>
              </a:gs>
            </a:gsLst>
            <a:lin ang="5400000" scaled="1"/>
          </a:gradFill>
          <a:ln>
            <a:noFill/>
          </a:ln>
          <a:effectLst>
            <a:softEdge rad="38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DE"/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7127E193-062B-1452-70A0-30F773372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774750" y="5325759"/>
            <a:ext cx="2057400" cy="304271"/>
          </a:xfrm>
        </p:spPr>
        <p:txBody>
          <a:bodyPr/>
          <a:lstStyle/>
          <a:p>
            <a:fld id="{D3D8A29C-259F-45D5-BFFA-A48772AC905C}" type="slidenum">
              <a:rPr lang="de-DE" smtClean="0">
                <a:solidFill>
                  <a:srgbClr val="2E4186"/>
                </a:solidFill>
              </a:rPr>
              <a:t>13</a:t>
            </a:fld>
            <a:endParaRPr lang="de-DE" dirty="0">
              <a:solidFill>
                <a:srgbClr val="2E4186"/>
              </a:solidFill>
            </a:endParaRPr>
          </a:p>
        </p:txBody>
      </p: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F400FDB4-FD57-FB87-F549-2AF5E6E1AE51}"/>
              </a:ext>
            </a:extLst>
          </p:cNvPr>
          <p:cNvCxnSpPr>
            <a:cxnSpLocks/>
          </p:cNvCxnSpPr>
          <p:nvPr/>
        </p:nvCxnSpPr>
        <p:spPr>
          <a:xfrm flipH="1">
            <a:off x="8832150" y="4805914"/>
            <a:ext cx="311850" cy="909086"/>
          </a:xfrm>
          <a:prstGeom prst="line">
            <a:avLst/>
          </a:prstGeom>
          <a:ln>
            <a:solidFill>
              <a:srgbClr val="10A1E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Grafik 38">
            <a:extLst>
              <a:ext uri="{FF2B5EF4-FFF2-40B4-BE49-F238E27FC236}">
                <a16:creationId xmlns:a16="http://schemas.microsoft.com/office/drawing/2014/main" id="{83A8EE2E-0954-6F9A-1734-5FCF5AFB3F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4639" y="107468"/>
            <a:ext cx="1385921" cy="1236316"/>
          </a:xfrm>
          <a:prstGeom prst="rect">
            <a:avLst/>
          </a:prstGeom>
        </p:spPr>
      </p:pic>
      <p:cxnSp>
        <p:nvCxnSpPr>
          <p:cNvPr id="42" name="Gerader Verbinder 41">
            <a:extLst>
              <a:ext uri="{FF2B5EF4-FFF2-40B4-BE49-F238E27FC236}">
                <a16:creationId xmlns:a16="http://schemas.microsoft.com/office/drawing/2014/main" id="{916F5C3D-50C3-059D-6772-1DD70D5E9604}"/>
              </a:ext>
            </a:extLst>
          </p:cNvPr>
          <p:cNvCxnSpPr>
            <a:cxnSpLocks/>
          </p:cNvCxnSpPr>
          <p:nvPr/>
        </p:nvCxnSpPr>
        <p:spPr>
          <a:xfrm>
            <a:off x="628650" y="5378847"/>
            <a:ext cx="7414752" cy="0"/>
          </a:xfrm>
          <a:prstGeom prst="line">
            <a:avLst/>
          </a:prstGeom>
          <a:ln>
            <a:solidFill>
              <a:srgbClr val="10A1E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Grafik 44" descr="Monatskalender Silhouette">
            <a:extLst>
              <a:ext uri="{FF2B5EF4-FFF2-40B4-BE49-F238E27FC236}">
                <a16:creationId xmlns:a16="http://schemas.microsoft.com/office/drawing/2014/main" id="{ADE41C17-DE6A-3F4F-C168-68D57E9362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47948" y="3234705"/>
            <a:ext cx="406921" cy="406921"/>
          </a:xfrm>
          <a:prstGeom prst="rect">
            <a:avLst/>
          </a:prstGeom>
        </p:spPr>
      </p:pic>
      <p:pic>
        <p:nvPicPr>
          <p:cNvPr id="49" name="Grafik 48" descr="DNA Silhouette">
            <a:extLst>
              <a:ext uri="{FF2B5EF4-FFF2-40B4-BE49-F238E27FC236}">
                <a16:creationId xmlns:a16="http://schemas.microsoft.com/office/drawing/2014/main" id="{6DEF5C3C-BCD8-CE26-6A1F-44421E61A3C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43735" y="872897"/>
            <a:ext cx="406921" cy="406921"/>
          </a:xfrm>
          <a:prstGeom prst="rect">
            <a:avLst/>
          </a:prstGeom>
        </p:spPr>
      </p:pic>
      <p:pic>
        <p:nvPicPr>
          <p:cNvPr id="51" name="Grafik 50" descr="Balkendiagramm Silhouette">
            <a:extLst>
              <a:ext uri="{FF2B5EF4-FFF2-40B4-BE49-F238E27FC236}">
                <a16:creationId xmlns:a16="http://schemas.microsoft.com/office/drawing/2014/main" id="{96C3BDE6-7984-B720-4EB5-C4480C42E2E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56220" y="2053801"/>
            <a:ext cx="406921" cy="406921"/>
          </a:xfrm>
          <a:prstGeom prst="rect">
            <a:avLst/>
          </a:prstGeom>
        </p:spPr>
      </p:pic>
      <p:pic>
        <p:nvPicPr>
          <p:cNvPr id="59" name="Grafik 58" descr="Benutzer mit einfarbiger Füllung">
            <a:extLst>
              <a:ext uri="{FF2B5EF4-FFF2-40B4-BE49-F238E27FC236}">
                <a16:creationId xmlns:a16="http://schemas.microsoft.com/office/drawing/2014/main" id="{832E687E-297F-D565-971F-3155D867614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43734" y="4415609"/>
            <a:ext cx="406921" cy="406921"/>
          </a:xfrm>
          <a:prstGeom prst="rect">
            <a:avLst/>
          </a:prstGeom>
        </p:spPr>
      </p:pic>
      <p:pic>
        <p:nvPicPr>
          <p:cNvPr id="17" name="Grafik 16" descr="Verwaltungsrat Silhouette">
            <a:extLst>
              <a:ext uri="{FF2B5EF4-FFF2-40B4-BE49-F238E27FC236}">
                <a16:creationId xmlns:a16="http://schemas.microsoft.com/office/drawing/2014/main" id="{0CA78C04-D303-CD63-067A-20628C90807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901403" y="3776781"/>
            <a:ext cx="640080" cy="640080"/>
          </a:xfrm>
          <a:prstGeom prst="rect">
            <a:avLst/>
          </a:prstGeom>
        </p:spPr>
      </p:pic>
      <p:pic>
        <p:nvPicPr>
          <p:cNvPr id="21" name="Grafik 20" descr="Klemmbrett abgehakt Silhouette">
            <a:extLst>
              <a:ext uri="{FF2B5EF4-FFF2-40B4-BE49-F238E27FC236}">
                <a16:creationId xmlns:a16="http://schemas.microsoft.com/office/drawing/2014/main" id="{E13013B3-FA2D-538A-8E72-8C1E6C6CF19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901403" y="1943568"/>
            <a:ext cx="640080" cy="640080"/>
          </a:xfrm>
          <a:prstGeom prst="rect">
            <a:avLst/>
          </a:prstGeom>
        </p:spPr>
      </p:pic>
      <p:pic>
        <p:nvPicPr>
          <p:cNvPr id="25" name="Grafik 24" descr="Verbindungen Silhouette">
            <a:extLst>
              <a:ext uri="{FF2B5EF4-FFF2-40B4-BE49-F238E27FC236}">
                <a16:creationId xmlns:a16="http://schemas.microsoft.com/office/drawing/2014/main" id="{88F46C96-FB85-E130-7ED2-4BF0E40623EF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905400" y="1031559"/>
            <a:ext cx="640080" cy="640080"/>
          </a:xfrm>
          <a:prstGeom prst="rect">
            <a:avLst/>
          </a:prstGeom>
        </p:spPr>
      </p:pic>
      <p:pic>
        <p:nvPicPr>
          <p:cNvPr id="27" name="Grafik 26" descr="Kundenbewertung Silhouette">
            <a:extLst>
              <a:ext uri="{FF2B5EF4-FFF2-40B4-BE49-F238E27FC236}">
                <a16:creationId xmlns:a16="http://schemas.microsoft.com/office/drawing/2014/main" id="{47E831F7-5A95-C2BA-9070-C824013479B0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901403" y="2881210"/>
            <a:ext cx="640080" cy="640080"/>
          </a:xfrm>
          <a:prstGeom prst="rect">
            <a:avLst/>
          </a:prstGeom>
        </p:spPr>
      </p:pic>
      <p:pic>
        <p:nvPicPr>
          <p:cNvPr id="29" name="Grafik 28" descr="Onlinebesprechung Silhouette">
            <a:extLst>
              <a:ext uri="{FF2B5EF4-FFF2-40B4-BE49-F238E27FC236}">
                <a16:creationId xmlns:a16="http://schemas.microsoft.com/office/drawing/2014/main" id="{07E31E14-EDF8-8293-23CF-D4DB4D90850F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901403" y="4620377"/>
            <a:ext cx="640080" cy="640080"/>
          </a:xfrm>
          <a:prstGeom prst="rect">
            <a:avLst/>
          </a:prstGeom>
        </p:spPr>
      </p:pic>
      <p:sp>
        <p:nvSpPr>
          <p:cNvPr id="38" name="Textfeld 37">
            <a:extLst>
              <a:ext uri="{FF2B5EF4-FFF2-40B4-BE49-F238E27FC236}">
                <a16:creationId xmlns:a16="http://schemas.microsoft.com/office/drawing/2014/main" id="{EFA675E7-A44D-4886-CF0D-2C7A94120998}"/>
              </a:ext>
            </a:extLst>
          </p:cNvPr>
          <p:cNvSpPr txBox="1"/>
          <p:nvPr/>
        </p:nvSpPr>
        <p:spPr>
          <a:xfrm>
            <a:off x="1692871" y="982267"/>
            <a:ext cx="410009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Staying connected</a:t>
            </a:r>
          </a:p>
          <a:p>
            <a:r>
              <a:rPr lang="en-US" dirty="0"/>
              <a:t>WhatsApp as main tool of communication</a:t>
            </a:r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A85002B0-E05F-3AD5-AFCA-6E6B7B645552}"/>
              </a:ext>
            </a:extLst>
          </p:cNvPr>
          <p:cNvSpPr txBox="1"/>
          <p:nvPr/>
        </p:nvSpPr>
        <p:spPr>
          <a:xfrm>
            <a:off x="1692871" y="1877546"/>
            <a:ext cx="709178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Tracking Progress</a:t>
            </a:r>
          </a:p>
          <a:p>
            <a:r>
              <a:rPr lang="en-US" dirty="0"/>
              <a:t>Log each meeting via Google Docs to keep overview of to-dos and topics</a:t>
            </a:r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FD55C5DF-ACCB-11EA-1532-316B163BA54C}"/>
              </a:ext>
            </a:extLst>
          </p:cNvPr>
          <p:cNvSpPr txBox="1"/>
          <p:nvPr/>
        </p:nvSpPr>
        <p:spPr>
          <a:xfrm>
            <a:off x="1692871" y="2800425"/>
            <a:ext cx="456439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/>
              <a:t>Tutorial </a:t>
            </a:r>
            <a:r>
              <a:rPr lang="en-US" sz="2400" dirty="0"/>
              <a:t>Debriefing</a:t>
            </a:r>
          </a:p>
          <a:p>
            <a:r>
              <a:rPr lang="de-DE" dirty="0"/>
              <a:t>Asses </a:t>
            </a:r>
            <a:r>
              <a:rPr lang="en-US" dirty="0"/>
              <a:t>tutorial</a:t>
            </a:r>
            <a:r>
              <a:rPr lang="de-DE" dirty="0"/>
              <a:t> and </a:t>
            </a:r>
            <a:r>
              <a:rPr lang="en-US" dirty="0"/>
              <a:t>collect</a:t>
            </a:r>
            <a:r>
              <a:rPr lang="de-DE" dirty="0"/>
              <a:t> </a:t>
            </a:r>
            <a:r>
              <a:rPr lang="en-US" dirty="0"/>
              <a:t>immediate</a:t>
            </a:r>
            <a:r>
              <a:rPr lang="de-DE" dirty="0"/>
              <a:t> </a:t>
            </a:r>
            <a:r>
              <a:rPr lang="en-US" dirty="0"/>
              <a:t>thoughts</a:t>
            </a:r>
            <a:endParaRPr lang="de-DE" dirty="0"/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15E0B49F-BBFF-5A41-DA17-973F22A0BEF3}"/>
              </a:ext>
            </a:extLst>
          </p:cNvPr>
          <p:cNvSpPr txBox="1"/>
          <p:nvPr/>
        </p:nvSpPr>
        <p:spPr>
          <a:xfrm>
            <a:off x="1692871" y="3709504"/>
            <a:ext cx="703731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Round Table/Mind Meld/Building the Base</a:t>
            </a:r>
          </a:p>
          <a:p>
            <a:r>
              <a:rPr lang="en-US" dirty="0"/>
              <a:t>Tuesday 5 pm, in-depth discussion of tutorial and setting this weeks tasks</a:t>
            </a:r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8D2EC309-01A0-D07F-3B95-D76EDA9939C1}"/>
              </a:ext>
            </a:extLst>
          </p:cNvPr>
          <p:cNvSpPr txBox="1"/>
          <p:nvPr/>
        </p:nvSpPr>
        <p:spPr>
          <a:xfrm>
            <a:off x="1692871" y="4597843"/>
            <a:ext cx="425148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Keeping it flexible</a:t>
            </a:r>
          </a:p>
          <a:p>
            <a:r>
              <a:rPr lang="en-US" dirty="0"/>
              <a:t>Remote meetings via Discord when needed</a:t>
            </a:r>
          </a:p>
        </p:txBody>
      </p:sp>
    </p:spTree>
    <p:extLst>
      <p:ext uri="{BB962C8B-B14F-4D97-AF65-F5344CB8AC3E}">
        <p14:creationId xmlns:p14="http://schemas.microsoft.com/office/powerpoint/2010/main" val="4970823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umsplatzhalter 8">
            <a:extLst>
              <a:ext uri="{FF2B5EF4-FFF2-40B4-BE49-F238E27FC236}">
                <a16:creationId xmlns:a16="http://schemas.microsoft.com/office/drawing/2014/main" id="{B2E44AFA-B29A-4513-B164-74DF574E30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5357247"/>
            <a:ext cx="2057400" cy="304271"/>
          </a:xfr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ABD6D1D-9BE7-4B6A-B4D1-FD497C782274}" type="datetime1">
              <a:rPr kumimoji="0" lang="de-DE" sz="900" b="0" i="0" u="none" strike="noStrike" kern="1200" cap="none" spc="0" normalizeH="0" baseline="0" noProof="0" smtClean="0">
                <a:ln>
                  <a:noFill/>
                </a:ln>
                <a:solidFill>
                  <a:srgbClr val="2E418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17.05.2022</a:t>
            </a:fld>
            <a:endParaRPr kumimoji="0" lang="de-DE" sz="900" b="0" i="0" u="none" strike="noStrike" kern="1200" cap="none" spc="0" normalizeH="0" baseline="0" noProof="0" dirty="0">
              <a:ln>
                <a:noFill/>
              </a:ln>
              <a:solidFill>
                <a:srgbClr val="2E4186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88E434CB-53F2-43DE-989A-34F83773913E}"/>
              </a:ext>
            </a:extLst>
          </p:cNvPr>
          <p:cNvSpPr txBox="1"/>
          <p:nvPr/>
        </p:nvSpPr>
        <p:spPr>
          <a:xfrm>
            <a:off x="855423" y="295945"/>
            <a:ext cx="71879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Biological </a:t>
            </a:r>
            <a:r>
              <a:rPr kumimoji="0" lang="de-DE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background</a:t>
            </a:r>
            <a:endParaRPr kumimoji="0" lang="de-DE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1CDE483F-007A-4AB6-9094-9439F0148193}"/>
              </a:ext>
            </a:extLst>
          </p:cNvPr>
          <p:cNvCxnSpPr>
            <a:cxnSpLocks/>
          </p:cNvCxnSpPr>
          <p:nvPr/>
        </p:nvCxnSpPr>
        <p:spPr>
          <a:xfrm>
            <a:off x="726619" y="849404"/>
            <a:ext cx="6854981" cy="0"/>
          </a:xfrm>
          <a:prstGeom prst="line">
            <a:avLst/>
          </a:prstGeom>
          <a:ln>
            <a:solidFill>
              <a:srgbClr val="10A1E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hteck 23">
            <a:extLst>
              <a:ext uri="{FF2B5EF4-FFF2-40B4-BE49-F238E27FC236}">
                <a16:creationId xmlns:a16="http://schemas.microsoft.com/office/drawing/2014/main" id="{85AA2DAF-4E4E-60E3-5793-E5162487086D}"/>
              </a:ext>
            </a:extLst>
          </p:cNvPr>
          <p:cNvSpPr/>
          <p:nvPr/>
        </p:nvSpPr>
        <p:spPr>
          <a:xfrm>
            <a:off x="152780" y="0"/>
            <a:ext cx="406921" cy="5715000"/>
          </a:xfrm>
          <a:prstGeom prst="rect">
            <a:avLst/>
          </a:prstGeom>
          <a:gradFill>
            <a:gsLst>
              <a:gs pos="1000">
                <a:schemeClr val="bg1">
                  <a:alpha val="91000"/>
                </a:schemeClr>
              </a:gs>
              <a:gs pos="89000">
                <a:schemeClr val="bg1"/>
              </a:gs>
              <a:gs pos="57000">
                <a:srgbClr val="12D4E8"/>
              </a:gs>
              <a:gs pos="30000">
                <a:srgbClr val="10A1EA"/>
              </a:gs>
              <a:gs pos="6000">
                <a:srgbClr val="12D4E8"/>
              </a:gs>
              <a:gs pos="15000">
                <a:srgbClr val="175CF5"/>
              </a:gs>
              <a:gs pos="10000">
                <a:srgbClr val="10A1EA"/>
              </a:gs>
              <a:gs pos="22000">
                <a:srgbClr val="175CF5"/>
              </a:gs>
            </a:gsLst>
            <a:lin ang="5400000" scaled="1"/>
          </a:gradFill>
          <a:ln>
            <a:noFill/>
          </a:ln>
          <a:effectLst>
            <a:softEdge rad="38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7127E193-062B-1452-70A0-30F773372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774750" y="5325759"/>
            <a:ext cx="2057400" cy="304271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D8A29C-259F-45D5-BFFA-A48772AC905C}" type="slidenum">
              <a:rPr kumimoji="0" lang="de-DE" sz="900" b="0" i="0" u="none" strike="noStrike" kern="1200" cap="none" spc="0" normalizeH="0" baseline="0" noProof="0" smtClean="0">
                <a:ln>
                  <a:noFill/>
                </a:ln>
                <a:solidFill>
                  <a:srgbClr val="2E418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de-DE" sz="900" b="0" i="0" u="none" strike="noStrike" kern="1200" cap="none" spc="0" normalizeH="0" baseline="0" noProof="0" dirty="0">
              <a:ln>
                <a:noFill/>
              </a:ln>
              <a:solidFill>
                <a:srgbClr val="2E4186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F400FDB4-FD57-FB87-F549-2AF5E6E1AE51}"/>
              </a:ext>
            </a:extLst>
          </p:cNvPr>
          <p:cNvCxnSpPr>
            <a:cxnSpLocks/>
          </p:cNvCxnSpPr>
          <p:nvPr/>
        </p:nvCxnSpPr>
        <p:spPr>
          <a:xfrm flipH="1">
            <a:off x="8832150" y="4805914"/>
            <a:ext cx="311850" cy="909086"/>
          </a:xfrm>
          <a:prstGeom prst="line">
            <a:avLst/>
          </a:prstGeom>
          <a:ln>
            <a:solidFill>
              <a:srgbClr val="10A1E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Grafik 38">
            <a:extLst>
              <a:ext uri="{FF2B5EF4-FFF2-40B4-BE49-F238E27FC236}">
                <a16:creationId xmlns:a16="http://schemas.microsoft.com/office/drawing/2014/main" id="{83A8EE2E-0954-6F9A-1734-5FCF5AFB3F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4639" y="107468"/>
            <a:ext cx="1385921" cy="1236316"/>
          </a:xfrm>
          <a:prstGeom prst="rect">
            <a:avLst/>
          </a:prstGeom>
        </p:spPr>
      </p:pic>
      <p:cxnSp>
        <p:nvCxnSpPr>
          <p:cNvPr id="42" name="Gerader Verbinder 41">
            <a:extLst>
              <a:ext uri="{FF2B5EF4-FFF2-40B4-BE49-F238E27FC236}">
                <a16:creationId xmlns:a16="http://schemas.microsoft.com/office/drawing/2014/main" id="{916F5C3D-50C3-059D-6772-1DD70D5E9604}"/>
              </a:ext>
            </a:extLst>
          </p:cNvPr>
          <p:cNvCxnSpPr>
            <a:cxnSpLocks/>
          </p:cNvCxnSpPr>
          <p:nvPr/>
        </p:nvCxnSpPr>
        <p:spPr>
          <a:xfrm>
            <a:off x="628650" y="5378847"/>
            <a:ext cx="7414752" cy="0"/>
          </a:xfrm>
          <a:prstGeom prst="line">
            <a:avLst/>
          </a:prstGeom>
          <a:ln>
            <a:solidFill>
              <a:srgbClr val="10A1E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Grafik 44" descr="Monatskalender Silhouette">
            <a:extLst>
              <a:ext uri="{FF2B5EF4-FFF2-40B4-BE49-F238E27FC236}">
                <a16:creationId xmlns:a16="http://schemas.microsoft.com/office/drawing/2014/main" id="{ADE41C17-DE6A-3F4F-C168-68D57E9362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47948" y="3234705"/>
            <a:ext cx="406921" cy="406921"/>
          </a:xfrm>
          <a:prstGeom prst="rect">
            <a:avLst/>
          </a:prstGeom>
        </p:spPr>
      </p:pic>
      <p:pic>
        <p:nvPicPr>
          <p:cNvPr id="47" name="Grafik 46" descr="DNA mit einfarbiger Füllung">
            <a:extLst>
              <a:ext uri="{FF2B5EF4-FFF2-40B4-BE49-F238E27FC236}">
                <a16:creationId xmlns:a16="http://schemas.microsoft.com/office/drawing/2014/main" id="{E6445AF2-A601-F24F-39D8-B822D387361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47947" y="872897"/>
            <a:ext cx="406921" cy="406921"/>
          </a:xfrm>
          <a:prstGeom prst="rect">
            <a:avLst/>
          </a:prstGeom>
        </p:spPr>
      </p:pic>
      <p:pic>
        <p:nvPicPr>
          <p:cNvPr id="51" name="Grafik 50" descr="Balkendiagramm Silhouette">
            <a:extLst>
              <a:ext uri="{FF2B5EF4-FFF2-40B4-BE49-F238E27FC236}">
                <a16:creationId xmlns:a16="http://schemas.microsoft.com/office/drawing/2014/main" id="{96C3BDE6-7984-B720-4EB5-C4480C42E2E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56220" y="2053801"/>
            <a:ext cx="406921" cy="406921"/>
          </a:xfrm>
          <a:prstGeom prst="rect">
            <a:avLst/>
          </a:prstGeom>
        </p:spPr>
      </p:pic>
      <p:pic>
        <p:nvPicPr>
          <p:cNvPr id="57" name="Grafik 56" descr="Benutzer Silhouette">
            <a:extLst>
              <a:ext uri="{FF2B5EF4-FFF2-40B4-BE49-F238E27FC236}">
                <a16:creationId xmlns:a16="http://schemas.microsoft.com/office/drawing/2014/main" id="{FAF1D196-7D05-3E8B-77EB-98DB84254DF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47949" y="4415609"/>
            <a:ext cx="406921" cy="406921"/>
          </a:xfrm>
          <a:prstGeom prst="rect">
            <a:avLst/>
          </a:prstGeom>
        </p:spPr>
      </p:pic>
      <p:sp>
        <p:nvSpPr>
          <p:cNvPr id="16" name="Textfeld 15">
            <a:extLst>
              <a:ext uri="{FF2B5EF4-FFF2-40B4-BE49-F238E27FC236}">
                <a16:creationId xmlns:a16="http://schemas.microsoft.com/office/drawing/2014/main" id="{879B0F17-F148-5E16-8821-AF3E7006B5BB}"/>
              </a:ext>
            </a:extLst>
          </p:cNvPr>
          <p:cNvSpPr txBox="1"/>
          <p:nvPr/>
        </p:nvSpPr>
        <p:spPr>
          <a:xfrm>
            <a:off x="854632" y="948149"/>
            <a:ext cx="45563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1. Biological thesis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99D74434-B654-9FC5-0B6D-8E3DE6896E23}"/>
              </a:ext>
            </a:extLst>
          </p:cNvPr>
          <p:cNvSpPr txBox="1"/>
          <p:nvPr/>
        </p:nvSpPr>
        <p:spPr>
          <a:xfrm>
            <a:off x="851192" y="1514481"/>
            <a:ext cx="62246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How do TRAs influence embryonic development ?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B2921826-E5A2-84EC-53A1-C7D494DC356D}"/>
              </a:ext>
            </a:extLst>
          </p:cNvPr>
          <p:cNvSpPr txBox="1"/>
          <p:nvPr/>
        </p:nvSpPr>
        <p:spPr>
          <a:xfrm>
            <a:off x="851192" y="1977545"/>
            <a:ext cx="70131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Do TRAs influence the development of the CNS during week 4 to 9 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Are chemokines or their receptors presented in this developmental stage 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97940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umsplatzhalter 8">
            <a:extLst>
              <a:ext uri="{FF2B5EF4-FFF2-40B4-BE49-F238E27FC236}">
                <a16:creationId xmlns:a16="http://schemas.microsoft.com/office/drawing/2014/main" id="{B2E44AFA-B29A-4513-B164-74DF574E30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5357247"/>
            <a:ext cx="2057400" cy="304271"/>
          </a:xfr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ABD6D1D-9BE7-4B6A-B4D1-FD497C782274}" type="datetime1">
              <a:rPr kumimoji="0" lang="de-DE" sz="900" b="0" i="0" u="none" strike="noStrike" kern="1200" cap="none" spc="0" normalizeH="0" baseline="0" noProof="0" smtClean="0">
                <a:ln>
                  <a:noFill/>
                </a:ln>
                <a:solidFill>
                  <a:srgbClr val="2E418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17.05.2022</a:t>
            </a:fld>
            <a:endParaRPr kumimoji="0" lang="de-DE" sz="900" b="0" i="0" u="none" strike="noStrike" kern="1200" cap="none" spc="0" normalizeH="0" baseline="0" noProof="0" dirty="0">
              <a:ln>
                <a:noFill/>
              </a:ln>
              <a:solidFill>
                <a:srgbClr val="2E4186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88E434CB-53F2-43DE-989A-34F83773913E}"/>
              </a:ext>
            </a:extLst>
          </p:cNvPr>
          <p:cNvSpPr txBox="1"/>
          <p:nvPr/>
        </p:nvSpPr>
        <p:spPr>
          <a:xfrm>
            <a:off x="855423" y="295945"/>
            <a:ext cx="71879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Biological background- </a:t>
            </a:r>
            <a:r>
              <a:rPr kumimoji="0" lang="de-DE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Supplementary</a:t>
            </a:r>
            <a:endParaRPr kumimoji="0" lang="de-DE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1CDE483F-007A-4AB6-9094-9439F0148193}"/>
              </a:ext>
            </a:extLst>
          </p:cNvPr>
          <p:cNvCxnSpPr>
            <a:cxnSpLocks/>
          </p:cNvCxnSpPr>
          <p:nvPr/>
        </p:nvCxnSpPr>
        <p:spPr>
          <a:xfrm>
            <a:off x="726619" y="849404"/>
            <a:ext cx="6854981" cy="0"/>
          </a:xfrm>
          <a:prstGeom prst="line">
            <a:avLst/>
          </a:prstGeom>
          <a:ln>
            <a:solidFill>
              <a:srgbClr val="10A1E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hteck 23">
            <a:extLst>
              <a:ext uri="{FF2B5EF4-FFF2-40B4-BE49-F238E27FC236}">
                <a16:creationId xmlns:a16="http://schemas.microsoft.com/office/drawing/2014/main" id="{85AA2DAF-4E4E-60E3-5793-E5162487086D}"/>
              </a:ext>
            </a:extLst>
          </p:cNvPr>
          <p:cNvSpPr/>
          <p:nvPr/>
        </p:nvSpPr>
        <p:spPr>
          <a:xfrm>
            <a:off x="152780" y="0"/>
            <a:ext cx="406921" cy="5715000"/>
          </a:xfrm>
          <a:prstGeom prst="rect">
            <a:avLst/>
          </a:prstGeom>
          <a:gradFill>
            <a:gsLst>
              <a:gs pos="1000">
                <a:schemeClr val="bg1">
                  <a:alpha val="91000"/>
                </a:schemeClr>
              </a:gs>
              <a:gs pos="89000">
                <a:schemeClr val="bg1"/>
              </a:gs>
              <a:gs pos="57000">
                <a:srgbClr val="12D4E8"/>
              </a:gs>
              <a:gs pos="30000">
                <a:srgbClr val="10A1EA"/>
              </a:gs>
              <a:gs pos="6000">
                <a:srgbClr val="12D4E8"/>
              </a:gs>
              <a:gs pos="15000">
                <a:srgbClr val="175CF5"/>
              </a:gs>
              <a:gs pos="10000">
                <a:srgbClr val="10A1EA"/>
              </a:gs>
              <a:gs pos="22000">
                <a:srgbClr val="175CF5"/>
              </a:gs>
            </a:gsLst>
            <a:lin ang="5400000" scaled="1"/>
          </a:gradFill>
          <a:ln>
            <a:noFill/>
          </a:ln>
          <a:effectLst>
            <a:softEdge rad="38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7127E193-062B-1452-70A0-30F773372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774750" y="5325759"/>
            <a:ext cx="2057400" cy="304271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D8A29C-259F-45D5-BFFA-A48772AC905C}" type="slidenum">
              <a:rPr kumimoji="0" lang="de-DE" sz="900" b="0" i="0" u="none" strike="noStrike" kern="1200" cap="none" spc="0" normalizeH="0" baseline="0" noProof="0" smtClean="0">
                <a:ln>
                  <a:noFill/>
                </a:ln>
                <a:solidFill>
                  <a:srgbClr val="2E418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de-DE" sz="900" b="0" i="0" u="none" strike="noStrike" kern="1200" cap="none" spc="0" normalizeH="0" baseline="0" noProof="0" dirty="0">
              <a:ln>
                <a:noFill/>
              </a:ln>
              <a:solidFill>
                <a:srgbClr val="2E4186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F400FDB4-FD57-FB87-F549-2AF5E6E1AE51}"/>
              </a:ext>
            </a:extLst>
          </p:cNvPr>
          <p:cNvCxnSpPr>
            <a:cxnSpLocks/>
          </p:cNvCxnSpPr>
          <p:nvPr/>
        </p:nvCxnSpPr>
        <p:spPr>
          <a:xfrm flipH="1">
            <a:off x="8832150" y="4805914"/>
            <a:ext cx="311850" cy="909086"/>
          </a:xfrm>
          <a:prstGeom prst="line">
            <a:avLst/>
          </a:prstGeom>
          <a:ln>
            <a:solidFill>
              <a:srgbClr val="10A1E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Grafik 38">
            <a:extLst>
              <a:ext uri="{FF2B5EF4-FFF2-40B4-BE49-F238E27FC236}">
                <a16:creationId xmlns:a16="http://schemas.microsoft.com/office/drawing/2014/main" id="{83A8EE2E-0954-6F9A-1734-5FCF5AFB3F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4639" y="107468"/>
            <a:ext cx="1385921" cy="1236316"/>
          </a:xfrm>
          <a:prstGeom prst="rect">
            <a:avLst/>
          </a:prstGeom>
        </p:spPr>
      </p:pic>
      <p:cxnSp>
        <p:nvCxnSpPr>
          <p:cNvPr id="42" name="Gerader Verbinder 41">
            <a:extLst>
              <a:ext uri="{FF2B5EF4-FFF2-40B4-BE49-F238E27FC236}">
                <a16:creationId xmlns:a16="http://schemas.microsoft.com/office/drawing/2014/main" id="{916F5C3D-50C3-059D-6772-1DD70D5E9604}"/>
              </a:ext>
            </a:extLst>
          </p:cNvPr>
          <p:cNvCxnSpPr>
            <a:cxnSpLocks/>
          </p:cNvCxnSpPr>
          <p:nvPr/>
        </p:nvCxnSpPr>
        <p:spPr>
          <a:xfrm>
            <a:off x="628650" y="5378847"/>
            <a:ext cx="7414752" cy="0"/>
          </a:xfrm>
          <a:prstGeom prst="line">
            <a:avLst/>
          </a:prstGeom>
          <a:ln>
            <a:solidFill>
              <a:srgbClr val="10A1E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Grafik 44" descr="Monatskalender Silhouette">
            <a:extLst>
              <a:ext uri="{FF2B5EF4-FFF2-40B4-BE49-F238E27FC236}">
                <a16:creationId xmlns:a16="http://schemas.microsoft.com/office/drawing/2014/main" id="{ADE41C17-DE6A-3F4F-C168-68D57E9362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47948" y="3234705"/>
            <a:ext cx="406921" cy="406921"/>
          </a:xfrm>
          <a:prstGeom prst="rect">
            <a:avLst/>
          </a:prstGeom>
        </p:spPr>
      </p:pic>
      <p:pic>
        <p:nvPicPr>
          <p:cNvPr id="47" name="Grafik 46" descr="DNA mit einfarbiger Füllung">
            <a:extLst>
              <a:ext uri="{FF2B5EF4-FFF2-40B4-BE49-F238E27FC236}">
                <a16:creationId xmlns:a16="http://schemas.microsoft.com/office/drawing/2014/main" id="{E6445AF2-A601-F24F-39D8-B822D387361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47947" y="872897"/>
            <a:ext cx="406921" cy="406921"/>
          </a:xfrm>
          <a:prstGeom prst="rect">
            <a:avLst/>
          </a:prstGeom>
        </p:spPr>
      </p:pic>
      <p:pic>
        <p:nvPicPr>
          <p:cNvPr id="51" name="Grafik 50" descr="Balkendiagramm Silhouette">
            <a:extLst>
              <a:ext uri="{FF2B5EF4-FFF2-40B4-BE49-F238E27FC236}">
                <a16:creationId xmlns:a16="http://schemas.microsoft.com/office/drawing/2014/main" id="{96C3BDE6-7984-B720-4EB5-C4480C42E2E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56220" y="2053801"/>
            <a:ext cx="406921" cy="406921"/>
          </a:xfrm>
          <a:prstGeom prst="rect">
            <a:avLst/>
          </a:prstGeom>
        </p:spPr>
      </p:pic>
      <p:pic>
        <p:nvPicPr>
          <p:cNvPr id="57" name="Grafik 56" descr="Benutzer Silhouette">
            <a:extLst>
              <a:ext uri="{FF2B5EF4-FFF2-40B4-BE49-F238E27FC236}">
                <a16:creationId xmlns:a16="http://schemas.microsoft.com/office/drawing/2014/main" id="{FAF1D196-7D05-3E8B-77EB-98DB84254DF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47949" y="4415609"/>
            <a:ext cx="406921" cy="406921"/>
          </a:xfrm>
          <a:prstGeom prst="rect">
            <a:avLst/>
          </a:prstGeom>
        </p:spPr>
      </p:pic>
      <p:sp>
        <p:nvSpPr>
          <p:cNvPr id="16" name="Textfeld 15">
            <a:extLst>
              <a:ext uri="{FF2B5EF4-FFF2-40B4-BE49-F238E27FC236}">
                <a16:creationId xmlns:a16="http://schemas.microsoft.com/office/drawing/2014/main" id="{879B0F17-F148-5E16-8821-AF3E7006B5BB}"/>
              </a:ext>
            </a:extLst>
          </p:cNvPr>
          <p:cNvSpPr txBox="1"/>
          <p:nvPr/>
        </p:nvSpPr>
        <p:spPr>
          <a:xfrm>
            <a:off x="513839" y="888373"/>
            <a:ext cx="18314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1. Embryonic development 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17482163-8702-A1F8-2EB9-A965CF0A59D7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16954" y="3179109"/>
            <a:ext cx="5181600" cy="2152650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6308888F-68EA-DE24-E3AE-5E857571F4D0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513494" y="941065"/>
            <a:ext cx="5168257" cy="2152650"/>
          </a:xfrm>
          <a:prstGeom prst="rect">
            <a:avLst/>
          </a:prstGeom>
        </p:spPr>
      </p:pic>
      <p:sp>
        <p:nvSpPr>
          <p:cNvPr id="11" name="Rechteck 10">
            <a:extLst>
              <a:ext uri="{FF2B5EF4-FFF2-40B4-BE49-F238E27FC236}">
                <a16:creationId xmlns:a16="http://schemas.microsoft.com/office/drawing/2014/main" id="{DB5AC42D-1AD2-5784-5C27-A0E25DD6F19C}"/>
              </a:ext>
            </a:extLst>
          </p:cNvPr>
          <p:cNvSpPr/>
          <p:nvPr/>
        </p:nvSpPr>
        <p:spPr>
          <a:xfrm>
            <a:off x="5086187" y="1002847"/>
            <a:ext cx="2595563" cy="206907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9AF83FD7-1555-3BDE-7C81-5CD6F764445A}"/>
              </a:ext>
            </a:extLst>
          </p:cNvPr>
          <p:cNvSpPr/>
          <p:nvPr/>
        </p:nvSpPr>
        <p:spPr>
          <a:xfrm>
            <a:off x="721786" y="3199100"/>
            <a:ext cx="2600253" cy="214077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DB3E2AB2-A001-D3F4-AF15-C9E1FA2FD984}"/>
              </a:ext>
            </a:extLst>
          </p:cNvPr>
          <p:cNvSpPr txBox="1"/>
          <p:nvPr/>
        </p:nvSpPr>
        <p:spPr>
          <a:xfrm>
            <a:off x="7155992" y="3209915"/>
            <a:ext cx="1676158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https://www.pinterest.de/supermamame/fetus-week-by-week/</a:t>
            </a:r>
          </a:p>
        </p:txBody>
      </p:sp>
    </p:spTree>
    <p:extLst>
      <p:ext uri="{BB962C8B-B14F-4D97-AF65-F5344CB8AC3E}">
        <p14:creationId xmlns:p14="http://schemas.microsoft.com/office/powerpoint/2010/main" val="42517776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umsplatzhalter 8">
            <a:extLst>
              <a:ext uri="{FF2B5EF4-FFF2-40B4-BE49-F238E27FC236}">
                <a16:creationId xmlns:a16="http://schemas.microsoft.com/office/drawing/2014/main" id="{B2E44AFA-B29A-4513-B164-74DF574E30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5357247"/>
            <a:ext cx="2057400" cy="304271"/>
          </a:xfr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ABD6D1D-9BE7-4B6A-B4D1-FD497C782274}" type="datetime1">
              <a:rPr kumimoji="0" lang="de-DE" sz="900" b="0" i="0" u="none" strike="noStrike" kern="1200" cap="none" spc="0" normalizeH="0" baseline="0" noProof="0" smtClean="0">
                <a:ln>
                  <a:noFill/>
                </a:ln>
                <a:solidFill>
                  <a:srgbClr val="2E418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17.05.2022</a:t>
            </a:fld>
            <a:endParaRPr kumimoji="0" lang="de-DE" sz="900" b="0" i="0" u="none" strike="noStrike" kern="1200" cap="none" spc="0" normalizeH="0" baseline="0" noProof="0" dirty="0">
              <a:ln>
                <a:noFill/>
              </a:ln>
              <a:solidFill>
                <a:srgbClr val="2E4186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88E434CB-53F2-43DE-989A-34F83773913E}"/>
              </a:ext>
            </a:extLst>
          </p:cNvPr>
          <p:cNvSpPr txBox="1"/>
          <p:nvPr/>
        </p:nvSpPr>
        <p:spPr>
          <a:xfrm>
            <a:off x="855423" y="295945"/>
            <a:ext cx="71879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Biological background- </a:t>
            </a:r>
            <a:r>
              <a:rPr kumimoji="0" lang="de-DE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Supplementary</a:t>
            </a:r>
            <a:endParaRPr kumimoji="0" lang="de-DE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1CDE483F-007A-4AB6-9094-9439F0148193}"/>
              </a:ext>
            </a:extLst>
          </p:cNvPr>
          <p:cNvCxnSpPr>
            <a:cxnSpLocks/>
          </p:cNvCxnSpPr>
          <p:nvPr/>
        </p:nvCxnSpPr>
        <p:spPr>
          <a:xfrm>
            <a:off x="726619" y="849404"/>
            <a:ext cx="6854981" cy="0"/>
          </a:xfrm>
          <a:prstGeom prst="line">
            <a:avLst/>
          </a:prstGeom>
          <a:ln>
            <a:solidFill>
              <a:srgbClr val="10A1E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hteck 23">
            <a:extLst>
              <a:ext uri="{FF2B5EF4-FFF2-40B4-BE49-F238E27FC236}">
                <a16:creationId xmlns:a16="http://schemas.microsoft.com/office/drawing/2014/main" id="{85AA2DAF-4E4E-60E3-5793-E5162487086D}"/>
              </a:ext>
            </a:extLst>
          </p:cNvPr>
          <p:cNvSpPr/>
          <p:nvPr/>
        </p:nvSpPr>
        <p:spPr>
          <a:xfrm>
            <a:off x="152780" y="0"/>
            <a:ext cx="406921" cy="5715000"/>
          </a:xfrm>
          <a:prstGeom prst="rect">
            <a:avLst/>
          </a:prstGeom>
          <a:gradFill>
            <a:gsLst>
              <a:gs pos="1000">
                <a:schemeClr val="bg1">
                  <a:alpha val="91000"/>
                </a:schemeClr>
              </a:gs>
              <a:gs pos="89000">
                <a:schemeClr val="bg1"/>
              </a:gs>
              <a:gs pos="57000">
                <a:srgbClr val="12D4E8"/>
              </a:gs>
              <a:gs pos="30000">
                <a:srgbClr val="10A1EA"/>
              </a:gs>
              <a:gs pos="6000">
                <a:srgbClr val="12D4E8"/>
              </a:gs>
              <a:gs pos="15000">
                <a:srgbClr val="175CF5"/>
              </a:gs>
              <a:gs pos="10000">
                <a:srgbClr val="10A1EA"/>
              </a:gs>
              <a:gs pos="22000">
                <a:srgbClr val="175CF5"/>
              </a:gs>
            </a:gsLst>
            <a:lin ang="5400000" scaled="1"/>
          </a:gradFill>
          <a:ln>
            <a:noFill/>
          </a:ln>
          <a:effectLst>
            <a:softEdge rad="38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7127E193-062B-1452-70A0-30F773372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774750" y="5325759"/>
            <a:ext cx="2057400" cy="304271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D8A29C-259F-45D5-BFFA-A48772AC905C}" type="slidenum">
              <a:rPr kumimoji="0" lang="de-DE" sz="900" b="0" i="0" u="none" strike="noStrike" kern="1200" cap="none" spc="0" normalizeH="0" baseline="0" noProof="0" smtClean="0">
                <a:ln>
                  <a:noFill/>
                </a:ln>
                <a:solidFill>
                  <a:srgbClr val="2E418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de-DE" sz="900" b="0" i="0" u="none" strike="noStrike" kern="1200" cap="none" spc="0" normalizeH="0" baseline="0" noProof="0" dirty="0">
              <a:ln>
                <a:noFill/>
              </a:ln>
              <a:solidFill>
                <a:srgbClr val="2E4186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F400FDB4-FD57-FB87-F549-2AF5E6E1AE51}"/>
              </a:ext>
            </a:extLst>
          </p:cNvPr>
          <p:cNvCxnSpPr>
            <a:cxnSpLocks/>
          </p:cNvCxnSpPr>
          <p:nvPr/>
        </p:nvCxnSpPr>
        <p:spPr>
          <a:xfrm flipH="1">
            <a:off x="8832150" y="4805914"/>
            <a:ext cx="311850" cy="909086"/>
          </a:xfrm>
          <a:prstGeom prst="line">
            <a:avLst/>
          </a:prstGeom>
          <a:ln>
            <a:solidFill>
              <a:srgbClr val="10A1E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Grafik 38">
            <a:extLst>
              <a:ext uri="{FF2B5EF4-FFF2-40B4-BE49-F238E27FC236}">
                <a16:creationId xmlns:a16="http://schemas.microsoft.com/office/drawing/2014/main" id="{83A8EE2E-0954-6F9A-1734-5FCF5AFB3F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4639" y="107468"/>
            <a:ext cx="1385921" cy="1236316"/>
          </a:xfrm>
          <a:prstGeom prst="rect">
            <a:avLst/>
          </a:prstGeom>
        </p:spPr>
      </p:pic>
      <p:cxnSp>
        <p:nvCxnSpPr>
          <p:cNvPr id="42" name="Gerader Verbinder 41">
            <a:extLst>
              <a:ext uri="{FF2B5EF4-FFF2-40B4-BE49-F238E27FC236}">
                <a16:creationId xmlns:a16="http://schemas.microsoft.com/office/drawing/2014/main" id="{916F5C3D-50C3-059D-6772-1DD70D5E9604}"/>
              </a:ext>
            </a:extLst>
          </p:cNvPr>
          <p:cNvCxnSpPr>
            <a:cxnSpLocks/>
          </p:cNvCxnSpPr>
          <p:nvPr/>
        </p:nvCxnSpPr>
        <p:spPr>
          <a:xfrm>
            <a:off x="628650" y="5378847"/>
            <a:ext cx="7414752" cy="0"/>
          </a:xfrm>
          <a:prstGeom prst="line">
            <a:avLst/>
          </a:prstGeom>
          <a:ln>
            <a:solidFill>
              <a:srgbClr val="10A1E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Grafik 44" descr="Monatskalender Silhouette">
            <a:extLst>
              <a:ext uri="{FF2B5EF4-FFF2-40B4-BE49-F238E27FC236}">
                <a16:creationId xmlns:a16="http://schemas.microsoft.com/office/drawing/2014/main" id="{ADE41C17-DE6A-3F4F-C168-68D57E9362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47948" y="3234705"/>
            <a:ext cx="406921" cy="406921"/>
          </a:xfrm>
          <a:prstGeom prst="rect">
            <a:avLst/>
          </a:prstGeom>
        </p:spPr>
      </p:pic>
      <p:pic>
        <p:nvPicPr>
          <p:cNvPr id="47" name="Grafik 46" descr="DNA mit einfarbiger Füllung">
            <a:extLst>
              <a:ext uri="{FF2B5EF4-FFF2-40B4-BE49-F238E27FC236}">
                <a16:creationId xmlns:a16="http://schemas.microsoft.com/office/drawing/2014/main" id="{E6445AF2-A601-F24F-39D8-B822D387361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47947" y="872897"/>
            <a:ext cx="406921" cy="406921"/>
          </a:xfrm>
          <a:prstGeom prst="rect">
            <a:avLst/>
          </a:prstGeom>
        </p:spPr>
      </p:pic>
      <p:pic>
        <p:nvPicPr>
          <p:cNvPr id="51" name="Grafik 50" descr="Balkendiagramm Silhouette">
            <a:extLst>
              <a:ext uri="{FF2B5EF4-FFF2-40B4-BE49-F238E27FC236}">
                <a16:creationId xmlns:a16="http://schemas.microsoft.com/office/drawing/2014/main" id="{96C3BDE6-7984-B720-4EB5-C4480C42E2E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56220" y="2053801"/>
            <a:ext cx="406921" cy="406921"/>
          </a:xfrm>
          <a:prstGeom prst="rect">
            <a:avLst/>
          </a:prstGeom>
        </p:spPr>
      </p:pic>
      <p:pic>
        <p:nvPicPr>
          <p:cNvPr id="57" name="Grafik 56" descr="Benutzer Silhouette">
            <a:extLst>
              <a:ext uri="{FF2B5EF4-FFF2-40B4-BE49-F238E27FC236}">
                <a16:creationId xmlns:a16="http://schemas.microsoft.com/office/drawing/2014/main" id="{FAF1D196-7D05-3E8B-77EB-98DB84254DF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47949" y="4415609"/>
            <a:ext cx="406921" cy="406921"/>
          </a:xfrm>
          <a:prstGeom prst="rect">
            <a:avLst/>
          </a:prstGeom>
        </p:spPr>
      </p:pic>
      <p:sp>
        <p:nvSpPr>
          <p:cNvPr id="16" name="Textfeld 15">
            <a:extLst>
              <a:ext uri="{FF2B5EF4-FFF2-40B4-BE49-F238E27FC236}">
                <a16:creationId xmlns:a16="http://schemas.microsoft.com/office/drawing/2014/main" id="{879B0F17-F148-5E16-8821-AF3E7006B5BB}"/>
              </a:ext>
            </a:extLst>
          </p:cNvPr>
          <p:cNvSpPr txBox="1"/>
          <p:nvPr/>
        </p:nvSpPr>
        <p:spPr>
          <a:xfrm>
            <a:off x="513839" y="888373"/>
            <a:ext cx="34877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2. Classes of chemokines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C2B8CCF0-4DA9-02EC-8B02-6BCC13A7AA75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358780" y="1370872"/>
            <a:ext cx="4285859" cy="3889585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155F1DD3-2EDA-E43E-DFFF-E03BB38DE288}"/>
              </a:ext>
            </a:extLst>
          </p:cNvPr>
          <p:cNvSpPr txBox="1"/>
          <p:nvPr/>
        </p:nvSpPr>
        <p:spPr>
          <a:xfrm>
            <a:off x="7610017" y="1600588"/>
            <a:ext cx="1181792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https://www.biolegend.com/chemokine_receptors</a:t>
            </a:r>
          </a:p>
        </p:txBody>
      </p:sp>
    </p:spTree>
    <p:extLst>
      <p:ext uri="{BB962C8B-B14F-4D97-AF65-F5344CB8AC3E}">
        <p14:creationId xmlns:p14="http://schemas.microsoft.com/office/powerpoint/2010/main" val="10665748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FCEAA53-2A3A-FB28-5197-397821E608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85CC125-86BF-836A-DAE4-76DBB7911FD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27362FE-6270-E25B-284E-2B486739A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D35B4-7069-4B30-92CD-0AEC62722384}" type="datetime1">
              <a:rPr lang="de-DE" smtClean="0"/>
              <a:t>17.05.2022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FC56C96-4352-D25B-6569-742CAD21B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Paul Christmann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1850625-F6D2-DF31-E70F-6D6409F30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8A29C-259F-45D5-BFFA-A48772AC905C}" type="slidenum">
              <a:rPr lang="de-DE" smtClean="0"/>
              <a:t>17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392826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28571">
              <a:schemeClr val="accent1">
                <a:lumMod val="5000"/>
                <a:lumOff val="95000"/>
                <a:alpha val="54000"/>
              </a:schemeClr>
            </a:gs>
            <a:gs pos="79000">
              <a:srgbClr val="8CD0F4">
                <a:alpha val="50000"/>
                <a:lumMod val="72000"/>
                <a:lumOff val="28000"/>
              </a:srgbClr>
            </a:gs>
            <a:gs pos="100000">
              <a:srgbClr val="10A1EA">
                <a:alpha val="26000"/>
                <a:lumMod val="73000"/>
                <a:lumOff val="27000"/>
              </a:srgb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umsplatzhalter 8">
            <a:extLst>
              <a:ext uri="{FF2B5EF4-FFF2-40B4-BE49-F238E27FC236}">
                <a16:creationId xmlns:a16="http://schemas.microsoft.com/office/drawing/2014/main" id="{B2E44AFA-B29A-4513-B164-74DF574E30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5357247"/>
            <a:ext cx="2057400" cy="304271"/>
          </a:xfr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ABD6D1D-9BE7-4B6A-B4D1-FD497C782274}" type="datetime1">
              <a:rPr kumimoji="0" lang="de-DE" sz="900" b="0" i="0" u="none" strike="noStrike" kern="1200" cap="none" spc="0" normalizeH="0" baseline="0" noProof="0" smtClean="0">
                <a:ln>
                  <a:noFill/>
                </a:ln>
                <a:solidFill>
                  <a:srgbClr val="2E418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17.05.2022</a:t>
            </a:fld>
            <a:endParaRPr kumimoji="0" lang="de-DE" sz="900" b="0" i="0" u="none" strike="noStrike" kern="1200" cap="none" spc="0" normalizeH="0" baseline="0" noProof="0" dirty="0">
              <a:ln>
                <a:noFill/>
              </a:ln>
              <a:solidFill>
                <a:srgbClr val="2E4186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88E434CB-53F2-43DE-989A-34F83773913E}"/>
              </a:ext>
            </a:extLst>
          </p:cNvPr>
          <p:cNvSpPr txBox="1"/>
          <p:nvPr/>
        </p:nvSpPr>
        <p:spPr>
          <a:xfrm>
            <a:off x="855423" y="295945"/>
            <a:ext cx="71879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Biological </a:t>
            </a:r>
            <a:r>
              <a:rPr kumimoji="0" lang="de-DE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background</a:t>
            </a:r>
            <a:endParaRPr kumimoji="0" lang="de-DE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1CDE483F-007A-4AB6-9094-9439F0148193}"/>
              </a:ext>
            </a:extLst>
          </p:cNvPr>
          <p:cNvCxnSpPr>
            <a:cxnSpLocks/>
          </p:cNvCxnSpPr>
          <p:nvPr/>
        </p:nvCxnSpPr>
        <p:spPr>
          <a:xfrm>
            <a:off x="726619" y="849404"/>
            <a:ext cx="6854981" cy="0"/>
          </a:xfrm>
          <a:prstGeom prst="line">
            <a:avLst/>
          </a:prstGeom>
          <a:ln>
            <a:solidFill>
              <a:srgbClr val="10A1E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hteck 23">
            <a:extLst>
              <a:ext uri="{FF2B5EF4-FFF2-40B4-BE49-F238E27FC236}">
                <a16:creationId xmlns:a16="http://schemas.microsoft.com/office/drawing/2014/main" id="{85AA2DAF-4E4E-60E3-5793-E5162487086D}"/>
              </a:ext>
            </a:extLst>
          </p:cNvPr>
          <p:cNvSpPr/>
          <p:nvPr/>
        </p:nvSpPr>
        <p:spPr>
          <a:xfrm>
            <a:off x="152780" y="0"/>
            <a:ext cx="406921" cy="5715000"/>
          </a:xfrm>
          <a:prstGeom prst="rect">
            <a:avLst/>
          </a:prstGeom>
          <a:gradFill>
            <a:gsLst>
              <a:gs pos="1000">
                <a:schemeClr val="bg1">
                  <a:alpha val="91000"/>
                </a:schemeClr>
              </a:gs>
              <a:gs pos="89000">
                <a:schemeClr val="bg1"/>
              </a:gs>
              <a:gs pos="57000">
                <a:srgbClr val="12D4E8"/>
              </a:gs>
              <a:gs pos="30000">
                <a:srgbClr val="10A1EA"/>
              </a:gs>
              <a:gs pos="6000">
                <a:srgbClr val="12D4E8"/>
              </a:gs>
              <a:gs pos="15000">
                <a:srgbClr val="175CF5"/>
              </a:gs>
              <a:gs pos="10000">
                <a:srgbClr val="10A1EA"/>
              </a:gs>
              <a:gs pos="22000">
                <a:srgbClr val="175CF5"/>
              </a:gs>
            </a:gsLst>
            <a:lin ang="5400000" scaled="1"/>
          </a:gradFill>
          <a:ln>
            <a:noFill/>
          </a:ln>
          <a:effectLst>
            <a:softEdge rad="38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7127E193-062B-1452-70A0-30F773372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774750" y="5325759"/>
            <a:ext cx="2057400" cy="304271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D8A29C-259F-45D5-BFFA-A48772AC905C}" type="slidenum">
              <a:rPr kumimoji="0" lang="de-DE" sz="900" b="0" i="0" u="none" strike="noStrike" kern="1200" cap="none" spc="0" normalizeH="0" baseline="0" noProof="0" smtClean="0">
                <a:ln>
                  <a:noFill/>
                </a:ln>
                <a:solidFill>
                  <a:srgbClr val="2E418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de-DE" sz="900" b="0" i="0" u="none" strike="noStrike" kern="1200" cap="none" spc="0" normalizeH="0" baseline="0" noProof="0" dirty="0">
              <a:ln>
                <a:noFill/>
              </a:ln>
              <a:solidFill>
                <a:srgbClr val="2E4186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F400FDB4-FD57-FB87-F549-2AF5E6E1AE51}"/>
              </a:ext>
            </a:extLst>
          </p:cNvPr>
          <p:cNvCxnSpPr>
            <a:cxnSpLocks/>
          </p:cNvCxnSpPr>
          <p:nvPr/>
        </p:nvCxnSpPr>
        <p:spPr>
          <a:xfrm flipH="1">
            <a:off x="8832150" y="4805914"/>
            <a:ext cx="311850" cy="909086"/>
          </a:xfrm>
          <a:prstGeom prst="line">
            <a:avLst/>
          </a:prstGeom>
          <a:ln>
            <a:solidFill>
              <a:srgbClr val="10A1E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Grafik 38">
            <a:extLst>
              <a:ext uri="{FF2B5EF4-FFF2-40B4-BE49-F238E27FC236}">
                <a16:creationId xmlns:a16="http://schemas.microsoft.com/office/drawing/2014/main" id="{83A8EE2E-0954-6F9A-1734-5FCF5AFB3F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4639" y="107468"/>
            <a:ext cx="1385921" cy="1236316"/>
          </a:xfrm>
          <a:prstGeom prst="rect">
            <a:avLst/>
          </a:prstGeom>
        </p:spPr>
      </p:pic>
      <p:cxnSp>
        <p:nvCxnSpPr>
          <p:cNvPr id="42" name="Gerader Verbinder 41">
            <a:extLst>
              <a:ext uri="{FF2B5EF4-FFF2-40B4-BE49-F238E27FC236}">
                <a16:creationId xmlns:a16="http://schemas.microsoft.com/office/drawing/2014/main" id="{916F5C3D-50C3-059D-6772-1DD70D5E9604}"/>
              </a:ext>
            </a:extLst>
          </p:cNvPr>
          <p:cNvCxnSpPr>
            <a:cxnSpLocks/>
          </p:cNvCxnSpPr>
          <p:nvPr/>
        </p:nvCxnSpPr>
        <p:spPr>
          <a:xfrm>
            <a:off x="628650" y="5378847"/>
            <a:ext cx="7414752" cy="0"/>
          </a:xfrm>
          <a:prstGeom prst="line">
            <a:avLst/>
          </a:prstGeom>
          <a:ln>
            <a:solidFill>
              <a:srgbClr val="10A1E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Grafik 44" descr="Monatskalender Silhouette">
            <a:extLst>
              <a:ext uri="{FF2B5EF4-FFF2-40B4-BE49-F238E27FC236}">
                <a16:creationId xmlns:a16="http://schemas.microsoft.com/office/drawing/2014/main" id="{ADE41C17-DE6A-3F4F-C168-68D57E9362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47948" y="3234705"/>
            <a:ext cx="406921" cy="406921"/>
          </a:xfrm>
          <a:prstGeom prst="rect">
            <a:avLst/>
          </a:prstGeom>
        </p:spPr>
      </p:pic>
      <p:pic>
        <p:nvPicPr>
          <p:cNvPr id="47" name="Grafik 46" descr="DNA mit einfarbiger Füllung">
            <a:extLst>
              <a:ext uri="{FF2B5EF4-FFF2-40B4-BE49-F238E27FC236}">
                <a16:creationId xmlns:a16="http://schemas.microsoft.com/office/drawing/2014/main" id="{E6445AF2-A601-F24F-39D8-B822D387361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47947" y="872897"/>
            <a:ext cx="406921" cy="406921"/>
          </a:xfrm>
          <a:prstGeom prst="rect">
            <a:avLst/>
          </a:prstGeom>
        </p:spPr>
      </p:pic>
      <p:pic>
        <p:nvPicPr>
          <p:cNvPr id="51" name="Grafik 50" descr="Balkendiagramm Silhouette">
            <a:extLst>
              <a:ext uri="{FF2B5EF4-FFF2-40B4-BE49-F238E27FC236}">
                <a16:creationId xmlns:a16="http://schemas.microsoft.com/office/drawing/2014/main" id="{96C3BDE6-7984-B720-4EB5-C4480C42E2E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56220" y="2053801"/>
            <a:ext cx="406921" cy="406921"/>
          </a:xfrm>
          <a:prstGeom prst="rect">
            <a:avLst/>
          </a:prstGeom>
        </p:spPr>
      </p:pic>
      <p:pic>
        <p:nvPicPr>
          <p:cNvPr id="57" name="Grafik 56" descr="Benutzer Silhouette">
            <a:extLst>
              <a:ext uri="{FF2B5EF4-FFF2-40B4-BE49-F238E27FC236}">
                <a16:creationId xmlns:a16="http://schemas.microsoft.com/office/drawing/2014/main" id="{FAF1D196-7D05-3E8B-77EB-98DB84254DF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47949" y="4415609"/>
            <a:ext cx="406921" cy="406921"/>
          </a:xfrm>
          <a:prstGeom prst="rect">
            <a:avLst/>
          </a:prstGeom>
        </p:spPr>
      </p:pic>
      <p:sp>
        <p:nvSpPr>
          <p:cNvPr id="17" name="Textfeld 16">
            <a:extLst>
              <a:ext uri="{FF2B5EF4-FFF2-40B4-BE49-F238E27FC236}">
                <a16:creationId xmlns:a16="http://schemas.microsoft.com/office/drawing/2014/main" id="{4239C7F8-76C7-2741-EE17-611C716D0ACB}"/>
              </a:ext>
            </a:extLst>
          </p:cNvPr>
          <p:cNvSpPr txBox="1"/>
          <p:nvPr/>
        </p:nvSpPr>
        <p:spPr>
          <a:xfrm>
            <a:off x="854632" y="948149"/>
            <a:ext cx="45563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3. Chemokines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D4E32959-3614-27CF-545D-2CFAE215BC58}"/>
              </a:ext>
            </a:extLst>
          </p:cNvPr>
          <p:cNvSpPr txBox="1"/>
          <p:nvPr/>
        </p:nvSpPr>
        <p:spPr>
          <a:xfrm>
            <a:off x="854632" y="1413032"/>
            <a:ext cx="4556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Groupe of small similar proteins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3176CA52-3897-AAE7-243B-DF15D77A298D}"/>
              </a:ext>
            </a:extLst>
          </p:cNvPr>
          <p:cNvSpPr txBox="1"/>
          <p:nvPr/>
        </p:nvSpPr>
        <p:spPr>
          <a:xfrm>
            <a:off x="861512" y="1794651"/>
            <a:ext cx="3850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chemoattractors</a:t>
            </a:r>
            <a:endParaRPr lang="en-US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CADA45C5-B97C-2408-1F65-F4D502207DBD}"/>
              </a:ext>
            </a:extLst>
          </p:cNvPr>
          <p:cNvSpPr txBox="1"/>
          <p:nvPr/>
        </p:nvSpPr>
        <p:spPr>
          <a:xfrm>
            <a:off x="861512" y="2162220"/>
            <a:ext cx="70870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Bind to G-Protein coupled receptors (GPCR) → induce signaling cascade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9E2E9193-9D83-C66E-46F1-EEAD4B75345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9211" b="89474" l="4330" r="91959">
                        <a14:foregroundMark x1="33196" y1="28509" x2="35052" y2="28509"/>
                        <a14:foregroundMark x1="37938" y1="21930" x2="35258" y2="27193"/>
                        <a14:foregroundMark x1="91134" y1="38596" x2="91959" y2="48684"/>
                        <a14:foregroundMark x1="67835" y1="27632" x2="67835" y2="27632"/>
                        <a14:foregroundMark x1="13196" y1="57018" x2="15876" y2="64474"/>
                        <a14:foregroundMark x1="5773" y1="59649" x2="4330" y2="60965"/>
                        <a14:foregroundMark x1="32939" y1="38380" x2="33080" y2="38237"/>
                        <a14:foregroundMark x1="42775" y1="36435" x2="43093" y2="36404"/>
                        <a14:foregroundMark x1="38492" y1="36849" x2="38905" y2="36809"/>
                        <a14:foregroundMark x1="34639" y1="50877" x2="34639" y2="57456"/>
                        <a14:foregroundMark x1="34845" y1="51316" x2="36907" y2="58333"/>
                        <a14:foregroundMark x1="43299" y1="47368" x2="43711" y2="52193"/>
                        <a14:foregroundMark x1="41237" y1="46491" x2="43711" y2="57895"/>
                        <a14:foregroundMark x1="44124" y1="48684" x2="45567" y2="48246"/>
                        <a14:foregroundMark x1="37526" y1="25000" x2="40000" y2="25439"/>
                        <a14:foregroundMark x1="39588" y1="21491" x2="39381" y2="22807"/>
                        <a14:foregroundMark x1="31340" y1="24123" x2="33608" y2="26316"/>
                        <a14:foregroundMark x1="32990" y1="57895" x2="35464" y2="50439"/>
                        <a14:foregroundMark x1="69897" y1="29825" x2="70722" y2="30263"/>
                        <a14:foregroundMark x1="69278" y1="28509" x2="69072" y2="28070"/>
                        <a14:foregroundMark x1="68660" y1="28070" x2="68660" y2="28070"/>
                        <a14:foregroundMark x1="68041" y1="27632" x2="67629" y2="27632"/>
                        <a14:foregroundMark x1="67216" y1="27193" x2="67216" y2="27193"/>
                        <a14:foregroundMark x1="67216" y1="25877" x2="67216" y2="25877"/>
                        <a14:foregroundMark x1="67629" y1="25000" x2="67629" y2="25000"/>
                        <a14:foregroundMark x1="68866" y1="27193" x2="68866" y2="27632"/>
                        <a14:foregroundMark x1="68866" y1="27193" x2="69485" y2="27193"/>
                        <a14:foregroundMark x1="69072" y1="27193" x2="68660" y2="27193"/>
                        <a14:foregroundMark x1="68660" y1="27632" x2="69485" y2="26754"/>
                        <a14:foregroundMark x1="67629" y1="26316" x2="67010" y2="25000"/>
                        <a14:backgroundMark x1="27216" y1="43421" x2="28866" y2="43421"/>
                        <a14:backgroundMark x1="29072" y1="41667" x2="31546" y2="42544"/>
                        <a14:backgroundMark x1="32784" y1="39035" x2="36701" y2="41667"/>
                        <a14:backgroundMark x1="27216" y1="44737" x2="27216" y2="47807"/>
                        <a14:backgroundMark x1="26804" y1="44298" x2="26804" y2="47807"/>
                        <a14:backgroundMark x1="38351" y1="39912" x2="39794" y2="39035"/>
                        <a14:backgroundMark x1="40619" y1="38158" x2="40825" y2="38596"/>
                        <a14:backgroundMark x1="38969" y1="38596" x2="37732" y2="39035"/>
                        <a14:backgroundMark x1="38969" y1="38596" x2="36907" y2="40351"/>
                        <a14:backgroundMark x1="32784" y1="39035" x2="34021" y2="39912"/>
                        <a14:backgroundMark x1="38557" y1="37719" x2="41443" y2="39912"/>
                        <a14:backgroundMark x1="68960" y1="25000" x2="69035" y2="25877"/>
                        <a14:backgroundMark x1="68660" y1="21491" x2="68960" y2="2500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189527" y="2627868"/>
            <a:ext cx="5317551" cy="2499797"/>
          </a:xfrm>
          <a:prstGeom prst="rect">
            <a:avLst/>
          </a:prstGeom>
        </p:spPr>
      </p:pic>
      <p:sp>
        <p:nvSpPr>
          <p:cNvPr id="10" name="Pfeil: nach unten 9">
            <a:extLst>
              <a:ext uri="{FF2B5EF4-FFF2-40B4-BE49-F238E27FC236}">
                <a16:creationId xmlns:a16="http://schemas.microsoft.com/office/drawing/2014/main" id="{C77DF16C-452B-E568-BAA1-ABDBA65DC7A2}"/>
              </a:ext>
            </a:extLst>
          </p:cNvPr>
          <p:cNvSpPr/>
          <p:nvPr/>
        </p:nvSpPr>
        <p:spPr>
          <a:xfrm rot="5400000">
            <a:off x="6031121" y="3938001"/>
            <a:ext cx="203460" cy="1158676"/>
          </a:xfrm>
          <a:prstGeom prst="downArrow">
            <a:avLst/>
          </a:prstGeom>
          <a:solidFill>
            <a:srgbClr val="0D0B10"/>
          </a:solidFill>
          <a:ln>
            <a:solidFill>
              <a:srgbClr val="0D0B1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779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1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28571">
              <a:schemeClr val="accent1">
                <a:lumMod val="5000"/>
                <a:lumOff val="95000"/>
                <a:alpha val="54000"/>
              </a:schemeClr>
            </a:gs>
            <a:gs pos="79000">
              <a:srgbClr val="8CD0F4">
                <a:alpha val="50000"/>
                <a:lumMod val="72000"/>
                <a:lumOff val="28000"/>
              </a:srgbClr>
            </a:gs>
            <a:gs pos="100000">
              <a:srgbClr val="10A1EA">
                <a:alpha val="26000"/>
                <a:lumMod val="73000"/>
                <a:lumOff val="27000"/>
              </a:srgb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umsplatzhalter 8">
            <a:extLst>
              <a:ext uri="{FF2B5EF4-FFF2-40B4-BE49-F238E27FC236}">
                <a16:creationId xmlns:a16="http://schemas.microsoft.com/office/drawing/2014/main" id="{B2E44AFA-B29A-4513-B164-74DF574E30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5357247"/>
            <a:ext cx="2057400" cy="304271"/>
          </a:xfrm>
        </p:spPr>
        <p:txBody>
          <a:bodyPr/>
          <a:lstStyle/>
          <a:p>
            <a:fld id="{4ABD6D1D-9BE7-4B6A-B4D1-FD497C782274}" type="datetime1">
              <a:rPr lang="de-DE" smtClean="0">
                <a:solidFill>
                  <a:srgbClr val="2E4186"/>
                </a:solidFill>
              </a:rPr>
              <a:t>17.05.2022</a:t>
            </a:fld>
            <a:endParaRPr lang="de-DE" dirty="0">
              <a:solidFill>
                <a:srgbClr val="2E4186"/>
              </a:solidFill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88E434CB-53F2-43DE-989A-34F83773913E}"/>
              </a:ext>
            </a:extLst>
          </p:cNvPr>
          <p:cNvSpPr txBox="1"/>
          <p:nvPr/>
        </p:nvSpPr>
        <p:spPr>
          <a:xfrm>
            <a:off x="855423" y="295945"/>
            <a:ext cx="71879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>
                <a:latin typeface="+mj-lt"/>
              </a:rPr>
              <a:t>Biological </a:t>
            </a:r>
            <a:r>
              <a:rPr lang="de-DE" sz="3200" dirty="0" err="1">
                <a:latin typeface="+mj-lt"/>
              </a:rPr>
              <a:t>background</a:t>
            </a:r>
            <a:endParaRPr lang="de-DE" sz="3200" dirty="0">
              <a:latin typeface="+mj-lt"/>
            </a:endParaRPr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1CDE483F-007A-4AB6-9094-9439F0148193}"/>
              </a:ext>
            </a:extLst>
          </p:cNvPr>
          <p:cNvCxnSpPr>
            <a:cxnSpLocks/>
          </p:cNvCxnSpPr>
          <p:nvPr/>
        </p:nvCxnSpPr>
        <p:spPr>
          <a:xfrm>
            <a:off x="726619" y="849404"/>
            <a:ext cx="6854981" cy="0"/>
          </a:xfrm>
          <a:prstGeom prst="line">
            <a:avLst/>
          </a:prstGeom>
          <a:ln>
            <a:solidFill>
              <a:srgbClr val="10A1E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hteck 23">
            <a:extLst>
              <a:ext uri="{FF2B5EF4-FFF2-40B4-BE49-F238E27FC236}">
                <a16:creationId xmlns:a16="http://schemas.microsoft.com/office/drawing/2014/main" id="{85AA2DAF-4E4E-60E3-5793-E5162487086D}"/>
              </a:ext>
            </a:extLst>
          </p:cNvPr>
          <p:cNvSpPr/>
          <p:nvPr/>
        </p:nvSpPr>
        <p:spPr>
          <a:xfrm>
            <a:off x="152780" y="0"/>
            <a:ext cx="406921" cy="5715000"/>
          </a:xfrm>
          <a:prstGeom prst="rect">
            <a:avLst/>
          </a:prstGeom>
          <a:gradFill>
            <a:gsLst>
              <a:gs pos="1000">
                <a:schemeClr val="bg1">
                  <a:alpha val="91000"/>
                </a:schemeClr>
              </a:gs>
              <a:gs pos="89000">
                <a:schemeClr val="bg1"/>
              </a:gs>
              <a:gs pos="57000">
                <a:srgbClr val="12D4E8"/>
              </a:gs>
              <a:gs pos="30000">
                <a:srgbClr val="10A1EA"/>
              </a:gs>
              <a:gs pos="6000">
                <a:srgbClr val="12D4E8"/>
              </a:gs>
              <a:gs pos="15000">
                <a:srgbClr val="175CF5"/>
              </a:gs>
              <a:gs pos="10000">
                <a:srgbClr val="10A1EA"/>
              </a:gs>
              <a:gs pos="22000">
                <a:srgbClr val="175CF5"/>
              </a:gs>
            </a:gsLst>
            <a:lin ang="5400000" scaled="1"/>
          </a:gradFill>
          <a:ln>
            <a:noFill/>
          </a:ln>
          <a:effectLst>
            <a:softEdge rad="38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DE"/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7127E193-062B-1452-70A0-30F773372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774750" y="5325759"/>
            <a:ext cx="2057400" cy="304271"/>
          </a:xfrm>
        </p:spPr>
        <p:txBody>
          <a:bodyPr/>
          <a:lstStyle/>
          <a:p>
            <a:fld id="{D3D8A29C-259F-45D5-BFFA-A48772AC905C}" type="slidenum">
              <a:rPr lang="de-DE" smtClean="0">
                <a:solidFill>
                  <a:srgbClr val="2E4186"/>
                </a:solidFill>
              </a:rPr>
              <a:t>3</a:t>
            </a:fld>
            <a:endParaRPr lang="de-DE" dirty="0">
              <a:solidFill>
                <a:srgbClr val="2E4186"/>
              </a:solidFill>
            </a:endParaRPr>
          </a:p>
        </p:txBody>
      </p: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F400FDB4-FD57-FB87-F549-2AF5E6E1AE51}"/>
              </a:ext>
            </a:extLst>
          </p:cNvPr>
          <p:cNvCxnSpPr>
            <a:cxnSpLocks/>
          </p:cNvCxnSpPr>
          <p:nvPr/>
        </p:nvCxnSpPr>
        <p:spPr>
          <a:xfrm flipH="1">
            <a:off x="8832150" y="4805914"/>
            <a:ext cx="311850" cy="909086"/>
          </a:xfrm>
          <a:prstGeom prst="line">
            <a:avLst/>
          </a:prstGeom>
          <a:ln>
            <a:solidFill>
              <a:srgbClr val="10A1E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Grafik 38">
            <a:extLst>
              <a:ext uri="{FF2B5EF4-FFF2-40B4-BE49-F238E27FC236}">
                <a16:creationId xmlns:a16="http://schemas.microsoft.com/office/drawing/2014/main" id="{83A8EE2E-0954-6F9A-1734-5FCF5AFB3F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4639" y="107468"/>
            <a:ext cx="1385921" cy="1236316"/>
          </a:xfrm>
          <a:prstGeom prst="rect">
            <a:avLst/>
          </a:prstGeom>
        </p:spPr>
      </p:pic>
      <p:cxnSp>
        <p:nvCxnSpPr>
          <p:cNvPr id="42" name="Gerader Verbinder 41">
            <a:extLst>
              <a:ext uri="{FF2B5EF4-FFF2-40B4-BE49-F238E27FC236}">
                <a16:creationId xmlns:a16="http://schemas.microsoft.com/office/drawing/2014/main" id="{916F5C3D-50C3-059D-6772-1DD70D5E9604}"/>
              </a:ext>
            </a:extLst>
          </p:cNvPr>
          <p:cNvCxnSpPr>
            <a:cxnSpLocks/>
          </p:cNvCxnSpPr>
          <p:nvPr/>
        </p:nvCxnSpPr>
        <p:spPr>
          <a:xfrm>
            <a:off x="628650" y="5378847"/>
            <a:ext cx="7414752" cy="0"/>
          </a:xfrm>
          <a:prstGeom prst="line">
            <a:avLst/>
          </a:prstGeom>
          <a:ln>
            <a:solidFill>
              <a:srgbClr val="10A1E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Grafik 44" descr="Monatskalender Silhouette">
            <a:extLst>
              <a:ext uri="{FF2B5EF4-FFF2-40B4-BE49-F238E27FC236}">
                <a16:creationId xmlns:a16="http://schemas.microsoft.com/office/drawing/2014/main" id="{ADE41C17-DE6A-3F4F-C168-68D57E9362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47948" y="3234705"/>
            <a:ext cx="406921" cy="406921"/>
          </a:xfrm>
          <a:prstGeom prst="rect">
            <a:avLst/>
          </a:prstGeom>
        </p:spPr>
      </p:pic>
      <p:pic>
        <p:nvPicPr>
          <p:cNvPr id="47" name="Grafik 46" descr="DNA mit einfarbiger Füllung">
            <a:extLst>
              <a:ext uri="{FF2B5EF4-FFF2-40B4-BE49-F238E27FC236}">
                <a16:creationId xmlns:a16="http://schemas.microsoft.com/office/drawing/2014/main" id="{E6445AF2-A601-F24F-39D8-B822D387361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47947" y="872897"/>
            <a:ext cx="406921" cy="406921"/>
          </a:xfrm>
          <a:prstGeom prst="rect">
            <a:avLst/>
          </a:prstGeom>
        </p:spPr>
      </p:pic>
      <p:pic>
        <p:nvPicPr>
          <p:cNvPr id="51" name="Grafik 50" descr="Balkendiagramm Silhouette">
            <a:extLst>
              <a:ext uri="{FF2B5EF4-FFF2-40B4-BE49-F238E27FC236}">
                <a16:creationId xmlns:a16="http://schemas.microsoft.com/office/drawing/2014/main" id="{96C3BDE6-7984-B720-4EB5-C4480C42E2E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56220" y="2053801"/>
            <a:ext cx="406921" cy="406921"/>
          </a:xfrm>
          <a:prstGeom prst="rect">
            <a:avLst/>
          </a:prstGeom>
        </p:spPr>
      </p:pic>
      <p:pic>
        <p:nvPicPr>
          <p:cNvPr id="57" name="Grafik 56" descr="Benutzer Silhouette">
            <a:extLst>
              <a:ext uri="{FF2B5EF4-FFF2-40B4-BE49-F238E27FC236}">
                <a16:creationId xmlns:a16="http://schemas.microsoft.com/office/drawing/2014/main" id="{FAF1D196-7D05-3E8B-77EB-98DB84254DF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47949" y="4415609"/>
            <a:ext cx="406921" cy="406921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C2273754-8FD8-80D4-BF42-2C5E7C7214B8}"/>
              </a:ext>
            </a:extLst>
          </p:cNvPr>
          <p:cNvSpPr txBox="1"/>
          <p:nvPr/>
        </p:nvSpPr>
        <p:spPr>
          <a:xfrm>
            <a:off x="854632" y="948149"/>
            <a:ext cx="45563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4. Tissue restricted antigens (TRAs)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BD395C64-BDEF-D2C3-FC62-C2A4E947ECEA}"/>
              </a:ext>
            </a:extLst>
          </p:cNvPr>
          <p:cNvSpPr txBox="1"/>
          <p:nvPr/>
        </p:nvSpPr>
        <p:spPr>
          <a:xfrm>
            <a:off x="858072" y="1442528"/>
            <a:ext cx="7187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Genes for Self-antigens → essential for functional immune cells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4147400C-2A6F-40A9-0514-B54D28D2BC12}"/>
              </a:ext>
            </a:extLst>
          </p:cNvPr>
          <p:cNvSpPr txBox="1"/>
          <p:nvPr/>
        </p:nvSpPr>
        <p:spPr>
          <a:xfrm>
            <a:off x="854632" y="1803351"/>
            <a:ext cx="7839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Genes which are more than 5x than the median in less than 5 tissues expressed 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B6DF40DB-96B9-974B-74D5-9EE13F515362}"/>
              </a:ext>
            </a:extLst>
          </p:cNvPr>
          <p:cNvSpPr txBox="1"/>
          <p:nvPr/>
        </p:nvSpPr>
        <p:spPr>
          <a:xfrm>
            <a:off x="858072" y="2172683"/>
            <a:ext cx="7487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Ordered in Autoimmune Regulator (AIRE) controlled cluster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136E0AE4-F569-7FA2-340F-BEA933ECD81D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54632" y="2695923"/>
            <a:ext cx="4508878" cy="2475928"/>
          </a:xfrm>
          <a:prstGeom prst="rect">
            <a:avLst/>
          </a:prstGeom>
        </p:spPr>
      </p:pic>
      <p:sp>
        <p:nvSpPr>
          <p:cNvPr id="11" name="Multiplikationszeichen 10">
            <a:extLst>
              <a:ext uri="{FF2B5EF4-FFF2-40B4-BE49-F238E27FC236}">
                <a16:creationId xmlns:a16="http://schemas.microsoft.com/office/drawing/2014/main" id="{EEC00F55-A299-B811-A182-EA092261AAA0}"/>
              </a:ext>
            </a:extLst>
          </p:cNvPr>
          <p:cNvSpPr/>
          <p:nvPr/>
        </p:nvSpPr>
        <p:spPr>
          <a:xfrm>
            <a:off x="478174" y="3350571"/>
            <a:ext cx="2302554" cy="1792150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8064A186-9699-1A52-B742-0E0100AB1EAD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54632" y="2704704"/>
            <a:ext cx="4652477" cy="2458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5751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1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28571">
              <a:schemeClr val="accent1">
                <a:lumMod val="5000"/>
                <a:lumOff val="95000"/>
                <a:alpha val="54000"/>
              </a:schemeClr>
            </a:gs>
            <a:gs pos="79000">
              <a:srgbClr val="8CD0F4">
                <a:alpha val="50000"/>
                <a:lumMod val="72000"/>
                <a:lumOff val="28000"/>
              </a:srgbClr>
            </a:gs>
            <a:gs pos="100000">
              <a:srgbClr val="10A1EA">
                <a:alpha val="26000"/>
                <a:lumMod val="73000"/>
                <a:lumOff val="27000"/>
              </a:srgb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umsplatzhalter 8">
            <a:extLst>
              <a:ext uri="{FF2B5EF4-FFF2-40B4-BE49-F238E27FC236}">
                <a16:creationId xmlns:a16="http://schemas.microsoft.com/office/drawing/2014/main" id="{B2E44AFA-B29A-4513-B164-74DF574E30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5357247"/>
            <a:ext cx="2057400" cy="304271"/>
          </a:xfrm>
        </p:spPr>
        <p:txBody>
          <a:bodyPr/>
          <a:lstStyle/>
          <a:p>
            <a:fld id="{4ABD6D1D-9BE7-4B6A-B4D1-FD497C782274}" type="datetime1">
              <a:rPr lang="de-DE" smtClean="0">
                <a:solidFill>
                  <a:srgbClr val="2E4186"/>
                </a:solidFill>
              </a:rPr>
              <a:t>17.05.2022</a:t>
            </a:fld>
            <a:endParaRPr lang="de-DE" dirty="0">
              <a:solidFill>
                <a:srgbClr val="2E4186"/>
              </a:solidFill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88E434CB-53F2-43DE-989A-34F83773913E}"/>
              </a:ext>
            </a:extLst>
          </p:cNvPr>
          <p:cNvSpPr txBox="1"/>
          <p:nvPr/>
        </p:nvSpPr>
        <p:spPr>
          <a:xfrm>
            <a:off x="855423" y="295945"/>
            <a:ext cx="71879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>
                <a:latin typeface="+mj-lt"/>
              </a:rPr>
              <a:t>Biological </a:t>
            </a:r>
            <a:r>
              <a:rPr lang="de-DE" sz="3200" dirty="0" err="1">
                <a:latin typeface="+mj-lt"/>
              </a:rPr>
              <a:t>background</a:t>
            </a:r>
            <a:endParaRPr lang="de-DE" sz="3200" dirty="0">
              <a:latin typeface="+mj-lt"/>
            </a:endParaRPr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1CDE483F-007A-4AB6-9094-9439F0148193}"/>
              </a:ext>
            </a:extLst>
          </p:cNvPr>
          <p:cNvCxnSpPr>
            <a:cxnSpLocks/>
          </p:cNvCxnSpPr>
          <p:nvPr/>
        </p:nvCxnSpPr>
        <p:spPr>
          <a:xfrm>
            <a:off x="726619" y="849404"/>
            <a:ext cx="6854981" cy="0"/>
          </a:xfrm>
          <a:prstGeom prst="line">
            <a:avLst/>
          </a:prstGeom>
          <a:ln>
            <a:solidFill>
              <a:srgbClr val="10A1E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hteck 23">
            <a:extLst>
              <a:ext uri="{FF2B5EF4-FFF2-40B4-BE49-F238E27FC236}">
                <a16:creationId xmlns:a16="http://schemas.microsoft.com/office/drawing/2014/main" id="{85AA2DAF-4E4E-60E3-5793-E5162487086D}"/>
              </a:ext>
            </a:extLst>
          </p:cNvPr>
          <p:cNvSpPr/>
          <p:nvPr/>
        </p:nvSpPr>
        <p:spPr>
          <a:xfrm>
            <a:off x="152780" y="0"/>
            <a:ext cx="406921" cy="5715000"/>
          </a:xfrm>
          <a:prstGeom prst="rect">
            <a:avLst/>
          </a:prstGeom>
          <a:gradFill>
            <a:gsLst>
              <a:gs pos="1000">
                <a:schemeClr val="bg1">
                  <a:alpha val="91000"/>
                </a:schemeClr>
              </a:gs>
              <a:gs pos="89000">
                <a:schemeClr val="bg1"/>
              </a:gs>
              <a:gs pos="57000">
                <a:srgbClr val="12D4E8"/>
              </a:gs>
              <a:gs pos="30000">
                <a:srgbClr val="10A1EA"/>
              </a:gs>
              <a:gs pos="6000">
                <a:srgbClr val="12D4E8"/>
              </a:gs>
              <a:gs pos="15000">
                <a:srgbClr val="175CF5"/>
              </a:gs>
              <a:gs pos="10000">
                <a:srgbClr val="10A1EA"/>
              </a:gs>
              <a:gs pos="22000">
                <a:srgbClr val="175CF5"/>
              </a:gs>
            </a:gsLst>
            <a:lin ang="5400000" scaled="1"/>
          </a:gradFill>
          <a:ln>
            <a:noFill/>
          </a:ln>
          <a:effectLst>
            <a:softEdge rad="38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DE"/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7127E193-062B-1452-70A0-30F773372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774750" y="5325759"/>
            <a:ext cx="2057400" cy="304271"/>
          </a:xfrm>
        </p:spPr>
        <p:txBody>
          <a:bodyPr/>
          <a:lstStyle/>
          <a:p>
            <a:fld id="{D3D8A29C-259F-45D5-BFFA-A48772AC905C}" type="slidenum">
              <a:rPr lang="de-DE" smtClean="0">
                <a:solidFill>
                  <a:srgbClr val="2E4186"/>
                </a:solidFill>
              </a:rPr>
              <a:t>4</a:t>
            </a:fld>
            <a:endParaRPr lang="de-DE" dirty="0">
              <a:solidFill>
                <a:srgbClr val="2E4186"/>
              </a:solidFill>
            </a:endParaRPr>
          </a:p>
        </p:txBody>
      </p: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F400FDB4-FD57-FB87-F549-2AF5E6E1AE51}"/>
              </a:ext>
            </a:extLst>
          </p:cNvPr>
          <p:cNvCxnSpPr>
            <a:cxnSpLocks/>
          </p:cNvCxnSpPr>
          <p:nvPr/>
        </p:nvCxnSpPr>
        <p:spPr>
          <a:xfrm flipH="1">
            <a:off x="8832150" y="4805914"/>
            <a:ext cx="311850" cy="909086"/>
          </a:xfrm>
          <a:prstGeom prst="line">
            <a:avLst/>
          </a:prstGeom>
          <a:ln>
            <a:solidFill>
              <a:srgbClr val="10A1E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Grafik 38">
            <a:extLst>
              <a:ext uri="{FF2B5EF4-FFF2-40B4-BE49-F238E27FC236}">
                <a16:creationId xmlns:a16="http://schemas.microsoft.com/office/drawing/2014/main" id="{83A8EE2E-0954-6F9A-1734-5FCF5AFB3F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4639" y="107468"/>
            <a:ext cx="1385921" cy="1236316"/>
          </a:xfrm>
          <a:prstGeom prst="rect">
            <a:avLst/>
          </a:prstGeom>
        </p:spPr>
      </p:pic>
      <p:cxnSp>
        <p:nvCxnSpPr>
          <p:cNvPr id="42" name="Gerader Verbinder 41">
            <a:extLst>
              <a:ext uri="{FF2B5EF4-FFF2-40B4-BE49-F238E27FC236}">
                <a16:creationId xmlns:a16="http://schemas.microsoft.com/office/drawing/2014/main" id="{916F5C3D-50C3-059D-6772-1DD70D5E9604}"/>
              </a:ext>
            </a:extLst>
          </p:cNvPr>
          <p:cNvCxnSpPr>
            <a:cxnSpLocks/>
          </p:cNvCxnSpPr>
          <p:nvPr/>
        </p:nvCxnSpPr>
        <p:spPr>
          <a:xfrm>
            <a:off x="628650" y="5378847"/>
            <a:ext cx="7414752" cy="0"/>
          </a:xfrm>
          <a:prstGeom prst="line">
            <a:avLst/>
          </a:prstGeom>
          <a:ln>
            <a:solidFill>
              <a:srgbClr val="10A1E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Grafik 44" descr="Monatskalender Silhouette">
            <a:extLst>
              <a:ext uri="{FF2B5EF4-FFF2-40B4-BE49-F238E27FC236}">
                <a16:creationId xmlns:a16="http://schemas.microsoft.com/office/drawing/2014/main" id="{ADE41C17-DE6A-3F4F-C168-68D57E9362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47948" y="3234705"/>
            <a:ext cx="406921" cy="406921"/>
          </a:xfrm>
          <a:prstGeom prst="rect">
            <a:avLst/>
          </a:prstGeom>
        </p:spPr>
      </p:pic>
      <p:pic>
        <p:nvPicPr>
          <p:cNvPr id="47" name="Grafik 46" descr="DNA mit einfarbiger Füllung">
            <a:extLst>
              <a:ext uri="{FF2B5EF4-FFF2-40B4-BE49-F238E27FC236}">
                <a16:creationId xmlns:a16="http://schemas.microsoft.com/office/drawing/2014/main" id="{E6445AF2-A601-F24F-39D8-B822D387361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47947" y="872897"/>
            <a:ext cx="406921" cy="406921"/>
          </a:xfrm>
          <a:prstGeom prst="rect">
            <a:avLst/>
          </a:prstGeom>
        </p:spPr>
      </p:pic>
      <p:pic>
        <p:nvPicPr>
          <p:cNvPr id="51" name="Grafik 50" descr="Balkendiagramm Silhouette">
            <a:extLst>
              <a:ext uri="{FF2B5EF4-FFF2-40B4-BE49-F238E27FC236}">
                <a16:creationId xmlns:a16="http://schemas.microsoft.com/office/drawing/2014/main" id="{96C3BDE6-7984-B720-4EB5-C4480C42E2E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56220" y="2053801"/>
            <a:ext cx="406921" cy="406921"/>
          </a:xfrm>
          <a:prstGeom prst="rect">
            <a:avLst/>
          </a:prstGeom>
        </p:spPr>
      </p:pic>
      <p:pic>
        <p:nvPicPr>
          <p:cNvPr id="57" name="Grafik 56" descr="Benutzer Silhouette">
            <a:extLst>
              <a:ext uri="{FF2B5EF4-FFF2-40B4-BE49-F238E27FC236}">
                <a16:creationId xmlns:a16="http://schemas.microsoft.com/office/drawing/2014/main" id="{FAF1D196-7D05-3E8B-77EB-98DB84254DF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47949" y="4415609"/>
            <a:ext cx="406921" cy="406921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C2273754-8FD8-80D4-BF42-2C5E7C7214B8}"/>
              </a:ext>
            </a:extLst>
          </p:cNvPr>
          <p:cNvSpPr txBox="1"/>
          <p:nvPr/>
        </p:nvSpPr>
        <p:spPr>
          <a:xfrm>
            <a:off x="854632" y="948149"/>
            <a:ext cx="45563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4. Tissue restricted antigens (TRAs)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BD395C64-BDEF-D2C3-FC62-C2A4E947ECEA}"/>
              </a:ext>
            </a:extLst>
          </p:cNvPr>
          <p:cNvSpPr txBox="1"/>
          <p:nvPr/>
        </p:nvSpPr>
        <p:spPr>
          <a:xfrm>
            <a:off x="858072" y="1442528"/>
            <a:ext cx="7187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Genes for Self-antigens → essential for functional immune cells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4147400C-2A6F-40A9-0514-B54D28D2BC12}"/>
              </a:ext>
            </a:extLst>
          </p:cNvPr>
          <p:cNvSpPr txBox="1"/>
          <p:nvPr/>
        </p:nvSpPr>
        <p:spPr>
          <a:xfrm>
            <a:off x="854632" y="1803351"/>
            <a:ext cx="7839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Genes which are more than 5x than the median in less than 5 tissues expressed 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B6DF40DB-96B9-974B-74D5-9EE13F515362}"/>
              </a:ext>
            </a:extLst>
          </p:cNvPr>
          <p:cNvSpPr txBox="1"/>
          <p:nvPr/>
        </p:nvSpPr>
        <p:spPr>
          <a:xfrm>
            <a:off x="858072" y="2172683"/>
            <a:ext cx="7487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Ordered in Autoimmune Regulator (AIRE) controlled cluster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136E0AE4-F569-7FA2-340F-BEA933ECD81D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54632" y="2695923"/>
            <a:ext cx="4508878" cy="2475928"/>
          </a:xfrm>
          <a:prstGeom prst="rect">
            <a:avLst/>
          </a:prstGeom>
        </p:spPr>
      </p:pic>
      <p:sp>
        <p:nvSpPr>
          <p:cNvPr id="11" name="Multiplikationszeichen 10">
            <a:extLst>
              <a:ext uri="{FF2B5EF4-FFF2-40B4-BE49-F238E27FC236}">
                <a16:creationId xmlns:a16="http://schemas.microsoft.com/office/drawing/2014/main" id="{EEC00F55-A299-B811-A182-EA092261AAA0}"/>
              </a:ext>
            </a:extLst>
          </p:cNvPr>
          <p:cNvSpPr/>
          <p:nvPr/>
        </p:nvSpPr>
        <p:spPr>
          <a:xfrm>
            <a:off x="478174" y="3350571"/>
            <a:ext cx="2302554" cy="1792150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8064A186-9699-1A52-B742-0E0100AB1EAD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ackgroundRemoval t="2932" b="98046" l="1377" r="97246">
                        <a14:foregroundMark x1="13425" y1="31596" x2="8950" y2="14658"/>
                        <a14:foregroundMark x1="5852" y1="28339" x2="2065" y2="26710"/>
                        <a14:foregroundMark x1="26850" y1="31596" x2="29432" y2="30945"/>
                        <a14:foregroundMark x1="42513" y1="26710" x2="42513" y2="26710"/>
                        <a14:foregroundMark x1="28571" y1="14658" x2="40103" y2="14007"/>
                        <a14:foregroundMark x1="41136" y1="13029" x2="33046" y2="12704"/>
                        <a14:foregroundMark x1="43890" y1="13681" x2="27539" y2="11401"/>
                        <a14:foregroundMark x1="28571" y1="11401" x2="42169" y2="12052"/>
                        <a14:foregroundMark x1="42169" y1="12704" x2="31670" y2="10749"/>
                        <a14:foregroundMark x1="31670" y1="10749" x2="31670" y2="10749"/>
                        <a14:foregroundMark x1="36661" y1="10749" x2="40792" y2="11075"/>
                        <a14:foregroundMark x1="41652" y1="15635" x2="40620" y2="16287"/>
                        <a14:foregroundMark x1="60929" y1="9446" x2="66954" y2="13029"/>
                        <a14:foregroundMark x1="64372" y1="3583" x2="65060" y2="2932"/>
                        <a14:foregroundMark x1="55594" y1="45277" x2="55344" y2="45457"/>
                        <a14:foregroundMark x1="55104" y1="46312" x2="56110" y2="45603"/>
                        <a14:foregroundMark x1="39931" y1="57003" x2="40392" y2="56678"/>
                        <a14:foregroundMark x1="40275" y1="55700" x2="56110" y2="45928"/>
                        <a14:foregroundMark x1="73838" y1="42997" x2="94492" y2="57980"/>
                        <a14:foregroundMark x1="42685" y1="68078" x2="46127" y2="67752"/>
                        <a14:foregroundMark x1="43201" y1="68730" x2="44923" y2="85993"/>
                        <a14:foregroundMark x1="41480" y1="67752" x2="42169" y2="72964"/>
                        <a14:foregroundMark x1="36145" y1="71661" x2="38898" y2="71661"/>
                        <a14:foregroundMark x1="37866" y1="84365" x2="39931" y2="83713"/>
                        <a14:foregroundMark x1="41308" y1="95114" x2="47332" y2="96091"/>
                        <a14:foregroundMark x1="40103" y1="96743" x2="46988" y2="98371"/>
                        <a14:foregroundMark x1="41308" y1="94137" x2="45955" y2="95765"/>
                        <a14:foregroundMark x1="45611" y1="94788" x2="46472" y2="94788"/>
                        <a14:foregroundMark x1="45611" y1="94788" x2="42169" y2="94463"/>
                        <a14:foregroundMark x1="65577" y1="89902" x2="76076" y2="90228"/>
                        <a14:foregroundMark x1="76076" y1="90228" x2="97246" y2="89577"/>
                        <a14:foregroundMark x1="81239" y1="96091" x2="67298" y2="94463"/>
                        <a14:foregroundMark x1="66609" y1="92508" x2="77281" y2="96743"/>
                        <a14:foregroundMark x1="77281" y1="96743" x2="82272" y2="93160"/>
                        <a14:foregroundMark x1="55422" y1="90228" x2="66781" y2="89577"/>
                        <a14:foregroundMark x1="53356" y1="89251" x2="49398" y2="89251"/>
                        <a14:foregroundMark x1="49914" y1="87296" x2="49570" y2="90228"/>
                        <a14:foregroundMark x1="97246" y1="86971" x2="97246" y2="90228"/>
                        <a14:foregroundMark x1="70224" y1="72313" x2="69880" y2="81759"/>
                        <a14:foregroundMark x1="75781" y1="79638" x2="75731" y2="82085"/>
                        <a14:foregroundMark x1="75904" y1="73616" x2="75829" y2="77273"/>
                        <a14:foregroundMark x1="71773" y1="71987" x2="76592" y2="71987"/>
                        <a14:foregroundMark x1="64200" y1="71661" x2="68847" y2="72638"/>
                        <a14:foregroundMark x1="63511" y1="71987" x2="64544" y2="83062"/>
                        <a14:foregroundMark x1="80649" y1="81349" x2="82344" y2="81107"/>
                        <a14:foregroundMark x1="74451" y1="82231" x2="77672" y2="81773"/>
                        <a14:foregroundMark x1="54905" y1="85016" x2="72194" y2="82553"/>
                        <a14:foregroundMark x1="92651" y1="82626" x2="96386" y2="84039"/>
                        <a14:foregroundMark x1="87516" y1="80682" x2="89967" y2="81610"/>
                        <a14:foregroundMark x1="40964" y1="9446" x2="43373" y2="10423"/>
                        <a14:backgroundMark x1="79346" y1="81433" x2="79346" y2="81433"/>
                        <a14:backgroundMark x1="79690" y1="81759" x2="79346" y2="81759"/>
                        <a14:backgroundMark x1="78830" y1="82085" x2="79690" y2="82085"/>
                        <a14:backgroundMark x1="84682" y1="81433" x2="87263" y2="81433"/>
                        <a14:backgroundMark x1="84509" y1="80130" x2="84165" y2="82085"/>
                        <a14:backgroundMark x1="72461" y1="81759" x2="74010" y2="81759"/>
                        <a14:backgroundMark x1="91738" y1="81759" x2="90017" y2="81759"/>
                        <a14:backgroundMark x1="91394" y1="81759" x2="92943" y2="81759"/>
                        <a14:backgroundMark x1="77797" y1="81433" x2="80379" y2="82085"/>
                        <a14:backgroundMark x1="80551" y1="80456" x2="80551" y2="81107"/>
                        <a14:backgroundMark x1="77625" y1="82410" x2="77625" y2="82410"/>
                        <a14:backgroundMark x1="73666" y1="81107" x2="74527" y2="82085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255361" y="2616211"/>
            <a:ext cx="4652477" cy="2458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474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1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28571">
              <a:schemeClr val="accent1">
                <a:lumMod val="5000"/>
                <a:lumOff val="95000"/>
                <a:alpha val="54000"/>
              </a:schemeClr>
            </a:gs>
            <a:gs pos="79000">
              <a:srgbClr val="8CD0F4">
                <a:alpha val="50000"/>
                <a:lumMod val="72000"/>
                <a:lumOff val="28000"/>
              </a:srgbClr>
            </a:gs>
            <a:gs pos="100000">
              <a:srgbClr val="10A1EA">
                <a:alpha val="26000"/>
                <a:lumMod val="73000"/>
                <a:lumOff val="27000"/>
              </a:srgb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umsplatzhalter 8">
            <a:extLst>
              <a:ext uri="{FF2B5EF4-FFF2-40B4-BE49-F238E27FC236}">
                <a16:creationId xmlns:a16="http://schemas.microsoft.com/office/drawing/2014/main" id="{B2E44AFA-B29A-4513-B164-74DF574E30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5357247"/>
            <a:ext cx="2057400" cy="304271"/>
          </a:xfrm>
        </p:spPr>
        <p:txBody>
          <a:bodyPr/>
          <a:lstStyle/>
          <a:p>
            <a:fld id="{4ABD6D1D-9BE7-4B6A-B4D1-FD497C782274}" type="datetime1">
              <a:rPr lang="de-DE" smtClean="0">
                <a:solidFill>
                  <a:srgbClr val="2E4186"/>
                </a:solidFill>
              </a:rPr>
              <a:t>17.05.2022</a:t>
            </a:fld>
            <a:endParaRPr lang="de-DE" dirty="0">
              <a:solidFill>
                <a:srgbClr val="2E4186"/>
              </a:solidFill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88E434CB-53F2-43DE-989A-34F83773913E}"/>
              </a:ext>
            </a:extLst>
          </p:cNvPr>
          <p:cNvSpPr txBox="1"/>
          <p:nvPr/>
        </p:nvSpPr>
        <p:spPr>
          <a:xfrm>
            <a:off x="855423" y="295945"/>
            <a:ext cx="71879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>
                <a:latin typeface="+mj-lt"/>
              </a:rPr>
              <a:t>Dataset</a:t>
            </a:r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1CDE483F-007A-4AB6-9094-9439F0148193}"/>
              </a:ext>
            </a:extLst>
          </p:cNvPr>
          <p:cNvCxnSpPr>
            <a:cxnSpLocks/>
          </p:cNvCxnSpPr>
          <p:nvPr/>
        </p:nvCxnSpPr>
        <p:spPr>
          <a:xfrm>
            <a:off x="726619" y="849404"/>
            <a:ext cx="6854981" cy="0"/>
          </a:xfrm>
          <a:prstGeom prst="line">
            <a:avLst/>
          </a:prstGeom>
          <a:ln>
            <a:solidFill>
              <a:srgbClr val="10A1E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hteck 23">
            <a:extLst>
              <a:ext uri="{FF2B5EF4-FFF2-40B4-BE49-F238E27FC236}">
                <a16:creationId xmlns:a16="http://schemas.microsoft.com/office/drawing/2014/main" id="{85AA2DAF-4E4E-60E3-5793-E5162487086D}"/>
              </a:ext>
            </a:extLst>
          </p:cNvPr>
          <p:cNvSpPr/>
          <p:nvPr/>
        </p:nvSpPr>
        <p:spPr>
          <a:xfrm>
            <a:off x="152780" y="0"/>
            <a:ext cx="406921" cy="5715000"/>
          </a:xfrm>
          <a:prstGeom prst="rect">
            <a:avLst/>
          </a:prstGeom>
          <a:gradFill>
            <a:gsLst>
              <a:gs pos="2000">
                <a:schemeClr val="bg1">
                  <a:alpha val="91000"/>
                </a:schemeClr>
              </a:gs>
              <a:gs pos="95000">
                <a:schemeClr val="bg1"/>
              </a:gs>
              <a:gs pos="75000">
                <a:srgbClr val="12D4E8"/>
              </a:gs>
              <a:gs pos="58000">
                <a:srgbClr val="10A1EA"/>
              </a:gs>
              <a:gs pos="15000">
                <a:srgbClr val="12D4E8"/>
              </a:gs>
              <a:gs pos="35000">
                <a:srgbClr val="175CF5"/>
              </a:gs>
              <a:gs pos="26000">
                <a:srgbClr val="10A1EA"/>
              </a:gs>
              <a:gs pos="46000">
                <a:srgbClr val="175CF5"/>
              </a:gs>
            </a:gsLst>
            <a:lin ang="5400000" scaled="1"/>
          </a:gradFill>
          <a:ln>
            <a:noFill/>
          </a:ln>
          <a:effectLst>
            <a:softEdge rad="38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DE"/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7127E193-062B-1452-70A0-30F773372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774750" y="5325759"/>
            <a:ext cx="2057400" cy="304271"/>
          </a:xfrm>
        </p:spPr>
        <p:txBody>
          <a:bodyPr/>
          <a:lstStyle/>
          <a:p>
            <a:fld id="{D3D8A29C-259F-45D5-BFFA-A48772AC905C}" type="slidenum">
              <a:rPr lang="de-DE" smtClean="0">
                <a:solidFill>
                  <a:srgbClr val="2E4186"/>
                </a:solidFill>
              </a:rPr>
              <a:t>5</a:t>
            </a:fld>
            <a:endParaRPr lang="de-DE" dirty="0">
              <a:solidFill>
                <a:srgbClr val="2E4186"/>
              </a:solidFill>
            </a:endParaRPr>
          </a:p>
        </p:txBody>
      </p: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F400FDB4-FD57-FB87-F549-2AF5E6E1AE51}"/>
              </a:ext>
            </a:extLst>
          </p:cNvPr>
          <p:cNvCxnSpPr>
            <a:cxnSpLocks/>
          </p:cNvCxnSpPr>
          <p:nvPr/>
        </p:nvCxnSpPr>
        <p:spPr>
          <a:xfrm flipH="1">
            <a:off x="8832150" y="4805914"/>
            <a:ext cx="311850" cy="909086"/>
          </a:xfrm>
          <a:prstGeom prst="line">
            <a:avLst/>
          </a:prstGeom>
          <a:ln>
            <a:solidFill>
              <a:srgbClr val="10A1E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Grafik 38">
            <a:extLst>
              <a:ext uri="{FF2B5EF4-FFF2-40B4-BE49-F238E27FC236}">
                <a16:creationId xmlns:a16="http://schemas.microsoft.com/office/drawing/2014/main" id="{83A8EE2E-0954-6F9A-1734-5FCF5AFB3F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4639" y="107468"/>
            <a:ext cx="1385921" cy="1236316"/>
          </a:xfrm>
          <a:prstGeom prst="rect">
            <a:avLst/>
          </a:prstGeom>
        </p:spPr>
      </p:pic>
      <p:cxnSp>
        <p:nvCxnSpPr>
          <p:cNvPr id="42" name="Gerader Verbinder 41">
            <a:extLst>
              <a:ext uri="{FF2B5EF4-FFF2-40B4-BE49-F238E27FC236}">
                <a16:creationId xmlns:a16="http://schemas.microsoft.com/office/drawing/2014/main" id="{916F5C3D-50C3-059D-6772-1DD70D5E9604}"/>
              </a:ext>
            </a:extLst>
          </p:cNvPr>
          <p:cNvCxnSpPr>
            <a:cxnSpLocks/>
          </p:cNvCxnSpPr>
          <p:nvPr/>
        </p:nvCxnSpPr>
        <p:spPr>
          <a:xfrm>
            <a:off x="628650" y="5378847"/>
            <a:ext cx="7414752" cy="0"/>
          </a:xfrm>
          <a:prstGeom prst="line">
            <a:avLst/>
          </a:prstGeom>
          <a:ln>
            <a:solidFill>
              <a:srgbClr val="10A1E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Grafik 44" descr="Monatskalender Silhouette">
            <a:extLst>
              <a:ext uri="{FF2B5EF4-FFF2-40B4-BE49-F238E27FC236}">
                <a16:creationId xmlns:a16="http://schemas.microsoft.com/office/drawing/2014/main" id="{ADE41C17-DE6A-3F4F-C168-68D57E9362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47948" y="3234705"/>
            <a:ext cx="406921" cy="406921"/>
          </a:xfrm>
          <a:prstGeom prst="rect">
            <a:avLst/>
          </a:prstGeom>
        </p:spPr>
      </p:pic>
      <p:pic>
        <p:nvPicPr>
          <p:cNvPr id="49" name="Grafik 48" descr="DNA Silhouette">
            <a:extLst>
              <a:ext uri="{FF2B5EF4-FFF2-40B4-BE49-F238E27FC236}">
                <a16:creationId xmlns:a16="http://schemas.microsoft.com/office/drawing/2014/main" id="{6DEF5C3C-BCD8-CE26-6A1F-44421E61A3C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43735" y="872897"/>
            <a:ext cx="406921" cy="406921"/>
          </a:xfrm>
          <a:prstGeom prst="rect">
            <a:avLst/>
          </a:prstGeom>
        </p:spPr>
      </p:pic>
      <p:pic>
        <p:nvPicPr>
          <p:cNvPr id="53" name="Grafik 52" descr="Balkendiagramm mit einfarbiger Füllung">
            <a:extLst>
              <a:ext uri="{FF2B5EF4-FFF2-40B4-BE49-F238E27FC236}">
                <a16:creationId xmlns:a16="http://schemas.microsoft.com/office/drawing/2014/main" id="{AB79FB33-E613-4BA8-9EB6-7A65F1DCEBB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61825" y="2053186"/>
            <a:ext cx="406921" cy="406921"/>
          </a:xfrm>
          <a:prstGeom prst="rect">
            <a:avLst/>
          </a:prstGeom>
        </p:spPr>
      </p:pic>
      <p:pic>
        <p:nvPicPr>
          <p:cNvPr id="57" name="Grafik 56" descr="Benutzer Silhouette">
            <a:extLst>
              <a:ext uri="{FF2B5EF4-FFF2-40B4-BE49-F238E27FC236}">
                <a16:creationId xmlns:a16="http://schemas.microsoft.com/office/drawing/2014/main" id="{FAF1D196-7D05-3E8B-77EB-98DB84254DF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47949" y="4415609"/>
            <a:ext cx="406921" cy="406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28333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28571">
              <a:schemeClr val="accent1">
                <a:lumMod val="5000"/>
                <a:lumOff val="95000"/>
                <a:alpha val="54000"/>
              </a:schemeClr>
            </a:gs>
            <a:gs pos="79000">
              <a:srgbClr val="8CD0F4">
                <a:alpha val="50000"/>
                <a:lumMod val="72000"/>
                <a:lumOff val="28000"/>
              </a:srgbClr>
            </a:gs>
            <a:gs pos="100000">
              <a:srgbClr val="10A1EA">
                <a:alpha val="26000"/>
                <a:lumMod val="73000"/>
                <a:lumOff val="27000"/>
              </a:srgb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umsplatzhalter 8">
            <a:extLst>
              <a:ext uri="{FF2B5EF4-FFF2-40B4-BE49-F238E27FC236}">
                <a16:creationId xmlns:a16="http://schemas.microsoft.com/office/drawing/2014/main" id="{B2E44AFA-B29A-4513-B164-74DF574E30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5357247"/>
            <a:ext cx="2057400" cy="304271"/>
          </a:xfrm>
        </p:spPr>
        <p:txBody>
          <a:bodyPr/>
          <a:lstStyle/>
          <a:p>
            <a:fld id="{4ABD6D1D-9BE7-4B6A-B4D1-FD497C782274}" type="datetime1">
              <a:rPr lang="de-DE" smtClean="0">
                <a:solidFill>
                  <a:srgbClr val="2E4186"/>
                </a:solidFill>
              </a:rPr>
              <a:t>17.05.2022</a:t>
            </a:fld>
            <a:endParaRPr lang="de-DE" dirty="0">
              <a:solidFill>
                <a:srgbClr val="2E4186"/>
              </a:solidFill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88E434CB-53F2-43DE-989A-34F83773913E}"/>
              </a:ext>
            </a:extLst>
          </p:cNvPr>
          <p:cNvSpPr txBox="1"/>
          <p:nvPr/>
        </p:nvSpPr>
        <p:spPr>
          <a:xfrm>
            <a:off x="855423" y="295945"/>
            <a:ext cx="71879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>
                <a:latin typeface="+mj-lt"/>
              </a:rPr>
              <a:t>Quality </a:t>
            </a:r>
            <a:r>
              <a:rPr lang="de-DE" sz="3200" dirty="0" err="1">
                <a:latin typeface="+mj-lt"/>
              </a:rPr>
              <a:t>control</a:t>
            </a:r>
            <a:r>
              <a:rPr lang="de-DE" sz="3200" dirty="0">
                <a:latin typeface="+mj-lt"/>
              </a:rPr>
              <a:t> (QC)</a:t>
            </a:r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1CDE483F-007A-4AB6-9094-9439F0148193}"/>
              </a:ext>
            </a:extLst>
          </p:cNvPr>
          <p:cNvCxnSpPr>
            <a:cxnSpLocks/>
          </p:cNvCxnSpPr>
          <p:nvPr/>
        </p:nvCxnSpPr>
        <p:spPr>
          <a:xfrm>
            <a:off x="726619" y="849404"/>
            <a:ext cx="6854981" cy="0"/>
          </a:xfrm>
          <a:prstGeom prst="line">
            <a:avLst/>
          </a:prstGeom>
          <a:ln>
            <a:solidFill>
              <a:srgbClr val="10A1E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hteck 23">
            <a:extLst>
              <a:ext uri="{FF2B5EF4-FFF2-40B4-BE49-F238E27FC236}">
                <a16:creationId xmlns:a16="http://schemas.microsoft.com/office/drawing/2014/main" id="{85AA2DAF-4E4E-60E3-5793-E5162487086D}"/>
              </a:ext>
            </a:extLst>
          </p:cNvPr>
          <p:cNvSpPr/>
          <p:nvPr/>
        </p:nvSpPr>
        <p:spPr>
          <a:xfrm>
            <a:off x="152780" y="0"/>
            <a:ext cx="406921" cy="5715000"/>
          </a:xfrm>
          <a:prstGeom prst="rect">
            <a:avLst/>
          </a:prstGeom>
          <a:gradFill>
            <a:gsLst>
              <a:gs pos="2000">
                <a:schemeClr val="bg1">
                  <a:alpha val="91000"/>
                </a:schemeClr>
              </a:gs>
              <a:gs pos="95000">
                <a:schemeClr val="bg1"/>
              </a:gs>
              <a:gs pos="75000">
                <a:srgbClr val="12D4E8"/>
              </a:gs>
              <a:gs pos="58000">
                <a:srgbClr val="10A1EA"/>
              </a:gs>
              <a:gs pos="15000">
                <a:srgbClr val="12D4E8"/>
              </a:gs>
              <a:gs pos="35000">
                <a:srgbClr val="175CF5"/>
              </a:gs>
              <a:gs pos="26000">
                <a:srgbClr val="10A1EA"/>
              </a:gs>
              <a:gs pos="46000">
                <a:srgbClr val="175CF5"/>
              </a:gs>
            </a:gsLst>
            <a:lin ang="5400000" scaled="1"/>
          </a:gradFill>
          <a:ln>
            <a:noFill/>
          </a:ln>
          <a:effectLst>
            <a:softEdge rad="38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DE"/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7127E193-062B-1452-70A0-30F773372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774750" y="5325759"/>
            <a:ext cx="2057400" cy="304271"/>
          </a:xfrm>
        </p:spPr>
        <p:txBody>
          <a:bodyPr/>
          <a:lstStyle/>
          <a:p>
            <a:fld id="{D3D8A29C-259F-45D5-BFFA-A48772AC905C}" type="slidenum">
              <a:rPr lang="de-DE" smtClean="0">
                <a:solidFill>
                  <a:srgbClr val="2E4186"/>
                </a:solidFill>
              </a:rPr>
              <a:t>6</a:t>
            </a:fld>
            <a:endParaRPr lang="de-DE" dirty="0">
              <a:solidFill>
                <a:srgbClr val="2E4186"/>
              </a:solidFill>
            </a:endParaRPr>
          </a:p>
        </p:txBody>
      </p: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F400FDB4-FD57-FB87-F549-2AF5E6E1AE51}"/>
              </a:ext>
            </a:extLst>
          </p:cNvPr>
          <p:cNvCxnSpPr>
            <a:cxnSpLocks/>
          </p:cNvCxnSpPr>
          <p:nvPr/>
        </p:nvCxnSpPr>
        <p:spPr>
          <a:xfrm flipH="1">
            <a:off x="8832150" y="4805914"/>
            <a:ext cx="311850" cy="909086"/>
          </a:xfrm>
          <a:prstGeom prst="line">
            <a:avLst/>
          </a:prstGeom>
          <a:ln>
            <a:solidFill>
              <a:srgbClr val="10A1E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Grafik 38">
            <a:extLst>
              <a:ext uri="{FF2B5EF4-FFF2-40B4-BE49-F238E27FC236}">
                <a16:creationId xmlns:a16="http://schemas.microsoft.com/office/drawing/2014/main" id="{83A8EE2E-0954-6F9A-1734-5FCF5AFB3F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4639" y="107468"/>
            <a:ext cx="1385921" cy="1236316"/>
          </a:xfrm>
          <a:prstGeom prst="rect">
            <a:avLst/>
          </a:prstGeom>
        </p:spPr>
      </p:pic>
      <p:cxnSp>
        <p:nvCxnSpPr>
          <p:cNvPr id="42" name="Gerader Verbinder 41">
            <a:extLst>
              <a:ext uri="{FF2B5EF4-FFF2-40B4-BE49-F238E27FC236}">
                <a16:creationId xmlns:a16="http://schemas.microsoft.com/office/drawing/2014/main" id="{916F5C3D-50C3-059D-6772-1DD70D5E9604}"/>
              </a:ext>
            </a:extLst>
          </p:cNvPr>
          <p:cNvCxnSpPr>
            <a:cxnSpLocks/>
          </p:cNvCxnSpPr>
          <p:nvPr/>
        </p:nvCxnSpPr>
        <p:spPr>
          <a:xfrm>
            <a:off x="628650" y="5378847"/>
            <a:ext cx="7414752" cy="0"/>
          </a:xfrm>
          <a:prstGeom prst="line">
            <a:avLst/>
          </a:prstGeom>
          <a:ln>
            <a:solidFill>
              <a:srgbClr val="10A1E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Grafik 44" descr="Monatskalender Silhouette">
            <a:extLst>
              <a:ext uri="{FF2B5EF4-FFF2-40B4-BE49-F238E27FC236}">
                <a16:creationId xmlns:a16="http://schemas.microsoft.com/office/drawing/2014/main" id="{ADE41C17-DE6A-3F4F-C168-68D57E9362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47948" y="3234705"/>
            <a:ext cx="406921" cy="406921"/>
          </a:xfrm>
          <a:prstGeom prst="rect">
            <a:avLst/>
          </a:prstGeom>
        </p:spPr>
      </p:pic>
      <p:pic>
        <p:nvPicPr>
          <p:cNvPr id="49" name="Grafik 48" descr="DNA Silhouette">
            <a:extLst>
              <a:ext uri="{FF2B5EF4-FFF2-40B4-BE49-F238E27FC236}">
                <a16:creationId xmlns:a16="http://schemas.microsoft.com/office/drawing/2014/main" id="{6DEF5C3C-BCD8-CE26-6A1F-44421E61A3C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43735" y="872897"/>
            <a:ext cx="406921" cy="406921"/>
          </a:xfrm>
          <a:prstGeom prst="rect">
            <a:avLst/>
          </a:prstGeom>
        </p:spPr>
      </p:pic>
      <p:pic>
        <p:nvPicPr>
          <p:cNvPr id="53" name="Grafik 52" descr="Balkendiagramm mit einfarbiger Füllung">
            <a:extLst>
              <a:ext uri="{FF2B5EF4-FFF2-40B4-BE49-F238E27FC236}">
                <a16:creationId xmlns:a16="http://schemas.microsoft.com/office/drawing/2014/main" id="{AB79FB33-E613-4BA8-9EB6-7A65F1DCEBB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61825" y="2053186"/>
            <a:ext cx="406921" cy="406921"/>
          </a:xfrm>
          <a:prstGeom prst="rect">
            <a:avLst/>
          </a:prstGeom>
        </p:spPr>
      </p:pic>
      <p:pic>
        <p:nvPicPr>
          <p:cNvPr id="57" name="Grafik 56" descr="Benutzer Silhouette">
            <a:extLst>
              <a:ext uri="{FF2B5EF4-FFF2-40B4-BE49-F238E27FC236}">
                <a16:creationId xmlns:a16="http://schemas.microsoft.com/office/drawing/2014/main" id="{FAF1D196-7D05-3E8B-77EB-98DB84254DF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47949" y="4415609"/>
            <a:ext cx="406921" cy="406921"/>
          </a:xfrm>
          <a:prstGeom prst="rect">
            <a:avLst/>
          </a:prstGeom>
        </p:spPr>
      </p:pic>
      <p:sp>
        <p:nvSpPr>
          <p:cNvPr id="15" name="Textfeld 14">
            <a:extLst>
              <a:ext uri="{FF2B5EF4-FFF2-40B4-BE49-F238E27FC236}">
                <a16:creationId xmlns:a16="http://schemas.microsoft.com/office/drawing/2014/main" id="{9DB0080F-0B09-97B1-3CAB-35CE7FABF577}"/>
              </a:ext>
            </a:extLst>
          </p:cNvPr>
          <p:cNvSpPr txBox="1"/>
          <p:nvPr/>
        </p:nvSpPr>
        <p:spPr>
          <a:xfrm>
            <a:off x="854632" y="948149"/>
            <a:ext cx="63647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Affymetrix Human Genome </a:t>
            </a:r>
            <a:r>
              <a:rPr lang="en-US" sz="2400" dirty="0" err="1"/>
              <a:t>U133</a:t>
            </a:r>
            <a:r>
              <a:rPr lang="en-US" sz="2400" dirty="0"/>
              <a:t> Plus 2.0 Array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62EE671E-F9A4-E7F3-16D8-8D6E11383DE3}"/>
              </a:ext>
            </a:extLst>
          </p:cNvPr>
          <p:cNvSpPr txBox="1"/>
          <p:nvPr/>
        </p:nvSpPr>
        <p:spPr>
          <a:xfrm>
            <a:off x="858072" y="1442528"/>
            <a:ext cx="71879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Expression analysis of over 47,000 transcripts and variants through comparison of 54 000 probe sets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728472A8-7F8B-8DBD-DA72-AA84405C44C2}"/>
              </a:ext>
            </a:extLst>
          </p:cNvPr>
          <p:cNvSpPr txBox="1"/>
          <p:nvPr/>
        </p:nvSpPr>
        <p:spPr>
          <a:xfrm>
            <a:off x="854632" y="2059085"/>
            <a:ext cx="7839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detection sensitivity 1:100,000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7E876690-5D69-61A6-DBD2-82D0C3C3F50C}"/>
              </a:ext>
            </a:extLst>
          </p:cNvPr>
          <p:cNvSpPr txBox="1"/>
          <p:nvPr/>
        </p:nvSpPr>
        <p:spPr>
          <a:xfrm>
            <a:off x="863677" y="2424038"/>
            <a:ext cx="7487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Gen sequences of probe sets are selected from GenBank®, </a:t>
            </a:r>
            <a:r>
              <a:rPr lang="en-US" dirty="0" err="1"/>
              <a:t>dbEST</a:t>
            </a:r>
            <a:r>
              <a:rPr lang="en-US" dirty="0"/>
              <a:t>, and </a:t>
            </a:r>
            <a:r>
              <a:rPr lang="en-US" dirty="0" err="1"/>
              <a:t>RefSeq</a:t>
            </a:r>
            <a:endParaRPr lang="en-US" dirty="0"/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450BFFD4-215A-D68B-0179-B85E63F5F347}"/>
              </a:ext>
            </a:extLst>
          </p:cNvPr>
          <p:cNvSpPr txBox="1"/>
          <p:nvPr/>
        </p:nvSpPr>
        <p:spPr>
          <a:xfrm>
            <a:off x="854631" y="3065990"/>
            <a:ext cx="7839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complementary</a:t>
            </a:r>
            <a:r>
              <a:rPr lang="de-DE" dirty="0"/>
              <a:t> </a:t>
            </a:r>
            <a:r>
              <a:rPr lang="de-DE" dirty="0" err="1"/>
              <a:t>oligonucleotide</a:t>
            </a:r>
            <a:r>
              <a:rPr lang="de-DE" dirty="0"/>
              <a:t> </a:t>
            </a:r>
            <a:r>
              <a:rPr lang="de-DE" dirty="0" err="1"/>
              <a:t>probes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synthesized</a:t>
            </a:r>
            <a:r>
              <a:rPr lang="de-DE" dirty="0"/>
              <a:t> </a:t>
            </a:r>
            <a:r>
              <a:rPr lang="de-DE" i="1" dirty="0"/>
              <a:t>in situ</a:t>
            </a:r>
            <a:r>
              <a:rPr lang="de-DE" dirty="0"/>
              <a:t> on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array</a:t>
            </a:r>
            <a:endParaRPr lang="en-US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EF117B41-FB20-2546-1AE3-0E3E91128AD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6462" b="92154" l="10000" r="90000">
                        <a14:foregroundMark x1="56462" y1="32923" x2="56462" y2="32923"/>
                        <a14:foregroundMark x1="62308" y1="34769" x2="62308" y2="34769"/>
                        <a14:foregroundMark x1="51385" y1="31231" x2="51385" y2="31231"/>
                        <a14:foregroundMark x1="50923" y1="30923" x2="50923" y2="30923"/>
                        <a14:foregroundMark x1="51231" y1="29231" x2="50769" y2="33231"/>
                        <a14:foregroundMark x1="42462" y1="25077" x2="52000" y2="36923"/>
                        <a14:foregroundMark x1="48923" y1="23846" x2="49538" y2="23692"/>
                        <a14:foregroundMark x1="46308" y1="15846" x2="46308" y2="15846"/>
                        <a14:foregroundMark x1="30000" y1="11077" x2="38462" y2="6615"/>
                        <a14:foregroundMark x1="38462" y1="6615" x2="46769" y2="7231"/>
                        <a14:foregroundMark x1="62462" y1="14154" x2="40615" y2="26923"/>
                        <a14:foregroundMark x1="45692" y1="11692" x2="37231" y2="26154"/>
                        <a14:foregroundMark x1="37231" y1="26154" x2="36308" y2="29846"/>
                        <a14:foregroundMark x1="39692" y1="10923" x2="31846" y2="24000"/>
                        <a14:foregroundMark x1="31846" y1="24000" x2="33231" y2="31385"/>
                        <a14:foregroundMark x1="57231" y1="88615" x2="46308" y2="88000"/>
                        <a14:foregroundMark x1="46308" y1="88000" x2="45846" y2="88000"/>
                        <a14:foregroundMark x1="31077" y1="92154" x2="38769" y2="9215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838218" y="3454063"/>
            <a:ext cx="1856014" cy="1856014"/>
          </a:xfrm>
          <a:prstGeom prst="rect">
            <a:avLst/>
          </a:prstGeom>
        </p:spPr>
      </p:pic>
      <p:sp>
        <p:nvSpPr>
          <p:cNvPr id="22" name="Textfeld 21">
            <a:extLst>
              <a:ext uri="{FF2B5EF4-FFF2-40B4-BE49-F238E27FC236}">
                <a16:creationId xmlns:a16="http://schemas.microsoft.com/office/drawing/2014/main" id="{F1048ECF-28EE-919D-AEBB-56D0F002824D}"/>
              </a:ext>
            </a:extLst>
          </p:cNvPr>
          <p:cNvSpPr txBox="1"/>
          <p:nvPr/>
        </p:nvSpPr>
        <p:spPr>
          <a:xfrm>
            <a:off x="6907120" y="5148454"/>
            <a:ext cx="17182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err="1">
                <a:solidFill>
                  <a:schemeClr val="bg1">
                    <a:lumMod val="50000"/>
                  </a:schemeClr>
                </a:solidFill>
              </a:rPr>
              <a:t>www.thermofisher.com</a:t>
            </a:r>
            <a:r>
              <a:rPr lang="de-DE" sz="1200" dirty="0">
                <a:solidFill>
                  <a:schemeClr val="bg1">
                    <a:lumMod val="50000"/>
                  </a:schemeClr>
                </a:solidFill>
              </a:rPr>
              <a:t>/</a:t>
            </a: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7067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8" grpId="0"/>
      <p:bldP spid="2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umsplatzhalter 8">
            <a:extLst>
              <a:ext uri="{FF2B5EF4-FFF2-40B4-BE49-F238E27FC236}">
                <a16:creationId xmlns:a16="http://schemas.microsoft.com/office/drawing/2014/main" id="{B2E44AFA-B29A-4513-B164-74DF574E30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5357247"/>
            <a:ext cx="2057400" cy="304271"/>
          </a:xfrm>
        </p:spPr>
        <p:txBody>
          <a:bodyPr/>
          <a:lstStyle/>
          <a:p>
            <a:fld id="{4ABD6D1D-9BE7-4B6A-B4D1-FD497C782274}" type="datetime1">
              <a:rPr lang="de-DE" smtClean="0">
                <a:solidFill>
                  <a:srgbClr val="2E4186"/>
                </a:solidFill>
              </a:rPr>
              <a:t>17.05.2022</a:t>
            </a:fld>
            <a:endParaRPr lang="de-DE" dirty="0">
              <a:solidFill>
                <a:srgbClr val="2E4186"/>
              </a:solidFill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88E434CB-53F2-43DE-989A-34F83773913E}"/>
              </a:ext>
            </a:extLst>
          </p:cNvPr>
          <p:cNvSpPr txBox="1"/>
          <p:nvPr/>
        </p:nvSpPr>
        <p:spPr>
          <a:xfrm>
            <a:off x="855423" y="295945"/>
            <a:ext cx="71879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>
                <a:latin typeface="+mj-lt"/>
              </a:rPr>
              <a:t>Quality </a:t>
            </a:r>
            <a:r>
              <a:rPr lang="de-DE" sz="3200" dirty="0" err="1">
                <a:latin typeface="+mj-lt"/>
              </a:rPr>
              <a:t>control</a:t>
            </a:r>
            <a:endParaRPr lang="de-DE" sz="3200" dirty="0">
              <a:latin typeface="+mj-lt"/>
            </a:endParaRPr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1CDE483F-007A-4AB6-9094-9439F0148193}"/>
              </a:ext>
            </a:extLst>
          </p:cNvPr>
          <p:cNvCxnSpPr>
            <a:cxnSpLocks/>
          </p:cNvCxnSpPr>
          <p:nvPr/>
        </p:nvCxnSpPr>
        <p:spPr>
          <a:xfrm>
            <a:off x="726619" y="849404"/>
            <a:ext cx="6854981" cy="0"/>
          </a:xfrm>
          <a:prstGeom prst="line">
            <a:avLst/>
          </a:prstGeom>
          <a:ln>
            <a:solidFill>
              <a:srgbClr val="10A1E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hteck 23">
            <a:extLst>
              <a:ext uri="{FF2B5EF4-FFF2-40B4-BE49-F238E27FC236}">
                <a16:creationId xmlns:a16="http://schemas.microsoft.com/office/drawing/2014/main" id="{85AA2DAF-4E4E-60E3-5793-E5162487086D}"/>
              </a:ext>
            </a:extLst>
          </p:cNvPr>
          <p:cNvSpPr/>
          <p:nvPr/>
        </p:nvSpPr>
        <p:spPr>
          <a:xfrm>
            <a:off x="152780" y="0"/>
            <a:ext cx="406921" cy="5715000"/>
          </a:xfrm>
          <a:prstGeom prst="rect">
            <a:avLst/>
          </a:prstGeom>
          <a:gradFill>
            <a:gsLst>
              <a:gs pos="2000">
                <a:schemeClr val="bg1">
                  <a:alpha val="91000"/>
                </a:schemeClr>
              </a:gs>
              <a:gs pos="95000">
                <a:schemeClr val="bg1"/>
              </a:gs>
              <a:gs pos="75000">
                <a:srgbClr val="12D4E8"/>
              </a:gs>
              <a:gs pos="58000">
                <a:srgbClr val="10A1EA"/>
              </a:gs>
              <a:gs pos="15000">
                <a:srgbClr val="12D4E8"/>
              </a:gs>
              <a:gs pos="35000">
                <a:srgbClr val="175CF5"/>
              </a:gs>
              <a:gs pos="26000">
                <a:srgbClr val="10A1EA"/>
              </a:gs>
              <a:gs pos="46000">
                <a:srgbClr val="175CF5"/>
              </a:gs>
            </a:gsLst>
            <a:lin ang="5400000" scaled="1"/>
          </a:gradFill>
          <a:ln>
            <a:noFill/>
          </a:ln>
          <a:effectLst>
            <a:softEdge rad="38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DE"/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7127E193-062B-1452-70A0-30F773372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774750" y="5325759"/>
            <a:ext cx="2057400" cy="304271"/>
          </a:xfrm>
        </p:spPr>
        <p:txBody>
          <a:bodyPr/>
          <a:lstStyle/>
          <a:p>
            <a:fld id="{D3D8A29C-259F-45D5-BFFA-A48772AC905C}" type="slidenum">
              <a:rPr lang="de-DE" smtClean="0">
                <a:solidFill>
                  <a:srgbClr val="2E4186"/>
                </a:solidFill>
              </a:rPr>
              <a:t>7</a:t>
            </a:fld>
            <a:endParaRPr lang="de-DE" dirty="0">
              <a:solidFill>
                <a:srgbClr val="2E4186"/>
              </a:solidFill>
            </a:endParaRPr>
          </a:p>
        </p:txBody>
      </p: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F400FDB4-FD57-FB87-F549-2AF5E6E1AE51}"/>
              </a:ext>
            </a:extLst>
          </p:cNvPr>
          <p:cNvCxnSpPr>
            <a:cxnSpLocks/>
          </p:cNvCxnSpPr>
          <p:nvPr/>
        </p:nvCxnSpPr>
        <p:spPr>
          <a:xfrm flipH="1">
            <a:off x="8832150" y="4805914"/>
            <a:ext cx="311850" cy="909086"/>
          </a:xfrm>
          <a:prstGeom prst="line">
            <a:avLst/>
          </a:prstGeom>
          <a:ln>
            <a:solidFill>
              <a:srgbClr val="10A1E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Grafik 38">
            <a:extLst>
              <a:ext uri="{FF2B5EF4-FFF2-40B4-BE49-F238E27FC236}">
                <a16:creationId xmlns:a16="http://schemas.microsoft.com/office/drawing/2014/main" id="{83A8EE2E-0954-6F9A-1734-5FCF5AFB3F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4639" y="107468"/>
            <a:ext cx="1385921" cy="1236316"/>
          </a:xfrm>
          <a:prstGeom prst="rect">
            <a:avLst/>
          </a:prstGeom>
        </p:spPr>
      </p:pic>
      <p:cxnSp>
        <p:nvCxnSpPr>
          <p:cNvPr id="42" name="Gerader Verbinder 41">
            <a:extLst>
              <a:ext uri="{FF2B5EF4-FFF2-40B4-BE49-F238E27FC236}">
                <a16:creationId xmlns:a16="http://schemas.microsoft.com/office/drawing/2014/main" id="{916F5C3D-50C3-059D-6772-1DD70D5E9604}"/>
              </a:ext>
            </a:extLst>
          </p:cNvPr>
          <p:cNvCxnSpPr>
            <a:cxnSpLocks/>
          </p:cNvCxnSpPr>
          <p:nvPr/>
        </p:nvCxnSpPr>
        <p:spPr>
          <a:xfrm>
            <a:off x="628650" y="5378847"/>
            <a:ext cx="7414752" cy="0"/>
          </a:xfrm>
          <a:prstGeom prst="line">
            <a:avLst/>
          </a:prstGeom>
          <a:ln>
            <a:solidFill>
              <a:srgbClr val="10A1E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Grafik 44" descr="Monatskalender Silhouette">
            <a:extLst>
              <a:ext uri="{FF2B5EF4-FFF2-40B4-BE49-F238E27FC236}">
                <a16:creationId xmlns:a16="http://schemas.microsoft.com/office/drawing/2014/main" id="{ADE41C17-DE6A-3F4F-C168-68D57E9362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47948" y="3234705"/>
            <a:ext cx="406921" cy="406921"/>
          </a:xfrm>
          <a:prstGeom prst="rect">
            <a:avLst/>
          </a:prstGeom>
        </p:spPr>
      </p:pic>
      <p:pic>
        <p:nvPicPr>
          <p:cNvPr id="49" name="Grafik 48" descr="DNA Silhouette">
            <a:extLst>
              <a:ext uri="{FF2B5EF4-FFF2-40B4-BE49-F238E27FC236}">
                <a16:creationId xmlns:a16="http://schemas.microsoft.com/office/drawing/2014/main" id="{6DEF5C3C-BCD8-CE26-6A1F-44421E61A3C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43735" y="872897"/>
            <a:ext cx="406921" cy="406921"/>
          </a:xfrm>
          <a:prstGeom prst="rect">
            <a:avLst/>
          </a:prstGeom>
        </p:spPr>
      </p:pic>
      <p:pic>
        <p:nvPicPr>
          <p:cNvPr id="53" name="Grafik 52" descr="Balkendiagramm mit einfarbiger Füllung">
            <a:extLst>
              <a:ext uri="{FF2B5EF4-FFF2-40B4-BE49-F238E27FC236}">
                <a16:creationId xmlns:a16="http://schemas.microsoft.com/office/drawing/2014/main" id="{AB79FB33-E613-4BA8-9EB6-7A65F1DCEBB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61825" y="2053186"/>
            <a:ext cx="406921" cy="406921"/>
          </a:xfrm>
          <a:prstGeom prst="rect">
            <a:avLst/>
          </a:prstGeom>
        </p:spPr>
      </p:pic>
      <p:pic>
        <p:nvPicPr>
          <p:cNvPr id="57" name="Grafik 56" descr="Benutzer Silhouette">
            <a:extLst>
              <a:ext uri="{FF2B5EF4-FFF2-40B4-BE49-F238E27FC236}">
                <a16:creationId xmlns:a16="http://schemas.microsoft.com/office/drawing/2014/main" id="{FAF1D196-7D05-3E8B-77EB-98DB84254DF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47949" y="4415609"/>
            <a:ext cx="406921" cy="406921"/>
          </a:xfrm>
          <a:prstGeom prst="rect">
            <a:avLst/>
          </a:prstGeom>
        </p:spPr>
      </p:pic>
      <p:sp>
        <p:nvSpPr>
          <p:cNvPr id="15" name="Textfeld 14">
            <a:extLst>
              <a:ext uri="{FF2B5EF4-FFF2-40B4-BE49-F238E27FC236}">
                <a16:creationId xmlns:a16="http://schemas.microsoft.com/office/drawing/2014/main" id="{9DB0080F-0B09-97B1-3CAB-35CE7FABF577}"/>
              </a:ext>
            </a:extLst>
          </p:cNvPr>
          <p:cNvSpPr txBox="1"/>
          <p:nvPr/>
        </p:nvSpPr>
        <p:spPr>
          <a:xfrm>
            <a:off x="854632" y="948149"/>
            <a:ext cx="63647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1. Array surface images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62EE671E-F9A4-E7F3-16D8-8D6E11383DE3}"/>
              </a:ext>
            </a:extLst>
          </p:cNvPr>
          <p:cNvSpPr txBox="1"/>
          <p:nvPr/>
        </p:nvSpPr>
        <p:spPr>
          <a:xfrm>
            <a:off x="858072" y="1442528"/>
            <a:ext cx="7187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spatial</a:t>
            </a:r>
            <a:r>
              <a:rPr lang="de-DE" dirty="0"/>
              <a:t> </a:t>
            </a:r>
            <a:r>
              <a:rPr lang="de-DE" dirty="0" err="1"/>
              <a:t>artefacts</a:t>
            </a:r>
            <a:endParaRPr lang="en-US" dirty="0"/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F6A19FC3-F16F-5405-B430-0883ADD52C3C}"/>
              </a:ext>
            </a:extLst>
          </p:cNvPr>
          <p:cNvSpPr txBox="1"/>
          <p:nvPr/>
        </p:nvSpPr>
        <p:spPr>
          <a:xfrm>
            <a:off x="854632" y="1803351"/>
            <a:ext cx="7839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Slight</a:t>
            </a:r>
            <a:r>
              <a:rPr lang="de-DE" dirty="0"/>
              <a:t> </a:t>
            </a:r>
            <a:r>
              <a:rPr lang="de-DE" dirty="0" err="1"/>
              <a:t>difference</a:t>
            </a:r>
            <a:r>
              <a:rPr lang="de-DE" dirty="0"/>
              <a:t> in </a:t>
            </a:r>
            <a:r>
              <a:rPr lang="de-DE" dirty="0" err="1"/>
              <a:t>overall</a:t>
            </a:r>
            <a:r>
              <a:rPr lang="de-DE" dirty="0"/>
              <a:t> </a:t>
            </a:r>
            <a:r>
              <a:rPr lang="de-DE" dirty="0" err="1"/>
              <a:t>intensity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1481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umsplatzhalter 8">
            <a:extLst>
              <a:ext uri="{FF2B5EF4-FFF2-40B4-BE49-F238E27FC236}">
                <a16:creationId xmlns:a16="http://schemas.microsoft.com/office/drawing/2014/main" id="{B2E44AFA-B29A-4513-B164-74DF574E30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5357247"/>
            <a:ext cx="2057400" cy="304271"/>
          </a:xfrm>
        </p:spPr>
        <p:txBody>
          <a:bodyPr/>
          <a:lstStyle/>
          <a:p>
            <a:fld id="{4ABD6D1D-9BE7-4B6A-B4D1-FD497C782274}" type="datetime1">
              <a:rPr lang="de-DE" smtClean="0">
                <a:solidFill>
                  <a:srgbClr val="2E4186"/>
                </a:solidFill>
              </a:rPr>
              <a:t>17.05.2022</a:t>
            </a:fld>
            <a:endParaRPr lang="de-DE" dirty="0">
              <a:solidFill>
                <a:srgbClr val="2E4186"/>
              </a:solidFill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88E434CB-53F2-43DE-989A-34F83773913E}"/>
              </a:ext>
            </a:extLst>
          </p:cNvPr>
          <p:cNvSpPr txBox="1"/>
          <p:nvPr/>
        </p:nvSpPr>
        <p:spPr>
          <a:xfrm>
            <a:off x="855423" y="295945"/>
            <a:ext cx="71879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>
                <a:latin typeface="+mj-lt"/>
              </a:rPr>
              <a:t>1. Array </a:t>
            </a:r>
            <a:r>
              <a:rPr lang="de-DE" sz="3200" dirty="0" err="1">
                <a:latin typeface="+mj-lt"/>
              </a:rPr>
              <a:t>surface</a:t>
            </a:r>
            <a:r>
              <a:rPr lang="de-DE" sz="3200" dirty="0">
                <a:latin typeface="+mj-lt"/>
              </a:rPr>
              <a:t> </a:t>
            </a:r>
            <a:r>
              <a:rPr lang="de-DE" sz="3200" dirty="0" err="1">
                <a:latin typeface="+mj-lt"/>
              </a:rPr>
              <a:t>images</a:t>
            </a:r>
            <a:r>
              <a:rPr lang="de-DE" sz="3200" dirty="0">
                <a:latin typeface="+mj-lt"/>
              </a:rPr>
              <a:t> (QC)</a:t>
            </a:r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1CDE483F-007A-4AB6-9094-9439F0148193}"/>
              </a:ext>
            </a:extLst>
          </p:cNvPr>
          <p:cNvCxnSpPr>
            <a:cxnSpLocks/>
          </p:cNvCxnSpPr>
          <p:nvPr/>
        </p:nvCxnSpPr>
        <p:spPr>
          <a:xfrm>
            <a:off x="726619" y="849404"/>
            <a:ext cx="6854981" cy="0"/>
          </a:xfrm>
          <a:prstGeom prst="line">
            <a:avLst/>
          </a:prstGeom>
          <a:ln>
            <a:solidFill>
              <a:srgbClr val="10A1E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hteck 23">
            <a:extLst>
              <a:ext uri="{FF2B5EF4-FFF2-40B4-BE49-F238E27FC236}">
                <a16:creationId xmlns:a16="http://schemas.microsoft.com/office/drawing/2014/main" id="{85AA2DAF-4E4E-60E3-5793-E5162487086D}"/>
              </a:ext>
            </a:extLst>
          </p:cNvPr>
          <p:cNvSpPr/>
          <p:nvPr/>
        </p:nvSpPr>
        <p:spPr>
          <a:xfrm>
            <a:off x="152780" y="0"/>
            <a:ext cx="406921" cy="5715000"/>
          </a:xfrm>
          <a:prstGeom prst="rect">
            <a:avLst/>
          </a:prstGeom>
          <a:gradFill>
            <a:gsLst>
              <a:gs pos="2000">
                <a:schemeClr val="bg1">
                  <a:alpha val="91000"/>
                </a:schemeClr>
              </a:gs>
              <a:gs pos="95000">
                <a:schemeClr val="bg1"/>
              </a:gs>
              <a:gs pos="75000">
                <a:srgbClr val="12D4E8"/>
              </a:gs>
              <a:gs pos="58000">
                <a:srgbClr val="10A1EA"/>
              </a:gs>
              <a:gs pos="15000">
                <a:srgbClr val="12D4E8"/>
              </a:gs>
              <a:gs pos="35000">
                <a:srgbClr val="175CF5"/>
              </a:gs>
              <a:gs pos="26000">
                <a:srgbClr val="10A1EA"/>
              </a:gs>
              <a:gs pos="46000">
                <a:srgbClr val="175CF5"/>
              </a:gs>
            </a:gsLst>
            <a:lin ang="5400000" scaled="1"/>
          </a:gradFill>
          <a:ln>
            <a:noFill/>
          </a:ln>
          <a:effectLst>
            <a:softEdge rad="38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DE"/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7127E193-062B-1452-70A0-30F773372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774750" y="5325759"/>
            <a:ext cx="2057400" cy="304271"/>
          </a:xfrm>
        </p:spPr>
        <p:txBody>
          <a:bodyPr/>
          <a:lstStyle/>
          <a:p>
            <a:fld id="{D3D8A29C-259F-45D5-BFFA-A48772AC905C}" type="slidenum">
              <a:rPr lang="de-DE" smtClean="0">
                <a:solidFill>
                  <a:srgbClr val="2E4186"/>
                </a:solidFill>
              </a:rPr>
              <a:t>8</a:t>
            </a:fld>
            <a:endParaRPr lang="de-DE" dirty="0">
              <a:solidFill>
                <a:srgbClr val="2E4186"/>
              </a:solidFill>
            </a:endParaRPr>
          </a:p>
        </p:txBody>
      </p: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F400FDB4-FD57-FB87-F549-2AF5E6E1AE51}"/>
              </a:ext>
            </a:extLst>
          </p:cNvPr>
          <p:cNvCxnSpPr>
            <a:cxnSpLocks/>
          </p:cNvCxnSpPr>
          <p:nvPr/>
        </p:nvCxnSpPr>
        <p:spPr>
          <a:xfrm flipH="1">
            <a:off x="8832150" y="4805914"/>
            <a:ext cx="311850" cy="909086"/>
          </a:xfrm>
          <a:prstGeom prst="line">
            <a:avLst/>
          </a:prstGeom>
          <a:ln>
            <a:solidFill>
              <a:srgbClr val="10A1E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r Verbinder 41">
            <a:extLst>
              <a:ext uri="{FF2B5EF4-FFF2-40B4-BE49-F238E27FC236}">
                <a16:creationId xmlns:a16="http://schemas.microsoft.com/office/drawing/2014/main" id="{916F5C3D-50C3-059D-6772-1DD70D5E9604}"/>
              </a:ext>
            </a:extLst>
          </p:cNvPr>
          <p:cNvCxnSpPr>
            <a:cxnSpLocks/>
          </p:cNvCxnSpPr>
          <p:nvPr/>
        </p:nvCxnSpPr>
        <p:spPr>
          <a:xfrm>
            <a:off x="628650" y="5378847"/>
            <a:ext cx="7414752" cy="0"/>
          </a:xfrm>
          <a:prstGeom prst="line">
            <a:avLst/>
          </a:prstGeom>
          <a:ln>
            <a:solidFill>
              <a:srgbClr val="10A1E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Grafik 44" descr="Monatskalender Silhouette">
            <a:extLst>
              <a:ext uri="{FF2B5EF4-FFF2-40B4-BE49-F238E27FC236}">
                <a16:creationId xmlns:a16="http://schemas.microsoft.com/office/drawing/2014/main" id="{ADE41C17-DE6A-3F4F-C168-68D57E9362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47948" y="3234705"/>
            <a:ext cx="406921" cy="406921"/>
          </a:xfrm>
          <a:prstGeom prst="rect">
            <a:avLst/>
          </a:prstGeom>
        </p:spPr>
      </p:pic>
      <p:pic>
        <p:nvPicPr>
          <p:cNvPr id="49" name="Grafik 48" descr="DNA Silhouette">
            <a:extLst>
              <a:ext uri="{FF2B5EF4-FFF2-40B4-BE49-F238E27FC236}">
                <a16:creationId xmlns:a16="http://schemas.microsoft.com/office/drawing/2014/main" id="{6DEF5C3C-BCD8-CE26-6A1F-44421E61A3C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43735" y="872897"/>
            <a:ext cx="406921" cy="406921"/>
          </a:xfrm>
          <a:prstGeom prst="rect">
            <a:avLst/>
          </a:prstGeom>
        </p:spPr>
      </p:pic>
      <p:pic>
        <p:nvPicPr>
          <p:cNvPr id="53" name="Grafik 52" descr="Balkendiagramm mit einfarbiger Füllung">
            <a:extLst>
              <a:ext uri="{FF2B5EF4-FFF2-40B4-BE49-F238E27FC236}">
                <a16:creationId xmlns:a16="http://schemas.microsoft.com/office/drawing/2014/main" id="{AB79FB33-E613-4BA8-9EB6-7A65F1DCEBB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61825" y="2053186"/>
            <a:ext cx="406921" cy="406921"/>
          </a:xfrm>
          <a:prstGeom prst="rect">
            <a:avLst/>
          </a:prstGeom>
        </p:spPr>
      </p:pic>
      <p:pic>
        <p:nvPicPr>
          <p:cNvPr id="57" name="Grafik 56" descr="Benutzer Silhouette">
            <a:extLst>
              <a:ext uri="{FF2B5EF4-FFF2-40B4-BE49-F238E27FC236}">
                <a16:creationId xmlns:a16="http://schemas.microsoft.com/office/drawing/2014/main" id="{FAF1D196-7D05-3E8B-77EB-98DB84254DF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47949" y="4415609"/>
            <a:ext cx="406921" cy="406921"/>
          </a:xfrm>
          <a:prstGeom prst="rect">
            <a:avLst/>
          </a:prstGeom>
        </p:spPr>
      </p:pic>
      <p:pic>
        <p:nvPicPr>
          <p:cNvPr id="39" name="Grafik 38">
            <a:extLst>
              <a:ext uri="{FF2B5EF4-FFF2-40B4-BE49-F238E27FC236}">
                <a16:creationId xmlns:a16="http://schemas.microsoft.com/office/drawing/2014/main" id="{83A8EE2E-0954-6F9A-1734-5FCF5AFB3FA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644639" y="107468"/>
            <a:ext cx="1385921" cy="1236316"/>
          </a:xfrm>
          <a:prstGeom prst="rect">
            <a:avLst/>
          </a:prstGeom>
        </p:spPr>
      </p:pic>
      <p:grpSp>
        <p:nvGrpSpPr>
          <p:cNvPr id="48" name="Gruppieren 47">
            <a:extLst>
              <a:ext uri="{FF2B5EF4-FFF2-40B4-BE49-F238E27FC236}">
                <a16:creationId xmlns:a16="http://schemas.microsoft.com/office/drawing/2014/main" id="{096C3769-587E-D85E-0A22-D0A0D83C9E66}"/>
              </a:ext>
            </a:extLst>
          </p:cNvPr>
          <p:cNvGrpSpPr/>
          <p:nvPr/>
        </p:nvGrpSpPr>
        <p:grpSpPr>
          <a:xfrm>
            <a:off x="3534114" y="1368346"/>
            <a:ext cx="5298036" cy="3957413"/>
            <a:chOff x="598485" y="913051"/>
            <a:chExt cx="7385601" cy="5238922"/>
          </a:xfrm>
        </p:grpSpPr>
        <p:pic>
          <p:nvPicPr>
            <p:cNvPr id="4" name="Grafik 3">
              <a:extLst>
                <a:ext uri="{FF2B5EF4-FFF2-40B4-BE49-F238E27FC236}">
                  <a16:creationId xmlns:a16="http://schemas.microsoft.com/office/drawing/2014/main" id="{1FAB96EF-F450-2C20-97E9-B1000E96D958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7943" y="913293"/>
              <a:ext cx="1895833" cy="1170000"/>
            </a:xfrm>
            <a:prstGeom prst="rect">
              <a:avLst/>
            </a:prstGeom>
          </p:spPr>
        </p:pic>
        <p:pic>
          <p:nvPicPr>
            <p:cNvPr id="6" name="Grafik 5">
              <a:extLst>
                <a:ext uri="{FF2B5EF4-FFF2-40B4-BE49-F238E27FC236}">
                  <a16:creationId xmlns:a16="http://schemas.microsoft.com/office/drawing/2014/main" id="{0FFDBF95-ACFB-D61F-6698-91771BFC683A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57757" y="913051"/>
              <a:ext cx="1895834" cy="1170000"/>
            </a:xfrm>
            <a:prstGeom prst="rect">
              <a:avLst/>
            </a:prstGeom>
          </p:spPr>
        </p:pic>
        <p:pic>
          <p:nvPicPr>
            <p:cNvPr id="8" name="Grafik 7">
              <a:extLst>
                <a:ext uri="{FF2B5EF4-FFF2-40B4-BE49-F238E27FC236}">
                  <a16:creationId xmlns:a16="http://schemas.microsoft.com/office/drawing/2014/main" id="{21C84FEE-7792-D0AF-F898-E3D0C47EDDC2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07571" y="921087"/>
              <a:ext cx="1895834" cy="1170000"/>
            </a:xfrm>
            <a:prstGeom prst="rect">
              <a:avLst/>
            </a:prstGeom>
          </p:spPr>
        </p:pic>
        <p:pic>
          <p:nvPicPr>
            <p:cNvPr id="11" name="Grafik 10">
              <a:extLst>
                <a:ext uri="{FF2B5EF4-FFF2-40B4-BE49-F238E27FC236}">
                  <a16:creationId xmlns:a16="http://schemas.microsoft.com/office/drawing/2014/main" id="{E402FE35-4ABA-9B22-E188-DF841F2B2849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80238" y="921087"/>
              <a:ext cx="1895834" cy="1170000"/>
            </a:xfrm>
            <a:prstGeom prst="rect">
              <a:avLst/>
            </a:prstGeom>
          </p:spPr>
        </p:pic>
        <p:pic>
          <p:nvPicPr>
            <p:cNvPr id="15" name="Grafik 14">
              <a:extLst>
                <a:ext uri="{FF2B5EF4-FFF2-40B4-BE49-F238E27FC236}">
                  <a16:creationId xmlns:a16="http://schemas.microsoft.com/office/drawing/2014/main" id="{91A1872F-B5E9-A6F8-1F8E-AC7A2B8F2074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7746" y="1921059"/>
              <a:ext cx="1895834" cy="1170000"/>
            </a:xfrm>
            <a:prstGeom prst="rect">
              <a:avLst/>
            </a:prstGeom>
          </p:spPr>
        </p:pic>
        <p:pic>
          <p:nvPicPr>
            <p:cNvPr id="17" name="Grafik 16">
              <a:extLst>
                <a:ext uri="{FF2B5EF4-FFF2-40B4-BE49-F238E27FC236}">
                  <a16:creationId xmlns:a16="http://schemas.microsoft.com/office/drawing/2014/main" id="{1C3A9C45-F03B-CFD1-B137-D3A20516E14F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64580" y="1928853"/>
              <a:ext cx="1895834" cy="1170000"/>
            </a:xfrm>
            <a:prstGeom prst="rect">
              <a:avLst/>
            </a:prstGeom>
          </p:spPr>
        </p:pic>
        <p:pic>
          <p:nvPicPr>
            <p:cNvPr id="19" name="Grafik 18">
              <a:extLst>
                <a:ext uri="{FF2B5EF4-FFF2-40B4-BE49-F238E27FC236}">
                  <a16:creationId xmlns:a16="http://schemas.microsoft.com/office/drawing/2014/main" id="{730EEB42-5057-09A3-BFE0-2A7104C0CD7E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03365" y="1928611"/>
              <a:ext cx="1895834" cy="1170000"/>
            </a:xfrm>
            <a:prstGeom prst="rect">
              <a:avLst/>
            </a:prstGeom>
          </p:spPr>
        </p:pic>
        <p:pic>
          <p:nvPicPr>
            <p:cNvPr id="21" name="Grafik 20">
              <a:extLst>
                <a:ext uri="{FF2B5EF4-FFF2-40B4-BE49-F238E27FC236}">
                  <a16:creationId xmlns:a16="http://schemas.microsoft.com/office/drawing/2014/main" id="{6BA5A92D-B68A-8088-3DD6-C12912FFB86C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84245" y="1922180"/>
              <a:ext cx="1895834" cy="1170000"/>
            </a:xfrm>
            <a:prstGeom prst="rect">
              <a:avLst/>
            </a:prstGeom>
          </p:spPr>
        </p:pic>
        <p:pic>
          <p:nvPicPr>
            <p:cNvPr id="25" name="Grafik 24">
              <a:extLst>
                <a:ext uri="{FF2B5EF4-FFF2-40B4-BE49-F238E27FC236}">
                  <a16:creationId xmlns:a16="http://schemas.microsoft.com/office/drawing/2014/main" id="{5AAF38B6-87BE-CEFC-A88D-48CA627D61B9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2914" y="2944413"/>
              <a:ext cx="1895834" cy="1170000"/>
            </a:xfrm>
            <a:prstGeom prst="rect">
              <a:avLst/>
            </a:prstGeom>
          </p:spPr>
        </p:pic>
        <p:pic>
          <p:nvPicPr>
            <p:cNvPr id="27" name="Grafik 26">
              <a:extLst>
                <a:ext uri="{FF2B5EF4-FFF2-40B4-BE49-F238E27FC236}">
                  <a16:creationId xmlns:a16="http://schemas.microsoft.com/office/drawing/2014/main" id="{2A44E5DB-33C3-C435-B9E3-D81E555D30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98748" y="2953597"/>
              <a:ext cx="1895834" cy="1170000"/>
            </a:xfrm>
            <a:prstGeom prst="rect">
              <a:avLst/>
            </a:prstGeom>
          </p:spPr>
        </p:pic>
        <p:pic>
          <p:nvPicPr>
            <p:cNvPr id="29" name="Grafik 28">
              <a:extLst>
                <a:ext uri="{FF2B5EF4-FFF2-40B4-BE49-F238E27FC236}">
                  <a16:creationId xmlns:a16="http://schemas.microsoft.com/office/drawing/2014/main" id="{E6942119-9C56-0579-DC23-D12BD8937C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03365" y="2953597"/>
              <a:ext cx="1895834" cy="1170000"/>
            </a:xfrm>
            <a:prstGeom prst="rect">
              <a:avLst/>
            </a:prstGeom>
          </p:spPr>
        </p:pic>
        <p:pic>
          <p:nvPicPr>
            <p:cNvPr id="31" name="Grafik 30">
              <a:extLst>
                <a:ext uri="{FF2B5EF4-FFF2-40B4-BE49-F238E27FC236}">
                  <a16:creationId xmlns:a16="http://schemas.microsoft.com/office/drawing/2014/main" id="{A42DE483-2A54-6981-3D72-0859F44832D9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88252" y="2964862"/>
              <a:ext cx="1895834" cy="1170000"/>
            </a:xfrm>
            <a:prstGeom prst="rect">
              <a:avLst/>
            </a:prstGeom>
          </p:spPr>
        </p:pic>
        <p:pic>
          <p:nvPicPr>
            <p:cNvPr id="33" name="Grafik 32">
              <a:extLst>
                <a:ext uri="{FF2B5EF4-FFF2-40B4-BE49-F238E27FC236}">
                  <a16:creationId xmlns:a16="http://schemas.microsoft.com/office/drawing/2014/main" id="{BB0E5505-1898-02D2-4295-B81A6E2AEC28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8987" y="3952421"/>
              <a:ext cx="1895834" cy="1170000"/>
            </a:xfrm>
            <a:prstGeom prst="rect">
              <a:avLst/>
            </a:prstGeom>
          </p:spPr>
        </p:pic>
        <p:pic>
          <p:nvPicPr>
            <p:cNvPr id="35" name="Grafik 34">
              <a:extLst>
                <a:ext uri="{FF2B5EF4-FFF2-40B4-BE49-F238E27FC236}">
                  <a16:creationId xmlns:a16="http://schemas.microsoft.com/office/drawing/2014/main" id="{0E7280FA-4D0F-95E3-459B-DAB67FCB92BC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15323" y="3969157"/>
              <a:ext cx="1895834" cy="1170000"/>
            </a:xfrm>
            <a:prstGeom prst="rect">
              <a:avLst/>
            </a:prstGeom>
          </p:spPr>
        </p:pic>
        <p:pic>
          <p:nvPicPr>
            <p:cNvPr id="37" name="Grafik 36">
              <a:extLst>
                <a:ext uri="{FF2B5EF4-FFF2-40B4-BE49-F238E27FC236}">
                  <a16:creationId xmlns:a16="http://schemas.microsoft.com/office/drawing/2014/main" id="{2A1F29F4-E582-2CCD-2137-EF59873BD940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10948" y="3969839"/>
              <a:ext cx="1895834" cy="1170000"/>
            </a:xfrm>
            <a:prstGeom prst="rect">
              <a:avLst/>
            </a:prstGeom>
          </p:spPr>
        </p:pic>
        <p:pic>
          <p:nvPicPr>
            <p:cNvPr id="40" name="Grafik 39">
              <a:extLst>
                <a:ext uri="{FF2B5EF4-FFF2-40B4-BE49-F238E27FC236}">
                  <a16:creationId xmlns:a16="http://schemas.microsoft.com/office/drawing/2014/main" id="{8BEE6FB2-108C-428A-68AC-F0883726D770}"/>
                </a:ext>
              </a:extLst>
            </p:cNvPr>
            <p:cNvPicPr>
              <a:picLocks noChangeAspect="1"/>
            </p:cNvPicPr>
            <p:nvPr/>
          </p:nvPicPr>
          <p:blipFill>
            <a:blip r:embed="rId2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88252" y="3976270"/>
              <a:ext cx="1895834" cy="1170000"/>
            </a:xfrm>
            <a:prstGeom prst="rect">
              <a:avLst/>
            </a:prstGeom>
          </p:spPr>
        </p:pic>
        <p:pic>
          <p:nvPicPr>
            <p:cNvPr id="43" name="Grafik 42">
              <a:extLst>
                <a:ext uri="{FF2B5EF4-FFF2-40B4-BE49-F238E27FC236}">
                  <a16:creationId xmlns:a16="http://schemas.microsoft.com/office/drawing/2014/main" id="{17D4AEE3-8F33-7F1A-24BB-604B22D6100E}"/>
                </a:ext>
              </a:extLst>
            </p:cNvPr>
            <p:cNvPicPr>
              <a:picLocks noChangeAspect="1"/>
            </p:cNvPicPr>
            <p:nvPr/>
          </p:nvPicPr>
          <p:blipFill>
            <a:blip r:embed="rId2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8485" y="4964995"/>
              <a:ext cx="1895834" cy="1170000"/>
            </a:xfrm>
            <a:prstGeom prst="rect">
              <a:avLst/>
            </a:prstGeom>
          </p:spPr>
        </p:pic>
        <p:pic>
          <p:nvPicPr>
            <p:cNvPr id="46" name="Grafik 45">
              <a:extLst>
                <a:ext uri="{FF2B5EF4-FFF2-40B4-BE49-F238E27FC236}">
                  <a16:creationId xmlns:a16="http://schemas.microsoft.com/office/drawing/2014/main" id="{C316C736-947B-5BC2-0845-38C7F7BE1E88}"/>
                </a:ext>
              </a:extLst>
            </p:cNvPr>
            <p:cNvPicPr>
              <a:picLocks noChangeAspect="1"/>
            </p:cNvPicPr>
            <p:nvPr/>
          </p:nvPicPr>
          <p:blipFill>
            <a:blip r:embed="rId2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17478" y="4981973"/>
              <a:ext cx="1895834" cy="1170000"/>
            </a:xfrm>
            <a:prstGeom prst="rect">
              <a:avLst/>
            </a:prstGeom>
          </p:spPr>
        </p:pic>
      </p:grpSp>
      <p:sp>
        <p:nvSpPr>
          <p:cNvPr id="34" name="Textfeld 33">
            <a:extLst>
              <a:ext uri="{FF2B5EF4-FFF2-40B4-BE49-F238E27FC236}">
                <a16:creationId xmlns:a16="http://schemas.microsoft.com/office/drawing/2014/main" id="{D908B0D2-E03B-38E5-A555-9A19A8909567}"/>
              </a:ext>
            </a:extLst>
          </p:cNvPr>
          <p:cNvSpPr txBox="1"/>
          <p:nvPr/>
        </p:nvSpPr>
        <p:spPr>
          <a:xfrm>
            <a:off x="858072" y="1442528"/>
            <a:ext cx="26737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spatial</a:t>
            </a:r>
            <a:r>
              <a:rPr lang="de-DE" dirty="0"/>
              <a:t> </a:t>
            </a:r>
            <a:r>
              <a:rPr lang="de-DE" dirty="0" err="1"/>
              <a:t>artefacts</a:t>
            </a:r>
            <a:r>
              <a:rPr lang="de-DE" dirty="0"/>
              <a:t>, </a:t>
            </a:r>
            <a:r>
              <a:rPr lang="de-DE" dirty="0" err="1"/>
              <a:t>fingerprints</a:t>
            </a:r>
            <a:r>
              <a:rPr lang="de-DE" dirty="0"/>
              <a:t>, </a:t>
            </a:r>
            <a:r>
              <a:rPr lang="de-DE" dirty="0" err="1"/>
              <a:t>irregular</a:t>
            </a:r>
            <a:r>
              <a:rPr lang="de-DE" dirty="0"/>
              <a:t> </a:t>
            </a:r>
            <a:r>
              <a:rPr lang="de-DE" dirty="0" err="1"/>
              <a:t>dye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stripes</a:t>
            </a:r>
            <a:endParaRPr lang="en-US" dirty="0"/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068231BE-800F-5827-B5F5-C8CE91C47F79}"/>
              </a:ext>
            </a:extLst>
          </p:cNvPr>
          <p:cNvSpPr txBox="1"/>
          <p:nvPr/>
        </p:nvSpPr>
        <p:spPr>
          <a:xfrm>
            <a:off x="852632" y="2365858"/>
            <a:ext cx="26737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slight</a:t>
            </a:r>
            <a:r>
              <a:rPr lang="de-DE" dirty="0"/>
              <a:t> </a:t>
            </a:r>
            <a:r>
              <a:rPr lang="de-DE" dirty="0" err="1"/>
              <a:t>differences</a:t>
            </a:r>
            <a:r>
              <a:rPr lang="de-DE" dirty="0"/>
              <a:t> in </a:t>
            </a:r>
            <a:r>
              <a:rPr lang="de-DE" dirty="0" err="1"/>
              <a:t>overall</a:t>
            </a:r>
            <a:r>
              <a:rPr lang="de-DE" dirty="0"/>
              <a:t> </a:t>
            </a:r>
            <a:r>
              <a:rPr lang="de-DE" dirty="0" err="1"/>
              <a:t>expression</a:t>
            </a:r>
            <a:r>
              <a:rPr lang="de-DE" dirty="0"/>
              <a:t> </a:t>
            </a:r>
            <a:r>
              <a:rPr lang="de-DE" dirty="0" err="1"/>
              <a:t>detection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2397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3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umsplatzhalter 8">
            <a:extLst>
              <a:ext uri="{FF2B5EF4-FFF2-40B4-BE49-F238E27FC236}">
                <a16:creationId xmlns:a16="http://schemas.microsoft.com/office/drawing/2014/main" id="{B2E44AFA-B29A-4513-B164-74DF574E30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5357247"/>
            <a:ext cx="2057400" cy="304271"/>
          </a:xfrm>
        </p:spPr>
        <p:txBody>
          <a:bodyPr/>
          <a:lstStyle/>
          <a:p>
            <a:fld id="{4ABD6D1D-9BE7-4B6A-B4D1-FD497C782274}" type="datetime1">
              <a:rPr lang="de-DE" smtClean="0">
                <a:solidFill>
                  <a:srgbClr val="2E4186"/>
                </a:solidFill>
              </a:rPr>
              <a:t>17.05.2022</a:t>
            </a:fld>
            <a:endParaRPr lang="de-DE" dirty="0">
              <a:solidFill>
                <a:srgbClr val="2E4186"/>
              </a:solidFill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88E434CB-53F2-43DE-989A-34F83773913E}"/>
              </a:ext>
            </a:extLst>
          </p:cNvPr>
          <p:cNvSpPr txBox="1"/>
          <p:nvPr/>
        </p:nvSpPr>
        <p:spPr>
          <a:xfrm>
            <a:off x="855423" y="295945"/>
            <a:ext cx="718797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>
                <a:latin typeface="+mj-lt"/>
              </a:rPr>
              <a:t>2. Expression </a:t>
            </a:r>
            <a:r>
              <a:rPr lang="de-DE" sz="3200" dirty="0" err="1">
                <a:latin typeface="+mj-lt"/>
              </a:rPr>
              <a:t>boxplot</a:t>
            </a:r>
            <a:r>
              <a:rPr lang="de-DE" sz="3200" dirty="0">
                <a:latin typeface="+mj-lt"/>
              </a:rPr>
              <a:t> </a:t>
            </a:r>
            <a:r>
              <a:rPr lang="de-DE" sz="3200" dirty="0" err="1">
                <a:latin typeface="+mj-lt"/>
              </a:rPr>
              <a:t>vsnrma</a:t>
            </a:r>
            <a:r>
              <a:rPr lang="de-DE" sz="3200" dirty="0">
                <a:latin typeface="+mj-lt"/>
              </a:rPr>
              <a:t> </a:t>
            </a:r>
            <a:r>
              <a:rPr lang="de-DE" sz="3200" dirty="0" err="1">
                <a:latin typeface="+mj-lt"/>
              </a:rPr>
              <a:t>normalized</a:t>
            </a:r>
            <a:r>
              <a:rPr lang="de-DE" sz="3200" dirty="0">
                <a:latin typeface="+mj-lt"/>
              </a:rPr>
              <a:t> (QC)</a:t>
            </a:r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1CDE483F-007A-4AB6-9094-9439F0148193}"/>
              </a:ext>
            </a:extLst>
          </p:cNvPr>
          <p:cNvCxnSpPr>
            <a:cxnSpLocks/>
          </p:cNvCxnSpPr>
          <p:nvPr/>
        </p:nvCxnSpPr>
        <p:spPr>
          <a:xfrm>
            <a:off x="726619" y="849404"/>
            <a:ext cx="6854981" cy="0"/>
          </a:xfrm>
          <a:prstGeom prst="line">
            <a:avLst/>
          </a:prstGeom>
          <a:ln>
            <a:solidFill>
              <a:srgbClr val="10A1E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hteck 23">
            <a:extLst>
              <a:ext uri="{FF2B5EF4-FFF2-40B4-BE49-F238E27FC236}">
                <a16:creationId xmlns:a16="http://schemas.microsoft.com/office/drawing/2014/main" id="{85AA2DAF-4E4E-60E3-5793-E5162487086D}"/>
              </a:ext>
            </a:extLst>
          </p:cNvPr>
          <p:cNvSpPr/>
          <p:nvPr/>
        </p:nvSpPr>
        <p:spPr>
          <a:xfrm>
            <a:off x="152780" y="0"/>
            <a:ext cx="406921" cy="5715000"/>
          </a:xfrm>
          <a:prstGeom prst="rect">
            <a:avLst/>
          </a:prstGeom>
          <a:gradFill>
            <a:gsLst>
              <a:gs pos="2000">
                <a:schemeClr val="bg1">
                  <a:alpha val="91000"/>
                </a:schemeClr>
              </a:gs>
              <a:gs pos="95000">
                <a:schemeClr val="bg1"/>
              </a:gs>
              <a:gs pos="75000">
                <a:srgbClr val="12D4E8"/>
              </a:gs>
              <a:gs pos="58000">
                <a:srgbClr val="10A1EA"/>
              </a:gs>
              <a:gs pos="15000">
                <a:srgbClr val="12D4E8"/>
              </a:gs>
              <a:gs pos="35000">
                <a:srgbClr val="175CF5"/>
              </a:gs>
              <a:gs pos="26000">
                <a:srgbClr val="10A1EA"/>
              </a:gs>
              <a:gs pos="46000">
                <a:srgbClr val="175CF5"/>
              </a:gs>
            </a:gsLst>
            <a:lin ang="5400000" scaled="1"/>
          </a:gradFill>
          <a:ln>
            <a:noFill/>
          </a:ln>
          <a:effectLst>
            <a:softEdge rad="38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DE"/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7127E193-062B-1452-70A0-30F773372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774750" y="5325759"/>
            <a:ext cx="2057400" cy="304271"/>
          </a:xfrm>
        </p:spPr>
        <p:txBody>
          <a:bodyPr/>
          <a:lstStyle/>
          <a:p>
            <a:fld id="{D3D8A29C-259F-45D5-BFFA-A48772AC905C}" type="slidenum">
              <a:rPr lang="de-DE" smtClean="0">
                <a:solidFill>
                  <a:srgbClr val="2E4186"/>
                </a:solidFill>
              </a:rPr>
              <a:t>9</a:t>
            </a:fld>
            <a:endParaRPr lang="de-DE" dirty="0">
              <a:solidFill>
                <a:srgbClr val="2E4186"/>
              </a:solidFill>
            </a:endParaRPr>
          </a:p>
        </p:txBody>
      </p: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F400FDB4-FD57-FB87-F549-2AF5E6E1AE51}"/>
              </a:ext>
            </a:extLst>
          </p:cNvPr>
          <p:cNvCxnSpPr>
            <a:cxnSpLocks/>
          </p:cNvCxnSpPr>
          <p:nvPr/>
        </p:nvCxnSpPr>
        <p:spPr>
          <a:xfrm flipH="1">
            <a:off x="8832150" y="4805914"/>
            <a:ext cx="311850" cy="909086"/>
          </a:xfrm>
          <a:prstGeom prst="line">
            <a:avLst/>
          </a:prstGeom>
          <a:ln>
            <a:solidFill>
              <a:srgbClr val="10A1E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Grafik 38">
            <a:extLst>
              <a:ext uri="{FF2B5EF4-FFF2-40B4-BE49-F238E27FC236}">
                <a16:creationId xmlns:a16="http://schemas.microsoft.com/office/drawing/2014/main" id="{83A8EE2E-0954-6F9A-1734-5FCF5AFB3F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4639" y="107468"/>
            <a:ext cx="1385921" cy="1236316"/>
          </a:xfrm>
          <a:prstGeom prst="rect">
            <a:avLst/>
          </a:prstGeom>
        </p:spPr>
      </p:pic>
      <p:cxnSp>
        <p:nvCxnSpPr>
          <p:cNvPr id="42" name="Gerader Verbinder 41">
            <a:extLst>
              <a:ext uri="{FF2B5EF4-FFF2-40B4-BE49-F238E27FC236}">
                <a16:creationId xmlns:a16="http://schemas.microsoft.com/office/drawing/2014/main" id="{916F5C3D-50C3-059D-6772-1DD70D5E9604}"/>
              </a:ext>
            </a:extLst>
          </p:cNvPr>
          <p:cNvCxnSpPr>
            <a:cxnSpLocks/>
          </p:cNvCxnSpPr>
          <p:nvPr/>
        </p:nvCxnSpPr>
        <p:spPr>
          <a:xfrm>
            <a:off x="628650" y="5378847"/>
            <a:ext cx="7414752" cy="0"/>
          </a:xfrm>
          <a:prstGeom prst="line">
            <a:avLst/>
          </a:prstGeom>
          <a:ln>
            <a:solidFill>
              <a:srgbClr val="10A1E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Grafik 44" descr="Monatskalender Silhouette">
            <a:extLst>
              <a:ext uri="{FF2B5EF4-FFF2-40B4-BE49-F238E27FC236}">
                <a16:creationId xmlns:a16="http://schemas.microsoft.com/office/drawing/2014/main" id="{ADE41C17-DE6A-3F4F-C168-68D57E9362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47948" y="3234705"/>
            <a:ext cx="406921" cy="406921"/>
          </a:xfrm>
          <a:prstGeom prst="rect">
            <a:avLst/>
          </a:prstGeom>
        </p:spPr>
      </p:pic>
      <p:pic>
        <p:nvPicPr>
          <p:cNvPr id="49" name="Grafik 48" descr="DNA Silhouette">
            <a:extLst>
              <a:ext uri="{FF2B5EF4-FFF2-40B4-BE49-F238E27FC236}">
                <a16:creationId xmlns:a16="http://schemas.microsoft.com/office/drawing/2014/main" id="{6DEF5C3C-BCD8-CE26-6A1F-44421E61A3C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43735" y="872897"/>
            <a:ext cx="406921" cy="406921"/>
          </a:xfrm>
          <a:prstGeom prst="rect">
            <a:avLst/>
          </a:prstGeom>
        </p:spPr>
      </p:pic>
      <p:pic>
        <p:nvPicPr>
          <p:cNvPr id="53" name="Grafik 52" descr="Balkendiagramm mit einfarbiger Füllung">
            <a:extLst>
              <a:ext uri="{FF2B5EF4-FFF2-40B4-BE49-F238E27FC236}">
                <a16:creationId xmlns:a16="http://schemas.microsoft.com/office/drawing/2014/main" id="{AB79FB33-E613-4BA8-9EB6-7A65F1DCEBB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61825" y="2053186"/>
            <a:ext cx="406921" cy="406921"/>
          </a:xfrm>
          <a:prstGeom prst="rect">
            <a:avLst/>
          </a:prstGeom>
        </p:spPr>
      </p:pic>
      <p:pic>
        <p:nvPicPr>
          <p:cNvPr id="57" name="Grafik 56" descr="Benutzer Silhouette">
            <a:extLst>
              <a:ext uri="{FF2B5EF4-FFF2-40B4-BE49-F238E27FC236}">
                <a16:creationId xmlns:a16="http://schemas.microsoft.com/office/drawing/2014/main" id="{FAF1D196-7D05-3E8B-77EB-98DB84254DF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47949" y="4415609"/>
            <a:ext cx="406921" cy="406921"/>
          </a:xfrm>
          <a:prstGeom prst="rect">
            <a:avLst/>
          </a:prstGeom>
        </p:spPr>
      </p:pic>
      <p:sp>
        <p:nvSpPr>
          <p:cNvPr id="16" name="Textfeld 15">
            <a:extLst>
              <a:ext uri="{FF2B5EF4-FFF2-40B4-BE49-F238E27FC236}">
                <a16:creationId xmlns:a16="http://schemas.microsoft.com/office/drawing/2014/main" id="{62EE671E-F9A4-E7F3-16D8-8D6E11383DE3}"/>
              </a:ext>
            </a:extLst>
          </p:cNvPr>
          <p:cNvSpPr txBox="1"/>
          <p:nvPr/>
        </p:nvSpPr>
        <p:spPr>
          <a:xfrm>
            <a:off x="858072" y="1442528"/>
            <a:ext cx="7187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All </a:t>
            </a:r>
            <a:r>
              <a:rPr lang="de-DE" dirty="0" err="1"/>
              <a:t>chips</a:t>
            </a:r>
            <a:r>
              <a:rPr lang="de-DE" dirty="0"/>
              <a:t> in </a:t>
            </a:r>
            <a:r>
              <a:rPr lang="de-DE" dirty="0" err="1"/>
              <a:t>similar</a:t>
            </a:r>
            <a:r>
              <a:rPr lang="de-DE" dirty="0"/>
              <a:t> </a:t>
            </a:r>
            <a:r>
              <a:rPr lang="de-DE" dirty="0" err="1"/>
              <a:t>range</a:t>
            </a:r>
            <a:r>
              <a:rPr lang="de-DE" dirty="0"/>
              <a:t> after </a:t>
            </a:r>
            <a:r>
              <a:rPr lang="de-DE" dirty="0" err="1"/>
              <a:t>normalization</a:t>
            </a:r>
            <a:endParaRPr lang="en-US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571047DF-C23F-4864-5A7B-BB6789D6B02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9412" y="2099630"/>
            <a:ext cx="4300864" cy="2654247"/>
          </a:xfrm>
          <a:prstGeom prst="rect">
            <a:avLst/>
          </a:prstGeom>
        </p:spPr>
      </p:pic>
      <p:sp>
        <p:nvSpPr>
          <p:cNvPr id="19" name="Textfeld 18">
            <a:extLst>
              <a:ext uri="{FF2B5EF4-FFF2-40B4-BE49-F238E27FC236}">
                <a16:creationId xmlns:a16="http://schemas.microsoft.com/office/drawing/2014/main" id="{F6A19FC3-F16F-5405-B430-0883ADD52C3C}"/>
              </a:ext>
            </a:extLst>
          </p:cNvPr>
          <p:cNvSpPr txBox="1"/>
          <p:nvPr/>
        </p:nvSpPr>
        <p:spPr>
          <a:xfrm>
            <a:off x="854632" y="1803351"/>
            <a:ext cx="7839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All 18 </a:t>
            </a:r>
            <a:r>
              <a:rPr lang="de-DE" dirty="0" err="1"/>
              <a:t>chips</a:t>
            </a:r>
            <a:r>
              <a:rPr lang="de-DE" dirty="0"/>
              <a:t> </a:t>
            </a:r>
            <a:r>
              <a:rPr lang="de-DE" dirty="0" err="1"/>
              <a:t>accepted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5386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9" grpId="0"/>
    </p:bld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TM10001114[[fn=Katalog]]</Template>
  <TotalTime>0</TotalTime>
  <Words>1131</Words>
  <Application>Microsoft Office PowerPoint</Application>
  <PresentationFormat>Bildschirmpräsentation (16:10)</PresentationFormat>
  <Paragraphs>161</Paragraphs>
  <Slides>17</Slides>
  <Notes>17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17</vt:i4>
      </vt:variant>
    </vt:vector>
  </HeadingPairs>
  <TitlesOfParts>
    <vt:vector size="22" baseType="lpstr">
      <vt:lpstr>Linux Libertine</vt:lpstr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Paul Christmann</dc:creator>
  <cp:lastModifiedBy>David Jewanski</cp:lastModifiedBy>
  <cp:revision>93</cp:revision>
  <cp:lastPrinted>2022-05-15T19:03:45Z</cp:lastPrinted>
  <dcterms:created xsi:type="dcterms:W3CDTF">2021-04-25T10:47:29Z</dcterms:created>
  <dcterms:modified xsi:type="dcterms:W3CDTF">2022-05-17T02:14:19Z</dcterms:modified>
</cp:coreProperties>
</file>