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2" r:id="rId2"/>
    <p:sldId id="325" r:id="rId3"/>
    <p:sldId id="326" r:id="rId4"/>
    <p:sldId id="323" r:id="rId5"/>
    <p:sldId id="318" r:id="rId6"/>
    <p:sldId id="319" r:id="rId7"/>
    <p:sldId id="320" r:id="rId8"/>
    <p:sldId id="321" r:id="rId9"/>
    <p:sldId id="327" r:id="rId10"/>
    <p:sldId id="328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Christmann" initials="PC" lastIdx="5" clrIdx="0">
    <p:extLst>
      <p:ext uri="{19B8F6BF-5375-455C-9EA6-DF929625EA0E}">
        <p15:presenceInfo xmlns:p15="http://schemas.microsoft.com/office/powerpoint/2012/main" userId="Paul Chri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10"/>
    <a:srgbClr val="10A1EA"/>
    <a:srgbClr val="2E4186"/>
    <a:srgbClr val="17F1D7"/>
    <a:srgbClr val="12D4E8"/>
    <a:srgbClr val="175CF5"/>
    <a:srgbClr val="E7E6F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83626" autoAdjust="0"/>
  </p:normalViewPr>
  <p:slideViewPr>
    <p:cSldViewPr snapToGrid="0">
      <p:cViewPr varScale="1">
        <p:scale>
          <a:sx n="114" d="100"/>
          <a:sy n="114" d="100"/>
        </p:scale>
        <p:origin x="19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BCB4-5747-4B09-964D-B3729956D23A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12AC4-85F9-4B93-92D3-A9937CE1B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3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4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TRAs are meant to play an important role in embryogenesis, therefor we’ll investigate: </a:t>
            </a:r>
            <a:r>
              <a:rPr lang="en-US" sz="1200" b="1" dirty="0"/>
              <a:t>How do TRAs influence embryonic development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Furthermore we’ll try to figure out, if TRAs influence the development of CNS during week 4 to 9. In addition we’ll try to identify the role of chemokines for the CNS in this period.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2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quite interesting issue how a complex multicellular organism develops from a single cell. Our dataset targets week 4 to 9. Especially the brain develops </a:t>
            </a:r>
          </a:p>
          <a:p>
            <a:r>
              <a:rPr lang="en-US" dirty="0"/>
              <a:t>At week 4: the neural tube closes and the heart starts to beat and first structures like arm buds develop. </a:t>
            </a:r>
          </a:p>
          <a:p>
            <a:r>
              <a:rPr lang="en-US" dirty="0"/>
              <a:t>The brain of the fetus grows  during the next weeks and the Prosencephalon develops to the Diencephalon and Telencephalon. Furthermore the morphology of the embryo changes. </a:t>
            </a:r>
          </a:p>
          <a:p>
            <a:r>
              <a:rPr lang="en-US" dirty="0"/>
              <a:t>Major parts of the brain are developed at week 9. </a:t>
            </a:r>
          </a:p>
          <a:p>
            <a:r>
              <a:rPr lang="en-US" dirty="0"/>
              <a:t>Many signals influence the development of the brain e.g. chemokines.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chemokines ?</a:t>
            </a:r>
          </a:p>
          <a:p>
            <a:r>
              <a:rPr lang="en-US" dirty="0"/>
              <a:t>Small </a:t>
            </a:r>
            <a:r>
              <a:rPr lang="en-US" dirty="0" err="1"/>
              <a:t>groupe</a:t>
            </a:r>
            <a:r>
              <a:rPr lang="en-US" dirty="0"/>
              <a:t> of proteins with similar structure. </a:t>
            </a:r>
          </a:p>
          <a:p>
            <a:r>
              <a:rPr lang="en-US" dirty="0" err="1"/>
              <a:t>Chemoattractors</a:t>
            </a:r>
            <a:r>
              <a:rPr lang="en-US" dirty="0"/>
              <a:t>: 	-&gt; cells (dendritic cells) </a:t>
            </a:r>
            <a:r>
              <a:rPr lang="en-US" dirty="0" err="1"/>
              <a:t>rerlease</a:t>
            </a:r>
            <a:r>
              <a:rPr lang="en-US" dirty="0"/>
              <a:t> them, effector cells (leukocytes) move to the origin of release</a:t>
            </a:r>
          </a:p>
          <a:p>
            <a:r>
              <a:rPr lang="en-US" dirty="0"/>
              <a:t>		-&gt;chemokines bind to GPCR and induce  signaling cascade</a:t>
            </a:r>
          </a:p>
          <a:p>
            <a:r>
              <a:rPr lang="en-US" dirty="0"/>
              <a:t>They play an important role in embryonic development, which is unknown.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56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important issue are TRAs</a:t>
            </a:r>
          </a:p>
          <a:p>
            <a:r>
              <a:rPr lang="en-US" dirty="0"/>
              <a:t>Functional immune cells are </a:t>
            </a:r>
            <a:r>
              <a:rPr lang="en-US" dirty="0" err="1"/>
              <a:t>necasssary</a:t>
            </a:r>
            <a:r>
              <a:rPr lang="en-US" dirty="0"/>
              <a:t> to prevent infections</a:t>
            </a:r>
          </a:p>
          <a:p>
            <a:r>
              <a:rPr lang="en-US" dirty="0"/>
              <a:t>Shouldn’t react against </a:t>
            </a:r>
            <a:r>
              <a:rPr lang="en-US" dirty="0" err="1"/>
              <a:t>selfantigens</a:t>
            </a:r>
            <a:r>
              <a:rPr lang="en-US" dirty="0"/>
              <a:t> -&gt; negative control in thymus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Medullary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thymic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epithelial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mTECs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)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present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slef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-antigens 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their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surface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reacting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immune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cell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will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be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removed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Tissue restricted antigens (TRAs) code for </a:t>
            </a:r>
            <a:r>
              <a:rPr lang="en-US" dirty="0" err="1"/>
              <a:t>selfantigens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Genes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more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5x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median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less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than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5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diffrent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tissues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expressed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TRAs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ordered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in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cluster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which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are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controlled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by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the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Linux Libertine"/>
              </a:rPr>
              <a:t>transcriptionfactor</a:t>
            </a:r>
            <a:r>
              <a:rPr lang="de-DE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dirty="0"/>
              <a:t>Autoimmune Regulator (AIRE)</a:t>
            </a:r>
            <a:endParaRPr lang="de-DE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42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35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42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12AC4-85F9-4B93-92D3-A9937CE1B92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8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494-B548-4041-8C78-F3F11B2153ED}" type="datetime1">
              <a:rPr lang="de-DE" smtClean="0"/>
              <a:t>15.05.2022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C744-8E0F-4666-BC5A-495C368D8BA0}" type="datetime1">
              <a:rPr lang="de-DE" smtClean="0"/>
              <a:t>15.05.2022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605B-8219-405C-BAB3-22CFB93EC77D}" type="datetime1">
              <a:rPr lang="de-DE" smtClean="0"/>
              <a:t>15.05.2022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0600-3A68-4AB7-9141-BAD48B0D6406}" type="datetime1">
              <a:rPr lang="de-DE" smtClean="0"/>
              <a:t>15.05.2022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DBC4-4E8B-4F2E-8D75-B3D601992F13}" type="datetime1">
              <a:rPr lang="de-DE" smtClean="0"/>
              <a:t>15.05.2022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780F-35A8-41F2-803D-8DFD54272BEF}" type="datetime1">
              <a:rPr lang="de-DE" smtClean="0"/>
              <a:t>15.05.2022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5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2B-5891-4BB7-B577-825EF80C8DC0}" type="datetime1">
              <a:rPr lang="de-DE" smtClean="0"/>
              <a:t>15.05.2022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5F03-E438-409F-948A-23B68EC68711}" type="datetime1">
              <a:rPr lang="de-DE" smtClean="0"/>
              <a:t>15.05.2022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C830-2B5C-4E75-B244-C97623B20C7C}" type="datetime1">
              <a:rPr lang="de-DE" smtClean="0"/>
              <a:t>15.05.2022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9873-F58D-4E9C-B2A6-B07C00CC07F2}" type="datetime1">
              <a:rPr lang="de-DE" smtClean="0"/>
              <a:t>15.05.2022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87E1-5614-4AB1-8F63-E303A46FF430}" type="datetime1">
              <a:rPr lang="de-DE" smtClean="0"/>
              <a:t>15.05.2022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Paul Christmann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A29C-259F-45D5-BFFA-A48772AC9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7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16.sv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5" Type="http://schemas.openxmlformats.org/officeDocument/2006/relationships/image" Target="../media/image3.sv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AA53-2A3A-FB28-5197-397821E60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5CC125-86BF-836A-DAE4-76DBB791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362FE-6270-E25B-284E-2B48673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35B4-7069-4B30-92CD-0AEC62722384}" type="datetime1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56C96-4352-D25B-6569-742CAD21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Paul Christmann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50625-F6D2-DF31-E70F-6D6409F3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A29C-259F-45D5-BFFA-A48772AC90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8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348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Classes of chemokines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B8CCF0-4DA9-02EC-8B02-6BCC13A7AA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8780" y="1370872"/>
            <a:ext cx="4285859" cy="3889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5F1DD3-2EDA-E43E-DFFF-E03BB38DE288}"/>
              </a:ext>
            </a:extLst>
          </p:cNvPr>
          <p:cNvSpPr txBox="1"/>
          <p:nvPr/>
        </p:nvSpPr>
        <p:spPr>
          <a:xfrm>
            <a:off x="7610017" y="1600588"/>
            <a:ext cx="11817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https://www.biolegend.com/chemokine_receptors</a:t>
            </a:r>
          </a:p>
        </p:txBody>
      </p:sp>
    </p:spTree>
    <p:extLst>
      <p:ext uri="{BB962C8B-B14F-4D97-AF65-F5344CB8AC3E}">
        <p14:creationId xmlns:p14="http://schemas.microsoft.com/office/powerpoint/2010/main" val="106657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Biological thesis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D74434-B654-9FC5-0B6D-8E3DE6896E23}"/>
              </a:ext>
            </a:extLst>
          </p:cNvPr>
          <p:cNvSpPr txBox="1"/>
          <p:nvPr/>
        </p:nvSpPr>
        <p:spPr>
          <a:xfrm>
            <a:off x="851192" y="1514481"/>
            <a:ext cx="622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TRAs influence embryonic development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921826-E5A2-84EC-53A1-C7D494DC356D}"/>
              </a:ext>
            </a:extLst>
          </p:cNvPr>
          <p:cNvSpPr txBox="1"/>
          <p:nvPr/>
        </p:nvSpPr>
        <p:spPr>
          <a:xfrm>
            <a:off x="851192" y="1977545"/>
            <a:ext cx="701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TRAs influence the development of the CNS during week 4 to 9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chemokines or their receptors presented in this developmental stage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854632" y="948149"/>
            <a:ext cx="2215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Embryonic development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5EEDB-1870-88C6-2649-AD4317565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3370" y="998315"/>
            <a:ext cx="4268270" cy="18591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F718CF-D9D8-5023-63DF-560A32F448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19" y="2909252"/>
            <a:ext cx="4577835" cy="236900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098D04-92CE-AA8E-F39F-2AA13E514329}"/>
              </a:ext>
            </a:extLst>
          </p:cNvPr>
          <p:cNvSpPr txBox="1"/>
          <p:nvPr/>
        </p:nvSpPr>
        <p:spPr>
          <a:xfrm>
            <a:off x="7491640" y="1302247"/>
            <a:ext cx="1865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Entwicklungs</a:t>
            </a:r>
            <a:r>
              <a:rPr lang="en-US" sz="1050" dirty="0"/>
              <a:t>- und </a:t>
            </a:r>
            <a:r>
              <a:rPr lang="en-US" sz="1050" dirty="0" err="1"/>
              <a:t>Reproduktionsbiologie</a:t>
            </a:r>
            <a:endParaRPr lang="en-US" sz="1050" dirty="0"/>
          </a:p>
          <a:p>
            <a:r>
              <a:rPr lang="en-US" sz="1050" dirty="0"/>
              <a:t>Müller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6B4A27-7803-512D-2E98-CBAB82E801AF}"/>
              </a:ext>
            </a:extLst>
          </p:cNvPr>
          <p:cNvSpPr txBox="1"/>
          <p:nvPr/>
        </p:nvSpPr>
        <p:spPr>
          <a:xfrm>
            <a:off x="5377343" y="3047586"/>
            <a:ext cx="32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targets week 4 to 9 of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9345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background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239C7F8-76C7-2741-EE17-611C716D0ACB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Chemokines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E32959-3614-27CF-545D-2CFAE215BC58}"/>
              </a:ext>
            </a:extLst>
          </p:cNvPr>
          <p:cNvSpPr txBox="1"/>
          <p:nvPr/>
        </p:nvSpPr>
        <p:spPr>
          <a:xfrm>
            <a:off x="854632" y="1413032"/>
            <a:ext cx="455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 of small similar proteins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76CA52-3897-AAE7-243B-DF15D77A298D}"/>
              </a:ext>
            </a:extLst>
          </p:cNvPr>
          <p:cNvSpPr txBox="1"/>
          <p:nvPr/>
        </p:nvSpPr>
        <p:spPr>
          <a:xfrm>
            <a:off x="861512" y="17946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chemoattractors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A45C5-B97C-2408-1F65-F4D502207DBD}"/>
              </a:ext>
            </a:extLst>
          </p:cNvPr>
          <p:cNvSpPr txBox="1"/>
          <p:nvPr/>
        </p:nvSpPr>
        <p:spPr>
          <a:xfrm>
            <a:off x="861512" y="2162220"/>
            <a:ext cx="708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Bind to G-Protein coupled receptors (GPCR) → induce signaling cascade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2E9193-9D83-C66E-46F1-EEAD4B7534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9527" y="2627868"/>
            <a:ext cx="5317551" cy="2499797"/>
          </a:xfrm>
          <a:prstGeom prst="rect">
            <a:avLst/>
          </a:prstGeom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77DF16C-452B-E568-BAA1-ABDBA65DC7A2}"/>
              </a:ext>
            </a:extLst>
          </p:cNvPr>
          <p:cNvSpPr/>
          <p:nvPr/>
        </p:nvSpPr>
        <p:spPr>
          <a:xfrm rot="5400000">
            <a:off x="6031121" y="3938001"/>
            <a:ext cx="203460" cy="1158676"/>
          </a:xfrm>
          <a:prstGeom prst="downArrow">
            <a:avLst/>
          </a:prstGeom>
          <a:solidFill>
            <a:srgbClr val="0D0B10"/>
          </a:solidFill>
          <a:ln>
            <a:solidFill>
              <a:srgbClr val="0D0B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15.05.2022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Biological </a:t>
            </a:r>
            <a:r>
              <a:rPr lang="de-DE" sz="3200" dirty="0" err="1">
                <a:latin typeface="+mj-lt"/>
              </a:rPr>
              <a:t>background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5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273754-8FD8-80D4-BF42-2C5E7C7214B8}"/>
              </a:ext>
            </a:extLst>
          </p:cNvPr>
          <p:cNvSpPr txBox="1"/>
          <p:nvPr/>
        </p:nvSpPr>
        <p:spPr>
          <a:xfrm>
            <a:off x="854632" y="948149"/>
            <a:ext cx="455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Tissue restricted antigens (TRAs)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395C64-BDEF-D2C3-FC62-C2A4E947ECEA}"/>
              </a:ext>
            </a:extLst>
          </p:cNvPr>
          <p:cNvSpPr txBox="1"/>
          <p:nvPr/>
        </p:nvSpPr>
        <p:spPr>
          <a:xfrm>
            <a:off x="858072" y="1442528"/>
            <a:ext cx="71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for Self-antigens → essential for functional immune cells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47400C-2A6F-40A9-0514-B54D28D2BC12}"/>
              </a:ext>
            </a:extLst>
          </p:cNvPr>
          <p:cNvSpPr txBox="1"/>
          <p:nvPr/>
        </p:nvSpPr>
        <p:spPr>
          <a:xfrm>
            <a:off x="854632" y="1803351"/>
            <a:ext cx="78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Genes which are more than 5x than the median in less than 5 tissues expressed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DF40DB-96B9-974B-74D5-9EE13F515362}"/>
              </a:ext>
            </a:extLst>
          </p:cNvPr>
          <p:cNvSpPr txBox="1"/>
          <p:nvPr/>
        </p:nvSpPr>
        <p:spPr>
          <a:xfrm>
            <a:off x="858072" y="2172683"/>
            <a:ext cx="74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 Autoimmune Regulator (AIRE) controlled cluster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6E0AE4-F569-7FA2-340F-BEA933ECD8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632" y="2695923"/>
            <a:ext cx="4508878" cy="2475928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EEC00F55-A299-B811-A182-EA092261AAA0}"/>
              </a:ext>
            </a:extLst>
          </p:cNvPr>
          <p:cNvSpPr/>
          <p:nvPr/>
        </p:nvSpPr>
        <p:spPr>
          <a:xfrm>
            <a:off x="478174" y="3350571"/>
            <a:ext cx="2302554" cy="17921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064A186-9699-1A52-B742-0E0100AB1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632" y="2704704"/>
            <a:ext cx="4652477" cy="24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15.05.2022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Dataset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2000">
                <a:schemeClr val="bg1">
                  <a:alpha val="91000"/>
                </a:schemeClr>
              </a:gs>
              <a:gs pos="95000">
                <a:schemeClr val="bg1"/>
              </a:gs>
              <a:gs pos="75000">
                <a:srgbClr val="12D4E8"/>
              </a:gs>
              <a:gs pos="58000">
                <a:srgbClr val="10A1EA"/>
              </a:gs>
              <a:gs pos="15000">
                <a:srgbClr val="12D4E8"/>
              </a:gs>
              <a:gs pos="35000">
                <a:srgbClr val="175CF5"/>
              </a:gs>
              <a:gs pos="26000">
                <a:srgbClr val="10A1EA"/>
              </a:gs>
              <a:gs pos="46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6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AB79FB33-E613-4BA8-9EB6-7A65F1DCE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825" y="2053186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15.05.2022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Milestones/Timeline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85000">
                <a:srgbClr val="12D4E8"/>
              </a:gs>
              <a:gs pos="77000">
                <a:srgbClr val="10A1EA"/>
              </a:gs>
              <a:gs pos="32000">
                <a:srgbClr val="12D4E8"/>
              </a:gs>
              <a:gs pos="56000">
                <a:srgbClr val="175CF5"/>
              </a:gs>
              <a:gs pos="46000">
                <a:srgbClr val="10A1EA"/>
              </a:gs>
              <a:gs pos="6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7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5" name="Grafik 54" descr="Monatskalender mit einfarbiger Füllung">
            <a:extLst>
              <a:ext uri="{FF2B5EF4-FFF2-40B4-BE49-F238E27FC236}">
                <a16:creationId xmlns:a16="http://schemas.microsoft.com/office/drawing/2014/main" id="{22B8239E-946F-E377-A9D5-1C5712DC9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734" y="3234705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571">
              <a:schemeClr val="accent1">
                <a:lumMod val="5000"/>
                <a:lumOff val="95000"/>
                <a:alpha val="54000"/>
              </a:schemeClr>
            </a:gs>
            <a:gs pos="79000">
              <a:srgbClr val="8CD0F4">
                <a:alpha val="50000"/>
                <a:lumMod val="72000"/>
                <a:lumOff val="28000"/>
              </a:srgbClr>
            </a:gs>
            <a:gs pos="100000">
              <a:srgbClr val="10A1EA">
                <a:alpha val="26000"/>
                <a:lumMod val="73000"/>
                <a:lumOff val="2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fld id="{4ABD6D1D-9BE7-4B6A-B4D1-FD497C782274}" type="datetime1">
              <a:rPr lang="de-DE" smtClean="0">
                <a:solidFill>
                  <a:srgbClr val="2E4186"/>
                </a:solidFill>
              </a:rPr>
              <a:t>15.05.2022</a:t>
            </a:fld>
            <a:endParaRPr lang="de-DE" dirty="0">
              <a:solidFill>
                <a:srgbClr val="2E418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Team/</a:t>
            </a:r>
            <a:r>
              <a:rPr lang="de-DE" sz="3200">
                <a:latin typeface="+mj-lt"/>
              </a:rPr>
              <a:t>Roles</a:t>
            </a:r>
            <a:endParaRPr lang="de-DE" sz="3200" dirty="0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5000">
                <a:schemeClr val="bg1">
                  <a:alpha val="91000"/>
                </a:schemeClr>
              </a:gs>
              <a:gs pos="98000">
                <a:schemeClr val="bg1"/>
              </a:gs>
              <a:gs pos="94000">
                <a:srgbClr val="12D4E8"/>
              </a:gs>
              <a:gs pos="90000">
                <a:srgbClr val="10A1EA"/>
              </a:gs>
              <a:gs pos="54000">
                <a:srgbClr val="12D4E8"/>
              </a:gs>
              <a:gs pos="77000">
                <a:srgbClr val="175CF5"/>
              </a:gs>
              <a:gs pos="68000">
                <a:srgbClr val="10A1EA"/>
              </a:gs>
              <a:gs pos="85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fld id="{D3D8A29C-259F-45D5-BFFA-A48772AC905C}" type="slidenum">
              <a:rPr lang="de-DE" smtClean="0">
                <a:solidFill>
                  <a:srgbClr val="2E4186"/>
                </a:solidFill>
              </a:rPr>
              <a:t>8</a:t>
            </a:fld>
            <a:endParaRPr lang="de-DE" dirty="0">
              <a:solidFill>
                <a:srgbClr val="2E418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9" name="Grafik 48" descr="DNA Silhouette">
            <a:extLst>
              <a:ext uri="{FF2B5EF4-FFF2-40B4-BE49-F238E27FC236}">
                <a16:creationId xmlns:a16="http://schemas.microsoft.com/office/drawing/2014/main" id="{6DEF5C3C-BCD8-CE26-6A1F-44421E61A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35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9" name="Grafik 58" descr="Benutzer mit einfarbiger Füllung">
            <a:extLst>
              <a:ext uri="{FF2B5EF4-FFF2-40B4-BE49-F238E27FC236}">
                <a16:creationId xmlns:a16="http://schemas.microsoft.com/office/drawing/2014/main" id="{832E687E-297F-D565-971F-3155D8676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34" y="4415609"/>
            <a:ext cx="406921" cy="4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2E44AFA-B29A-4513-B164-74DF574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357247"/>
            <a:ext cx="2057400" cy="30427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6D1D-9BE7-4B6A-B4D1-FD497C782274}" type="datetime1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15.05.2022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E434CB-53F2-43DE-989A-34F83773913E}"/>
              </a:ext>
            </a:extLst>
          </p:cNvPr>
          <p:cNvSpPr txBox="1"/>
          <p:nvPr/>
        </p:nvSpPr>
        <p:spPr>
          <a:xfrm>
            <a:off x="855423" y="295945"/>
            <a:ext cx="718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Biological background- </a:t>
            </a:r>
            <a:r>
              <a:rPr kumimoji="0" lang="de-D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Supplementary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CDE483F-007A-4AB6-9094-9439F0148193}"/>
              </a:ext>
            </a:extLst>
          </p:cNvPr>
          <p:cNvCxnSpPr>
            <a:cxnSpLocks/>
          </p:cNvCxnSpPr>
          <p:nvPr/>
        </p:nvCxnSpPr>
        <p:spPr>
          <a:xfrm>
            <a:off x="726619" y="849404"/>
            <a:ext cx="6854981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5AA2DAF-4E4E-60E3-5793-E5162487086D}"/>
              </a:ext>
            </a:extLst>
          </p:cNvPr>
          <p:cNvSpPr/>
          <p:nvPr/>
        </p:nvSpPr>
        <p:spPr>
          <a:xfrm>
            <a:off x="152780" y="0"/>
            <a:ext cx="406921" cy="5715000"/>
          </a:xfrm>
          <a:prstGeom prst="rect">
            <a:avLst/>
          </a:prstGeom>
          <a:gradFill>
            <a:gsLst>
              <a:gs pos="1000">
                <a:schemeClr val="bg1">
                  <a:alpha val="91000"/>
                </a:schemeClr>
              </a:gs>
              <a:gs pos="89000">
                <a:schemeClr val="bg1"/>
              </a:gs>
              <a:gs pos="57000">
                <a:srgbClr val="12D4E8"/>
              </a:gs>
              <a:gs pos="30000">
                <a:srgbClr val="10A1EA"/>
              </a:gs>
              <a:gs pos="6000">
                <a:srgbClr val="12D4E8"/>
              </a:gs>
              <a:gs pos="15000">
                <a:srgbClr val="175CF5"/>
              </a:gs>
              <a:gs pos="10000">
                <a:srgbClr val="10A1EA"/>
              </a:gs>
              <a:gs pos="22000">
                <a:srgbClr val="175CF5"/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27E193-062B-1452-70A0-30F77337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4750" y="5325759"/>
            <a:ext cx="2057400" cy="30427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8A29C-259F-45D5-BFFA-A48772AC905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2E41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2E418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400FDB4-FD57-FB87-F549-2AF5E6E1AE51}"/>
              </a:ext>
            </a:extLst>
          </p:cNvPr>
          <p:cNvCxnSpPr>
            <a:cxnSpLocks/>
          </p:cNvCxnSpPr>
          <p:nvPr/>
        </p:nvCxnSpPr>
        <p:spPr>
          <a:xfrm flipH="1">
            <a:off x="8832150" y="4805914"/>
            <a:ext cx="311850" cy="909086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>
            <a:extLst>
              <a:ext uri="{FF2B5EF4-FFF2-40B4-BE49-F238E27FC236}">
                <a16:creationId xmlns:a16="http://schemas.microsoft.com/office/drawing/2014/main" id="{83A8EE2E-0954-6F9A-1734-5FCF5AFB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39" y="107468"/>
            <a:ext cx="1385921" cy="1236316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16F5C3D-50C3-059D-6772-1DD70D5E9604}"/>
              </a:ext>
            </a:extLst>
          </p:cNvPr>
          <p:cNvCxnSpPr>
            <a:cxnSpLocks/>
          </p:cNvCxnSpPr>
          <p:nvPr/>
        </p:nvCxnSpPr>
        <p:spPr>
          <a:xfrm>
            <a:off x="628650" y="5378847"/>
            <a:ext cx="7414752" cy="0"/>
          </a:xfrm>
          <a:prstGeom prst="line">
            <a:avLst/>
          </a:prstGeom>
          <a:ln>
            <a:solidFill>
              <a:srgbClr val="10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Monatskalender Silhouette">
            <a:extLst>
              <a:ext uri="{FF2B5EF4-FFF2-40B4-BE49-F238E27FC236}">
                <a16:creationId xmlns:a16="http://schemas.microsoft.com/office/drawing/2014/main" id="{ADE41C17-DE6A-3F4F-C168-68D57E936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948" y="3234705"/>
            <a:ext cx="406921" cy="406921"/>
          </a:xfrm>
          <a:prstGeom prst="rect">
            <a:avLst/>
          </a:prstGeom>
        </p:spPr>
      </p:pic>
      <p:pic>
        <p:nvPicPr>
          <p:cNvPr id="47" name="Grafik 46" descr="DNA mit einfarbiger Füllung">
            <a:extLst>
              <a:ext uri="{FF2B5EF4-FFF2-40B4-BE49-F238E27FC236}">
                <a16:creationId xmlns:a16="http://schemas.microsoft.com/office/drawing/2014/main" id="{E6445AF2-A601-F24F-39D8-B822D3873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47" y="872897"/>
            <a:ext cx="406921" cy="406921"/>
          </a:xfrm>
          <a:prstGeom prst="rect">
            <a:avLst/>
          </a:prstGeom>
        </p:spPr>
      </p:pic>
      <p:pic>
        <p:nvPicPr>
          <p:cNvPr id="51" name="Grafik 50" descr="Balkendiagramm Silhouette">
            <a:extLst>
              <a:ext uri="{FF2B5EF4-FFF2-40B4-BE49-F238E27FC236}">
                <a16:creationId xmlns:a16="http://schemas.microsoft.com/office/drawing/2014/main" id="{96C3BDE6-7984-B720-4EB5-C4480C42E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220" y="2053801"/>
            <a:ext cx="406921" cy="406921"/>
          </a:xfrm>
          <a:prstGeom prst="rect">
            <a:avLst/>
          </a:prstGeom>
        </p:spPr>
      </p:pic>
      <p:pic>
        <p:nvPicPr>
          <p:cNvPr id="57" name="Grafik 56" descr="Benutzer Silhouette">
            <a:extLst>
              <a:ext uri="{FF2B5EF4-FFF2-40B4-BE49-F238E27FC236}">
                <a16:creationId xmlns:a16="http://schemas.microsoft.com/office/drawing/2014/main" id="{FAF1D196-7D05-3E8B-77EB-98DB84254D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7949" y="4415609"/>
            <a:ext cx="406921" cy="406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9B0F17-F148-5E16-8821-AF3E7006B5BB}"/>
              </a:ext>
            </a:extLst>
          </p:cNvPr>
          <p:cNvSpPr txBox="1"/>
          <p:nvPr/>
        </p:nvSpPr>
        <p:spPr>
          <a:xfrm>
            <a:off x="513839" y="888373"/>
            <a:ext cx="18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Embryonic development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482163-8702-A1F8-2EB9-A965CF0A5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54" y="3179109"/>
            <a:ext cx="5181600" cy="2152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08888F-68EA-DE24-E3AE-5E857571F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3494" y="941065"/>
            <a:ext cx="5168257" cy="2152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B5AC42D-1AD2-5784-5C27-A0E25DD6F19C}"/>
              </a:ext>
            </a:extLst>
          </p:cNvPr>
          <p:cNvSpPr/>
          <p:nvPr/>
        </p:nvSpPr>
        <p:spPr>
          <a:xfrm>
            <a:off x="5086187" y="1002847"/>
            <a:ext cx="2595563" cy="206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F83FD7-1555-3BDE-7C81-5CD6F764445A}"/>
              </a:ext>
            </a:extLst>
          </p:cNvPr>
          <p:cNvSpPr/>
          <p:nvPr/>
        </p:nvSpPr>
        <p:spPr>
          <a:xfrm>
            <a:off x="721786" y="3199100"/>
            <a:ext cx="2600253" cy="214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3E2AB2-A001-D3F4-AF15-C9E1FA2FD984}"/>
              </a:ext>
            </a:extLst>
          </p:cNvPr>
          <p:cNvSpPr txBox="1"/>
          <p:nvPr/>
        </p:nvSpPr>
        <p:spPr>
          <a:xfrm>
            <a:off x="7155992" y="3209915"/>
            <a:ext cx="16761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https://www.pinterest.de/supermamame/fetus-week-by-week/</a:t>
            </a:r>
          </a:p>
        </p:txBody>
      </p:sp>
    </p:spTree>
    <p:extLst>
      <p:ext uri="{BB962C8B-B14F-4D97-AF65-F5344CB8AC3E}">
        <p14:creationId xmlns:p14="http://schemas.microsoft.com/office/powerpoint/2010/main" val="42517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508</Words>
  <Application>Microsoft Office PowerPoint</Application>
  <PresentationFormat>Bildschirmpräsentation (16:10)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Linux Libertine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Christmann</dc:creator>
  <cp:lastModifiedBy>Roland Eigenmann</cp:lastModifiedBy>
  <cp:revision>88</cp:revision>
  <cp:lastPrinted>2022-05-15T19:03:45Z</cp:lastPrinted>
  <dcterms:created xsi:type="dcterms:W3CDTF">2021-04-25T10:47:29Z</dcterms:created>
  <dcterms:modified xsi:type="dcterms:W3CDTF">2022-05-15T19:04:50Z</dcterms:modified>
</cp:coreProperties>
</file>