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22" r:id="rId2"/>
    <p:sldId id="325" r:id="rId3"/>
    <p:sldId id="326" r:id="rId4"/>
    <p:sldId id="323" r:id="rId5"/>
    <p:sldId id="318" r:id="rId6"/>
    <p:sldId id="319" r:id="rId7"/>
    <p:sldId id="329" r:id="rId8"/>
    <p:sldId id="332" r:id="rId9"/>
    <p:sldId id="333" r:id="rId10"/>
    <p:sldId id="330" r:id="rId11"/>
    <p:sldId id="331" r:id="rId12"/>
    <p:sldId id="334" r:id="rId13"/>
    <p:sldId id="320" r:id="rId14"/>
    <p:sldId id="321" r:id="rId15"/>
    <p:sldId id="327" r:id="rId16"/>
    <p:sldId id="328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83626" autoAdjust="0"/>
  </p:normalViewPr>
  <p:slideViewPr>
    <p:cSldViewPr snapToGrid="0">
      <p:cViewPr varScale="1">
        <p:scale>
          <a:sx n="110" d="100"/>
          <a:sy n="110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4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3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72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3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2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8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TRAs are meant to play an important role in embryogenesis, therefor we’ll investigate: </a:t>
            </a:r>
            <a:r>
              <a:rPr lang="en-US" sz="1200" b="1" dirty="0"/>
              <a:t>How do TRAs influence embryonic development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Furthermore we’ll try to figure out, if TRAs influence the development of CNS during week 4 to 9. In addition we’ll try to identify the role of chemokines for the CNS in this period.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2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quite interesting issue how a complex multicellular organism develops from a single cell. Our dataset targets week 4 to 9. Especially the brain develops </a:t>
            </a:r>
          </a:p>
          <a:p>
            <a:r>
              <a:rPr lang="en-US" dirty="0"/>
              <a:t>At week 4: the neural tube closes and the heart starts to beat and first structures like arm buds develop. </a:t>
            </a:r>
          </a:p>
          <a:p>
            <a:r>
              <a:rPr lang="en-US" dirty="0"/>
              <a:t>The brain of the fetus grows  during the next weeks and the Prosencephalon develops to the Diencephalon and Telencephalon. Furthermore the morphology of the embryo changes. </a:t>
            </a:r>
          </a:p>
          <a:p>
            <a:r>
              <a:rPr lang="en-US" dirty="0"/>
              <a:t>Major parts of the brain are developed at week 9. </a:t>
            </a:r>
          </a:p>
          <a:p>
            <a:r>
              <a:rPr lang="en-US" dirty="0"/>
              <a:t>Many signals influence the development of the brain e.g. chemokines.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chemokines ?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structure. 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They play an important role in embryonic development, which is unknown.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35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8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16.05.2022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16.05.2022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16.05.2022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12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9.jp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1.jp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6.sv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5.svg"/><Relationship Id="rId5" Type="http://schemas.openxmlformats.org/officeDocument/2006/relationships/image" Target="../media/image3.svg"/><Relationship Id="rId10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0.jpg"/><Relationship Id="rId18" Type="http://schemas.openxmlformats.org/officeDocument/2006/relationships/image" Target="../media/image25.jpg"/><Relationship Id="rId26" Type="http://schemas.openxmlformats.org/officeDocument/2006/relationships/image" Target="../media/image33.jpg"/><Relationship Id="rId3" Type="http://schemas.openxmlformats.org/officeDocument/2006/relationships/image" Target="../media/image2.png"/><Relationship Id="rId21" Type="http://schemas.openxmlformats.org/officeDocument/2006/relationships/image" Target="../media/image28.jpg"/><Relationship Id="rId7" Type="http://schemas.openxmlformats.org/officeDocument/2006/relationships/image" Target="../media/image17.png"/><Relationship Id="rId12" Type="http://schemas.openxmlformats.org/officeDocument/2006/relationships/image" Target="../media/image19.jpg"/><Relationship Id="rId17" Type="http://schemas.openxmlformats.org/officeDocument/2006/relationships/image" Target="../media/image24.jpg"/><Relationship Id="rId25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jpg"/><Relationship Id="rId20" Type="http://schemas.openxmlformats.org/officeDocument/2006/relationships/image" Target="../media/image27.jpg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1.png"/><Relationship Id="rId24" Type="http://schemas.openxmlformats.org/officeDocument/2006/relationships/image" Target="../media/image31.jpg"/><Relationship Id="rId5" Type="http://schemas.openxmlformats.org/officeDocument/2006/relationships/image" Target="../media/image15.png"/><Relationship Id="rId15" Type="http://schemas.openxmlformats.org/officeDocument/2006/relationships/image" Target="../media/image22.jpg"/><Relationship Id="rId23" Type="http://schemas.openxmlformats.org/officeDocument/2006/relationships/image" Target="../media/image30.jpg"/><Relationship Id="rId28" Type="http://schemas.openxmlformats.org/officeDocument/2006/relationships/image" Target="../media/image35.jpg"/><Relationship Id="rId10" Type="http://schemas.openxmlformats.org/officeDocument/2006/relationships/image" Target="../media/image9.svg"/><Relationship Id="rId19" Type="http://schemas.openxmlformats.org/officeDocument/2006/relationships/image" Target="../media/image26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1.jpg"/><Relationship Id="rId22" Type="http://schemas.openxmlformats.org/officeDocument/2006/relationships/image" Target="../media/image29.jpg"/><Relationship Id="rId27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10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Expression boxplot </a:t>
            </a:r>
            <a:r>
              <a:rPr lang="en-US" sz="2400" dirty="0" err="1"/>
              <a:t>vsnrma</a:t>
            </a:r>
            <a:r>
              <a:rPr lang="en-US" sz="2400" dirty="0"/>
              <a:t> normalized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chips</a:t>
            </a:r>
            <a:r>
              <a:rPr lang="de-DE" dirty="0"/>
              <a:t> in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after </a:t>
            </a:r>
            <a:r>
              <a:rPr lang="de-DE" dirty="0" err="1"/>
              <a:t>normalization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1047DF-C23F-4864-5A7B-BB6789D6B0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12" y="2099630"/>
            <a:ext cx="4300864" cy="26542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11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</a:t>
            </a:r>
            <a:r>
              <a:rPr lang="en-US" sz="2400" dirty="0"/>
              <a:t>. RNA degradation plots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CCCCF-777E-E1FD-6258-040C87326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2857499"/>
            <a:ext cx="3334216" cy="2057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66C38-E319-0E99-57B4-2D08B05B22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85" y="2937632"/>
            <a:ext cx="3334217" cy="20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4. Scatterplots</a:t>
            </a:r>
            <a:endParaRPr lang="en-US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5F32D8-565A-4C31-6F89-D9EB34BC2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48" y="2763317"/>
            <a:ext cx="3699203" cy="22829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66B5E5-851A-22B8-1637-AD3A5D0D6685}"/>
              </a:ext>
            </a:extLst>
          </p:cNvPr>
          <p:cNvSpPr txBox="1"/>
          <p:nvPr/>
        </p:nvSpPr>
        <p:spPr>
          <a:xfrm>
            <a:off x="5692273" y="241940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5, </a:t>
            </a:r>
            <a:r>
              <a:rPr lang="de-DE" dirty="0" err="1"/>
              <a:t>rep</a:t>
            </a:r>
            <a:r>
              <a:rPr lang="de-DE" dirty="0"/>
              <a:t> 1 and </a:t>
            </a:r>
            <a:r>
              <a:rPr lang="de-DE" dirty="0" err="1"/>
              <a:t>rep2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6F7926-B998-3042-B39F-EFA87DF62622}"/>
              </a:ext>
            </a:extLst>
          </p:cNvPr>
          <p:cNvSpPr txBox="1"/>
          <p:nvPr/>
        </p:nvSpPr>
        <p:spPr>
          <a:xfrm>
            <a:off x="1795905" y="2393947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1, </a:t>
            </a:r>
            <a:r>
              <a:rPr lang="de-DE" dirty="0" err="1"/>
              <a:t>rep</a:t>
            </a:r>
            <a:r>
              <a:rPr lang="de-DE" dirty="0"/>
              <a:t> 2 and </a:t>
            </a:r>
            <a:r>
              <a:rPr lang="de-DE" dirty="0" err="1"/>
              <a:t>rep3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45E157-8DE7-C57D-192C-A03B531A9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8" y="2754770"/>
            <a:ext cx="3704035" cy="22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Team/</a:t>
            </a:r>
            <a:r>
              <a:rPr lang="de-DE" sz="3200">
                <a:latin typeface="+mj-lt"/>
              </a:rPr>
              <a:t>Roles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482163-8702-A1F8-2EB9-A965CF0A5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54" y="3179109"/>
            <a:ext cx="5181600" cy="2152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8888F-68EA-DE24-E3AE-5E857571F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3494" y="941065"/>
            <a:ext cx="5168257" cy="2152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5AC42D-1AD2-5784-5C27-A0E25DD6F19C}"/>
              </a:ext>
            </a:extLst>
          </p:cNvPr>
          <p:cNvSpPr/>
          <p:nvPr/>
        </p:nvSpPr>
        <p:spPr>
          <a:xfrm>
            <a:off x="5086187" y="1002847"/>
            <a:ext cx="2595563" cy="206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F83FD7-1555-3BDE-7C81-5CD6F764445A}"/>
              </a:ext>
            </a:extLst>
          </p:cNvPr>
          <p:cNvSpPr/>
          <p:nvPr/>
        </p:nvSpPr>
        <p:spPr>
          <a:xfrm>
            <a:off x="721786" y="3199100"/>
            <a:ext cx="2600253" cy="214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3E2AB2-A001-D3F4-AF15-C9E1FA2FD984}"/>
              </a:ext>
            </a:extLst>
          </p:cNvPr>
          <p:cNvSpPr txBox="1"/>
          <p:nvPr/>
        </p:nvSpPr>
        <p:spPr>
          <a:xfrm>
            <a:off x="7155992" y="3209915"/>
            <a:ext cx="16761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https://www.pinterest.de/supermamame/fetus-week-by-week/</a:t>
            </a:r>
          </a:p>
        </p:txBody>
      </p:sp>
    </p:spTree>
    <p:extLst>
      <p:ext uri="{BB962C8B-B14F-4D97-AF65-F5344CB8AC3E}">
        <p14:creationId xmlns:p14="http://schemas.microsoft.com/office/powerpoint/2010/main" val="4251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348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Classes of chemokines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8CCF0-4DA9-02EC-8B02-6BCC13A7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8780" y="1370872"/>
            <a:ext cx="4285859" cy="3889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5F1DD3-2EDA-E43E-DFFF-E03BB38DE288}"/>
              </a:ext>
            </a:extLst>
          </p:cNvPr>
          <p:cNvSpPr txBox="1"/>
          <p:nvPr/>
        </p:nvSpPr>
        <p:spPr>
          <a:xfrm>
            <a:off x="7610017" y="1600588"/>
            <a:ext cx="11817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https://www.biolegend.com/chemokine_receptors</a:t>
            </a:r>
          </a:p>
        </p:txBody>
      </p:sp>
    </p:spTree>
    <p:extLst>
      <p:ext uri="{BB962C8B-B14F-4D97-AF65-F5344CB8AC3E}">
        <p14:creationId xmlns:p14="http://schemas.microsoft.com/office/powerpoint/2010/main" val="106657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Biological thesis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D74434-B654-9FC5-0B6D-8E3DE6896E23}"/>
              </a:ext>
            </a:extLst>
          </p:cNvPr>
          <p:cNvSpPr txBox="1"/>
          <p:nvPr/>
        </p:nvSpPr>
        <p:spPr>
          <a:xfrm>
            <a:off x="851192" y="1514481"/>
            <a:ext cx="622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TRAs influence embryonic development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921826-E5A2-84EC-53A1-C7D494DC356D}"/>
              </a:ext>
            </a:extLst>
          </p:cNvPr>
          <p:cNvSpPr txBox="1"/>
          <p:nvPr/>
        </p:nvSpPr>
        <p:spPr>
          <a:xfrm>
            <a:off x="851192" y="1977545"/>
            <a:ext cx="701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TRAs influence the development of the CNS during week 4 to 9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chemokines or their receptors presented in this developmental stage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221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Embryonic development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5EEDB-1870-88C6-2649-AD43175652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3370" y="998315"/>
            <a:ext cx="4268270" cy="1859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F718CF-D9D8-5023-63DF-560A32F448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19" y="2909252"/>
            <a:ext cx="4577835" cy="23690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098D04-92CE-AA8E-F39F-2AA13E514329}"/>
              </a:ext>
            </a:extLst>
          </p:cNvPr>
          <p:cNvSpPr txBox="1"/>
          <p:nvPr/>
        </p:nvSpPr>
        <p:spPr>
          <a:xfrm>
            <a:off x="7491640" y="1302247"/>
            <a:ext cx="1865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Entwicklungs</a:t>
            </a:r>
            <a:r>
              <a:rPr lang="en-US" sz="1050" dirty="0"/>
              <a:t>- und </a:t>
            </a:r>
            <a:r>
              <a:rPr lang="en-US" sz="1050" dirty="0" err="1"/>
              <a:t>Reproduktionsbiologie</a:t>
            </a:r>
            <a:endParaRPr lang="en-US" sz="1050" dirty="0"/>
          </a:p>
          <a:p>
            <a:r>
              <a:rPr lang="en-US" sz="1050" dirty="0"/>
              <a:t>Müller 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6B4A27-7803-512D-2E98-CBAB82E801AF}"/>
              </a:ext>
            </a:extLst>
          </p:cNvPr>
          <p:cNvSpPr txBox="1"/>
          <p:nvPr/>
        </p:nvSpPr>
        <p:spPr>
          <a:xfrm>
            <a:off x="5377343" y="3047586"/>
            <a:ext cx="32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targets week 4 to 9 of embryonic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457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239C7F8-76C7-2741-EE17-611C716D0AC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Chemokines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4632" y="141303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61512" y="17946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61512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Affymetrix Human Genome </a:t>
            </a:r>
            <a:r>
              <a:rPr lang="en-US" sz="2400" dirty="0" err="1"/>
              <a:t>U133</a:t>
            </a:r>
            <a:r>
              <a:rPr lang="en-US" sz="2400" dirty="0"/>
              <a:t> Plus 2.0 Array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analysis of over 47,000 transcripts and variants through comparison of 54 000 probe sets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8472A8-7F8B-8DBD-DA72-AA84405C44C2}"/>
              </a:ext>
            </a:extLst>
          </p:cNvPr>
          <p:cNvSpPr txBox="1"/>
          <p:nvPr/>
        </p:nvSpPr>
        <p:spPr>
          <a:xfrm>
            <a:off x="854632" y="2038484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sensitivity 1:100,000</a:t>
            </a:r>
          </a:p>
        </p:txBody>
      </p:sp>
    </p:spTree>
    <p:extLst>
      <p:ext uri="{BB962C8B-B14F-4D97-AF65-F5344CB8AC3E}">
        <p14:creationId xmlns:p14="http://schemas.microsoft.com/office/powerpoint/2010/main" val="32470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8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Array surface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96C3769-587E-D85E-0A22-D0A0D83C9E66}"/>
              </a:ext>
            </a:extLst>
          </p:cNvPr>
          <p:cNvGrpSpPr/>
          <p:nvPr/>
        </p:nvGrpSpPr>
        <p:grpSpPr>
          <a:xfrm>
            <a:off x="598485" y="913051"/>
            <a:ext cx="7385601" cy="5238922"/>
            <a:chOff x="598485" y="913051"/>
            <a:chExt cx="7385601" cy="523892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FAB96EF-F450-2C20-97E9-B1000E96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3" y="913293"/>
              <a:ext cx="1895833" cy="1170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FDBF95-ACFB-D61F-6698-91771BFC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757" y="913051"/>
              <a:ext cx="1895834" cy="1170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1C84FEE-7792-D0AF-F898-E3D0C47E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571" y="921087"/>
              <a:ext cx="1895834" cy="1170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402FE35-4ABA-9B22-E188-DF841F2B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238" y="921087"/>
              <a:ext cx="1895834" cy="117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A1872F-B5E9-A6F8-1F8E-AC7A2B8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46" y="1921059"/>
              <a:ext cx="1895834" cy="117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C3A9C45-F03B-CFD1-B137-D3A20516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580" y="1928853"/>
              <a:ext cx="1895834" cy="117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30EEB42-5057-09A3-BFE0-2A7104C0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1928611"/>
              <a:ext cx="1895834" cy="11700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BA5A92D-B68A-8088-3DD6-C12912FF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45" y="1922180"/>
              <a:ext cx="1895834" cy="117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AAF38B6-87BE-CEFC-A88D-48CA627D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4" y="2944413"/>
              <a:ext cx="1895834" cy="117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A44E5DB-33C3-C435-B9E3-D81E555D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748" y="2953597"/>
              <a:ext cx="1895834" cy="117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6942119-9C56-0579-DC23-D12BD8937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2953597"/>
              <a:ext cx="1895834" cy="117000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42DE483-2A54-6981-3D72-0859F448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2964862"/>
              <a:ext cx="1895834" cy="11700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B0E5505-1898-02D2-4295-B81A6E2A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87" y="3952421"/>
              <a:ext cx="1895834" cy="117000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E7280FA-4D0F-95E3-459B-DAB67FCB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23" y="3969157"/>
              <a:ext cx="1895834" cy="117000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A1F29F4-E582-2CCD-2137-EF59873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948" y="3969839"/>
              <a:ext cx="1895834" cy="117000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8BEE6FB2-108C-428A-68AC-F0883726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3976270"/>
              <a:ext cx="1895834" cy="1170000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17D4AEE3-8F33-7F1A-24BB-604B22D6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5" y="4964995"/>
              <a:ext cx="1895834" cy="117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316C736-947B-5BC2-0845-38C7F7BE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78" y="4981973"/>
              <a:ext cx="1895834" cy="11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39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638</Words>
  <Application>Microsoft Office PowerPoint</Application>
  <PresentationFormat>Bildschirmpräsentation (16:10)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Linux Libertine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David Jewanski</cp:lastModifiedBy>
  <cp:revision>89</cp:revision>
  <cp:lastPrinted>2022-05-15T19:03:45Z</cp:lastPrinted>
  <dcterms:created xsi:type="dcterms:W3CDTF">2021-04-25T10:47:29Z</dcterms:created>
  <dcterms:modified xsi:type="dcterms:W3CDTF">2022-05-16T14:38:18Z</dcterms:modified>
</cp:coreProperties>
</file>