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26" r:id="rId2"/>
    <p:sldId id="323" r:id="rId3"/>
    <p:sldId id="318" r:id="rId4"/>
    <p:sldId id="335" r:id="rId5"/>
    <p:sldId id="319" r:id="rId6"/>
    <p:sldId id="329" r:id="rId7"/>
    <p:sldId id="332" r:id="rId8"/>
    <p:sldId id="333" r:id="rId9"/>
    <p:sldId id="330" r:id="rId10"/>
    <p:sldId id="331" r:id="rId11"/>
    <p:sldId id="334" r:id="rId12"/>
    <p:sldId id="320" r:id="rId13"/>
    <p:sldId id="321" r:id="rId14"/>
    <p:sldId id="325" r:id="rId15"/>
    <p:sldId id="327" r:id="rId16"/>
    <p:sldId id="328" r:id="rId17"/>
    <p:sldId id="322" r:id="rId1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Christmann" initials="PC" lastIdx="5" clrIdx="0">
    <p:extLst>
      <p:ext uri="{19B8F6BF-5375-455C-9EA6-DF929625EA0E}">
        <p15:presenceInfo xmlns:p15="http://schemas.microsoft.com/office/powerpoint/2012/main" userId="Paul Christ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B10"/>
    <a:srgbClr val="10A1EA"/>
    <a:srgbClr val="2E4186"/>
    <a:srgbClr val="17F1D7"/>
    <a:srgbClr val="12D4E8"/>
    <a:srgbClr val="175CF5"/>
    <a:srgbClr val="E7E6F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1" autoAdjust="0"/>
    <p:restoredTop sz="83639" autoAdjust="0"/>
  </p:normalViewPr>
  <p:slideViewPr>
    <p:cSldViewPr snapToGrid="0">
      <p:cViewPr varScale="1">
        <p:scale>
          <a:sx n="96" d="100"/>
          <a:sy n="96" d="100"/>
        </p:scale>
        <p:origin x="1275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6BCB4-5747-4B09-964D-B3729956D23A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12AC4-85F9-4B93-92D3-A9937CE1B9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53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quite interesting issue how a complex multicellular organism develops from a single cell. Our dataset targets week 4 to 9. Especially the brain develops </a:t>
            </a:r>
          </a:p>
          <a:p>
            <a:r>
              <a:rPr lang="en-US" dirty="0"/>
              <a:t>At week 4: the neural tube closes and the heart starts to beat and first structures like arm buds develop. </a:t>
            </a:r>
          </a:p>
          <a:p>
            <a:r>
              <a:rPr lang="en-US" dirty="0"/>
              <a:t>The brain of the fetus grows  during the next weeks and the Prosencephalon develops to the Diencephalon and Telencephalon. Furthermore the morphology of the embryo changes. </a:t>
            </a:r>
          </a:p>
          <a:p>
            <a:r>
              <a:rPr lang="en-US" dirty="0"/>
              <a:t>Major parts of the brain are developed at week 9. </a:t>
            </a:r>
          </a:p>
          <a:p>
            <a:r>
              <a:rPr lang="en-US" dirty="0"/>
              <a:t>Many signals influence the development of the brain e.g. chemokines.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779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RNA </a:t>
            </a:r>
            <a:r>
              <a:rPr lang="de-DE" dirty="0" err="1"/>
              <a:t>degradation</a:t>
            </a:r>
            <a:r>
              <a:rPr lang="de-DE" dirty="0"/>
              <a:t>. The RNA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surface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unstable</a:t>
            </a:r>
            <a:r>
              <a:rPr lang="de-DE" dirty="0"/>
              <a:t> </a:t>
            </a:r>
            <a:r>
              <a:rPr lang="de-DE" dirty="0" err="1"/>
              <a:t>molecule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degradates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degradation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 on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microarray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72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32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929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420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TRAs are meant to play an important role in embryogenesis, therefor we’ll investigate: </a:t>
            </a:r>
            <a:r>
              <a:rPr lang="en-US" sz="1200" b="1" dirty="0"/>
              <a:t>How do TRAs influence embryonic development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Furthermore we’ll try to figure out, if TRAs influence the development of CNS during week 4 to 9. In addition we’ll try to identify the role of chemokines for the CNS in this period.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822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187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23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34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are chemokines ?</a:t>
            </a:r>
          </a:p>
          <a:p>
            <a:r>
              <a:rPr lang="en-US" dirty="0"/>
              <a:t>Small </a:t>
            </a:r>
            <a:r>
              <a:rPr lang="en-US" dirty="0" err="1"/>
              <a:t>groupe</a:t>
            </a:r>
            <a:r>
              <a:rPr lang="en-US" dirty="0"/>
              <a:t> of proteins with similar structure. </a:t>
            </a:r>
          </a:p>
          <a:p>
            <a:r>
              <a:rPr lang="en-US" dirty="0" err="1"/>
              <a:t>Chemoattractors</a:t>
            </a:r>
            <a:r>
              <a:rPr lang="en-US" dirty="0"/>
              <a:t>: 	-&gt; cells (dendritic cells) </a:t>
            </a:r>
            <a:r>
              <a:rPr lang="en-US" dirty="0" err="1"/>
              <a:t>rerlease</a:t>
            </a:r>
            <a:r>
              <a:rPr lang="en-US" dirty="0"/>
              <a:t> them, effector cells (leukocytes) move to the origin of release</a:t>
            </a:r>
          </a:p>
          <a:p>
            <a:r>
              <a:rPr lang="en-US" dirty="0"/>
              <a:t>		-&gt;chemokines bind to GPCR and induce  signaling cascade</a:t>
            </a:r>
          </a:p>
          <a:p>
            <a:r>
              <a:rPr lang="en-US" dirty="0"/>
              <a:t>They play an important role in embryonic development, which is unknown.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56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important issue are TRAs</a:t>
            </a:r>
          </a:p>
          <a:p>
            <a:r>
              <a:rPr lang="en-US" dirty="0"/>
              <a:t>Functional immune cells are </a:t>
            </a:r>
            <a:r>
              <a:rPr lang="en-US" dirty="0" err="1"/>
              <a:t>necasssary</a:t>
            </a:r>
            <a:r>
              <a:rPr lang="en-US" dirty="0"/>
              <a:t> to prevent infections</a:t>
            </a:r>
          </a:p>
          <a:p>
            <a:r>
              <a:rPr lang="en-US" dirty="0"/>
              <a:t>Shouldn’t react against </a:t>
            </a:r>
            <a:r>
              <a:rPr lang="en-US" dirty="0" err="1"/>
              <a:t>selfantigens</a:t>
            </a:r>
            <a:r>
              <a:rPr lang="en-US" dirty="0"/>
              <a:t> -&gt; negative control in thymus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Medullary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thymic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epithelial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mTECs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)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present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slef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-antigens on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their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surface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,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reacting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immune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will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be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removed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Tissue restricted antigens (TRAs) code for </a:t>
            </a:r>
            <a:r>
              <a:rPr lang="en-US" dirty="0" err="1"/>
              <a:t>selfantigens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Genes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more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5x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median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less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diffrent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tissues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expressed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TRAs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ordered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cluster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which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controlled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by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transcriptionfactor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dirty="0"/>
              <a:t>Autoimmune Regulator (AIRE)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42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important issue are TRAs</a:t>
            </a:r>
          </a:p>
          <a:p>
            <a:r>
              <a:rPr lang="en-US" dirty="0"/>
              <a:t>Functional immune cells are </a:t>
            </a:r>
            <a:r>
              <a:rPr lang="en-US" dirty="0" err="1"/>
              <a:t>necasssary</a:t>
            </a:r>
            <a:r>
              <a:rPr lang="en-US" dirty="0"/>
              <a:t> to prevent infections</a:t>
            </a:r>
          </a:p>
          <a:p>
            <a:r>
              <a:rPr lang="en-US" dirty="0"/>
              <a:t>Shouldn’t react against </a:t>
            </a:r>
            <a:r>
              <a:rPr lang="en-US" dirty="0" err="1"/>
              <a:t>selfantigens</a:t>
            </a:r>
            <a:r>
              <a:rPr lang="en-US" dirty="0"/>
              <a:t> -&gt; negative control in thymus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Medullary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thymic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epithelial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mTECs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)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present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slef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-antigens on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their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surface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,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reacting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immune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will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be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removed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Tissue restricted antigens (TRAs) code for </a:t>
            </a:r>
            <a:r>
              <a:rPr lang="en-US" dirty="0" err="1"/>
              <a:t>selfantigens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Genes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more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5x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median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less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diffrent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tissues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expressed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TRAs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ordered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cluster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which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controlled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by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transcriptionfactor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dirty="0"/>
              <a:t>Autoimmune Regulator (AIRE)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57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359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investigate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acquisition</a:t>
            </a:r>
            <a:r>
              <a:rPr lang="de-DE" dirty="0"/>
              <a:t>, I am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intoduce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microarray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was </a:t>
            </a:r>
            <a:r>
              <a:rPr lang="de-DE" dirty="0" err="1"/>
              <a:t>obtained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affymetrix</a:t>
            </a:r>
            <a:r>
              <a:rPr lang="de-DE" dirty="0"/>
              <a:t> human </a:t>
            </a:r>
            <a:r>
              <a:rPr lang="de-DE" dirty="0" err="1"/>
              <a:t>genome</a:t>
            </a:r>
            <a:r>
              <a:rPr lang="de-DE" dirty="0"/>
              <a:t> </a:t>
            </a:r>
            <a:r>
              <a:rPr lang="de-DE" dirty="0" err="1"/>
              <a:t>U133</a:t>
            </a:r>
            <a:r>
              <a:rPr lang="de-DE" dirty="0"/>
              <a:t> Plus 2.0 Array,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47,000 </a:t>
            </a:r>
            <a:r>
              <a:rPr lang="de-DE" dirty="0" err="1"/>
              <a:t>transcripts</a:t>
            </a:r>
            <a:r>
              <a:rPr lang="de-DE" dirty="0"/>
              <a:t> and </a:t>
            </a:r>
            <a:r>
              <a:rPr lang="de-DE" dirty="0" err="1"/>
              <a:t>variants</a:t>
            </a:r>
            <a:r>
              <a:rPr lang="de-DE" dirty="0"/>
              <a:t> and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 </a:t>
            </a:r>
            <a:r>
              <a:rPr lang="de-DE" dirty="0" err="1"/>
              <a:t>transcriptome</a:t>
            </a:r>
            <a:r>
              <a:rPr lang="de-DE" dirty="0"/>
              <a:t> in a 1000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sheet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relevent</a:t>
            </a:r>
            <a:r>
              <a:rPr lang="de-DE" dirty="0"/>
              <a:t> gen </a:t>
            </a:r>
            <a:r>
              <a:rPr lang="de-DE" dirty="0" err="1"/>
              <a:t>sequences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GenBank</a:t>
            </a:r>
            <a:r>
              <a:rPr lang="de-DE" dirty="0"/>
              <a:t>, </a:t>
            </a:r>
            <a:r>
              <a:rPr lang="de-DE" dirty="0" err="1"/>
              <a:t>dbest</a:t>
            </a:r>
            <a:r>
              <a:rPr lang="de-DE" dirty="0"/>
              <a:t> and </a:t>
            </a:r>
            <a:r>
              <a:rPr lang="de-DE" dirty="0" err="1"/>
              <a:t>RefSeq</a:t>
            </a:r>
            <a:r>
              <a:rPr lang="de-DE" dirty="0"/>
              <a:t> and </a:t>
            </a:r>
            <a:r>
              <a:rPr lang="de-DE" dirty="0" err="1"/>
              <a:t>complementary</a:t>
            </a:r>
            <a:r>
              <a:rPr lang="de-DE" dirty="0"/>
              <a:t> </a:t>
            </a:r>
            <a:r>
              <a:rPr lang="de-DE" dirty="0" err="1"/>
              <a:t>oligonucleotide</a:t>
            </a:r>
            <a:r>
              <a:rPr lang="de-DE" dirty="0"/>
              <a:t> </a:t>
            </a:r>
            <a:r>
              <a:rPr lang="de-DE" dirty="0" err="1"/>
              <a:t>probes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synthesized</a:t>
            </a:r>
            <a:r>
              <a:rPr lang="de-DE" dirty="0"/>
              <a:t> </a:t>
            </a:r>
            <a:r>
              <a:rPr lang="de-DE" i="1" dirty="0"/>
              <a:t>in situ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810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785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Quality </a:t>
            </a:r>
            <a:r>
              <a:rPr lang="de-DE" dirty="0" err="1"/>
              <a:t>control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observe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surface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. On </a:t>
            </a:r>
            <a:r>
              <a:rPr lang="de-DE" dirty="0" err="1"/>
              <a:t>the</a:t>
            </a:r>
            <a:r>
              <a:rPr lang="de-DE" dirty="0"/>
              <a:t>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artefacts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fingerprints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irregular</a:t>
            </a:r>
            <a:r>
              <a:rPr lang="de-DE" dirty="0"/>
              <a:t> </a:t>
            </a:r>
            <a:r>
              <a:rPr lang="de-DE" dirty="0" err="1"/>
              <a:t>dye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stripes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though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Microarray 12 </a:t>
            </a:r>
            <a:r>
              <a:rPr lang="de-DE" dirty="0" err="1"/>
              <a:t>with</a:t>
            </a:r>
            <a:r>
              <a:rPr lang="de-DE" dirty="0"/>
              <a:t> 17. This </a:t>
            </a:r>
            <a:r>
              <a:rPr lang="de-DE" dirty="0" err="1"/>
              <a:t>however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in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boundarys</a:t>
            </a:r>
            <a:r>
              <a:rPr lang="de-DE" dirty="0"/>
              <a:t> and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corrected</a:t>
            </a:r>
            <a:r>
              <a:rPr lang="de-DE" dirty="0"/>
              <a:t> after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r>
              <a:rPr lang="de-DE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746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boxplots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normalize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stabilization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robust </a:t>
            </a:r>
            <a:r>
              <a:rPr lang="de-DE" dirty="0" err="1"/>
              <a:t>multichip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. These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systematic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and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fluctuation</a:t>
            </a:r>
            <a:r>
              <a:rPr lang="de-DE" dirty="0"/>
              <a:t> and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comparable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. These </a:t>
            </a:r>
            <a:r>
              <a:rPr lang="de-DE" dirty="0" err="1"/>
              <a:t>boxplots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eliminate</a:t>
            </a:r>
            <a:r>
              <a:rPr lang="de-DE" dirty="0"/>
              <a:t> an </a:t>
            </a:r>
            <a:r>
              <a:rPr lang="de-DE" dirty="0" err="1"/>
              <a:t>unfitting</a:t>
            </a:r>
            <a:r>
              <a:rPr lang="de-DE" dirty="0"/>
              <a:t> </a:t>
            </a:r>
            <a:r>
              <a:rPr lang="de-DE" dirty="0" err="1"/>
              <a:t>chip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13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5B4-7069-4B30-92CD-0AEC62722384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47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494-B548-4041-8C78-F3F11B2153ED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8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C744-8E0F-4666-BC5A-495C368D8BA0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02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605B-8219-405C-BAB3-22CFB93EC77D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70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0600-3A68-4AB7-9141-BAD48B0D6406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01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DBC4-4E8B-4F2E-8D75-B3D601992F13}" type="datetime1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06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780F-35A8-41F2-803D-8DFD54272BEF}" type="datetime1">
              <a:rPr lang="de-DE" smtClean="0"/>
              <a:t>17.05.2022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25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22B-5891-4BB7-B577-825EF80C8DC0}" type="datetime1">
              <a:rPr lang="de-DE" smtClean="0"/>
              <a:t>17.05.2022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9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5F03-E438-409F-948A-23B68EC68711}" type="datetime1">
              <a:rPr lang="de-DE" smtClean="0"/>
              <a:t>17.05.2022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64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C830-2B5C-4E75-B244-C97623B20C7C}" type="datetime1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0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9873-F58D-4E9C-B2A6-B07C00CC07F2}" type="datetime1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3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A87E1-5614-4AB1-8F63-E303A46FF430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A29C-259F-45D5-BFFA-A48772AC9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71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1.jp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4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3.jp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4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svg"/><Relationship Id="rId5" Type="http://schemas.openxmlformats.org/officeDocument/2006/relationships/image" Target="../media/image17.svg"/><Relationship Id="rId10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image" Target="../media/image4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9.svg"/><Relationship Id="rId18" Type="http://schemas.openxmlformats.org/officeDocument/2006/relationships/image" Target="../media/image54.png"/><Relationship Id="rId3" Type="http://schemas.openxmlformats.org/officeDocument/2006/relationships/image" Target="../media/image1.png"/><Relationship Id="rId21" Type="http://schemas.openxmlformats.org/officeDocument/2006/relationships/image" Target="../media/image57.svg"/><Relationship Id="rId7" Type="http://schemas.openxmlformats.org/officeDocument/2006/relationships/image" Target="../media/image17.svg"/><Relationship Id="rId12" Type="http://schemas.openxmlformats.org/officeDocument/2006/relationships/image" Target="../media/image48.png"/><Relationship Id="rId17" Type="http://schemas.openxmlformats.org/officeDocument/2006/relationships/image" Target="../media/image53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47.svg"/><Relationship Id="rId5" Type="http://schemas.openxmlformats.org/officeDocument/2006/relationships/image" Target="../media/image3.svg"/><Relationship Id="rId15" Type="http://schemas.openxmlformats.org/officeDocument/2006/relationships/image" Target="../media/image51.svg"/><Relationship Id="rId10" Type="http://schemas.openxmlformats.org/officeDocument/2006/relationships/image" Target="../media/image46.png"/><Relationship Id="rId19" Type="http://schemas.openxmlformats.org/officeDocument/2006/relationships/image" Target="../media/image55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9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2.jpg"/><Relationship Id="rId18" Type="http://schemas.openxmlformats.org/officeDocument/2006/relationships/image" Target="../media/image27.jpg"/><Relationship Id="rId26" Type="http://schemas.openxmlformats.org/officeDocument/2006/relationships/image" Target="../media/image35.jpg"/><Relationship Id="rId3" Type="http://schemas.openxmlformats.org/officeDocument/2006/relationships/image" Target="../media/image2.png"/><Relationship Id="rId21" Type="http://schemas.openxmlformats.org/officeDocument/2006/relationships/image" Target="../media/image30.jpg"/><Relationship Id="rId7" Type="http://schemas.openxmlformats.org/officeDocument/2006/relationships/image" Target="../media/image18.png"/><Relationship Id="rId12" Type="http://schemas.openxmlformats.org/officeDocument/2006/relationships/image" Target="../media/image21.jpg"/><Relationship Id="rId17" Type="http://schemas.openxmlformats.org/officeDocument/2006/relationships/image" Target="../media/image26.jpg"/><Relationship Id="rId25" Type="http://schemas.openxmlformats.org/officeDocument/2006/relationships/image" Target="../media/image34.jp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5.jpg"/><Relationship Id="rId20" Type="http://schemas.openxmlformats.org/officeDocument/2006/relationships/image" Target="../media/image29.jpg"/><Relationship Id="rId29" Type="http://schemas.openxmlformats.org/officeDocument/2006/relationships/image" Target="../media/image3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1.png"/><Relationship Id="rId24" Type="http://schemas.openxmlformats.org/officeDocument/2006/relationships/image" Target="../media/image33.jpg"/><Relationship Id="rId5" Type="http://schemas.openxmlformats.org/officeDocument/2006/relationships/image" Target="../media/image16.png"/><Relationship Id="rId15" Type="http://schemas.openxmlformats.org/officeDocument/2006/relationships/image" Target="../media/image24.jpg"/><Relationship Id="rId23" Type="http://schemas.openxmlformats.org/officeDocument/2006/relationships/image" Target="../media/image32.jpg"/><Relationship Id="rId28" Type="http://schemas.openxmlformats.org/officeDocument/2006/relationships/image" Target="../media/image37.jpg"/><Relationship Id="rId10" Type="http://schemas.openxmlformats.org/officeDocument/2006/relationships/image" Target="../media/image9.svg"/><Relationship Id="rId19" Type="http://schemas.openxmlformats.org/officeDocument/2006/relationships/image" Target="../media/image28.jp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23.jpg"/><Relationship Id="rId22" Type="http://schemas.openxmlformats.org/officeDocument/2006/relationships/image" Target="../media/image31.jpg"/><Relationship Id="rId27" Type="http://schemas.openxmlformats.org/officeDocument/2006/relationships/image" Target="../media/image3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3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background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854632" y="948149"/>
            <a:ext cx="2215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Embryonic development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65EEDB-1870-88C6-2649-AD43175652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23370" y="998315"/>
            <a:ext cx="4268270" cy="185918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FF718CF-D9D8-5023-63DF-560A32F448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619" y="2909252"/>
            <a:ext cx="4577835" cy="236900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4098D04-92CE-AA8E-F39F-2AA13E514329}"/>
              </a:ext>
            </a:extLst>
          </p:cNvPr>
          <p:cNvSpPr txBox="1"/>
          <p:nvPr/>
        </p:nvSpPr>
        <p:spPr>
          <a:xfrm>
            <a:off x="7491640" y="1302247"/>
            <a:ext cx="18655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Entwicklungs</a:t>
            </a:r>
            <a:r>
              <a:rPr lang="en-US" sz="1050" dirty="0"/>
              <a:t>- und </a:t>
            </a:r>
            <a:r>
              <a:rPr lang="en-US" sz="1050" dirty="0" err="1"/>
              <a:t>Reproduktionsbiologie</a:t>
            </a:r>
            <a:endParaRPr lang="en-US" sz="1050" dirty="0"/>
          </a:p>
          <a:p>
            <a:r>
              <a:rPr lang="en-US" sz="1050" dirty="0"/>
              <a:t>Müller 2018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6B4A27-7803-512D-2E98-CBAB82E801AF}"/>
              </a:ext>
            </a:extLst>
          </p:cNvPr>
          <p:cNvSpPr txBox="1"/>
          <p:nvPr/>
        </p:nvSpPr>
        <p:spPr>
          <a:xfrm>
            <a:off x="5377343" y="3047586"/>
            <a:ext cx="320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dataset targets week 4 to 9 of embryonic development</a:t>
            </a:r>
          </a:p>
        </p:txBody>
      </p:sp>
    </p:spTree>
    <p:extLst>
      <p:ext uri="{BB962C8B-B14F-4D97-AF65-F5344CB8AC3E}">
        <p14:creationId xmlns:p14="http://schemas.microsoft.com/office/powerpoint/2010/main" val="193457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10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3</a:t>
            </a:r>
            <a:r>
              <a:rPr lang="en-US" sz="2400" dirty="0"/>
              <a:t>. RNA degradation plots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in RNA </a:t>
            </a:r>
            <a:r>
              <a:rPr lang="de-DE" dirty="0" err="1"/>
              <a:t>degradation</a:t>
            </a:r>
            <a:r>
              <a:rPr lang="de-DE" dirty="0"/>
              <a:t> in all </a:t>
            </a:r>
            <a:r>
              <a:rPr lang="de-DE" dirty="0" err="1"/>
              <a:t>chips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accepted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1CCCCF-777E-E1FD-6258-040C873263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5" y="2857499"/>
            <a:ext cx="3334216" cy="20576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9E66C38-E319-0E99-57B4-2D08B05B22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85" y="2937632"/>
            <a:ext cx="3334217" cy="20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8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11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4. Scatterplots</a:t>
            </a:r>
            <a:endParaRPr lang="en-US" sz="2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in RNA </a:t>
            </a:r>
            <a:r>
              <a:rPr lang="de-DE" dirty="0" err="1"/>
              <a:t>degradation</a:t>
            </a:r>
            <a:r>
              <a:rPr lang="de-DE" dirty="0"/>
              <a:t> in all </a:t>
            </a:r>
            <a:r>
              <a:rPr lang="de-DE" dirty="0" err="1"/>
              <a:t>chips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accepted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5F32D8-565A-4C31-6F89-D9EB34BC21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148" y="2763317"/>
            <a:ext cx="3699203" cy="228293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F66B5E5-851A-22B8-1637-AD3A5D0D6685}"/>
              </a:ext>
            </a:extLst>
          </p:cNvPr>
          <p:cNvSpPr txBox="1"/>
          <p:nvPr/>
        </p:nvSpPr>
        <p:spPr>
          <a:xfrm>
            <a:off x="5692273" y="2419404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week</a:t>
            </a:r>
            <a:r>
              <a:rPr lang="de-DE" dirty="0"/>
              <a:t> 5, </a:t>
            </a:r>
            <a:r>
              <a:rPr lang="de-DE" dirty="0" err="1"/>
              <a:t>rep</a:t>
            </a:r>
            <a:r>
              <a:rPr lang="de-DE" dirty="0"/>
              <a:t> 1 and </a:t>
            </a:r>
            <a:r>
              <a:rPr lang="de-DE" dirty="0" err="1"/>
              <a:t>rep2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66F7926-B998-3042-B39F-EFA87DF62622}"/>
              </a:ext>
            </a:extLst>
          </p:cNvPr>
          <p:cNvSpPr txBox="1"/>
          <p:nvPr/>
        </p:nvSpPr>
        <p:spPr>
          <a:xfrm>
            <a:off x="1795905" y="2393947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week</a:t>
            </a:r>
            <a:r>
              <a:rPr lang="de-DE" dirty="0"/>
              <a:t> 1, </a:t>
            </a:r>
            <a:r>
              <a:rPr lang="de-DE" dirty="0" err="1"/>
              <a:t>rep</a:t>
            </a:r>
            <a:r>
              <a:rPr lang="de-DE" dirty="0"/>
              <a:t> 2 and </a:t>
            </a:r>
            <a:r>
              <a:rPr lang="de-DE" dirty="0" err="1"/>
              <a:t>rep3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445E157-8DE7-C57D-192C-A03B531A9E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58" y="2754770"/>
            <a:ext cx="3704035" cy="228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Milestones/Timeline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5000">
                <a:schemeClr val="bg1">
                  <a:alpha val="91000"/>
                </a:schemeClr>
              </a:gs>
              <a:gs pos="98000">
                <a:schemeClr val="bg1"/>
              </a:gs>
              <a:gs pos="85000">
                <a:srgbClr val="12D4E8"/>
              </a:gs>
              <a:gs pos="77000">
                <a:srgbClr val="10A1EA"/>
              </a:gs>
              <a:gs pos="32000">
                <a:srgbClr val="12D4E8"/>
              </a:gs>
              <a:gs pos="56000">
                <a:srgbClr val="175CF5"/>
              </a:gs>
              <a:gs pos="46000">
                <a:srgbClr val="10A1EA"/>
              </a:gs>
              <a:gs pos="65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12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5" name="Grafik 54" descr="Monatskalender mit einfarbiger Füllung">
            <a:extLst>
              <a:ext uri="{FF2B5EF4-FFF2-40B4-BE49-F238E27FC236}">
                <a16:creationId xmlns:a16="http://schemas.microsoft.com/office/drawing/2014/main" id="{22B8239E-946F-E377-A9D5-1C5712DC91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3734" y="3234705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88122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Building Blocks of our Teamwork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5000">
                <a:schemeClr val="bg1">
                  <a:alpha val="91000"/>
                </a:schemeClr>
              </a:gs>
              <a:gs pos="98000">
                <a:schemeClr val="bg1"/>
              </a:gs>
              <a:gs pos="94000">
                <a:srgbClr val="12D4E8"/>
              </a:gs>
              <a:gs pos="90000">
                <a:srgbClr val="10A1EA"/>
              </a:gs>
              <a:gs pos="54000">
                <a:srgbClr val="12D4E8"/>
              </a:gs>
              <a:gs pos="77000">
                <a:srgbClr val="175CF5"/>
              </a:gs>
              <a:gs pos="68000">
                <a:srgbClr val="10A1EA"/>
              </a:gs>
              <a:gs pos="85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13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9" name="Grafik 58" descr="Benutzer mit einfarbiger Füllung">
            <a:extLst>
              <a:ext uri="{FF2B5EF4-FFF2-40B4-BE49-F238E27FC236}">
                <a16:creationId xmlns:a16="http://schemas.microsoft.com/office/drawing/2014/main" id="{832E687E-297F-D565-971F-3155D86761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34" y="4415609"/>
            <a:ext cx="406921" cy="406921"/>
          </a:xfrm>
          <a:prstGeom prst="rect">
            <a:avLst/>
          </a:prstGeom>
        </p:spPr>
      </p:pic>
      <p:pic>
        <p:nvPicPr>
          <p:cNvPr id="17" name="Grafik 16" descr="Verwaltungsrat Silhouette">
            <a:extLst>
              <a:ext uri="{FF2B5EF4-FFF2-40B4-BE49-F238E27FC236}">
                <a16:creationId xmlns:a16="http://schemas.microsoft.com/office/drawing/2014/main" id="{0CA78C04-D303-CD63-067A-20628C9080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1403" y="3776781"/>
            <a:ext cx="640080" cy="640080"/>
          </a:xfrm>
          <a:prstGeom prst="rect">
            <a:avLst/>
          </a:prstGeom>
        </p:spPr>
      </p:pic>
      <p:pic>
        <p:nvPicPr>
          <p:cNvPr id="21" name="Grafik 20" descr="Klemmbrett abgehakt Silhouette">
            <a:extLst>
              <a:ext uri="{FF2B5EF4-FFF2-40B4-BE49-F238E27FC236}">
                <a16:creationId xmlns:a16="http://schemas.microsoft.com/office/drawing/2014/main" id="{E13013B3-FA2D-538A-8E72-8C1E6C6CF1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1403" y="1943568"/>
            <a:ext cx="640080" cy="640080"/>
          </a:xfrm>
          <a:prstGeom prst="rect">
            <a:avLst/>
          </a:prstGeom>
        </p:spPr>
      </p:pic>
      <p:pic>
        <p:nvPicPr>
          <p:cNvPr id="25" name="Grafik 24" descr="Verbindungen Silhouette">
            <a:extLst>
              <a:ext uri="{FF2B5EF4-FFF2-40B4-BE49-F238E27FC236}">
                <a16:creationId xmlns:a16="http://schemas.microsoft.com/office/drawing/2014/main" id="{88F46C96-FB85-E130-7ED2-4BF0E40623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05400" y="1031559"/>
            <a:ext cx="640080" cy="640080"/>
          </a:xfrm>
          <a:prstGeom prst="rect">
            <a:avLst/>
          </a:prstGeom>
        </p:spPr>
      </p:pic>
      <p:pic>
        <p:nvPicPr>
          <p:cNvPr id="27" name="Grafik 26" descr="Kundenbewertung Silhouette">
            <a:extLst>
              <a:ext uri="{FF2B5EF4-FFF2-40B4-BE49-F238E27FC236}">
                <a16:creationId xmlns:a16="http://schemas.microsoft.com/office/drawing/2014/main" id="{47E831F7-5A95-C2BA-9070-C824013479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1403" y="2881210"/>
            <a:ext cx="640080" cy="640080"/>
          </a:xfrm>
          <a:prstGeom prst="rect">
            <a:avLst/>
          </a:prstGeom>
        </p:spPr>
      </p:pic>
      <p:pic>
        <p:nvPicPr>
          <p:cNvPr id="29" name="Grafik 28" descr="Onlinebesprechung Silhouette">
            <a:extLst>
              <a:ext uri="{FF2B5EF4-FFF2-40B4-BE49-F238E27FC236}">
                <a16:creationId xmlns:a16="http://schemas.microsoft.com/office/drawing/2014/main" id="{07E31E14-EDF8-8293-23CF-D4DB4D90850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01403" y="4620377"/>
            <a:ext cx="640080" cy="640080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EFA675E7-A44D-4886-CF0D-2C7A94120998}"/>
              </a:ext>
            </a:extLst>
          </p:cNvPr>
          <p:cNvSpPr txBox="1"/>
          <p:nvPr/>
        </p:nvSpPr>
        <p:spPr>
          <a:xfrm>
            <a:off x="1692871" y="982267"/>
            <a:ext cx="41000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Staying connected</a:t>
            </a:r>
          </a:p>
          <a:p>
            <a:r>
              <a:rPr lang="en-US" dirty="0"/>
              <a:t>WhatsApp as main tool of communication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85002B0-E05F-3AD5-AFCA-6E6B7B645552}"/>
              </a:ext>
            </a:extLst>
          </p:cNvPr>
          <p:cNvSpPr txBox="1"/>
          <p:nvPr/>
        </p:nvSpPr>
        <p:spPr>
          <a:xfrm>
            <a:off x="1692871" y="1877546"/>
            <a:ext cx="7091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Tracking Progress</a:t>
            </a:r>
          </a:p>
          <a:p>
            <a:r>
              <a:rPr lang="en-US" dirty="0"/>
              <a:t>Log each meeting via Google Docs to keep overview of to-dos and topics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D55C5DF-ACCB-11EA-1532-316B163BA54C}"/>
              </a:ext>
            </a:extLst>
          </p:cNvPr>
          <p:cNvSpPr txBox="1"/>
          <p:nvPr/>
        </p:nvSpPr>
        <p:spPr>
          <a:xfrm>
            <a:off x="1692871" y="2800425"/>
            <a:ext cx="45643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Tutorial </a:t>
            </a:r>
            <a:r>
              <a:rPr lang="en-US" sz="2400" dirty="0"/>
              <a:t>Debriefing</a:t>
            </a:r>
          </a:p>
          <a:p>
            <a:r>
              <a:rPr lang="de-DE" dirty="0"/>
              <a:t>Asses </a:t>
            </a:r>
            <a:r>
              <a:rPr lang="en-US" dirty="0"/>
              <a:t>tutorial</a:t>
            </a:r>
            <a:r>
              <a:rPr lang="de-DE" dirty="0"/>
              <a:t> and </a:t>
            </a:r>
            <a:r>
              <a:rPr lang="en-US" dirty="0"/>
              <a:t>collect</a:t>
            </a:r>
            <a:r>
              <a:rPr lang="de-DE" dirty="0"/>
              <a:t> </a:t>
            </a:r>
            <a:r>
              <a:rPr lang="en-US" dirty="0"/>
              <a:t>immediate</a:t>
            </a:r>
            <a:r>
              <a:rPr lang="de-DE" dirty="0"/>
              <a:t> </a:t>
            </a:r>
            <a:r>
              <a:rPr lang="en-US" dirty="0"/>
              <a:t>thoughts</a:t>
            </a:r>
            <a:endParaRPr lang="de-DE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5E0B49F-BBFF-5A41-DA17-973F22A0BEF3}"/>
              </a:ext>
            </a:extLst>
          </p:cNvPr>
          <p:cNvSpPr txBox="1"/>
          <p:nvPr/>
        </p:nvSpPr>
        <p:spPr>
          <a:xfrm>
            <a:off x="1692871" y="3709504"/>
            <a:ext cx="70373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 Table/Mind Meld/Building the Base</a:t>
            </a:r>
          </a:p>
          <a:p>
            <a:r>
              <a:rPr lang="en-US" dirty="0"/>
              <a:t>Tuesday 5 pm, in-depth discussion of tutorial and setting this week's tasks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2EC309-01A0-D07F-3B95-D76EDA9939C1}"/>
              </a:ext>
            </a:extLst>
          </p:cNvPr>
          <p:cNvSpPr txBox="1"/>
          <p:nvPr/>
        </p:nvSpPr>
        <p:spPr>
          <a:xfrm>
            <a:off x="1692871" y="4597843"/>
            <a:ext cx="42514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Keeping it flexible</a:t>
            </a:r>
          </a:p>
          <a:p>
            <a:r>
              <a:rPr lang="en-US" dirty="0"/>
              <a:t>Remote meetings via Discord when needed</a:t>
            </a:r>
          </a:p>
        </p:txBody>
      </p:sp>
    </p:spTree>
    <p:extLst>
      <p:ext uri="{BB962C8B-B14F-4D97-AF65-F5344CB8AC3E}">
        <p14:creationId xmlns:p14="http://schemas.microsoft.com/office/powerpoint/2010/main" val="497082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background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Biological thesis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D74434-B654-9FC5-0B6D-8E3DE6896E23}"/>
              </a:ext>
            </a:extLst>
          </p:cNvPr>
          <p:cNvSpPr txBox="1"/>
          <p:nvPr/>
        </p:nvSpPr>
        <p:spPr>
          <a:xfrm>
            <a:off x="851192" y="1514481"/>
            <a:ext cx="622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do TRAs influence embryonic development 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921826-E5A2-84EC-53A1-C7D494DC356D}"/>
              </a:ext>
            </a:extLst>
          </p:cNvPr>
          <p:cNvSpPr txBox="1"/>
          <p:nvPr/>
        </p:nvSpPr>
        <p:spPr>
          <a:xfrm>
            <a:off x="851192" y="1977545"/>
            <a:ext cx="7013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TRAs influence the development of the CNS during week 4 to 9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chemokines or their receptors presented in this developmental stage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9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background-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Supplementary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513839" y="888373"/>
            <a:ext cx="1831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Embryonic development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7482163-8702-A1F8-2EB9-A965CF0A59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954" y="3179109"/>
            <a:ext cx="5181600" cy="21526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308888F-68EA-DE24-E3AE-5E857571F4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13494" y="941065"/>
            <a:ext cx="5168257" cy="215265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B5AC42D-1AD2-5784-5C27-A0E25DD6F19C}"/>
              </a:ext>
            </a:extLst>
          </p:cNvPr>
          <p:cNvSpPr/>
          <p:nvPr/>
        </p:nvSpPr>
        <p:spPr>
          <a:xfrm>
            <a:off x="5086187" y="1002847"/>
            <a:ext cx="2595563" cy="206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AF83FD7-1555-3BDE-7C81-5CD6F764445A}"/>
              </a:ext>
            </a:extLst>
          </p:cNvPr>
          <p:cNvSpPr/>
          <p:nvPr/>
        </p:nvSpPr>
        <p:spPr>
          <a:xfrm>
            <a:off x="721786" y="3199100"/>
            <a:ext cx="2600253" cy="2140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B3E2AB2-A001-D3F4-AF15-C9E1FA2FD984}"/>
              </a:ext>
            </a:extLst>
          </p:cNvPr>
          <p:cNvSpPr txBox="1"/>
          <p:nvPr/>
        </p:nvSpPr>
        <p:spPr>
          <a:xfrm>
            <a:off x="7155992" y="3209915"/>
            <a:ext cx="16761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https://www.pinterest.de/supermamame/fetus-week-by-week/</a:t>
            </a:r>
          </a:p>
        </p:txBody>
      </p:sp>
    </p:spTree>
    <p:extLst>
      <p:ext uri="{BB962C8B-B14F-4D97-AF65-F5344CB8AC3E}">
        <p14:creationId xmlns:p14="http://schemas.microsoft.com/office/powerpoint/2010/main" val="425177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background-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Supplementary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513839" y="888373"/>
            <a:ext cx="3487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Classes of chemokines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B8CCF0-4DA9-02EC-8B02-6BCC13A7AA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8780" y="1370872"/>
            <a:ext cx="4285859" cy="388958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55F1DD3-2EDA-E43E-DFFF-E03BB38DE288}"/>
              </a:ext>
            </a:extLst>
          </p:cNvPr>
          <p:cNvSpPr txBox="1"/>
          <p:nvPr/>
        </p:nvSpPr>
        <p:spPr>
          <a:xfrm>
            <a:off x="7610017" y="1600588"/>
            <a:ext cx="11817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https://www.biolegend.com/chemokine_receptors</a:t>
            </a:r>
          </a:p>
        </p:txBody>
      </p:sp>
    </p:spTree>
    <p:extLst>
      <p:ext uri="{BB962C8B-B14F-4D97-AF65-F5344CB8AC3E}">
        <p14:creationId xmlns:p14="http://schemas.microsoft.com/office/powerpoint/2010/main" val="1066574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EAA53-2A3A-FB28-5197-397821E60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5CC125-86BF-836A-DAE4-76DBB7911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7362FE-6270-E25B-284E-2B486739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5B4-7069-4B30-92CD-0AEC62722384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C56C96-4352-D25B-6569-742CAD21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Paul Christmann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50625-F6D2-DF31-E70F-6D6409F3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28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background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4239C7F8-76C7-2741-EE17-611C716D0ACB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Chemokines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4E32959-3614-27CF-545D-2CFAE215BC58}"/>
              </a:ext>
            </a:extLst>
          </p:cNvPr>
          <p:cNvSpPr txBox="1"/>
          <p:nvPr/>
        </p:nvSpPr>
        <p:spPr>
          <a:xfrm>
            <a:off x="854632" y="1413032"/>
            <a:ext cx="455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Groupe of small similar proteins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76CA52-3897-AAE7-243B-DF15D77A298D}"/>
              </a:ext>
            </a:extLst>
          </p:cNvPr>
          <p:cNvSpPr txBox="1"/>
          <p:nvPr/>
        </p:nvSpPr>
        <p:spPr>
          <a:xfrm>
            <a:off x="861512" y="1794651"/>
            <a:ext cx="385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chemoattractors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ADA45C5-B97C-2408-1F65-F4D502207DBD}"/>
              </a:ext>
            </a:extLst>
          </p:cNvPr>
          <p:cNvSpPr txBox="1"/>
          <p:nvPr/>
        </p:nvSpPr>
        <p:spPr>
          <a:xfrm>
            <a:off x="861512" y="2162220"/>
            <a:ext cx="708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Bind to G-Protein coupled receptors (GPCR) → induce signaling cascade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E2E9193-9D83-C66E-46F1-EEAD4B7534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211" b="89474" l="4330" r="91959">
                        <a14:foregroundMark x1="33196" y1="28509" x2="35052" y2="28509"/>
                        <a14:foregroundMark x1="37938" y1="21930" x2="35258" y2="27193"/>
                        <a14:foregroundMark x1="91134" y1="38596" x2="91959" y2="48684"/>
                        <a14:foregroundMark x1="67835" y1="27632" x2="67835" y2="27632"/>
                        <a14:foregroundMark x1="13196" y1="57018" x2="15876" y2="64474"/>
                        <a14:foregroundMark x1="5773" y1="59649" x2="4330" y2="60965"/>
                        <a14:foregroundMark x1="32939" y1="38380" x2="33080" y2="38237"/>
                        <a14:foregroundMark x1="42775" y1="36435" x2="43093" y2="36404"/>
                        <a14:foregroundMark x1="38492" y1="36849" x2="38905" y2="36809"/>
                        <a14:foregroundMark x1="34639" y1="50877" x2="34639" y2="57456"/>
                        <a14:foregroundMark x1="34845" y1="51316" x2="36907" y2="58333"/>
                        <a14:foregroundMark x1="43299" y1="47368" x2="43711" y2="52193"/>
                        <a14:foregroundMark x1="41237" y1="46491" x2="43711" y2="57895"/>
                        <a14:foregroundMark x1="44124" y1="48684" x2="45567" y2="48246"/>
                        <a14:foregroundMark x1="37526" y1="25000" x2="40000" y2="25439"/>
                        <a14:foregroundMark x1="39588" y1="21491" x2="39381" y2="22807"/>
                        <a14:foregroundMark x1="31340" y1="24123" x2="33608" y2="26316"/>
                        <a14:foregroundMark x1="32990" y1="57895" x2="35464" y2="50439"/>
                        <a14:foregroundMark x1="69897" y1="29825" x2="70722" y2="30263"/>
                        <a14:foregroundMark x1="69278" y1="28509" x2="69072" y2="28070"/>
                        <a14:foregroundMark x1="68660" y1="28070" x2="68660" y2="28070"/>
                        <a14:foregroundMark x1="68041" y1="27632" x2="67629" y2="27632"/>
                        <a14:foregroundMark x1="67216" y1="27193" x2="67216" y2="27193"/>
                        <a14:foregroundMark x1="67216" y1="25877" x2="67216" y2="25877"/>
                        <a14:foregroundMark x1="67629" y1="25000" x2="67629" y2="25000"/>
                        <a14:foregroundMark x1="68866" y1="27193" x2="68866" y2="27632"/>
                        <a14:foregroundMark x1="68866" y1="27193" x2="69485" y2="27193"/>
                        <a14:foregroundMark x1="69072" y1="27193" x2="68660" y2="27193"/>
                        <a14:foregroundMark x1="68660" y1="27632" x2="69485" y2="26754"/>
                        <a14:foregroundMark x1="67629" y1="26316" x2="67010" y2="25000"/>
                        <a14:backgroundMark x1="27216" y1="43421" x2="28866" y2="43421"/>
                        <a14:backgroundMark x1="29072" y1="41667" x2="31546" y2="42544"/>
                        <a14:backgroundMark x1="32784" y1="39035" x2="36701" y2="41667"/>
                        <a14:backgroundMark x1="27216" y1="44737" x2="27216" y2="47807"/>
                        <a14:backgroundMark x1="26804" y1="44298" x2="26804" y2="47807"/>
                        <a14:backgroundMark x1="38351" y1="39912" x2="39794" y2="39035"/>
                        <a14:backgroundMark x1="40619" y1="38158" x2="40825" y2="38596"/>
                        <a14:backgroundMark x1="38969" y1="38596" x2="37732" y2="39035"/>
                        <a14:backgroundMark x1="38969" y1="38596" x2="36907" y2="40351"/>
                        <a14:backgroundMark x1="32784" y1="39035" x2="34021" y2="39912"/>
                        <a14:backgroundMark x1="38557" y1="37719" x2="41443" y2="39912"/>
                        <a14:backgroundMark x1="68960" y1="25000" x2="69035" y2="25877"/>
                        <a14:backgroundMark x1="68660" y1="21491" x2="68960" y2="2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9527" y="2627868"/>
            <a:ext cx="5317551" cy="2499797"/>
          </a:xfrm>
          <a:prstGeom prst="rect">
            <a:avLst/>
          </a:prstGeom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C77DF16C-452B-E568-BAA1-ABDBA65DC7A2}"/>
              </a:ext>
            </a:extLst>
          </p:cNvPr>
          <p:cNvSpPr/>
          <p:nvPr/>
        </p:nvSpPr>
        <p:spPr>
          <a:xfrm rot="5400000">
            <a:off x="6031121" y="3938001"/>
            <a:ext cx="203460" cy="1158676"/>
          </a:xfrm>
          <a:prstGeom prst="downArrow">
            <a:avLst/>
          </a:prstGeom>
          <a:solidFill>
            <a:srgbClr val="0D0B10"/>
          </a:solidFill>
          <a:ln>
            <a:solidFill>
              <a:srgbClr val="0D0B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7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Biological </a:t>
            </a:r>
            <a:r>
              <a:rPr lang="de-DE" sz="3200" dirty="0" err="1">
                <a:latin typeface="+mj-lt"/>
              </a:rPr>
              <a:t>background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3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273754-8FD8-80D4-BF42-2C5E7C7214B8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Tissue restricted antigens (TRAs)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395C64-BDEF-D2C3-FC62-C2A4E947ECEA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for Self-antigens → essential for functional immune cells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147400C-2A6F-40A9-0514-B54D28D2BC12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which are more than 5x than the median in less than 5 tissues expressed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DF40DB-96B9-974B-74D5-9EE13F515362}"/>
              </a:ext>
            </a:extLst>
          </p:cNvPr>
          <p:cNvSpPr txBox="1"/>
          <p:nvPr/>
        </p:nvSpPr>
        <p:spPr>
          <a:xfrm>
            <a:off x="858072" y="2172683"/>
            <a:ext cx="74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Ordered in Autoimmune Regulator (AIRE) controlled cluster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36E0AE4-F569-7FA2-340F-BEA933ECD8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4632" y="2695923"/>
            <a:ext cx="4508878" cy="2475928"/>
          </a:xfrm>
          <a:prstGeom prst="rect">
            <a:avLst/>
          </a:prstGeom>
        </p:spPr>
      </p:pic>
      <p:sp>
        <p:nvSpPr>
          <p:cNvPr id="11" name="Multiplikationszeichen 10">
            <a:extLst>
              <a:ext uri="{FF2B5EF4-FFF2-40B4-BE49-F238E27FC236}">
                <a16:creationId xmlns:a16="http://schemas.microsoft.com/office/drawing/2014/main" id="{EEC00F55-A299-B811-A182-EA092261AAA0}"/>
              </a:ext>
            </a:extLst>
          </p:cNvPr>
          <p:cNvSpPr/>
          <p:nvPr/>
        </p:nvSpPr>
        <p:spPr>
          <a:xfrm>
            <a:off x="478174" y="3350571"/>
            <a:ext cx="2302554" cy="17921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064A186-9699-1A52-B742-0E0100AB1E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4632" y="2704704"/>
            <a:ext cx="4652477" cy="24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Biological </a:t>
            </a:r>
            <a:r>
              <a:rPr lang="de-DE" sz="3200" dirty="0" err="1">
                <a:latin typeface="+mj-lt"/>
              </a:rPr>
              <a:t>background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4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273754-8FD8-80D4-BF42-2C5E7C7214B8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Tissue restricted antigens (TRAs)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395C64-BDEF-D2C3-FC62-C2A4E947ECEA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for Self-antigens → essential for functional immune cells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147400C-2A6F-40A9-0514-B54D28D2BC12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which are more than 5x than the median in less than 5 tissues expressed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DF40DB-96B9-974B-74D5-9EE13F515362}"/>
              </a:ext>
            </a:extLst>
          </p:cNvPr>
          <p:cNvSpPr txBox="1"/>
          <p:nvPr/>
        </p:nvSpPr>
        <p:spPr>
          <a:xfrm>
            <a:off x="858072" y="2172683"/>
            <a:ext cx="74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Ordered in Autoimmune Regulator (AIRE) controlled cluster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36E0AE4-F569-7FA2-340F-BEA933ECD8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4632" y="2695923"/>
            <a:ext cx="4508878" cy="2475928"/>
          </a:xfrm>
          <a:prstGeom prst="rect">
            <a:avLst/>
          </a:prstGeom>
        </p:spPr>
      </p:pic>
      <p:sp>
        <p:nvSpPr>
          <p:cNvPr id="11" name="Multiplikationszeichen 10">
            <a:extLst>
              <a:ext uri="{FF2B5EF4-FFF2-40B4-BE49-F238E27FC236}">
                <a16:creationId xmlns:a16="http://schemas.microsoft.com/office/drawing/2014/main" id="{EEC00F55-A299-B811-A182-EA092261AAA0}"/>
              </a:ext>
            </a:extLst>
          </p:cNvPr>
          <p:cNvSpPr/>
          <p:nvPr/>
        </p:nvSpPr>
        <p:spPr>
          <a:xfrm>
            <a:off x="478174" y="3350571"/>
            <a:ext cx="2302554" cy="17921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064A186-9699-1A52-B742-0E0100AB1E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932" b="98046" l="1377" r="97246">
                        <a14:foregroundMark x1="13425" y1="31596" x2="8950" y2="14658"/>
                        <a14:foregroundMark x1="5852" y1="28339" x2="2065" y2="26710"/>
                        <a14:foregroundMark x1="26850" y1="31596" x2="29432" y2="30945"/>
                        <a14:foregroundMark x1="42513" y1="26710" x2="42513" y2="26710"/>
                        <a14:foregroundMark x1="28571" y1="14658" x2="40103" y2="14007"/>
                        <a14:foregroundMark x1="41136" y1="13029" x2="33046" y2="12704"/>
                        <a14:foregroundMark x1="43890" y1="13681" x2="27539" y2="11401"/>
                        <a14:foregroundMark x1="28571" y1="11401" x2="42169" y2="12052"/>
                        <a14:foregroundMark x1="42169" y1="12704" x2="31670" y2="10749"/>
                        <a14:foregroundMark x1="31670" y1="10749" x2="31670" y2="10749"/>
                        <a14:foregroundMark x1="36661" y1="10749" x2="40792" y2="11075"/>
                        <a14:foregroundMark x1="41652" y1="15635" x2="40620" y2="16287"/>
                        <a14:foregroundMark x1="60929" y1="9446" x2="66954" y2="13029"/>
                        <a14:foregroundMark x1="64372" y1="3583" x2="65060" y2="2932"/>
                        <a14:foregroundMark x1="55594" y1="45277" x2="55344" y2="45457"/>
                        <a14:foregroundMark x1="55104" y1="46312" x2="56110" y2="45603"/>
                        <a14:foregroundMark x1="39931" y1="57003" x2="40392" y2="56678"/>
                        <a14:foregroundMark x1="40275" y1="55700" x2="56110" y2="45928"/>
                        <a14:foregroundMark x1="73838" y1="42997" x2="94492" y2="57980"/>
                        <a14:foregroundMark x1="42685" y1="68078" x2="46127" y2="67752"/>
                        <a14:foregroundMark x1="43201" y1="68730" x2="44923" y2="85993"/>
                        <a14:foregroundMark x1="41480" y1="67752" x2="42169" y2="72964"/>
                        <a14:foregroundMark x1="36145" y1="71661" x2="38898" y2="71661"/>
                        <a14:foregroundMark x1="37866" y1="84365" x2="39931" y2="83713"/>
                        <a14:foregroundMark x1="41308" y1="95114" x2="47332" y2="96091"/>
                        <a14:foregroundMark x1="40103" y1="96743" x2="46988" y2="98371"/>
                        <a14:foregroundMark x1="41308" y1="94137" x2="45955" y2="95765"/>
                        <a14:foregroundMark x1="45611" y1="94788" x2="46472" y2="94788"/>
                        <a14:foregroundMark x1="45611" y1="94788" x2="42169" y2="94463"/>
                        <a14:foregroundMark x1="65577" y1="89902" x2="76076" y2="90228"/>
                        <a14:foregroundMark x1="76076" y1="90228" x2="97246" y2="89577"/>
                        <a14:foregroundMark x1="81239" y1="96091" x2="67298" y2="94463"/>
                        <a14:foregroundMark x1="66609" y1="92508" x2="77281" y2="96743"/>
                        <a14:foregroundMark x1="77281" y1="96743" x2="82272" y2="93160"/>
                        <a14:foregroundMark x1="55422" y1="90228" x2="66781" y2="89577"/>
                        <a14:foregroundMark x1="53356" y1="89251" x2="49398" y2="89251"/>
                        <a14:foregroundMark x1="49914" y1="87296" x2="49570" y2="90228"/>
                        <a14:foregroundMark x1="97246" y1="86971" x2="97246" y2="90228"/>
                        <a14:foregroundMark x1="70224" y1="72313" x2="69880" y2="81759"/>
                        <a14:foregroundMark x1="75781" y1="79638" x2="75731" y2="82085"/>
                        <a14:foregroundMark x1="75904" y1="73616" x2="75829" y2="77273"/>
                        <a14:foregroundMark x1="71773" y1="71987" x2="76592" y2="71987"/>
                        <a14:foregroundMark x1="64200" y1="71661" x2="68847" y2="72638"/>
                        <a14:foregroundMark x1="63511" y1="71987" x2="64544" y2="83062"/>
                        <a14:foregroundMark x1="80649" y1="81349" x2="82344" y2="81107"/>
                        <a14:foregroundMark x1="74451" y1="82231" x2="77672" y2="81773"/>
                        <a14:foregroundMark x1="54905" y1="85016" x2="72194" y2="82553"/>
                        <a14:foregroundMark x1="92651" y1="82626" x2="96386" y2="84039"/>
                        <a14:foregroundMark x1="87516" y1="80682" x2="89967" y2="81610"/>
                        <a14:foregroundMark x1="40964" y1="9446" x2="43373" y2="10423"/>
                        <a14:backgroundMark x1="79346" y1="81433" x2="79346" y2="81433"/>
                        <a14:backgroundMark x1="79690" y1="81759" x2="79346" y2="81759"/>
                        <a14:backgroundMark x1="78830" y1="82085" x2="79690" y2="82085"/>
                        <a14:backgroundMark x1="84682" y1="81433" x2="87263" y2="81433"/>
                        <a14:backgroundMark x1="84509" y1="80130" x2="84165" y2="82085"/>
                        <a14:backgroundMark x1="72461" y1="81759" x2="74010" y2="81759"/>
                        <a14:backgroundMark x1="91738" y1="81759" x2="90017" y2="81759"/>
                        <a14:backgroundMark x1="91394" y1="81759" x2="92943" y2="81759"/>
                        <a14:backgroundMark x1="77797" y1="81433" x2="80379" y2="82085"/>
                        <a14:backgroundMark x1="80551" y1="80456" x2="80551" y2="81107"/>
                        <a14:backgroundMark x1="77625" y1="82410" x2="77625" y2="82410"/>
                        <a14:backgroundMark x1="73666" y1="81107" x2="74527" y2="820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5361" y="2616211"/>
            <a:ext cx="4652477" cy="24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7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Dataset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5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3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r>
              <a:rPr lang="de-DE" sz="3200" dirty="0">
                <a:latin typeface="+mj-lt"/>
              </a:rPr>
              <a:t> (QC)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6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Affymetrix Human Genome </a:t>
            </a:r>
            <a:r>
              <a:rPr lang="en-US" sz="2400" dirty="0" err="1"/>
              <a:t>U133</a:t>
            </a:r>
            <a:r>
              <a:rPr lang="en-US" sz="2400" dirty="0"/>
              <a:t> Plus 2.0 Array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Expression analysis of over 47,000 transcripts and variants through comparison of 54 000 probe sets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28472A8-7F8B-8DBD-DA72-AA84405C44C2}"/>
              </a:ext>
            </a:extLst>
          </p:cNvPr>
          <p:cNvSpPr txBox="1"/>
          <p:nvPr/>
        </p:nvSpPr>
        <p:spPr>
          <a:xfrm>
            <a:off x="854632" y="2059085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detection sensitivity 1:100,000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E876690-5D69-61A6-DBD2-82D0C3C3F50C}"/>
              </a:ext>
            </a:extLst>
          </p:cNvPr>
          <p:cNvSpPr txBox="1"/>
          <p:nvPr/>
        </p:nvSpPr>
        <p:spPr>
          <a:xfrm>
            <a:off x="863677" y="2424038"/>
            <a:ext cx="748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 sequences of probe sets are selected from GenBank®, </a:t>
            </a:r>
            <a:r>
              <a:rPr lang="en-US" dirty="0" err="1"/>
              <a:t>dbEST</a:t>
            </a:r>
            <a:r>
              <a:rPr lang="en-US" dirty="0"/>
              <a:t>, and </a:t>
            </a:r>
            <a:r>
              <a:rPr lang="en-US" dirty="0" err="1"/>
              <a:t>RefSeq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50BFFD4-215A-D68B-0179-B85E63F5F347}"/>
              </a:ext>
            </a:extLst>
          </p:cNvPr>
          <p:cNvSpPr txBox="1"/>
          <p:nvPr/>
        </p:nvSpPr>
        <p:spPr>
          <a:xfrm>
            <a:off x="854631" y="3065990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complementary</a:t>
            </a:r>
            <a:r>
              <a:rPr lang="de-DE" dirty="0"/>
              <a:t> </a:t>
            </a:r>
            <a:r>
              <a:rPr lang="de-DE" dirty="0" err="1"/>
              <a:t>oligonucleotide</a:t>
            </a:r>
            <a:r>
              <a:rPr lang="de-DE" dirty="0"/>
              <a:t> </a:t>
            </a:r>
            <a:r>
              <a:rPr lang="de-DE" dirty="0" err="1"/>
              <a:t>probes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synthesized</a:t>
            </a:r>
            <a:r>
              <a:rPr lang="de-DE" dirty="0"/>
              <a:t> </a:t>
            </a:r>
            <a:r>
              <a:rPr lang="de-DE" i="1" dirty="0"/>
              <a:t>in situ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F117B41-FB20-2546-1AE3-0E3E91128A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462" b="92154" l="10000" r="90000">
                        <a14:foregroundMark x1="56462" y1="32923" x2="56462" y2="32923"/>
                        <a14:foregroundMark x1="62308" y1="34769" x2="62308" y2="34769"/>
                        <a14:foregroundMark x1="51385" y1="31231" x2="51385" y2="31231"/>
                        <a14:foregroundMark x1="50923" y1="30923" x2="50923" y2="30923"/>
                        <a14:foregroundMark x1="51231" y1="29231" x2="50769" y2="33231"/>
                        <a14:foregroundMark x1="42462" y1="25077" x2="52000" y2="36923"/>
                        <a14:foregroundMark x1="48923" y1="23846" x2="49538" y2="23692"/>
                        <a14:foregroundMark x1="46308" y1="15846" x2="46308" y2="15846"/>
                        <a14:foregroundMark x1="30000" y1="11077" x2="38462" y2="6615"/>
                        <a14:foregroundMark x1="38462" y1="6615" x2="46769" y2="7231"/>
                        <a14:foregroundMark x1="62462" y1="14154" x2="40615" y2="26923"/>
                        <a14:foregroundMark x1="45692" y1="11692" x2="37231" y2="26154"/>
                        <a14:foregroundMark x1="37231" y1="26154" x2="36308" y2="29846"/>
                        <a14:foregroundMark x1="39692" y1="10923" x2="31846" y2="24000"/>
                        <a14:foregroundMark x1="31846" y1="24000" x2="33231" y2="31385"/>
                        <a14:foregroundMark x1="57231" y1="88615" x2="46308" y2="88000"/>
                        <a14:foregroundMark x1="46308" y1="88000" x2="45846" y2="88000"/>
                        <a14:foregroundMark x1="31077" y1="92154" x2="38769" y2="921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8218" y="3454063"/>
            <a:ext cx="1856014" cy="1856014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F1048ECF-28EE-919D-AEBB-56D0F002824D}"/>
              </a:ext>
            </a:extLst>
          </p:cNvPr>
          <p:cNvSpPr txBox="1"/>
          <p:nvPr/>
        </p:nvSpPr>
        <p:spPr>
          <a:xfrm>
            <a:off x="6907120" y="5148454"/>
            <a:ext cx="171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www.thermofisher.com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06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7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Array surface images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artefacts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intensity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1. Array </a:t>
            </a:r>
            <a:r>
              <a:rPr lang="de-DE" sz="3200" dirty="0" err="1">
                <a:latin typeface="+mj-lt"/>
              </a:rPr>
              <a:t>surface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images</a:t>
            </a:r>
            <a:r>
              <a:rPr lang="de-DE" sz="3200" dirty="0">
                <a:latin typeface="+mj-lt"/>
              </a:rPr>
              <a:t> (QC)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8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096C3769-587E-D85E-0A22-D0A0D83C9E66}"/>
              </a:ext>
            </a:extLst>
          </p:cNvPr>
          <p:cNvGrpSpPr/>
          <p:nvPr/>
        </p:nvGrpSpPr>
        <p:grpSpPr>
          <a:xfrm>
            <a:off x="3534114" y="1368346"/>
            <a:ext cx="5298036" cy="3957413"/>
            <a:chOff x="598485" y="913051"/>
            <a:chExt cx="7385601" cy="5238922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1FAB96EF-F450-2C20-97E9-B1000E96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943" y="913293"/>
              <a:ext cx="1895833" cy="117000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FFDBF95-ACFB-D61F-6698-91771BFC6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757" y="913051"/>
              <a:ext cx="1895834" cy="117000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21C84FEE-7792-D0AF-F898-E3D0C47ED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7571" y="921087"/>
              <a:ext cx="1895834" cy="1170000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E402FE35-4ABA-9B22-E188-DF841F2B2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0238" y="921087"/>
              <a:ext cx="1895834" cy="117000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1A1872F-B5E9-A6F8-1F8E-AC7A2B8F2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746" y="1921059"/>
              <a:ext cx="1895834" cy="1170000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1C3A9C45-F03B-CFD1-B137-D3A20516E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4580" y="1928853"/>
              <a:ext cx="1895834" cy="117000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730EEB42-5057-09A3-BFE0-2A7104C0C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365" y="1928611"/>
              <a:ext cx="1895834" cy="1170000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6BA5A92D-B68A-8088-3DD6-C12912FFB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245" y="1922180"/>
              <a:ext cx="1895834" cy="117000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5AAF38B6-87BE-CEFC-A88D-48CA627D6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14" y="2944413"/>
              <a:ext cx="1895834" cy="1170000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2A44E5DB-33C3-C435-B9E3-D81E555D3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8748" y="2953597"/>
              <a:ext cx="1895834" cy="1170000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E6942119-9C56-0579-DC23-D12BD8937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365" y="2953597"/>
              <a:ext cx="1895834" cy="1170000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A42DE483-2A54-6981-3D72-0859F4483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8252" y="2964862"/>
              <a:ext cx="1895834" cy="1170000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BB0E5505-1898-02D2-4295-B81A6E2AE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987" y="3952421"/>
              <a:ext cx="1895834" cy="1170000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0E7280FA-4D0F-95E3-459B-DAB67FCB9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323" y="3969157"/>
              <a:ext cx="1895834" cy="1170000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2A1F29F4-E582-2CCD-2137-EF59873B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0948" y="3969839"/>
              <a:ext cx="1895834" cy="1170000"/>
            </a:xfrm>
            <a:prstGeom prst="rect">
              <a:avLst/>
            </a:prstGeom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8BEE6FB2-108C-428A-68AC-F0883726D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8252" y="3976270"/>
              <a:ext cx="1895834" cy="1170000"/>
            </a:xfrm>
            <a:prstGeom prst="rect">
              <a:avLst/>
            </a:prstGeom>
          </p:spPr>
        </p:pic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17D4AEE3-8F33-7F1A-24BB-604B22D61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85" y="4964995"/>
              <a:ext cx="1895834" cy="1170000"/>
            </a:xfrm>
            <a:prstGeom prst="rect">
              <a:avLst/>
            </a:prstGeom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C316C736-947B-5BC2-0845-38C7F7BE1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7478" y="4981973"/>
              <a:ext cx="1895834" cy="1170000"/>
            </a:xfrm>
            <a:prstGeom prst="rect">
              <a:avLst/>
            </a:prstGeom>
          </p:spPr>
        </p:pic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D908B0D2-E03B-38E5-A555-9A19A8909567}"/>
              </a:ext>
            </a:extLst>
          </p:cNvPr>
          <p:cNvSpPr txBox="1"/>
          <p:nvPr/>
        </p:nvSpPr>
        <p:spPr>
          <a:xfrm>
            <a:off x="858072" y="1442528"/>
            <a:ext cx="2673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artefacts</a:t>
            </a:r>
            <a:r>
              <a:rPr lang="de-DE" dirty="0"/>
              <a:t>, </a:t>
            </a:r>
            <a:r>
              <a:rPr lang="de-DE" dirty="0" err="1"/>
              <a:t>fingerprints</a:t>
            </a:r>
            <a:r>
              <a:rPr lang="de-DE" dirty="0"/>
              <a:t>, </a:t>
            </a:r>
            <a:r>
              <a:rPr lang="de-DE" dirty="0" err="1"/>
              <a:t>irregular</a:t>
            </a:r>
            <a:r>
              <a:rPr lang="de-DE" dirty="0"/>
              <a:t> </a:t>
            </a:r>
            <a:r>
              <a:rPr lang="de-DE" dirty="0" err="1"/>
              <a:t>dye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stripes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68231BE-800F-5827-B5F5-C8CE91C47F79}"/>
              </a:ext>
            </a:extLst>
          </p:cNvPr>
          <p:cNvSpPr txBox="1"/>
          <p:nvPr/>
        </p:nvSpPr>
        <p:spPr>
          <a:xfrm>
            <a:off x="852632" y="2365858"/>
            <a:ext cx="2673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9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2. Expression </a:t>
            </a:r>
            <a:r>
              <a:rPr lang="de-DE" sz="3200" dirty="0" err="1">
                <a:latin typeface="+mj-lt"/>
              </a:rPr>
              <a:t>boxplot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vsnrma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normalized</a:t>
            </a:r>
            <a:r>
              <a:rPr lang="de-DE" sz="3200" dirty="0">
                <a:latin typeface="+mj-lt"/>
              </a:rPr>
              <a:t> (QC)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9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</a:t>
            </a:r>
            <a:r>
              <a:rPr lang="de-DE" dirty="0" err="1"/>
              <a:t>chips</a:t>
            </a:r>
            <a:r>
              <a:rPr lang="de-DE" dirty="0"/>
              <a:t> in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after </a:t>
            </a:r>
            <a:r>
              <a:rPr lang="de-DE" dirty="0" err="1"/>
              <a:t>normalization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1047DF-C23F-4864-5A7B-BB6789D6B0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412" y="2099630"/>
            <a:ext cx="4300864" cy="2654247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8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1135</Words>
  <Application>Microsoft Office PowerPoint</Application>
  <PresentationFormat>On-screen Show (16:10)</PresentationFormat>
  <Paragraphs>161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Linux Libertine</vt:lpstr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Christmann</dc:creator>
  <cp:lastModifiedBy>Verena Merke</cp:lastModifiedBy>
  <cp:revision>94</cp:revision>
  <cp:lastPrinted>2022-05-15T19:03:45Z</cp:lastPrinted>
  <dcterms:created xsi:type="dcterms:W3CDTF">2021-04-25T10:47:29Z</dcterms:created>
  <dcterms:modified xsi:type="dcterms:W3CDTF">2022-05-17T16:53:58Z</dcterms:modified>
</cp:coreProperties>
</file>