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26" r:id="rId2"/>
    <p:sldId id="323" r:id="rId3"/>
    <p:sldId id="318" r:id="rId4"/>
    <p:sldId id="335" r:id="rId5"/>
    <p:sldId id="319" r:id="rId6"/>
    <p:sldId id="329" r:id="rId7"/>
    <p:sldId id="332" r:id="rId8"/>
    <p:sldId id="333" r:id="rId9"/>
    <p:sldId id="330" r:id="rId10"/>
    <p:sldId id="331" r:id="rId11"/>
    <p:sldId id="334" r:id="rId12"/>
    <p:sldId id="320" r:id="rId13"/>
    <p:sldId id="321" r:id="rId14"/>
    <p:sldId id="325" r:id="rId15"/>
    <p:sldId id="327" r:id="rId16"/>
    <p:sldId id="328" r:id="rId17"/>
    <p:sldId id="322" r:id="rId18"/>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Christmann" initials="PC" lastIdx="5" clrIdx="0">
    <p:extLst>
      <p:ext uri="{19B8F6BF-5375-455C-9EA6-DF929625EA0E}">
        <p15:presenceInfo xmlns:p15="http://schemas.microsoft.com/office/powerpoint/2012/main" userId="Paul Christ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09A7"/>
    <a:srgbClr val="0914FD"/>
    <a:srgbClr val="28EDDE"/>
    <a:srgbClr val="69EFE7"/>
    <a:srgbClr val="12CDE8"/>
    <a:srgbClr val="12D4E8"/>
    <a:srgbClr val="E6E6E6"/>
    <a:srgbClr val="0F85F5"/>
    <a:srgbClr val="93F5EC"/>
    <a:srgbClr val="0D0B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1" autoAdjust="0"/>
    <p:restoredTop sz="83639" autoAdjust="0"/>
  </p:normalViewPr>
  <p:slideViewPr>
    <p:cSldViewPr snapToGrid="0">
      <p:cViewPr varScale="1">
        <p:scale>
          <a:sx n="96" d="100"/>
          <a:sy n="96" d="100"/>
        </p:scale>
        <p:origin x="675" y="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6BCB4-5747-4B09-964D-B3729956D23A}" type="datetimeFigureOut">
              <a:rPr lang="de-DE" smtClean="0"/>
              <a:t>17.05.2022</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12AC4-85F9-4B93-92D3-A9937CE1B92C}" type="slidenum">
              <a:rPr lang="de-DE" smtClean="0"/>
              <a:t>‹#›</a:t>
            </a:fld>
            <a:endParaRPr lang="de-DE"/>
          </a:p>
        </p:txBody>
      </p:sp>
    </p:spTree>
    <p:extLst>
      <p:ext uri="{BB962C8B-B14F-4D97-AF65-F5344CB8AC3E}">
        <p14:creationId xmlns:p14="http://schemas.microsoft.com/office/powerpoint/2010/main" val="2414533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It’s a quite interesting issue how a complex multicellular organism develops from a single cell. Our dataset targets week 4 to 9. Especially the brain develops </a:t>
            </a:r>
          </a:p>
          <a:p>
            <a:r>
              <a:rPr lang="en-US" dirty="0"/>
              <a:t>At week 4: the neural tube closes and the heart starts to beat and first structures like arm buds develop. </a:t>
            </a:r>
          </a:p>
          <a:p>
            <a:r>
              <a:rPr lang="en-US" dirty="0"/>
              <a:t>The brain of the fetus grows  during the next weeks and the Prosencephalon develops to the Diencephalon and Telencephalon. Furthermore the morphology of the embryo changes. </a:t>
            </a:r>
          </a:p>
          <a:p>
            <a:r>
              <a:rPr lang="en-US" dirty="0"/>
              <a:t>Major parts of the brain are developed at week 9. </a:t>
            </a:r>
          </a:p>
          <a:p>
            <a:r>
              <a:rPr lang="en-US" dirty="0"/>
              <a:t>Many signals influence the development of the brain e.g. chemokines.</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a:t>
            </a:fld>
            <a:endParaRPr lang="de-DE"/>
          </a:p>
        </p:txBody>
      </p:sp>
    </p:spTree>
    <p:extLst>
      <p:ext uri="{BB962C8B-B14F-4D97-AF65-F5344CB8AC3E}">
        <p14:creationId xmlns:p14="http://schemas.microsoft.com/office/powerpoint/2010/main" val="353577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up</a:t>
            </a:r>
            <a:r>
              <a:rPr lang="de-DE" dirty="0"/>
              <a:t> </a:t>
            </a:r>
            <a:r>
              <a:rPr lang="de-DE" dirty="0" err="1"/>
              <a:t>we</a:t>
            </a:r>
            <a:r>
              <a:rPr lang="de-DE" dirty="0"/>
              <a:t> </a:t>
            </a:r>
            <a:r>
              <a:rPr lang="de-DE" dirty="0" err="1"/>
              <a:t>got</a:t>
            </a:r>
            <a:r>
              <a:rPr lang="de-DE" dirty="0"/>
              <a:t> </a:t>
            </a:r>
            <a:r>
              <a:rPr lang="de-DE" dirty="0" err="1"/>
              <a:t>our</a:t>
            </a:r>
            <a:r>
              <a:rPr lang="de-DE" dirty="0"/>
              <a:t> RNA </a:t>
            </a:r>
            <a:r>
              <a:rPr lang="de-DE" dirty="0" err="1"/>
              <a:t>degradation</a:t>
            </a:r>
            <a:r>
              <a:rPr lang="de-DE" dirty="0"/>
              <a:t>. The RNA </a:t>
            </a:r>
            <a:r>
              <a:rPr lang="de-DE" dirty="0" err="1"/>
              <a:t>bound</a:t>
            </a:r>
            <a:r>
              <a:rPr lang="de-DE" dirty="0"/>
              <a:t> </a:t>
            </a:r>
            <a:r>
              <a:rPr lang="de-DE" dirty="0" err="1"/>
              <a:t>to</a:t>
            </a:r>
            <a:r>
              <a:rPr lang="de-DE" dirty="0"/>
              <a:t> </a:t>
            </a:r>
            <a:r>
              <a:rPr lang="de-DE" dirty="0" err="1"/>
              <a:t>the</a:t>
            </a:r>
            <a:r>
              <a:rPr lang="de-DE" dirty="0"/>
              <a:t> </a:t>
            </a:r>
            <a:r>
              <a:rPr lang="de-DE" dirty="0" err="1"/>
              <a:t>surface</a:t>
            </a:r>
            <a:r>
              <a:rPr lang="de-DE" dirty="0"/>
              <a:t> and </a:t>
            </a:r>
            <a:r>
              <a:rPr lang="de-DE" dirty="0" err="1"/>
              <a:t>is</a:t>
            </a:r>
            <a:r>
              <a:rPr lang="de-DE" dirty="0"/>
              <a:t> an </a:t>
            </a:r>
            <a:r>
              <a:rPr lang="de-DE" dirty="0" err="1"/>
              <a:t>unstable</a:t>
            </a:r>
            <a:r>
              <a:rPr lang="de-DE" dirty="0"/>
              <a:t> </a:t>
            </a:r>
            <a:r>
              <a:rPr lang="de-DE" dirty="0" err="1"/>
              <a:t>molecule</a:t>
            </a:r>
            <a:r>
              <a:rPr lang="de-DE" dirty="0"/>
              <a:t> </a:t>
            </a:r>
            <a:r>
              <a:rPr lang="de-DE" dirty="0" err="1"/>
              <a:t>that</a:t>
            </a:r>
            <a:r>
              <a:rPr lang="de-DE" dirty="0"/>
              <a:t> </a:t>
            </a:r>
            <a:r>
              <a:rPr lang="de-DE" dirty="0" err="1"/>
              <a:t>degradates</a:t>
            </a:r>
            <a:r>
              <a:rPr lang="de-DE" dirty="0"/>
              <a:t>. This </a:t>
            </a:r>
            <a:r>
              <a:rPr lang="de-DE" dirty="0" err="1"/>
              <a:t>is</a:t>
            </a:r>
            <a:r>
              <a:rPr lang="de-DE" dirty="0"/>
              <a:t> </a:t>
            </a:r>
            <a:r>
              <a:rPr lang="de-DE" dirty="0" err="1"/>
              <a:t>no</a:t>
            </a:r>
            <a:r>
              <a:rPr lang="de-DE" dirty="0"/>
              <a:t> </a:t>
            </a:r>
            <a:r>
              <a:rPr lang="de-DE" dirty="0" err="1"/>
              <a:t>problem</a:t>
            </a:r>
            <a:r>
              <a:rPr lang="de-DE" dirty="0"/>
              <a:t> </a:t>
            </a:r>
            <a:r>
              <a:rPr lang="de-DE" dirty="0" err="1"/>
              <a:t>for</a:t>
            </a:r>
            <a:r>
              <a:rPr lang="de-DE" dirty="0"/>
              <a:t> </a:t>
            </a:r>
            <a:r>
              <a:rPr lang="de-DE" dirty="0" err="1"/>
              <a:t>statistics</a:t>
            </a:r>
            <a:r>
              <a:rPr lang="de-DE" dirty="0"/>
              <a:t> </a:t>
            </a:r>
            <a:r>
              <a:rPr lang="de-DE" dirty="0" err="1"/>
              <a:t>as</a:t>
            </a:r>
            <a:r>
              <a:rPr lang="de-DE" dirty="0"/>
              <a:t> </a:t>
            </a:r>
            <a:r>
              <a:rPr lang="de-DE" dirty="0" err="1"/>
              <a:t>long</a:t>
            </a:r>
            <a:r>
              <a:rPr lang="de-DE" dirty="0"/>
              <a:t> </a:t>
            </a:r>
            <a:r>
              <a:rPr lang="de-DE" dirty="0" err="1"/>
              <a:t>as</a:t>
            </a:r>
            <a:r>
              <a:rPr lang="de-DE" dirty="0"/>
              <a:t> </a:t>
            </a:r>
            <a:r>
              <a:rPr lang="de-DE" dirty="0" err="1"/>
              <a:t>the</a:t>
            </a:r>
            <a:r>
              <a:rPr lang="de-DE" dirty="0"/>
              <a:t> </a:t>
            </a:r>
            <a:r>
              <a:rPr lang="de-DE" dirty="0" err="1"/>
              <a:t>degradation</a:t>
            </a:r>
            <a:r>
              <a:rPr lang="de-DE" dirty="0"/>
              <a:t> </a:t>
            </a:r>
            <a:r>
              <a:rPr lang="de-DE" dirty="0" err="1"/>
              <a:t>happens</a:t>
            </a:r>
            <a:r>
              <a:rPr lang="de-DE" dirty="0"/>
              <a:t> at </a:t>
            </a:r>
            <a:r>
              <a:rPr lang="de-DE" dirty="0" err="1"/>
              <a:t>the</a:t>
            </a:r>
            <a:r>
              <a:rPr lang="de-DE" dirty="0"/>
              <a:t> same time on </a:t>
            </a:r>
            <a:r>
              <a:rPr lang="de-DE" dirty="0" err="1"/>
              <a:t>each</a:t>
            </a:r>
            <a:r>
              <a:rPr lang="de-DE" dirty="0"/>
              <a:t> </a:t>
            </a:r>
            <a:r>
              <a:rPr lang="de-DE" dirty="0" err="1"/>
              <a:t>microarray</a:t>
            </a:r>
            <a:r>
              <a:rPr lang="de-DE" dirty="0"/>
              <a:t>.</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10</a:t>
            </a:fld>
            <a:endParaRPr lang="de-DE"/>
          </a:p>
        </p:txBody>
      </p:sp>
    </p:spTree>
    <p:extLst>
      <p:ext uri="{BB962C8B-B14F-4D97-AF65-F5344CB8AC3E}">
        <p14:creationId xmlns:p14="http://schemas.microsoft.com/office/powerpoint/2010/main" val="67872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11</a:t>
            </a:fld>
            <a:endParaRPr lang="de-DE"/>
          </a:p>
        </p:txBody>
      </p:sp>
    </p:spTree>
    <p:extLst>
      <p:ext uri="{BB962C8B-B14F-4D97-AF65-F5344CB8AC3E}">
        <p14:creationId xmlns:p14="http://schemas.microsoft.com/office/powerpoint/2010/main" val="10073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taken an in depth look at what we have achieved so far, lets switch our perspective around and take a look at where we want to go and what we want to achieve in the next two month.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from today until the 31</a:t>
            </a:r>
            <a:r>
              <a:rPr lang="en-US" baseline="30000" dirty="0"/>
              <a:t>st</a:t>
            </a:r>
            <a:r>
              <a:rPr lang="en-US" dirty="0"/>
              <a:t> of this month we are in phase one of our project: Differential gene expression. We are going to implement methods such as </a:t>
            </a:r>
            <a:r>
              <a:rPr lang="en-US" dirty="0" err="1"/>
              <a:t>limma</a:t>
            </a:r>
            <a:r>
              <a:rPr lang="en-US" dirty="0"/>
              <a:t> analysis and t-tests to further explore our data set and determine differentially expressed genes that will be of interest to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Phase two, we will further analyze these genes of interest. We will do that by screening them for expression patterns using Methods like principal component analysis and k-means clustering. Optionally, we will also start exploring chemokines if there will be enough time for it. This second phase will end on the 14th of July. In Phase three, until the 28</a:t>
            </a:r>
            <a:r>
              <a:rPr lang="en-US" baseline="30000" dirty="0"/>
              <a:t>th</a:t>
            </a:r>
            <a:r>
              <a:rPr lang="en-US" dirty="0"/>
              <a:t> of July we will start with the in depth evaluation of our found data. We plan on connecting our findings with the biological background and doing more research based on our findings. Phase four will be used to explore any new questions and ideas that will come up during the process of our project. We </a:t>
            </a:r>
            <a:r>
              <a:rPr lang="en-US" dirty="0" err="1"/>
              <a:t>wil</a:t>
            </a:r>
            <a:r>
              <a:rPr lang="en-US" dirty="0"/>
              <a:t> use this time to follow our research curiosity and personal interests. This will be going on until the 5</a:t>
            </a:r>
            <a:r>
              <a:rPr lang="en-US" baseline="30000" dirty="0"/>
              <a:t>th</a:t>
            </a:r>
            <a:r>
              <a:rPr lang="en-US" dirty="0"/>
              <a:t> of July. Phase five will be used to take all necessary steps to conclude this project. We will compile all relevant data into a report and prepare a final presentation. This will be used to present all our gained knowledge to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12</a:t>
            </a:fld>
            <a:endParaRPr lang="de-DE"/>
          </a:p>
        </p:txBody>
      </p:sp>
    </p:spTree>
    <p:extLst>
      <p:ext uri="{BB962C8B-B14F-4D97-AF65-F5344CB8AC3E}">
        <p14:creationId xmlns:p14="http://schemas.microsoft.com/office/powerpoint/2010/main" val="401792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Now that we have discussed what we want to achieve, it is also important to take a look at how we want to achieve that. To make this whole project a success, we have defined  five building blocks for our teamwork. These are all aspects that we deem necessary for achieving our goals and succeeding as a team. </a:t>
            </a:r>
          </a:p>
          <a:p>
            <a:r>
              <a:rPr lang="en-US" dirty="0"/>
              <a:t>Fist and foremost: staying connected. Good Communication is key when it comes to teamwork, so we have chosen WhatsApp as our main tool of communication as it allows us to share information fast and easy.  Second, we have decided on tracking our progress </a:t>
            </a:r>
            <a:r>
              <a:rPr lang="en-US" dirty="0" err="1"/>
              <a:t>toroughly</a:t>
            </a:r>
            <a:r>
              <a:rPr lang="en-US" dirty="0"/>
              <a:t>, so that we always have a clear overview of what we have already achieved and what still needs to be done. For the purpose of this, each team meeting is logged in a </a:t>
            </a:r>
            <a:r>
              <a:rPr lang="en-US" dirty="0" err="1"/>
              <a:t>protocoll</a:t>
            </a:r>
            <a:r>
              <a:rPr lang="en-US" dirty="0"/>
              <a:t> via google docs. This includes an in depth to-do list with tasks assigned to a specific person that will be checked upon the beginning of the next meeting.</a:t>
            </a:r>
          </a:p>
          <a:p>
            <a:r>
              <a:rPr lang="en-US" dirty="0"/>
              <a:t>Next, we have out tutorial debriefing. After every tutorial with you Ian, we meet up as a group to assess how productive the tutorial was. We also collect our </a:t>
            </a:r>
            <a:r>
              <a:rPr lang="en-US" dirty="0" err="1"/>
              <a:t>imideate</a:t>
            </a:r>
            <a:r>
              <a:rPr lang="en-US" dirty="0"/>
              <a:t> thoughts and ideas and any new insight that we gained. Now to one of the most important </a:t>
            </a:r>
            <a:r>
              <a:rPr lang="en-US" dirty="0" err="1"/>
              <a:t>aspekts</a:t>
            </a:r>
            <a:r>
              <a:rPr lang="en-US" dirty="0"/>
              <a:t>. The round table. Every Tuesday evening at five pm we meet at a conference room in the library and hold our weeks main meeting. This includes an in-depth discussion of our tutorial with Ian earlier in the day and a further exploring of our further developed ideas from the tutorial debriefing. We also recap what we achieved in the last week and distribute tasks for the coming weeks. </a:t>
            </a:r>
          </a:p>
          <a:p>
            <a:r>
              <a:rPr lang="en-US" dirty="0"/>
              <a:t>And last but definitely not least: keeping it flexible. There can always be unforeseen circumstances and unexpected problems that need immediate discussion. For instances as such we use discord as a tool to hold remote meetings so we can solve situations like that as fast as possible and move on from them. </a:t>
            </a:r>
          </a:p>
        </p:txBody>
      </p:sp>
      <p:sp>
        <p:nvSpPr>
          <p:cNvPr id="4" name="Foliennummernplatzhalter 3"/>
          <p:cNvSpPr>
            <a:spLocks noGrp="1"/>
          </p:cNvSpPr>
          <p:nvPr>
            <p:ph type="sldNum" sz="quarter" idx="5"/>
          </p:nvPr>
        </p:nvSpPr>
        <p:spPr/>
        <p:txBody>
          <a:bodyPr/>
          <a:lstStyle/>
          <a:p>
            <a:fld id="{E7F12AC4-85F9-4B93-92D3-A9937CE1B92C}" type="slidenum">
              <a:rPr lang="de-DE" smtClean="0"/>
              <a:t>13</a:t>
            </a:fld>
            <a:endParaRPr lang="de-DE"/>
          </a:p>
        </p:txBody>
      </p:sp>
    </p:spTree>
    <p:extLst>
      <p:ext uri="{BB962C8B-B14F-4D97-AF65-F5344CB8AC3E}">
        <p14:creationId xmlns:p14="http://schemas.microsoft.com/office/powerpoint/2010/main" val="282342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TRAs are meant to play an important role in embryogenesis, therefor we’ll investigate: </a:t>
            </a:r>
            <a:r>
              <a:rPr lang="en-US" sz="1200" b="1" dirty="0"/>
              <a:t>How do TRAs influence embryonic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Furthermore we’ll try to figure out, if TRAs influence the development of CNS during week 4 to 9. In addition we’ll try to identify the role of chemokines for the CNS in this period.</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14</a:t>
            </a:fld>
            <a:endParaRPr lang="de-DE"/>
          </a:p>
        </p:txBody>
      </p:sp>
    </p:spTree>
    <p:extLst>
      <p:ext uri="{BB962C8B-B14F-4D97-AF65-F5344CB8AC3E}">
        <p14:creationId xmlns:p14="http://schemas.microsoft.com/office/powerpoint/2010/main" val="389382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15</a:t>
            </a:fld>
            <a:endParaRPr lang="de-DE"/>
          </a:p>
        </p:txBody>
      </p:sp>
    </p:spTree>
    <p:extLst>
      <p:ext uri="{BB962C8B-B14F-4D97-AF65-F5344CB8AC3E}">
        <p14:creationId xmlns:p14="http://schemas.microsoft.com/office/powerpoint/2010/main" val="408818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16</a:t>
            </a:fld>
            <a:endParaRPr lang="de-DE"/>
          </a:p>
        </p:txBody>
      </p:sp>
    </p:spTree>
    <p:extLst>
      <p:ext uri="{BB962C8B-B14F-4D97-AF65-F5344CB8AC3E}">
        <p14:creationId xmlns:p14="http://schemas.microsoft.com/office/powerpoint/2010/main" val="47892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17</a:t>
            </a:fld>
            <a:endParaRPr lang="de-DE" dirty="0"/>
          </a:p>
        </p:txBody>
      </p:sp>
    </p:spTree>
    <p:extLst>
      <p:ext uri="{BB962C8B-B14F-4D97-AF65-F5344CB8AC3E}">
        <p14:creationId xmlns:p14="http://schemas.microsoft.com/office/powerpoint/2010/main" val="409434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But what are chemokines ?</a:t>
            </a:r>
          </a:p>
          <a:p>
            <a:r>
              <a:rPr lang="en-US" dirty="0"/>
              <a:t>Small </a:t>
            </a:r>
            <a:r>
              <a:rPr lang="en-US" dirty="0" err="1"/>
              <a:t>groupe</a:t>
            </a:r>
            <a:r>
              <a:rPr lang="en-US" dirty="0"/>
              <a:t> of proteins with similar structure. </a:t>
            </a:r>
          </a:p>
          <a:p>
            <a:r>
              <a:rPr lang="en-US" dirty="0" err="1"/>
              <a:t>Chemoattractors</a:t>
            </a:r>
            <a:r>
              <a:rPr lang="en-US" dirty="0"/>
              <a:t>: 	-&gt; cells (dendritic cells) </a:t>
            </a:r>
            <a:r>
              <a:rPr lang="en-US" dirty="0" err="1"/>
              <a:t>rerlease</a:t>
            </a:r>
            <a:r>
              <a:rPr lang="en-US" dirty="0"/>
              <a:t> them, effector cells (leukocytes) move to the origin of release</a:t>
            </a:r>
          </a:p>
          <a:p>
            <a:r>
              <a:rPr lang="en-US" dirty="0"/>
              <a:t>		-&gt;chemokines bind to GPCR and induce  signaling cascade</a:t>
            </a:r>
          </a:p>
          <a:p>
            <a:r>
              <a:rPr lang="en-US" dirty="0"/>
              <a:t>They play an important role in embryonic development, which is unknown.</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2</a:t>
            </a:fld>
            <a:endParaRPr lang="de-DE"/>
          </a:p>
        </p:txBody>
      </p:sp>
    </p:spTree>
    <p:extLst>
      <p:ext uri="{BB962C8B-B14F-4D97-AF65-F5344CB8AC3E}">
        <p14:creationId xmlns:p14="http://schemas.microsoft.com/office/powerpoint/2010/main" val="179056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Another important issue are TRAs</a:t>
            </a:r>
          </a:p>
          <a:p>
            <a:r>
              <a:rPr lang="en-US" dirty="0"/>
              <a:t>Functional immune cells are </a:t>
            </a:r>
            <a:r>
              <a:rPr lang="en-US" dirty="0" err="1"/>
              <a:t>necasssary</a:t>
            </a:r>
            <a:r>
              <a:rPr lang="en-US" dirty="0"/>
              <a:t> to prevent infections</a:t>
            </a:r>
          </a:p>
          <a:p>
            <a:r>
              <a:rPr lang="en-US" dirty="0"/>
              <a:t>Shouldn’t react against </a:t>
            </a:r>
            <a:r>
              <a:rPr lang="en-US" dirty="0" err="1"/>
              <a:t>selfantigens</a:t>
            </a:r>
            <a:r>
              <a:rPr lang="en-US" dirty="0"/>
              <a:t> -&gt; negative control in thymus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000000"/>
                </a:solidFill>
                <a:effectLst/>
                <a:latin typeface="Linux Libertine"/>
              </a:rPr>
              <a:t>Medullary</a:t>
            </a:r>
            <a:r>
              <a:rPr lang="de-DE" b="0" i="0" dirty="0">
                <a:solidFill>
                  <a:srgbClr val="000000"/>
                </a:solidFill>
                <a:effectLst/>
                <a:latin typeface="Linux Libertine"/>
              </a:rPr>
              <a:t> </a:t>
            </a:r>
            <a:r>
              <a:rPr lang="de-DE" b="0" i="0" dirty="0" err="1">
                <a:solidFill>
                  <a:srgbClr val="000000"/>
                </a:solidFill>
                <a:effectLst/>
                <a:latin typeface="Linux Libertine"/>
              </a:rPr>
              <a:t>thymic</a:t>
            </a:r>
            <a:r>
              <a:rPr lang="de-DE" b="0" i="0" dirty="0">
                <a:solidFill>
                  <a:srgbClr val="000000"/>
                </a:solidFill>
                <a:effectLst/>
                <a:latin typeface="Linux Libertine"/>
              </a:rPr>
              <a:t> epithelial </a:t>
            </a:r>
            <a:r>
              <a:rPr lang="de-DE" b="0" i="0" dirty="0" err="1">
                <a:solidFill>
                  <a:srgbClr val="000000"/>
                </a:solidFill>
                <a:effectLst/>
                <a:latin typeface="Linux Libertine"/>
              </a:rPr>
              <a:t>cells</a:t>
            </a:r>
            <a:r>
              <a:rPr lang="de-DE" b="0" i="0" dirty="0">
                <a:solidFill>
                  <a:srgbClr val="000000"/>
                </a:solidFill>
                <a:effectLst/>
                <a:latin typeface="Linux Libertine"/>
              </a:rPr>
              <a:t> (</a:t>
            </a:r>
            <a:r>
              <a:rPr lang="de-DE" b="0" i="0" dirty="0" err="1">
                <a:solidFill>
                  <a:srgbClr val="000000"/>
                </a:solidFill>
                <a:effectLst/>
                <a:latin typeface="Linux Libertine"/>
              </a:rPr>
              <a:t>mTECs</a:t>
            </a:r>
            <a:r>
              <a:rPr lang="de-DE" b="0" i="0" dirty="0">
                <a:solidFill>
                  <a:srgbClr val="000000"/>
                </a:solidFill>
                <a:effectLst/>
                <a:latin typeface="Linux Libertine"/>
              </a:rPr>
              <a:t>) </a:t>
            </a:r>
            <a:r>
              <a:rPr lang="de-DE" b="0" i="0" dirty="0" err="1">
                <a:solidFill>
                  <a:srgbClr val="000000"/>
                </a:solidFill>
                <a:effectLst/>
                <a:latin typeface="Linux Libertine"/>
              </a:rPr>
              <a:t>present</a:t>
            </a:r>
            <a:r>
              <a:rPr lang="de-DE" b="0" i="0" dirty="0">
                <a:solidFill>
                  <a:srgbClr val="000000"/>
                </a:solidFill>
                <a:effectLst/>
                <a:latin typeface="Linux Libertine"/>
              </a:rPr>
              <a:t> </a:t>
            </a:r>
            <a:r>
              <a:rPr lang="de-DE" b="0" i="0" dirty="0" err="1">
                <a:solidFill>
                  <a:srgbClr val="000000"/>
                </a:solidFill>
                <a:effectLst/>
                <a:latin typeface="Linux Libertine"/>
              </a:rPr>
              <a:t>slef</a:t>
            </a:r>
            <a:r>
              <a:rPr lang="de-DE" b="0" i="0" dirty="0">
                <a:solidFill>
                  <a:srgbClr val="000000"/>
                </a:solidFill>
                <a:effectLst/>
                <a:latin typeface="Linux Libertine"/>
              </a:rPr>
              <a:t>-antigens on </a:t>
            </a:r>
            <a:r>
              <a:rPr lang="de-DE" b="0" i="0" dirty="0" err="1">
                <a:solidFill>
                  <a:srgbClr val="000000"/>
                </a:solidFill>
                <a:effectLst/>
                <a:latin typeface="Linux Libertine"/>
              </a:rPr>
              <a:t>their</a:t>
            </a:r>
            <a:r>
              <a:rPr lang="de-DE" b="0" i="0" dirty="0">
                <a:solidFill>
                  <a:srgbClr val="000000"/>
                </a:solidFill>
                <a:effectLst/>
                <a:latin typeface="Linux Libertine"/>
              </a:rPr>
              <a:t> </a:t>
            </a:r>
            <a:r>
              <a:rPr lang="de-DE" b="0" i="0" dirty="0" err="1">
                <a:solidFill>
                  <a:srgbClr val="000000"/>
                </a:solidFill>
                <a:effectLst/>
                <a:latin typeface="Linux Libertine"/>
              </a:rPr>
              <a:t>surface</a:t>
            </a:r>
            <a:r>
              <a:rPr lang="de-DE" b="0" i="0" dirty="0">
                <a:solidFill>
                  <a:srgbClr val="000000"/>
                </a:solidFill>
                <a:effectLst/>
                <a:latin typeface="Linux Libertine"/>
              </a:rPr>
              <a:t>, </a:t>
            </a:r>
            <a:r>
              <a:rPr lang="de-DE" b="0" i="0" dirty="0" err="1">
                <a:solidFill>
                  <a:srgbClr val="000000"/>
                </a:solidFill>
                <a:effectLst/>
                <a:latin typeface="Linux Libertine"/>
              </a:rPr>
              <a:t>reacting</a:t>
            </a:r>
            <a:r>
              <a:rPr lang="de-DE" b="0" i="0" dirty="0">
                <a:solidFill>
                  <a:srgbClr val="000000"/>
                </a:solidFill>
                <a:effectLst/>
                <a:latin typeface="Linux Libertine"/>
              </a:rPr>
              <a:t> immune </a:t>
            </a:r>
            <a:r>
              <a:rPr lang="de-DE" b="0" i="0" dirty="0" err="1">
                <a:solidFill>
                  <a:srgbClr val="000000"/>
                </a:solidFill>
                <a:effectLst/>
                <a:latin typeface="Linux Libertine"/>
              </a:rPr>
              <a:t>cell</a:t>
            </a:r>
            <a:r>
              <a:rPr lang="de-DE" b="0" i="0" dirty="0">
                <a:solidFill>
                  <a:srgbClr val="000000"/>
                </a:solidFill>
                <a:effectLst/>
                <a:latin typeface="Linux Libertine"/>
              </a:rPr>
              <a:t> will </a:t>
            </a:r>
            <a:r>
              <a:rPr lang="de-DE" b="0" i="0" dirty="0" err="1">
                <a:solidFill>
                  <a:srgbClr val="000000"/>
                </a:solidFill>
                <a:effectLst/>
                <a:latin typeface="Linux Libertine"/>
              </a:rPr>
              <a:t>be</a:t>
            </a:r>
            <a:r>
              <a:rPr lang="de-DE" b="0" i="0" dirty="0">
                <a:solidFill>
                  <a:srgbClr val="000000"/>
                </a:solidFill>
                <a:effectLst/>
                <a:latin typeface="Linux Libertine"/>
              </a:rPr>
              <a:t> </a:t>
            </a:r>
            <a:r>
              <a:rPr lang="de-DE" b="0" i="0" dirty="0" err="1">
                <a:solidFill>
                  <a:srgbClr val="000000"/>
                </a:solidFill>
                <a:effectLst/>
                <a:latin typeface="Linux Libertine"/>
              </a:rPr>
              <a:t>removed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Tissue restricted antigens (TRAs) code for </a:t>
            </a:r>
            <a:r>
              <a:rPr lang="en-US" dirty="0" err="1"/>
              <a:t>selfantigens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Genes </a:t>
            </a:r>
            <a:r>
              <a:rPr lang="de-DE" b="0" i="0" dirty="0" err="1">
                <a:solidFill>
                  <a:srgbClr val="000000"/>
                </a:solidFill>
                <a:effectLst/>
                <a:latin typeface="Linux Libertine"/>
              </a:rPr>
              <a:t>more</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5x </a:t>
            </a:r>
            <a:r>
              <a:rPr lang="de-DE" b="0" i="0" dirty="0" err="1">
                <a:solidFill>
                  <a:srgbClr val="000000"/>
                </a:solidFill>
                <a:effectLst/>
                <a:latin typeface="Linux Libertine"/>
              </a:rPr>
              <a:t>the</a:t>
            </a:r>
            <a:r>
              <a:rPr lang="de-DE" b="0" i="0" dirty="0">
                <a:solidFill>
                  <a:srgbClr val="000000"/>
                </a:solidFill>
                <a:effectLst/>
                <a:latin typeface="Linux Libertine"/>
              </a:rPr>
              <a:t> median in </a:t>
            </a:r>
            <a:r>
              <a:rPr lang="de-DE" b="0" i="0" dirty="0" err="1">
                <a:solidFill>
                  <a:srgbClr val="000000"/>
                </a:solidFill>
                <a:effectLst/>
                <a:latin typeface="Linux Libertine"/>
              </a:rPr>
              <a:t>less</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 </a:t>
            </a:r>
            <a:r>
              <a:rPr lang="de-DE" b="0" i="0" dirty="0" err="1">
                <a:solidFill>
                  <a:srgbClr val="000000"/>
                </a:solidFill>
                <a:effectLst/>
                <a:latin typeface="Linux Libertine"/>
              </a:rPr>
              <a:t>diffrent</a:t>
            </a:r>
            <a:r>
              <a:rPr lang="de-DE" b="0" i="0" dirty="0">
                <a:solidFill>
                  <a:srgbClr val="000000"/>
                </a:solidFill>
                <a:effectLst/>
                <a:latin typeface="Linux Libertine"/>
              </a:rPr>
              <a:t> </a:t>
            </a:r>
            <a:r>
              <a:rPr lang="de-DE" b="0" i="0" dirty="0" err="1">
                <a:solidFill>
                  <a:srgbClr val="000000"/>
                </a:solidFill>
                <a:effectLst/>
                <a:latin typeface="Linux Libertine"/>
              </a:rPr>
              <a:t>tissues</a:t>
            </a:r>
            <a:r>
              <a:rPr lang="de-DE" b="0" i="0" dirty="0">
                <a:solidFill>
                  <a:srgbClr val="000000"/>
                </a:solidFill>
                <a:effectLst/>
                <a:latin typeface="Linux Libertine"/>
              </a:rPr>
              <a:t> </a:t>
            </a:r>
            <a:r>
              <a:rPr lang="de-DE" b="0" i="0" dirty="0" err="1">
                <a:solidFill>
                  <a:srgbClr val="000000"/>
                </a:solidFill>
                <a:effectLst/>
                <a:latin typeface="Linux Libertine"/>
              </a:rPr>
              <a:t>expressed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TRAs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ordered</a:t>
            </a:r>
            <a:r>
              <a:rPr lang="de-DE" b="0" i="0" dirty="0">
                <a:solidFill>
                  <a:srgbClr val="000000"/>
                </a:solidFill>
                <a:effectLst/>
                <a:latin typeface="Linux Libertine"/>
              </a:rPr>
              <a:t> in </a:t>
            </a:r>
            <a:r>
              <a:rPr lang="de-DE" b="0" i="0" dirty="0" err="1">
                <a:solidFill>
                  <a:srgbClr val="000000"/>
                </a:solidFill>
                <a:effectLst/>
                <a:latin typeface="Linux Libertine"/>
              </a:rPr>
              <a:t>cluster</a:t>
            </a:r>
            <a:r>
              <a:rPr lang="de-DE" b="0" i="0" dirty="0">
                <a:solidFill>
                  <a:srgbClr val="000000"/>
                </a:solidFill>
                <a:effectLst/>
                <a:latin typeface="Linux Libertine"/>
              </a:rPr>
              <a:t> </a:t>
            </a:r>
            <a:r>
              <a:rPr lang="de-DE" b="0" i="0" dirty="0" err="1">
                <a:solidFill>
                  <a:srgbClr val="000000"/>
                </a:solidFill>
                <a:effectLst/>
                <a:latin typeface="Linux Libertine"/>
              </a:rPr>
              <a:t>which</a:t>
            </a:r>
            <a:r>
              <a:rPr lang="de-DE" b="0" i="0" dirty="0">
                <a:solidFill>
                  <a:srgbClr val="000000"/>
                </a:solidFill>
                <a:effectLst/>
                <a:latin typeface="Linux Libertine"/>
              </a:rPr>
              <a:t>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controlled</a:t>
            </a:r>
            <a:r>
              <a:rPr lang="de-DE" b="0" i="0" dirty="0">
                <a:solidFill>
                  <a:srgbClr val="000000"/>
                </a:solidFill>
                <a:effectLst/>
                <a:latin typeface="Linux Libertine"/>
              </a:rPr>
              <a:t> by </a:t>
            </a:r>
            <a:r>
              <a:rPr lang="de-DE" b="0" i="0" dirty="0" err="1">
                <a:solidFill>
                  <a:srgbClr val="000000"/>
                </a:solidFill>
                <a:effectLst/>
                <a:latin typeface="Linux Libertine"/>
              </a:rPr>
              <a:t>the</a:t>
            </a:r>
            <a:r>
              <a:rPr lang="de-DE" b="0" i="0" dirty="0">
                <a:solidFill>
                  <a:srgbClr val="000000"/>
                </a:solidFill>
                <a:effectLst/>
                <a:latin typeface="Linux Libertine"/>
              </a:rPr>
              <a:t> </a:t>
            </a:r>
            <a:r>
              <a:rPr lang="de-DE" b="0" i="0" dirty="0" err="1">
                <a:solidFill>
                  <a:srgbClr val="000000"/>
                </a:solidFill>
                <a:effectLst/>
                <a:latin typeface="Linux Libertine"/>
              </a:rPr>
              <a:t>transcriptionfactor</a:t>
            </a:r>
            <a:r>
              <a:rPr lang="de-DE" b="0" i="0" dirty="0">
                <a:solidFill>
                  <a:srgbClr val="000000"/>
                </a:solidFill>
                <a:effectLst/>
                <a:latin typeface="Linux Libertine"/>
              </a:rPr>
              <a:t> </a:t>
            </a:r>
            <a:r>
              <a:rPr lang="en-US" dirty="0"/>
              <a:t>Autoimmune Regulator (AIRE)</a:t>
            </a:r>
            <a:endParaRPr lang="de-DE" b="0" i="0" dirty="0">
              <a:solidFill>
                <a:srgbClr val="000000"/>
              </a:solidFill>
              <a:effectLst/>
              <a:latin typeface="Linux Libertine"/>
            </a:endParaRPr>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3</a:t>
            </a:fld>
            <a:endParaRPr lang="de-DE"/>
          </a:p>
        </p:txBody>
      </p:sp>
    </p:spTree>
    <p:extLst>
      <p:ext uri="{BB962C8B-B14F-4D97-AF65-F5344CB8AC3E}">
        <p14:creationId xmlns:p14="http://schemas.microsoft.com/office/powerpoint/2010/main" val="102242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Another important issue are TRAs</a:t>
            </a:r>
          </a:p>
          <a:p>
            <a:r>
              <a:rPr lang="en-US" dirty="0"/>
              <a:t>Functional immune cells are </a:t>
            </a:r>
            <a:r>
              <a:rPr lang="en-US" dirty="0" err="1"/>
              <a:t>necasssary</a:t>
            </a:r>
            <a:r>
              <a:rPr lang="en-US" dirty="0"/>
              <a:t> to prevent infections</a:t>
            </a:r>
          </a:p>
          <a:p>
            <a:r>
              <a:rPr lang="en-US" dirty="0"/>
              <a:t>Shouldn’t react against </a:t>
            </a:r>
            <a:r>
              <a:rPr lang="en-US" dirty="0" err="1"/>
              <a:t>selfantigens</a:t>
            </a:r>
            <a:r>
              <a:rPr lang="en-US" dirty="0"/>
              <a:t> -&gt; negative control in thymus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000000"/>
                </a:solidFill>
                <a:effectLst/>
                <a:latin typeface="Linux Libertine"/>
              </a:rPr>
              <a:t>Medullary</a:t>
            </a:r>
            <a:r>
              <a:rPr lang="de-DE" b="0" i="0" dirty="0">
                <a:solidFill>
                  <a:srgbClr val="000000"/>
                </a:solidFill>
                <a:effectLst/>
                <a:latin typeface="Linux Libertine"/>
              </a:rPr>
              <a:t> </a:t>
            </a:r>
            <a:r>
              <a:rPr lang="de-DE" b="0" i="0" dirty="0" err="1">
                <a:solidFill>
                  <a:srgbClr val="000000"/>
                </a:solidFill>
                <a:effectLst/>
                <a:latin typeface="Linux Libertine"/>
              </a:rPr>
              <a:t>thymic</a:t>
            </a:r>
            <a:r>
              <a:rPr lang="de-DE" b="0" i="0" dirty="0">
                <a:solidFill>
                  <a:srgbClr val="000000"/>
                </a:solidFill>
                <a:effectLst/>
                <a:latin typeface="Linux Libertine"/>
              </a:rPr>
              <a:t> epithelial </a:t>
            </a:r>
            <a:r>
              <a:rPr lang="de-DE" b="0" i="0" dirty="0" err="1">
                <a:solidFill>
                  <a:srgbClr val="000000"/>
                </a:solidFill>
                <a:effectLst/>
                <a:latin typeface="Linux Libertine"/>
              </a:rPr>
              <a:t>cells</a:t>
            </a:r>
            <a:r>
              <a:rPr lang="de-DE" b="0" i="0" dirty="0">
                <a:solidFill>
                  <a:srgbClr val="000000"/>
                </a:solidFill>
                <a:effectLst/>
                <a:latin typeface="Linux Libertine"/>
              </a:rPr>
              <a:t> (</a:t>
            </a:r>
            <a:r>
              <a:rPr lang="de-DE" b="0" i="0" dirty="0" err="1">
                <a:solidFill>
                  <a:srgbClr val="000000"/>
                </a:solidFill>
                <a:effectLst/>
                <a:latin typeface="Linux Libertine"/>
              </a:rPr>
              <a:t>mTECs</a:t>
            </a:r>
            <a:r>
              <a:rPr lang="de-DE" b="0" i="0" dirty="0">
                <a:solidFill>
                  <a:srgbClr val="000000"/>
                </a:solidFill>
                <a:effectLst/>
                <a:latin typeface="Linux Libertine"/>
              </a:rPr>
              <a:t>) </a:t>
            </a:r>
            <a:r>
              <a:rPr lang="de-DE" b="0" i="0" dirty="0" err="1">
                <a:solidFill>
                  <a:srgbClr val="000000"/>
                </a:solidFill>
                <a:effectLst/>
                <a:latin typeface="Linux Libertine"/>
              </a:rPr>
              <a:t>present</a:t>
            </a:r>
            <a:r>
              <a:rPr lang="de-DE" b="0" i="0" dirty="0">
                <a:solidFill>
                  <a:srgbClr val="000000"/>
                </a:solidFill>
                <a:effectLst/>
                <a:latin typeface="Linux Libertine"/>
              </a:rPr>
              <a:t> </a:t>
            </a:r>
            <a:r>
              <a:rPr lang="de-DE" b="0" i="0" dirty="0" err="1">
                <a:solidFill>
                  <a:srgbClr val="000000"/>
                </a:solidFill>
                <a:effectLst/>
                <a:latin typeface="Linux Libertine"/>
              </a:rPr>
              <a:t>slef</a:t>
            </a:r>
            <a:r>
              <a:rPr lang="de-DE" b="0" i="0" dirty="0">
                <a:solidFill>
                  <a:srgbClr val="000000"/>
                </a:solidFill>
                <a:effectLst/>
                <a:latin typeface="Linux Libertine"/>
              </a:rPr>
              <a:t>-antigens on </a:t>
            </a:r>
            <a:r>
              <a:rPr lang="de-DE" b="0" i="0" dirty="0" err="1">
                <a:solidFill>
                  <a:srgbClr val="000000"/>
                </a:solidFill>
                <a:effectLst/>
                <a:latin typeface="Linux Libertine"/>
              </a:rPr>
              <a:t>their</a:t>
            </a:r>
            <a:r>
              <a:rPr lang="de-DE" b="0" i="0" dirty="0">
                <a:solidFill>
                  <a:srgbClr val="000000"/>
                </a:solidFill>
                <a:effectLst/>
                <a:latin typeface="Linux Libertine"/>
              </a:rPr>
              <a:t> </a:t>
            </a:r>
            <a:r>
              <a:rPr lang="de-DE" b="0" i="0" dirty="0" err="1">
                <a:solidFill>
                  <a:srgbClr val="000000"/>
                </a:solidFill>
                <a:effectLst/>
                <a:latin typeface="Linux Libertine"/>
              </a:rPr>
              <a:t>surface</a:t>
            </a:r>
            <a:r>
              <a:rPr lang="de-DE" b="0" i="0" dirty="0">
                <a:solidFill>
                  <a:srgbClr val="000000"/>
                </a:solidFill>
                <a:effectLst/>
                <a:latin typeface="Linux Libertine"/>
              </a:rPr>
              <a:t>, </a:t>
            </a:r>
            <a:r>
              <a:rPr lang="de-DE" b="0" i="0" dirty="0" err="1">
                <a:solidFill>
                  <a:srgbClr val="000000"/>
                </a:solidFill>
                <a:effectLst/>
                <a:latin typeface="Linux Libertine"/>
              </a:rPr>
              <a:t>reacting</a:t>
            </a:r>
            <a:r>
              <a:rPr lang="de-DE" b="0" i="0" dirty="0">
                <a:solidFill>
                  <a:srgbClr val="000000"/>
                </a:solidFill>
                <a:effectLst/>
                <a:latin typeface="Linux Libertine"/>
              </a:rPr>
              <a:t> immune </a:t>
            </a:r>
            <a:r>
              <a:rPr lang="de-DE" b="0" i="0" dirty="0" err="1">
                <a:solidFill>
                  <a:srgbClr val="000000"/>
                </a:solidFill>
                <a:effectLst/>
                <a:latin typeface="Linux Libertine"/>
              </a:rPr>
              <a:t>cell</a:t>
            </a:r>
            <a:r>
              <a:rPr lang="de-DE" b="0" i="0" dirty="0">
                <a:solidFill>
                  <a:srgbClr val="000000"/>
                </a:solidFill>
                <a:effectLst/>
                <a:latin typeface="Linux Libertine"/>
              </a:rPr>
              <a:t> will </a:t>
            </a:r>
            <a:r>
              <a:rPr lang="de-DE" b="0" i="0" dirty="0" err="1">
                <a:solidFill>
                  <a:srgbClr val="000000"/>
                </a:solidFill>
                <a:effectLst/>
                <a:latin typeface="Linux Libertine"/>
              </a:rPr>
              <a:t>be</a:t>
            </a:r>
            <a:r>
              <a:rPr lang="de-DE" b="0" i="0" dirty="0">
                <a:solidFill>
                  <a:srgbClr val="000000"/>
                </a:solidFill>
                <a:effectLst/>
                <a:latin typeface="Linux Libertine"/>
              </a:rPr>
              <a:t> </a:t>
            </a:r>
            <a:r>
              <a:rPr lang="de-DE" b="0" i="0" dirty="0" err="1">
                <a:solidFill>
                  <a:srgbClr val="000000"/>
                </a:solidFill>
                <a:effectLst/>
                <a:latin typeface="Linux Libertine"/>
              </a:rPr>
              <a:t>removed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Tissue restricted antigens (TRAs) code for </a:t>
            </a:r>
            <a:r>
              <a:rPr lang="en-US" dirty="0" err="1"/>
              <a:t>selfantigens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Genes </a:t>
            </a:r>
            <a:r>
              <a:rPr lang="de-DE" b="0" i="0" dirty="0" err="1">
                <a:solidFill>
                  <a:srgbClr val="000000"/>
                </a:solidFill>
                <a:effectLst/>
                <a:latin typeface="Linux Libertine"/>
              </a:rPr>
              <a:t>more</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5x </a:t>
            </a:r>
            <a:r>
              <a:rPr lang="de-DE" b="0" i="0" dirty="0" err="1">
                <a:solidFill>
                  <a:srgbClr val="000000"/>
                </a:solidFill>
                <a:effectLst/>
                <a:latin typeface="Linux Libertine"/>
              </a:rPr>
              <a:t>the</a:t>
            </a:r>
            <a:r>
              <a:rPr lang="de-DE" b="0" i="0" dirty="0">
                <a:solidFill>
                  <a:srgbClr val="000000"/>
                </a:solidFill>
                <a:effectLst/>
                <a:latin typeface="Linux Libertine"/>
              </a:rPr>
              <a:t> median in </a:t>
            </a:r>
            <a:r>
              <a:rPr lang="de-DE" b="0" i="0" dirty="0" err="1">
                <a:solidFill>
                  <a:srgbClr val="000000"/>
                </a:solidFill>
                <a:effectLst/>
                <a:latin typeface="Linux Libertine"/>
              </a:rPr>
              <a:t>less</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 </a:t>
            </a:r>
            <a:r>
              <a:rPr lang="de-DE" b="0" i="0" dirty="0" err="1">
                <a:solidFill>
                  <a:srgbClr val="000000"/>
                </a:solidFill>
                <a:effectLst/>
                <a:latin typeface="Linux Libertine"/>
              </a:rPr>
              <a:t>diffrent</a:t>
            </a:r>
            <a:r>
              <a:rPr lang="de-DE" b="0" i="0" dirty="0">
                <a:solidFill>
                  <a:srgbClr val="000000"/>
                </a:solidFill>
                <a:effectLst/>
                <a:latin typeface="Linux Libertine"/>
              </a:rPr>
              <a:t> </a:t>
            </a:r>
            <a:r>
              <a:rPr lang="de-DE" b="0" i="0" dirty="0" err="1">
                <a:solidFill>
                  <a:srgbClr val="000000"/>
                </a:solidFill>
                <a:effectLst/>
                <a:latin typeface="Linux Libertine"/>
              </a:rPr>
              <a:t>tissues</a:t>
            </a:r>
            <a:r>
              <a:rPr lang="de-DE" b="0" i="0" dirty="0">
                <a:solidFill>
                  <a:srgbClr val="000000"/>
                </a:solidFill>
                <a:effectLst/>
                <a:latin typeface="Linux Libertine"/>
              </a:rPr>
              <a:t> </a:t>
            </a:r>
            <a:r>
              <a:rPr lang="de-DE" b="0" i="0" dirty="0" err="1">
                <a:solidFill>
                  <a:srgbClr val="000000"/>
                </a:solidFill>
                <a:effectLst/>
                <a:latin typeface="Linux Libertine"/>
              </a:rPr>
              <a:t>expressed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TRAs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ordered</a:t>
            </a:r>
            <a:r>
              <a:rPr lang="de-DE" b="0" i="0" dirty="0">
                <a:solidFill>
                  <a:srgbClr val="000000"/>
                </a:solidFill>
                <a:effectLst/>
                <a:latin typeface="Linux Libertine"/>
              </a:rPr>
              <a:t> in </a:t>
            </a:r>
            <a:r>
              <a:rPr lang="de-DE" b="0" i="0" dirty="0" err="1">
                <a:solidFill>
                  <a:srgbClr val="000000"/>
                </a:solidFill>
                <a:effectLst/>
                <a:latin typeface="Linux Libertine"/>
              </a:rPr>
              <a:t>cluster</a:t>
            </a:r>
            <a:r>
              <a:rPr lang="de-DE" b="0" i="0" dirty="0">
                <a:solidFill>
                  <a:srgbClr val="000000"/>
                </a:solidFill>
                <a:effectLst/>
                <a:latin typeface="Linux Libertine"/>
              </a:rPr>
              <a:t> </a:t>
            </a:r>
            <a:r>
              <a:rPr lang="de-DE" b="0" i="0" dirty="0" err="1">
                <a:solidFill>
                  <a:srgbClr val="000000"/>
                </a:solidFill>
                <a:effectLst/>
                <a:latin typeface="Linux Libertine"/>
              </a:rPr>
              <a:t>which</a:t>
            </a:r>
            <a:r>
              <a:rPr lang="de-DE" b="0" i="0" dirty="0">
                <a:solidFill>
                  <a:srgbClr val="000000"/>
                </a:solidFill>
                <a:effectLst/>
                <a:latin typeface="Linux Libertine"/>
              </a:rPr>
              <a:t>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controlled</a:t>
            </a:r>
            <a:r>
              <a:rPr lang="de-DE" b="0" i="0" dirty="0">
                <a:solidFill>
                  <a:srgbClr val="000000"/>
                </a:solidFill>
                <a:effectLst/>
                <a:latin typeface="Linux Libertine"/>
              </a:rPr>
              <a:t> by </a:t>
            </a:r>
            <a:r>
              <a:rPr lang="de-DE" b="0" i="0" dirty="0" err="1">
                <a:solidFill>
                  <a:srgbClr val="000000"/>
                </a:solidFill>
                <a:effectLst/>
                <a:latin typeface="Linux Libertine"/>
              </a:rPr>
              <a:t>the</a:t>
            </a:r>
            <a:r>
              <a:rPr lang="de-DE" b="0" i="0" dirty="0">
                <a:solidFill>
                  <a:srgbClr val="000000"/>
                </a:solidFill>
                <a:effectLst/>
                <a:latin typeface="Linux Libertine"/>
              </a:rPr>
              <a:t> </a:t>
            </a:r>
            <a:r>
              <a:rPr lang="de-DE" b="0" i="0" dirty="0" err="1">
                <a:solidFill>
                  <a:srgbClr val="000000"/>
                </a:solidFill>
                <a:effectLst/>
                <a:latin typeface="Linux Libertine"/>
              </a:rPr>
              <a:t>transcriptionfactor</a:t>
            </a:r>
            <a:r>
              <a:rPr lang="de-DE" b="0" i="0" dirty="0">
                <a:solidFill>
                  <a:srgbClr val="000000"/>
                </a:solidFill>
                <a:effectLst/>
                <a:latin typeface="Linux Libertine"/>
              </a:rPr>
              <a:t> </a:t>
            </a:r>
            <a:r>
              <a:rPr lang="en-US" dirty="0"/>
              <a:t>Autoimmune Regulator (AIRE)</a:t>
            </a:r>
            <a:endParaRPr lang="de-DE" b="0" i="0" dirty="0">
              <a:solidFill>
                <a:srgbClr val="000000"/>
              </a:solidFill>
              <a:effectLst/>
              <a:latin typeface="Linux Libertine"/>
            </a:endParaRPr>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4</a:t>
            </a:fld>
            <a:endParaRPr lang="de-DE"/>
          </a:p>
        </p:txBody>
      </p:sp>
    </p:spTree>
    <p:extLst>
      <p:ext uri="{BB962C8B-B14F-4D97-AF65-F5344CB8AC3E}">
        <p14:creationId xmlns:p14="http://schemas.microsoft.com/office/powerpoint/2010/main" val="252957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5</a:t>
            </a:fld>
            <a:endParaRPr lang="de-DE"/>
          </a:p>
        </p:txBody>
      </p:sp>
    </p:spTree>
    <p:extLst>
      <p:ext uri="{BB962C8B-B14F-4D97-AF65-F5344CB8AC3E}">
        <p14:creationId xmlns:p14="http://schemas.microsoft.com/office/powerpoint/2010/main" val="66035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Before</a:t>
            </a:r>
            <a:r>
              <a:rPr lang="de-DE" dirty="0"/>
              <a:t> </a:t>
            </a:r>
            <a:r>
              <a:rPr lang="de-DE" dirty="0" err="1"/>
              <a:t>we</a:t>
            </a:r>
            <a:r>
              <a:rPr lang="de-DE" dirty="0"/>
              <a:t> </a:t>
            </a:r>
            <a:r>
              <a:rPr lang="de-DE" dirty="0" err="1"/>
              <a:t>start</a:t>
            </a:r>
            <a:r>
              <a:rPr lang="de-DE" dirty="0"/>
              <a:t> </a:t>
            </a:r>
            <a:r>
              <a:rPr lang="de-DE" dirty="0" err="1"/>
              <a:t>to</a:t>
            </a:r>
            <a:r>
              <a:rPr lang="de-DE" dirty="0"/>
              <a:t> </a:t>
            </a:r>
            <a:r>
              <a:rPr lang="de-DE" dirty="0" err="1"/>
              <a:t>investigate</a:t>
            </a:r>
            <a:r>
              <a:rPr lang="de-DE" dirty="0"/>
              <a:t> </a:t>
            </a:r>
            <a:r>
              <a:rPr lang="de-DE" dirty="0" err="1"/>
              <a:t>the</a:t>
            </a:r>
            <a:r>
              <a:rPr lang="de-DE" dirty="0"/>
              <a:t> </a:t>
            </a:r>
            <a:r>
              <a:rPr lang="de-DE" dirty="0" err="1"/>
              <a:t>quality</a:t>
            </a:r>
            <a:r>
              <a:rPr lang="de-DE" dirty="0"/>
              <a:t> </a:t>
            </a:r>
            <a:r>
              <a:rPr lang="de-DE" dirty="0" err="1"/>
              <a:t>of</a:t>
            </a:r>
            <a:r>
              <a:rPr lang="de-DE" dirty="0"/>
              <a:t> </a:t>
            </a:r>
            <a:r>
              <a:rPr lang="de-DE" dirty="0" err="1"/>
              <a:t>our</a:t>
            </a:r>
            <a:r>
              <a:rPr lang="de-DE" dirty="0"/>
              <a:t> </a:t>
            </a:r>
            <a:r>
              <a:rPr lang="de-DE" dirty="0" err="1"/>
              <a:t>acquisition</a:t>
            </a:r>
            <a:r>
              <a:rPr lang="de-DE" dirty="0"/>
              <a:t>, I am </a:t>
            </a:r>
            <a:r>
              <a:rPr lang="de-DE" dirty="0" err="1"/>
              <a:t>going</a:t>
            </a:r>
            <a:r>
              <a:rPr lang="de-DE" dirty="0"/>
              <a:t> </a:t>
            </a:r>
            <a:r>
              <a:rPr lang="de-DE" dirty="0" err="1"/>
              <a:t>to</a:t>
            </a:r>
            <a:r>
              <a:rPr lang="de-DE" dirty="0"/>
              <a:t> </a:t>
            </a:r>
            <a:r>
              <a:rPr lang="de-DE" dirty="0" err="1"/>
              <a:t>intoduce</a:t>
            </a:r>
            <a:r>
              <a:rPr lang="de-DE" dirty="0"/>
              <a:t> </a:t>
            </a:r>
            <a:r>
              <a:rPr lang="de-DE" dirty="0" err="1"/>
              <a:t>our</a:t>
            </a:r>
            <a:r>
              <a:rPr lang="de-DE" dirty="0"/>
              <a:t> </a:t>
            </a:r>
            <a:r>
              <a:rPr lang="de-DE" dirty="0" err="1"/>
              <a:t>microarray</a:t>
            </a:r>
            <a:r>
              <a:rPr lang="de-DE" dirty="0"/>
              <a:t>.</a:t>
            </a:r>
          </a:p>
          <a:p>
            <a:endParaRPr lang="de-DE" dirty="0"/>
          </a:p>
          <a:p>
            <a:r>
              <a:rPr lang="de-DE" dirty="0" err="1"/>
              <a:t>Our</a:t>
            </a:r>
            <a:r>
              <a:rPr lang="de-DE" dirty="0"/>
              <a:t> </a:t>
            </a:r>
            <a:r>
              <a:rPr lang="de-DE" dirty="0" err="1"/>
              <a:t>dataset</a:t>
            </a:r>
            <a:r>
              <a:rPr lang="de-DE" dirty="0"/>
              <a:t> was </a:t>
            </a:r>
            <a:r>
              <a:rPr lang="de-DE" dirty="0" err="1"/>
              <a:t>obtained</a:t>
            </a:r>
            <a:r>
              <a:rPr lang="de-DE" dirty="0"/>
              <a:t> </a:t>
            </a:r>
            <a:r>
              <a:rPr lang="de-DE" dirty="0" err="1"/>
              <a:t>by</a:t>
            </a:r>
            <a:r>
              <a:rPr lang="de-DE" dirty="0"/>
              <a:t> </a:t>
            </a:r>
            <a:r>
              <a:rPr lang="de-DE" dirty="0" err="1"/>
              <a:t>the</a:t>
            </a:r>
            <a:r>
              <a:rPr lang="de-DE" dirty="0"/>
              <a:t> </a:t>
            </a:r>
            <a:r>
              <a:rPr lang="de-DE" dirty="0" err="1"/>
              <a:t>affymetrix</a:t>
            </a:r>
            <a:r>
              <a:rPr lang="de-DE" dirty="0"/>
              <a:t> human </a:t>
            </a:r>
            <a:r>
              <a:rPr lang="de-DE" dirty="0" err="1"/>
              <a:t>genome</a:t>
            </a:r>
            <a:r>
              <a:rPr lang="de-DE" dirty="0"/>
              <a:t> </a:t>
            </a:r>
            <a:r>
              <a:rPr lang="de-DE" dirty="0" err="1"/>
              <a:t>U133</a:t>
            </a:r>
            <a:r>
              <a:rPr lang="de-DE" dirty="0"/>
              <a:t> Plus 2.0 Array, </a:t>
            </a:r>
            <a:r>
              <a:rPr lang="de-DE" dirty="0" err="1"/>
              <a:t>which</a:t>
            </a:r>
            <a:r>
              <a:rPr lang="de-DE" dirty="0"/>
              <a:t> </a:t>
            </a:r>
            <a:r>
              <a:rPr lang="de-DE" dirty="0" err="1"/>
              <a:t>analysis</a:t>
            </a:r>
            <a:r>
              <a:rPr lang="de-DE" dirty="0"/>
              <a:t> </a:t>
            </a:r>
            <a:r>
              <a:rPr lang="de-DE" dirty="0" err="1"/>
              <a:t>the</a:t>
            </a:r>
            <a:r>
              <a:rPr lang="de-DE" dirty="0"/>
              <a:t> </a:t>
            </a:r>
            <a:r>
              <a:rPr lang="de-DE" dirty="0" err="1"/>
              <a:t>expression</a:t>
            </a:r>
            <a:r>
              <a:rPr lang="de-DE" dirty="0"/>
              <a:t> </a:t>
            </a:r>
            <a:r>
              <a:rPr lang="de-DE" dirty="0" err="1"/>
              <a:t>data</a:t>
            </a:r>
            <a:r>
              <a:rPr lang="de-DE" dirty="0"/>
              <a:t> </a:t>
            </a:r>
            <a:r>
              <a:rPr lang="de-DE" dirty="0" err="1"/>
              <a:t>of</a:t>
            </a:r>
            <a:r>
              <a:rPr lang="de-DE" dirty="0"/>
              <a:t> </a:t>
            </a:r>
            <a:r>
              <a:rPr lang="de-DE" dirty="0" err="1"/>
              <a:t>over</a:t>
            </a:r>
            <a:r>
              <a:rPr lang="de-DE" dirty="0"/>
              <a:t> 47,000 </a:t>
            </a:r>
            <a:r>
              <a:rPr lang="de-DE" dirty="0" err="1"/>
              <a:t>transcripts</a:t>
            </a:r>
            <a:r>
              <a:rPr lang="de-DE" dirty="0"/>
              <a:t> and </a:t>
            </a:r>
            <a:r>
              <a:rPr lang="de-DE" dirty="0" err="1"/>
              <a:t>variants</a:t>
            </a:r>
            <a:r>
              <a:rPr lang="de-DE" dirty="0"/>
              <a:t> and </a:t>
            </a:r>
            <a:r>
              <a:rPr lang="de-DE" dirty="0" err="1"/>
              <a:t>has</a:t>
            </a:r>
            <a:r>
              <a:rPr lang="de-DE" dirty="0"/>
              <a:t> a </a:t>
            </a:r>
            <a:r>
              <a:rPr lang="de-DE" dirty="0" err="1"/>
              <a:t>sensitivity</a:t>
            </a:r>
            <a:r>
              <a:rPr lang="de-DE" dirty="0"/>
              <a:t> </a:t>
            </a:r>
            <a:r>
              <a:rPr lang="de-DE" dirty="0" err="1"/>
              <a:t>of</a:t>
            </a:r>
            <a:r>
              <a:rPr lang="de-DE" dirty="0"/>
              <a:t> 1 </a:t>
            </a:r>
            <a:r>
              <a:rPr lang="de-DE" dirty="0" err="1"/>
              <a:t>transcriptome</a:t>
            </a:r>
            <a:r>
              <a:rPr lang="de-DE" dirty="0"/>
              <a:t> in a 1000 </a:t>
            </a:r>
            <a:r>
              <a:rPr lang="de-DE" dirty="0" err="1"/>
              <a:t>according</a:t>
            </a:r>
            <a:r>
              <a:rPr lang="de-DE" dirty="0"/>
              <a:t> </a:t>
            </a:r>
            <a:r>
              <a:rPr lang="de-DE" dirty="0" err="1"/>
              <a:t>to</a:t>
            </a:r>
            <a:r>
              <a:rPr lang="de-DE" dirty="0"/>
              <a:t> </a:t>
            </a:r>
            <a:r>
              <a:rPr lang="de-DE" dirty="0" err="1"/>
              <a:t>the</a:t>
            </a:r>
            <a:r>
              <a:rPr lang="de-DE" dirty="0"/>
              <a:t> </a:t>
            </a:r>
            <a:r>
              <a:rPr lang="de-DE" dirty="0" err="1"/>
              <a:t>technical</a:t>
            </a:r>
            <a:r>
              <a:rPr lang="de-DE" dirty="0"/>
              <a:t> </a:t>
            </a:r>
            <a:r>
              <a:rPr lang="de-DE" dirty="0" err="1"/>
              <a:t>sheet</a:t>
            </a:r>
            <a:r>
              <a:rPr lang="de-DE" dirty="0"/>
              <a:t>.</a:t>
            </a:r>
          </a:p>
          <a:p>
            <a:r>
              <a:rPr lang="de-DE" dirty="0"/>
              <a:t>The </a:t>
            </a:r>
            <a:r>
              <a:rPr lang="de-DE" dirty="0" err="1"/>
              <a:t>relevent</a:t>
            </a:r>
            <a:r>
              <a:rPr lang="de-DE" dirty="0"/>
              <a:t> gen </a:t>
            </a:r>
            <a:r>
              <a:rPr lang="de-DE" dirty="0" err="1"/>
              <a:t>sequences</a:t>
            </a:r>
            <a:r>
              <a:rPr lang="de-DE" dirty="0"/>
              <a:t> </a:t>
            </a:r>
            <a:r>
              <a:rPr lang="de-DE" dirty="0" err="1"/>
              <a:t>were</a:t>
            </a:r>
            <a:r>
              <a:rPr lang="de-DE" dirty="0"/>
              <a:t> </a:t>
            </a:r>
            <a:r>
              <a:rPr lang="de-DE" dirty="0" err="1"/>
              <a:t>selected</a:t>
            </a:r>
            <a:r>
              <a:rPr lang="de-DE" dirty="0"/>
              <a:t> </a:t>
            </a:r>
            <a:r>
              <a:rPr lang="de-DE" dirty="0" err="1"/>
              <a:t>from</a:t>
            </a:r>
            <a:r>
              <a:rPr lang="de-DE" dirty="0"/>
              <a:t> </a:t>
            </a:r>
            <a:r>
              <a:rPr lang="de-DE" dirty="0" err="1"/>
              <a:t>GenBank</a:t>
            </a:r>
            <a:r>
              <a:rPr lang="de-DE" dirty="0"/>
              <a:t>, </a:t>
            </a:r>
            <a:r>
              <a:rPr lang="de-DE" dirty="0" err="1"/>
              <a:t>dbest</a:t>
            </a:r>
            <a:r>
              <a:rPr lang="de-DE" dirty="0"/>
              <a:t> and </a:t>
            </a:r>
            <a:r>
              <a:rPr lang="de-DE" dirty="0" err="1"/>
              <a:t>RefSeq</a:t>
            </a:r>
            <a:r>
              <a:rPr lang="de-DE" dirty="0"/>
              <a:t> and </a:t>
            </a:r>
            <a:r>
              <a:rPr lang="de-DE" dirty="0" err="1"/>
              <a:t>complementary</a:t>
            </a:r>
            <a:r>
              <a:rPr lang="de-DE" dirty="0"/>
              <a:t> </a:t>
            </a:r>
            <a:r>
              <a:rPr lang="de-DE" dirty="0" err="1"/>
              <a:t>oligonucleotide</a:t>
            </a:r>
            <a:r>
              <a:rPr lang="de-DE" dirty="0"/>
              <a:t> </a:t>
            </a:r>
            <a:r>
              <a:rPr lang="de-DE" dirty="0" err="1"/>
              <a:t>probes</a:t>
            </a:r>
            <a:r>
              <a:rPr lang="de-DE" dirty="0"/>
              <a:t> </a:t>
            </a:r>
            <a:r>
              <a:rPr lang="de-DE" dirty="0" err="1"/>
              <a:t>are</a:t>
            </a:r>
            <a:r>
              <a:rPr lang="de-DE" dirty="0"/>
              <a:t> </a:t>
            </a:r>
            <a:r>
              <a:rPr lang="de-DE" dirty="0" err="1"/>
              <a:t>synthesized</a:t>
            </a:r>
            <a:r>
              <a:rPr lang="de-DE" dirty="0"/>
              <a:t> </a:t>
            </a:r>
            <a:r>
              <a:rPr lang="de-DE" i="1" dirty="0"/>
              <a:t>in situ</a:t>
            </a:r>
            <a:r>
              <a:rPr lang="de-DE" dirty="0"/>
              <a:t> on </a:t>
            </a:r>
            <a:r>
              <a:rPr lang="de-DE" dirty="0" err="1"/>
              <a:t>the</a:t>
            </a:r>
            <a:r>
              <a:rPr lang="de-DE" dirty="0"/>
              <a:t> </a:t>
            </a:r>
            <a:r>
              <a:rPr lang="de-DE" dirty="0" err="1"/>
              <a:t>array</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6</a:t>
            </a:fld>
            <a:endParaRPr lang="de-DE"/>
          </a:p>
        </p:txBody>
      </p:sp>
    </p:spTree>
    <p:extLst>
      <p:ext uri="{BB962C8B-B14F-4D97-AF65-F5344CB8AC3E}">
        <p14:creationId xmlns:p14="http://schemas.microsoft.com/office/powerpoint/2010/main" val="215181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7</a:t>
            </a:fld>
            <a:endParaRPr lang="de-DE"/>
          </a:p>
        </p:txBody>
      </p:sp>
    </p:spTree>
    <p:extLst>
      <p:ext uri="{BB962C8B-B14F-4D97-AF65-F5344CB8AC3E}">
        <p14:creationId xmlns:p14="http://schemas.microsoft.com/office/powerpoint/2010/main" val="345078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Starting</a:t>
            </a:r>
            <a:r>
              <a:rPr lang="de-DE" dirty="0"/>
              <a:t> </a:t>
            </a:r>
            <a:r>
              <a:rPr lang="de-DE" dirty="0" err="1"/>
              <a:t>with</a:t>
            </a:r>
            <a:r>
              <a:rPr lang="de-DE" dirty="0"/>
              <a:t> </a:t>
            </a:r>
            <a:r>
              <a:rPr lang="de-DE" dirty="0" err="1"/>
              <a:t>the</a:t>
            </a:r>
            <a:r>
              <a:rPr lang="de-DE" dirty="0"/>
              <a:t> Quality </a:t>
            </a:r>
            <a:r>
              <a:rPr lang="de-DE" dirty="0" err="1"/>
              <a:t>control</a:t>
            </a:r>
            <a:r>
              <a:rPr lang="de-DE" dirty="0"/>
              <a:t>, </a:t>
            </a:r>
            <a:r>
              <a:rPr lang="de-DE" dirty="0" err="1"/>
              <a:t>we</a:t>
            </a:r>
            <a:r>
              <a:rPr lang="de-DE" dirty="0"/>
              <a:t> </a:t>
            </a:r>
            <a:r>
              <a:rPr lang="de-DE" dirty="0" err="1"/>
              <a:t>can</a:t>
            </a:r>
            <a:r>
              <a:rPr lang="de-DE" dirty="0"/>
              <a:t> </a:t>
            </a:r>
            <a:r>
              <a:rPr lang="de-DE" dirty="0" err="1"/>
              <a:t>first</a:t>
            </a:r>
            <a:r>
              <a:rPr lang="de-DE" dirty="0"/>
              <a:t> </a:t>
            </a:r>
            <a:r>
              <a:rPr lang="de-DE" dirty="0" err="1"/>
              <a:t>observe</a:t>
            </a:r>
            <a:r>
              <a:rPr lang="de-DE" dirty="0"/>
              <a:t> </a:t>
            </a:r>
            <a:r>
              <a:rPr lang="de-DE" dirty="0" err="1"/>
              <a:t>the</a:t>
            </a:r>
            <a:r>
              <a:rPr lang="de-DE" dirty="0"/>
              <a:t> </a:t>
            </a:r>
            <a:r>
              <a:rPr lang="de-DE" dirty="0" err="1"/>
              <a:t>surface</a:t>
            </a:r>
            <a:r>
              <a:rPr lang="de-DE" dirty="0"/>
              <a:t> </a:t>
            </a:r>
            <a:r>
              <a:rPr lang="de-DE" dirty="0" err="1"/>
              <a:t>images</a:t>
            </a:r>
            <a:r>
              <a:rPr lang="de-DE" dirty="0"/>
              <a:t> </a:t>
            </a:r>
            <a:r>
              <a:rPr lang="de-DE" dirty="0" err="1"/>
              <a:t>of</a:t>
            </a:r>
            <a:r>
              <a:rPr lang="de-DE" dirty="0"/>
              <a:t> </a:t>
            </a:r>
            <a:r>
              <a:rPr lang="de-DE" dirty="0" err="1"/>
              <a:t>the</a:t>
            </a:r>
            <a:r>
              <a:rPr lang="de-DE" dirty="0"/>
              <a:t> </a:t>
            </a:r>
            <a:r>
              <a:rPr lang="de-DE" dirty="0" err="1"/>
              <a:t>array</a:t>
            </a:r>
            <a:r>
              <a:rPr lang="de-DE" dirty="0"/>
              <a:t>. On </a:t>
            </a:r>
            <a:r>
              <a:rPr lang="de-DE" dirty="0" err="1"/>
              <a:t>the</a:t>
            </a:r>
            <a:r>
              <a:rPr lang="de-DE" dirty="0"/>
              <a:t> 18 </a:t>
            </a:r>
            <a:r>
              <a:rPr lang="de-DE" dirty="0" err="1"/>
              <a:t>chips</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no</a:t>
            </a:r>
            <a:r>
              <a:rPr lang="de-DE" dirty="0"/>
              <a:t> </a:t>
            </a:r>
            <a:r>
              <a:rPr lang="de-DE" dirty="0" err="1"/>
              <a:t>spatial</a:t>
            </a:r>
            <a:r>
              <a:rPr lang="de-DE" dirty="0"/>
              <a:t> </a:t>
            </a:r>
            <a:r>
              <a:rPr lang="de-DE" dirty="0" err="1"/>
              <a:t>artefacts</a:t>
            </a:r>
            <a:r>
              <a:rPr lang="de-DE" dirty="0"/>
              <a:t>, </a:t>
            </a:r>
            <a:r>
              <a:rPr lang="de-DE" dirty="0" err="1"/>
              <a:t>no</a:t>
            </a:r>
            <a:r>
              <a:rPr lang="de-DE" dirty="0"/>
              <a:t> </a:t>
            </a:r>
            <a:r>
              <a:rPr lang="de-DE" dirty="0" err="1"/>
              <a:t>fingerprints</a:t>
            </a:r>
            <a:r>
              <a:rPr lang="de-DE" dirty="0"/>
              <a:t>, </a:t>
            </a:r>
            <a:r>
              <a:rPr lang="de-DE" dirty="0" err="1"/>
              <a:t>no</a:t>
            </a:r>
            <a:r>
              <a:rPr lang="de-DE" dirty="0"/>
              <a:t> </a:t>
            </a:r>
            <a:r>
              <a:rPr lang="de-DE" dirty="0" err="1"/>
              <a:t>irregular</a:t>
            </a:r>
            <a:r>
              <a:rPr lang="de-DE" dirty="0"/>
              <a:t> </a:t>
            </a:r>
            <a:r>
              <a:rPr lang="de-DE" dirty="0" err="1"/>
              <a:t>dye</a:t>
            </a:r>
            <a:r>
              <a:rPr lang="de-DE" dirty="0"/>
              <a:t> </a:t>
            </a:r>
            <a:r>
              <a:rPr lang="de-DE" dirty="0" err="1"/>
              <a:t>or</a:t>
            </a:r>
            <a:r>
              <a:rPr lang="de-DE" dirty="0"/>
              <a:t> </a:t>
            </a:r>
            <a:r>
              <a:rPr lang="de-DE" dirty="0" err="1"/>
              <a:t>stripes</a:t>
            </a:r>
            <a:r>
              <a:rPr lang="de-DE" dirty="0"/>
              <a:t>. </a:t>
            </a:r>
            <a:r>
              <a:rPr lang="de-DE" dirty="0" err="1"/>
              <a:t>We</a:t>
            </a:r>
            <a:r>
              <a:rPr lang="de-DE" dirty="0"/>
              <a:t> </a:t>
            </a:r>
            <a:r>
              <a:rPr lang="de-DE" dirty="0" err="1"/>
              <a:t>can</a:t>
            </a:r>
            <a:r>
              <a:rPr lang="de-DE" dirty="0"/>
              <a:t> </a:t>
            </a:r>
            <a:r>
              <a:rPr lang="de-DE" dirty="0" err="1"/>
              <a:t>detect</a:t>
            </a:r>
            <a:r>
              <a:rPr lang="de-DE" dirty="0"/>
              <a:t> </a:t>
            </a:r>
            <a:r>
              <a:rPr lang="de-DE" dirty="0" err="1"/>
              <a:t>slight</a:t>
            </a:r>
            <a:r>
              <a:rPr lang="de-DE" dirty="0"/>
              <a:t> </a:t>
            </a:r>
            <a:r>
              <a:rPr lang="de-DE" dirty="0" err="1"/>
              <a:t>differences</a:t>
            </a:r>
            <a:r>
              <a:rPr lang="de-DE" dirty="0"/>
              <a:t> in </a:t>
            </a:r>
            <a:r>
              <a:rPr lang="de-DE" dirty="0" err="1"/>
              <a:t>overall</a:t>
            </a:r>
            <a:r>
              <a:rPr lang="de-DE" dirty="0"/>
              <a:t> </a:t>
            </a:r>
            <a:r>
              <a:rPr lang="de-DE" dirty="0" err="1"/>
              <a:t>expression</a:t>
            </a:r>
            <a:r>
              <a:rPr lang="de-DE" dirty="0"/>
              <a:t> </a:t>
            </a:r>
            <a:r>
              <a:rPr lang="de-DE" dirty="0" err="1"/>
              <a:t>detection</a:t>
            </a:r>
            <a:r>
              <a:rPr lang="de-DE" dirty="0"/>
              <a:t> </a:t>
            </a:r>
            <a:r>
              <a:rPr lang="de-DE" dirty="0" err="1"/>
              <a:t>though</a:t>
            </a:r>
            <a:r>
              <a:rPr lang="de-DE" dirty="0"/>
              <a:t>, </a:t>
            </a:r>
            <a:r>
              <a:rPr lang="de-DE" dirty="0" err="1"/>
              <a:t>for</a:t>
            </a:r>
            <a:r>
              <a:rPr lang="de-DE" dirty="0"/>
              <a:t> </a:t>
            </a:r>
            <a:r>
              <a:rPr lang="de-DE" dirty="0" err="1"/>
              <a:t>example</a:t>
            </a:r>
            <a:r>
              <a:rPr lang="de-DE" dirty="0"/>
              <a:t> </a:t>
            </a:r>
            <a:r>
              <a:rPr lang="de-DE" dirty="0" err="1"/>
              <a:t>if</a:t>
            </a:r>
            <a:r>
              <a:rPr lang="de-DE" dirty="0"/>
              <a:t> </a:t>
            </a:r>
            <a:r>
              <a:rPr lang="de-DE" dirty="0" err="1"/>
              <a:t>we</a:t>
            </a:r>
            <a:r>
              <a:rPr lang="de-DE" dirty="0"/>
              <a:t> </a:t>
            </a:r>
            <a:r>
              <a:rPr lang="de-DE" dirty="0" err="1"/>
              <a:t>compare</a:t>
            </a:r>
            <a:r>
              <a:rPr lang="de-DE" dirty="0"/>
              <a:t> Microarray 12 </a:t>
            </a:r>
            <a:r>
              <a:rPr lang="de-DE" dirty="0" err="1"/>
              <a:t>with</a:t>
            </a:r>
            <a:r>
              <a:rPr lang="de-DE" dirty="0"/>
              <a:t> 17. This </a:t>
            </a:r>
            <a:r>
              <a:rPr lang="de-DE" dirty="0" err="1"/>
              <a:t>however</a:t>
            </a:r>
            <a:r>
              <a:rPr lang="de-DE" dirty="0"/>
              <a:t> </a:t>
            </a:r>
            <a:r>
              <a:rPr lang="de-DE" dirty="0" err="1"/>
              <a:t>is</a:t>
            </a:r>
            <a:r>
              <a:rPr lang="de-DE" dirty="0"/>
              <a:t> still in </a:t>
            </a:r>
            <a:r>
              <a:rPr lang="de-DE" dirty="0" err="1"/>
              <a:t>its</a:t>
            </a:r>
            <a:r>
              <a:rPr lang="de-DE" dirty="0"/>
              <a:t> </a:t>
            </a:r>
            <a:r>
              <a:rPr lang="de-DE" dirty="0" err="1"/>
              <a:t>boundarys</a:t>
            </a:r>
            <a:r>
              <a:rPr lang="de-DE" dirty="0"/>
              <a:t> and </a:t>
            </a:r>
            <a:r>
              <a:rPr lang="de-DE" dirty="0" err="1"/>
              <a:t>should</a:t>
            </a:r>
            <a:r>
              <a:rPr lang="de-DE" dirty="0"/>
              <a:t> </a:t>
            </a:r>
            <a:r>
              <a:rPr lang="de-DE" dirty="0" err="1"/>
              <a:t>be</a:t>
            </a:r>
            <a:r>
              <a:rPr lang="de-DE" dirty="0"/>
              <a:t> </a:t>
            </a:r>
            <a:r>
              <a:rPr lang="de-DE" dirty="0" err="1"/>
              <a:t>corrected</a:t>
            </a:r>
            <a:r>
              <a:rPr lang="de-DE" dirty="0"/>
              <a:t> after </a:t>
            </a:r>
            <a:r>
              <a:rPr lang="de-DE" dirty="0" err="1"/>
              <a:t>our</a:t>
            </a:r>
            <a:r>
              <a:rPr lang="de-DE" dirty="0"/>
              <a:t> </a:t>
            </a:r>
            <a:r>
              <a:rPr lang="de-DE" dirty="0" err="1"/>
              <a:t>normalization</a:t>
            </a:r>
            <a:r>
              <a:rPr lang="de-DE" dirty="0"/>
              <a:t>.</a:t>
            </a:r>
            <a:endParaRPr lang="en-US" dirty="0"/>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8</a:t>
            </a:fld>
            <a:endParaRPr lang="de-DE"/>
          </a:p>
        </p:txBody>
      </p:sp>
    </p:spTree>
    <p:extLst>
      <p:ext uri="{BB962C8B-B14F-4D97-AF65-F5344CB8AC3E}">
        <p14:creationId xmlns:p14="http://schemas.microsoft.com/office/powerpoint/2010/main" val="234274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up</a:t>
            </a:r>
            <a:r>
              <a:rPr lang="de-DE" dirty="0"/>
              <a:t> </a:t>
            </a:r>
            <a:r>
              <a:rPr lang="de-DE" dirty="0" err="1"/>
              <a:t>we</a:t>
            </a:r>
            <a:r>
              <a:rPr lang="de-DE" dirty="0"/>
              <a:t> </a:t>
            </a:r>
            <a:r>
              <a:rPr lang="de-DE" dirty="0" err="1"/>
              <a:t>got</a:t>
            </a:r>
            <a:r>
              <a:rPr lang="de-DE" dirty="0"/>
              <a:t> </a:t>
            </a:r>
            <a:r>
              <a:rPr lang="de-DE" dirty="0" err="1"/>
              <a:t>our</a:t>
            </a:r>
            <a:r>
              <a:rPr lang="de-DE" dirty="0"/>
              <a:t> </a:t>
            </a:r>
            <a:r>
              <a:rPr lang="de-DE" dirty="0" err="1"/>
              <a:t>boxplots</a:t>
            </a:r>
            <a:r>
              <a:rPr lang="de-DE" dirty="0"/>
              <a:t> </a:t>
            </a:r>
            <a:r>
              <a:rPr lang="de-DE" dirty="0" err="1"/>
              <a:t>which</a:t>
            </a:r>
            <a:r>
              <a:rPr lang="de-DE" dirty="0"/>
              <a:t> </a:t>
            </a:r>
            <a:r>
              <a:rPr lang="de-DE" dirty="0" err="1"/>
              <a:t>confirm</a:t>
            </a:r>
            <a:r>
              <a:rPr lang="de-DE" dirty="0"/>
              <a:t> </a:t>
            </a:r>
            <a:r>
              <a:rPr lang="de-DE" dirty="0" err="1"/>
              <a:t>that</a:t>
            </a:r>
            <a:r>
              <a:rPr lang="de-DE" dirty="0"/>
              <a:t> </a:t>
            </a:r>
            <a:r>
              <a:rPr lang="de-DE" dirty="0" err="1"/>
              <a:t>we</a:t>
            </a:r>
            <a:r>
              <a:rPr lang="de-DE" dirty="0"/>
              <a:t> </a:t>
            </a:r>
            <a:r>
              <a:rPr lang="de-DE" dirty="0" err="1"/>
              <a:t>can</a:t>
            </a:r>
            <a:r>
              <a:rPr lang="de-DE" dirty="0"/>
              <a:t> </a:t>
            </a:r>
            <a:r>
              <a:rPr lang="de-DE" dirty="0" err="1"/>
              <a:t>normalize</a:t>
            </a:r>
            <a:r>
              <a:rPr lang="de-DE" dirty="0"/>
              <a:t> </a:t>
            </a:r>
            <a:r>
              <a:rPr lang="de-DE" dirty="0" err="1"/>
              <a:t>our</a:t>
            </a:r>
            <a:r>
              <a:rPr lang="de-DE" dirty="0"/>
              <a:t> </a:t>
            </a:r>
            <a:r>
              <a:rPr lang="de-DE" dirty="0" err="1"/>
              <a:t>data</a:t>
            </a:r>
            <a:r>
              <a:rPr lang="de-DE" dirty="0"/>
              <a:t> </a:t>
            </a:r>
            <a:r>
              <a:rPr lang="de-DE" dirty="0" err="1"/>
              <a:t>by</a:t>
            </a:r>
            <a:r>
              <a:rPr lang="de-DE" dirty="0"/>
              <a:t> </a:t>
            </a:r>
            <a:r>
              <a:rPr lang="de-DE" dirty="0" err="1"/>
              <a:t>variance</a:t>
            </a:r>
            <a:r>
              <a:rPr lang="de-DE" dirty="0"/>
              <a:t> </a:t>
            </a:r>
            <a:r>
              <a:rPr lang="de-DE" dirty="0" err="1"/>
              <a:t>stabilization</a:t>
            </a:r>
            <a:r>
              <a:rPr lang="de-DE" dirty="0"/>
              <a:t> and </a:t>
            </a:r>
            <a:r>
              <a:rPr lang="de-DE" dirty="0" err="1"/>
              <a:t>the</a:t>
            </a:r>
            <a:r>
              <a:rPr lang="de-DE" dirty="0"/>
              <a:t> robust </a:t>
            </a:r>
            <a:r>
              <a:rPr lang="de-DE" dirty="0" err="1"/>
              <a:t>multichip</a:t>
            </a:r>
            <a:r>
              <a:rPr lang="de-DE" dirty="0"/>
              <a:t> </a:t>
            </a:r>
            <a:r>
              <a:rPr lang="de-DE" dirty="0" err="1"/>
              <a:t>average</a:t>
            </a:r>
            <a:r>
              <a:rPr lang="de-DE" dirty="0"/>
              <a:t>. These deal </a:t>
            </a:r>
            <a:r>
              <a:rPr lang="de-DE" dirty="0" err="1"/>
              <a:t>with</a:t>
            </a:r>
            <a:r>
              <a:rPr lang="de-DE" dirty="0"/>
              <a:t> </a:t>
            </a:r>
            <a:r>
              <a:rPr lang="de-DE" dirty="0" err="1"/>
              <a:t>systematic</a:t>
            </a:r>
            <a:r>
              <a:rPr lang="de-DE" dirty="0"/>
              <a:t> </a:t>
            </a:r>
            <a:r>
              <a:rPr lang="de-DE" dirty="0" err="1"/>
              <a:t>errors</a:t>
            </a:r>
            <a:r>
              <a:rPr lang="de-DE" dirty="0"/>
              <a:t> and </a:t>
            </a:r>
            <a:r>
              <a:rPr lang="de-DE" dirty="0" err="1"/>
              <a:t>random</a:t>
            </a:r>
            <a:r>
              <a:rPr lang="de-DE" dirty="0"/>
              <a:t> </a:t>
            </a:r>
            <a:r>
              <a:rPr lang="de-DE" dirty="0" err="1"/>
              <a:t>fluctuation</a:t>
            </a:r>
            <a:r>
              <a:rPr lang="de-DE" dirty="0"/>
              <a:t> and </a:t>
            </a:r>
            <a:r>
              <a:rPr lang="de-DE" dirty="0" err="1"/>
              <a:t>give</a:t>
            </a:r>
            <a:r>
              <a:rPr lang="de-DE" dirty="0"/>
              <a:t> </a:t>
            </a:r>
            <a:r>
              <a:rPr lang="de-DE" dirty="0" err="1"/>
              <a:t>us</a:t>
            </a:r>
            <a:r>
              <a:rPr lang="de-DE" dirty="0"/>
              <a:t> </a:t>
            </a:r>
            <a:r>
              <a:rPr lang="de-DE" dirty="0" err="1"/>
              <a:t>comparable</a:t>
            </a:r>
            <a:r>
              <a:rPr lang="de-DE" dirty="0"/>
              <a:t> </a:t>
            </a:r>
            <a:r>
              <a:rPr lang="de-DE" dirty="0" err="1"/>
              <a:t>results</a:t>
            </a:r>
            <a:r>
              <a:rPr lang="de-DE" dirty="0"/>
              <a:t>. These </a:t>
            </a:r>
            <a:r>
              <a:rPr lang="de-DE" dirty="0" err="1"/>
              <a:t>boxplots</a:t>
            </a:r>
            <a:r>
              <a:rPr lang="de-DE" dirty="0"/>
              <a:t> </a:t>
            </a:r>
            <a:r>
              <a:rPr lang="de-DE" dirty="0" err="1"/>
              <a:t>show</a:t>
            </a:r>
            <a:r>
              <a:rPr lang="de-DE" dirty="0"/>
              <a:t> </a:t>
            </a:r>
            <a:r>
              <a:rPr lang="de-DE" dirty="0" err="1"/>
              <a:t>us</a:t>
            </a:r>
            <a:r>
              <a:rPr lang="de-DE" dirty="0"/>
              <a:t>, </a:t>
            </a:r>
            <a:r>
              <a:rPr lang="de-DE" dirty="0" err="1"/>
              <a:t>that</a:t>
            </a:r>
            <a:r>
              <a:rPr lang="de-DE" dirty="0"/>
              <a:t> </a:t>
            </a:r>
            <a:r>
              <a:rPr lang="de-DE" dirty="0" err="1"/>
              <a:t>we</a:t>
            </a:r>
            <a:r>
              <a:rPr lang="de-DE" dirty="0"/>
              <a:t> do not </a:t>
            </a:r>
            <a:r>
              <a:rPr lang="de-DE" dirty="0" err="1"/>
              <a:t>need</a:t>
            </a:r>
            <a:r>
              <a:rPr lang="de-DE" dirty="0"/>
              <a:t> </a:t>
            </a:r>
            <a:r>
              <a:rPr lang="de-DE" dirty="0" err="1"/>
              <a:t>to</a:t>
            </a:r>
            <a:r>
              <a:rPr lang="de-DE" dirty="0"/>
              <a:t> </a:t>
            </a:r>
            <a:r>
              <a:rPr lang="de-DE" dirty="0" err="1"/>
              <a:t>eliminate</a:t>
            </a:r>
            <a:r>
              <a:rPr lang="de-DE" dirty="0"/>
              <a:t> an </a:t>
            </a:r>
            <a:r>
              <a:rPr lang="de-DE" dirty="0" err="1"/>
              <a:t>unfitting</a:t>
            </a:r>
            <a:r>
              <a:rPr lang="de-DE" dirty="0"/>
              <a:t> </a:t>
            </a:r>
            <a:r>
              <a:rPr lang="de-DE" dirty="0" err="1"/>
              <a:t>chip</a:t>
            </a:r>
            <a:r>
              <a:rPr lang="de-DE" dirty="0"/>
              <a:t>.</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9</a:t>
            </a:fld>
            <a:endParaRPr lang="de-DE"/>
          </a:p>
        </p:txBody>
      </p:sp>
    </p:spTree>
    <p:extLst>
      <p:ext uri="{BB962C8B-B14F-4D97-AF65-F5344CB8AC3E}">
        <p14:creationId xmlns:p14="http://schemas.microsoft.com/office/powerpoint/2010/main" val="120713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E4D35B4-7069-4B30-92CD-0AEC62722384}" type="datetime1">
              <a:rPr lang="de-DE" smtClean="0"/>
              <a:t>17.05.2022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22847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11B494-B548-4041-8C78-F3F11B2153ED}" type="datetime1">
              <a:rPr lang="de-DE" smtClean="0"/>
              <a:t>17.05.2022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45618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4EC744-8E0F-4666-BC5A-495C368D8BA0}" type="datetime1">
              <a:rPr lang="de-DE" smtClean="0"/>
              <a:t>17.05.2022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37302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96605B-8219-405C-BAB3-22CFB93EC77D}" type="datetime1">
              <a:rPr lang="de-DE" smtClean="0"/>
              <a:t>17.05.2022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61970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8870600-3A68-4AB7-9141-BAD48B0D6406}" type="datetime1">
              <a:rPr lang="de-DE" smtClean="0"/>
              <a:t>17.05.2022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65601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D8DBC4-4E8B-4F2E-8D75-B3D601992F13}" type="datetime1">
              <a:rPr lang="de-DE" smtClean="0"/>
              <a:t>17.05.2022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40290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38F780F-35A8-41F2-803D-8DFD54272BEF}" type="datetime1">
              <a:rPr lang="de-DE" smtClean="0"/>
              <a:t>17.05.2022</a:t>
            </a:fld>
            <a:endParaRPr lang="de-DE"/>
          </a:p>
        </p:txBody>
      </p:sp>
      <p:sp>
        <p:nvSpPr>
          <p:cNvPr id="8" name="Footer Placeholder 7"/>
          <p:cNvSpPr>
            <a:spLocks noGrp="1"/>
          </p:cNvSpPr>
          <p:nvPr>
            <p:ph type="ftr" sz="quarter" idx="11"/>
          </p:nvPr>
        </p:nvSpPr>
        <p:spPr/>
        <p:txBody>
          <a:bodyPr/>
          <a:lstStyle/>
          <a:p>
            <a:r>
              <a:rPr lang="de-DE"/>
              <a:t>Paul Christmann</a:t>
            </a:r>
          </a:p>
        </p:txBody>
      </p:sp>
      <p:sp>
        <p:nvSpPr>
          <p:cNvPr id="9" name="Slide Number Placeholder 8"/>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89825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248A22B-5891-4BB7-B577-825EF80C8DC0}" type="datetime1">
              <a:rPr lang="de-DE" smtClean="0"/>
              <a:t>17.05.2022</a:t>
            </a:fld>
            <a:endParaRPr lang="de-DE"/>
          </a:p>
        </p:txBody>
      </p:sp>
      <p:sp>
        <p:nvSpPr>
          <p:cNvPr id="4" name="Footer Placeholder 3"/>
          <p:cNvSpPr>
            <a:spLocks noGrp="1"/>
          </p:cNvSpPr>
          <p:nvPr>
            <p:ph type="ftr" sz="quarter" idx="11"/>
          </p:nvPr>
        </p:nvSpPr>
        <p:spPr/>
        <p:txBody>
          <a:bodyPr/>
          <a:lstStyle/>
          <a:p>
            <a:r>
              <a:rPr lang="de-DE"/>
              <a:t>Paul Christmann</a:t>
            </a:r>
          </a:p>
        </p:txBody>
      </p:sp>
      <p:sp>
        <p:nvSpPr>
          <p:cNvPr id="5" name="Slide Number Placeholder 4"/>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99039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B5F03-E438-409F-948A-23B68EC68711}" type="datetime1">
              <a:rPr lang="de-DE" smtClean="0"/>
              <a:t>17.05.2022</a:t>
            </a:fld>
            <a:endParaRPr lang="de-DE"/>
          </a:p>
        </p:txBody>
      </p:sp>
      <p:sp>
        <p:nvSpPr>
          <p:cNvPr id="3" name="Footer Placeholder 2"/>
          <p:cNvSpPr>
            <a:spLocks noGrp="1"/>
          </p:cNvSpPr>
          <p:nvPr>
            <p:ph type="ftr" sz="quarter" idx="11"/>
          </p:nvPr>
        </p:nvSpPr>
        <p:spPr/>
        <p:txBody>
          <a:bodyPr/>
          <a:lstStyle/>
          <a:p>
            <a:r>
              <a:rPr lang="de-DE"/>
              <a:t>Paul Christmann</a:t>
            </a:r>
          </a:p>
        </p:txBody>
      </p:sp>
      <p:sp>
        <p:nvSpPr>
          <p:cNvPr id="4" name="Slide Number Placeholder 3"/>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47964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189EC830-2B5C-4E75-B244-C97623B20C7C}" type="datetime1">
              <a:rPr lang="de-DE" smtClean="0"/>
              <a:t>17.05.2022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57630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B68E9873-F58D-4E9C-B2A6-B07C00CC07F2}" type="datetime1">
              <a:rPr lang="de-DE" smtClean="0"/>
              <a:t>17.05.2022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2193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108A87E1-5614-4AB1-8F63-E303A46FF430}" type="datetime1">
              <a:rPr lang="de-DE" smtClean="0"/>
              <a:t>17.05.2022</a:t>
            </a:fld>
            <a:endParaRPr lang="de-DE"/>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de-DE"/>
              <a:t>Paul Christmann</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3D8A29C-259F-45D5-BFFA-A48772AC905C}" type="slidenum">
              <a:rPr lang="de-DE" smtClean="0"/>
              <a:t>‹#›</a:t>
            </a:fld>
            <a:endParaRPr lang="de-DE"/>
          </a:p>
        </p:txBody>
      </p:sp>
    </p:spTree>
    <p:extLst>
      <p:ext uri="{BB962C8B-B14F-4D97-AF65-F5344CB8AC3E}">
        <p14:creationId xmlns:p14="http://schemas.microsoft.com/office/powerpoint/2010/main" val="2444716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1.jp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40.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3.jp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4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17.svg"/><Relationship Id="rId10"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45.svg"/></Relationships>
</file>

<file path=ppt/slides/_rels/slide13.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1.png"/><Relationship Id="rId18" Type="http://schemas.openxmlformats.org/officeDocument/2006/relationships/image" Target="../media/image6.png"/><Relationship Id="rId26" Type="http://schemas.openxmlformats.org/officeDocument/2006/relationships/image" Target="../media/image62.png"/><Relationship Id="rId3" Type="http://schemas.openxmlformats.org/officeDocument/2006/relationships/image" Target="../media/image46.png"/><Relationship Id="rId21" Type="http://schemas.openxmlformats.org/officeDocument/2006/relationships/image" Target="../media/image57.svg"/><Relationship Id="rId7" Type="http://schemas.openxmlformats.org/officeDocument/2006/relationships/image" Target="../media/image50.png"/><Relationship Id="rId12" Type="http://schemas.openxmlformats.org/officeDocument/2006/relationships/image" Target="../media/image55.svg"/><Relationship Id="rId17" Type="http://schemas.openxmlformats.org/officeDocument/2006/relationships/image" Target="../media/image17.svg"/><Relationship Id="rId25" Type="http://schemas.openxmlformats.org/officeDocument/2006/relationships/image" Target="../media/image61.svg"/><Relationship Id="rId2" Type="http://schemas.openxmlformats.org/officeDocument/2006/relationships/notesSlide" Target="../notesSlides/notesSlide13.xml"/><Relationship Id="rId16" Type="http://schemas.openxmlformats.org/officeDocument/2006/relationships/image" Target="../media/image16.png"/><Relationship Id="rId20" Type="http://schemas.openxmlformats.org/officeDocument/2006/relationships/image" Target="../media/image56.png"/><Relationship Id="rId29" Type="http://schemas.openxmlformats.org/officeDocument/2006/relationships/image" Target="../media/image65.svg"/><Relationship Id="rId1" Type="http://schemas.openxmlformats.org/officeDocument/2006/relationships/slideLayout" Target="../slideLayouts/slideLayout1.xml"/><Relationship Id="rId6" Type="http://schemas.openxmlformats.org/officeDocument/2006/relationships/image" Target="../media/image49.svg"/><Relationship Id="rId11" Type="http://schemas.openxmlformats.org/officeDocument/2006/relationships/image" Target="../media/image54.png"/><Relationship Id="rId24" Type="http://schemas.openxmlformats.org/officeDocument/2006/relationships/image" Target="../media/image60.png"/><Relationship Id="rId5" Type="http://schemas.openxmlformats.org/officeDocument/2006/relationships/image" Target="../media/image48.png"/><Relationship Id="rId15" Type="http://schemas.openxmlformats.org/officeDocument/2006/relationships/image" Target="../media/image3.svg"/><Relationship Id="rId23" Type="http://schemas.openxmlformats.org/officeDocument/2006/relationships/image" Target="../media/image59.svg"/><Relationship Id="rId28" Type="http://schemas.openxmlformats.org/officeDocument/2006/relationships/image" Target="../media/image64.png"/><Relationship Id="rId10" Type="http://schemas.openxmlformats.org/officeDocument/2006/relationships/image" Target="../media/image53.svg"/><Relationship Id="rId19" Type="http://schemas.openxmlformats.org/officeDocument/2006/relationships/image" Target="../media/image7.svg"/><Relationship Id="rId31" Type="http://schemas.openxmlformats.org/officeDocument/2006/relationships/image" Target="../media/image67.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2.png"/><Relationship Id="rId22" Type="http://schemas.openxmlformats.org/officeDocument/2006/relationships/image" Target="../media/image58.png"/><Relationship Id="rId27" Type="http://schemas.openxmlformats.org/officeDocument/2006/relationships/image" Target="../media/image63.svg"/><Relationship Id="rId30"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2.jpg"/><Relationship Id="rId18" Type="http://schemas.openxmlformats.org/officeDocument/2006/relationships/image" Target="../media/image27.jpg"/><Relationship Id="rId26" Type="http://schemas.openxmlformats.org/officeDocument/2006/relationships/image" Target="../media/image35.jpg"/><Relationship Id="rId3" Type="http://schemas.openxmlformats.org/officeDocument/2006/relationships/image" Target="../media/image2.png"/><Relationship Id="rId21" Type="http://schemas.openxmlformats.org/officeDocument/2006/relationships/image" Target="../media/image30.jpg"/><Relationship Id="rId7" Type="http://schemas.openxmlformats.org/officeDocument/2006/relationships/image" Target="../media/image18.png"/><Relationship Id="rId12" Type="http://schemas.openxmlformats.org/officeDocument/2006/relationships/image" Target="../media/image21.jpg"/><Relationship Id="rId17" Type="http://schemas.openxmlformats.org/officeDocument/2006/relationships/image" Target="../media/image26.jpg"/><Relationship Id="rId25" Type="http://schemas.openxmlformats.org/officeDocument/2006/relationships/image" Target="../media/image34.jpg"/><Relationship Id="rId2" Type="http://schemas.openxmlformats.org/officeDocument/2006/relationships/notesSlide" Target="../notesSlides/notesSlide8.xml"/><Relationship Id="rId16" Type="http://schemas.openxmlformats.org/officeDocument/2006/relationships/image" Target="../media/image25.jpg"/><Relationship Id="rId20" Type="http://schemas.openxmlformats.org/officeDocument/2006/relationships/image" Target="../media/image29.jpg"/><Relationship Id="rId29" Type="http://schemas.openxmlformats.org/officeDocument/2006/relationships/image" Target="../media/image38.jp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1.png"/><Relationship Id="rId24" Type="http://schemas.openxmlformats.org/officeDocument/2006/relationships/image" Target="../media/image33.jpg"/><Relationship Id="rId5" Type="http://schemas.openxmlformats.org/officeDocument/2006/relationships/image" Target="../media/image16.png"/><Relationship Id="rId15" Type="http://schemas.openxmlformats.org/officeDocument/2006/relationships/image" Target="../media/image24.jpg"/><Relationship Id="rId23" Type="http://schemas.openxmlformats.org/officeDocument/2006/relationships/image" Target="../media/image32.jpg"/><Relationship Id="rId28" Type="http://schemas.openxmlformats.org/officeDocument/2006/relationships/image" Target="../media/image37.jpg"/><Relationship Id="rId10" Type="http://schemas.openxmlformats.org/officeDocument/2006/relationships/image" Target="../media/image9.svg"/><Relationship Id="rId19" Type="http://schemas.openxmlformats.org/officeDocument/2006/relationships/image" Target="../media/image28.jp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jpg"/><Relationship Id="rId22" Type="http://schemas.openxmlformats.org/officeDocument/2006/relationships/image" Target="../media/image31.jpg"/><Relationship Id="rId27" Type="http://schemas.openxmlformats.org/officeDocument/2006/relationships/image" Target="../media/image36.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39.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854632" y="948149"/>
            <a:ext cx="2215739" cy="830997"/>
          </a:xfrm>
          <a:prstGeom prst="rect">
            <a:avLst/>
          </a:prstGeom>
          <a:noFill/>
        </p:spPr>
        <p:txBody>
          <a:bodyPr wrap="square" rtlCol="0">
            <a:spAutoFit/>
          </a:bodyPr>
          <a:lstStyle/>
          <a:p>
            <a:r>
              <a:rPr lang="en-US" sz="2400" dirty="0"/>
              <a:t>2. Embryonic development </a:t>
            </a:r>
          </a:p>
        </p:txBody>
      </p:sp>
      <p:pic>
        <p:nvPicPr>
          <p:cNvPr id="5" name="Grafik 4">
            <a:extLst>
              <a:ext uri="{FF2B5EF4-FFF2-40B4-BE49-F238E27FC236}">
                <a16:creationId xmlns:a16="http://schemas.microsoft.com/office/drawing/2014/main" id="{F265EEDB-1870-88C6-2649-AD43175652C9}"/>
              </a:ext>
            </a:extLst>
          </p:cNvPr>
          <p:cNvPicPr>
            <a:picLocks noChangeAspect="1"/>
          </p:cNvPicPr>
          <p:nvPr/>
        </p:nvPicPr>
        <p:blipFill>
          <a:blip r:embed="rId12"/>
          <a:stretch>
            <a:fillRect/>
          </a:stretch>
        </p:blipFill>
        <p:spPr>
          <a:xfrm>
            <a:off x="3223370" y="998315"/>
            <a:ext cx="4268270" cy="1859185"/>
          </a:xfrm>
          <a:prstGeom prst="rect">
            <a:avLst/>
          </a:prstGeom>
        </p:spPr>
      </p:pic>
      <p:pic>
        <p:nvPicPr>
          <p:cNvPr id="7" name="Grafik 6">
            <a:extLst>
              <a:ext uri="{FF2B5EF4-FFF2-40B4-BE49-F238E27FC236}">
                <a16:creationId xmlns:a16="http://schemas.microsoft.com/office/drawing/2014/main" id="{5FF718CF-D9D8-5023-63DF-560A32F448E1}"/>
              </a:ext>
            </a:extLst>
          </p:cNvPr>
          <p:cNvPicPr>
            <a:picLocks noChangeAspect="1"/>
          </p:cNvPicPr>
          <p:nvPr/>
        </p:nvPicPr>
        <p:blipFill>
          <a:blip r:embed="rId13"/>
          <a:stretch>
            <a:fillRect/>
          </a:stretch>
        </p:blipFill>
        <p:spPr>
          <a:xfrm>
            <a:off x="726619" y="2909252"/>
            <a:ext cx="4577835" cy="2369009"/>
          </a:xfrm>
          <a:prstGeom prst="rect">
            <a:avLst/>
          </a:prstGeom>
        </p:spPr>
      </p:pic>
      <p:sp>
        <p:nvSpPr>
          <p:cNvPr id="10" name="Textfeld 9">
            <a:extLst>
              <a:ext uri="{FF2B5EF4-FFF2-40B4-BE49-F238E27FC236}">
                <a16:creationId xmlns:a16="http://schemas.microsoft.com/office/drawing/2014/main" id="{D4098D04-92CE-AA8E-F39F-2AA13E514329}"/>
              </a:ext>
            </a:extLst>
          </p:cNvPr>
          <p:cNvSpPr txBox="1"/>
          <p:nvPr/>
        </p:nvSpPr>
        <p:spPr>
          <a:xfrm>
            <a:off x="7491640" y="1302247"/>
            <a:ext cx="1865579" cy="577081"/>
          </a:xfrm>
          <a:prstGeom prst="rect">
            <a:avLst/>
          </a:prstGeom>
          <a:noFill/>
        </p:spPr>
        <p:txBody>
          <a:bodyPr wrap="square" rtlCol="0">
            <a:spAutoFit/>
          </a:bodyPr>
          <a:lstStyle/>
          <a:p>
            <a:r>
              <a:rPr lang="en-US" sz="1050" dirty="0" err="1"/>
              <a:t>Entwicklungs</a:t>
            </a:r>
            <a:r>
              <a:rPr lang="en-US" sz="1050" dirty="0"/>
              <a:t>- und </a:t>
            </a:r>
            <a:r>
              <a:rPr lang="en-US" sz="1050" dirty="0" err="1"/>
              <a:t>Reproduktionsbiologie</a:t>
            </a:r>
            <a:endParaRPr lang="en-US" sz="1050" dirty="0"/>
          </a:p>
          <a:p>
            <a:r>
              <a:rPr lang="en-US" sz="1050" dirty="0"/>
              <a:t>Müller 2018</a:t>
            </a:r>
          </a:p>
        </p:txBody>
      </p:sp>
      <p:sp>
        <p:nvSpPr>
          <p:cNvPr id="11" name="Textfeld 10">
            <a:extLst>
              <a:ext uri="{FF2B5EF4-FFF2-40B4-BE49-F238E27FC236}">
                <a16:creationId xmlns:a16="http://schemas.microsoft.com/office/drawing/2014/main" id="{296B4A27-7803-512D-2E98-CBAB82E801AF}"/>
              </a:ext>
            </a:extLst>
          </p:cNvPr>
          <p:cNvSpPr txBox="1"/>
          <p:nvPr/>
        </p:nvSpPr>
        <p:spPr>
          <a:xfrm>
            <a:off x="5377343" y="3047586"/>
            <a:ext cx="3203958" cy="646331"/>
          </a:xfrm>
          <a:prstGeom prst="rect">
            <a:avLst/>
          </a:prstGeom>
          <a:noFill/>
        </p:spPr>
        <p:txBody>
          <a:bodyPr wrap="square" rtlCol="0">
            <a:spAutoFit/>
          </a:bodyPr>
          <a:lstStyle/>
          <a:p>
            <a:r>
              <a:rPr lang="en-US" dirty="0"/>
              <a:t>Our dataset targets week 4 to 9 of embryonic development</a:t>
            </a:r>
          </a:p>
        </p:txBody>
      </p:sp>
    </p:spTree>
    <p:extLst>
      <p:ext uri="{BB962C8B-B14F-4D97-AF65-F5344CB8AC3E}">
        <p14:creationId xmlns:p14="http://schemas.microsoft.com/office/powerpoint/2010/main" val="193457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10</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de-DE" sz="2400" dirty="0"/>
              <a:t>3</a:t>
            </a:r>
            <a:r>
              <a:rPr lang="en-US" sz="2400" dirty="0"/>
              <a:t>. RNA degradation plots</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Similar</a:t>
            </a:r>
            <a:r>
              <a:rPr lang="de-DE" dirty="0"/>
              <a:t> </a:t>
            </a:r>
            <a:r>
              <a:rPr lang="de-DE" dirty="0" err="1"/>
              <a:t>distribution</a:t>
            </a:r>
            <a:r>
              <a:rPr lang="de-DE" dirty="0"/>
              <a:t> in RNA </a:t>
            </a:r>
            <a:r>
              <a:rPr lang="de-DE" dirty="0" err="1"/>
              <a:t>degradation</a:t>
            </a:r>
            <a:r>
              <a:rPr lang="de-DE" dirty="0"/>
              <a:t> in all </a:t>
            </a:r>
            <a:r>
              <a:rPr lang="de-DE" dirty="0" err="1"/>
              <a:t>chips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pic>
        <p:nvPicPr>
          <p:cNvPr id="5" name="Grafik 4">
            <a:extLst>
              <a:ext uri="{FF2B5EF4-FFF2-40B4-BE49-F238E27FC236}">
                <a16:creationId xmlns:a16="http://schemas.microsoft.com/office/drawing/2014/main" id="{421CCCCF-777E-E1FD-6258-040C873263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7785" y="2857499"/>
            <a:ext cx="3334216" cy="2057687"/>
          </a:xfrm>
          <a:prstGeom prst="rect">
            <a:avLst/>
          </a:prstGeom>
        </p:spPr>
      </p:pic>
      <p:pic>
        <p:nvPicPr>
          <p:cNvPr id="7" name="Grafik 6">
            <a:extLst>
              <a:ext uri="{FF2B5EF4-FFF2-40B4-BE49-F238E27FC236}">
                <a16:creationId xmlns:a16="http://schemas.microsoft.com/office/drawing/2014/main" id="{59E66C38-E319-0E99-57B4-2D08B05B22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09185" y="2937632"/>
            <a:ext cx="3334217" cy="2057688"/>
          </a:xfrm>
          <a:prstGeom prst="rect">
            <a:avLst/>
          </a:prstGeom>
        </p:spPr>
      </p:pic>
    </p:spTree>
    <p:extLst>
      <p:ext uri="{BB962C8B-B14F-4D97-AF65-F5344CB8AC3E}">
        <p14:creationId xmlns:p14="http://schemas.microsoft.com/office/powerpoint/2010/main" val="11426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11</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de-DE" sz="2400" dirty="0"/>
              <a:t>4. Scatterplots</a:t>
            </a:r>
            <a:endParaRPr lang="en-US" sz="2400" dirty="0"/>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Similar</a:t>
            </a:r>
            <a:r>
              <a:rPr lang="de-DE" dirty="0"/>
              <a:t> </a:t>
            </a:r>
            <a:r>
              <a:rPr lang="de-DE" dirty="0" err="1"/>
              <a:t>distribution</a:t>
            </a:r>
            <a:r>
              <a:rPr lang="de-DE" dirty="0"/>
              <a:t> in RNA </a:t>
            </a:r>
            <a:r>
              <a:rPr lang="de-DE" dirty="0" err="1"/>
              <a:t>degradation</a:t>
            </a:r>
            <a:r>
              <a:rPr lang="de-DE" dirty="0"/>
              <a:t> in all </a:t>
            </a:r>
            <a:r>
              <a:rPr lang="de-DE" dirty="0" err="1"/>
              <a:t>chips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pic>
        <p:nvPicPr>
          <p:cNvPr id="8" name="Grafik 7">
            <a:extLst>
              <a:ext uri="{FF2B5EF4-FFF2-40B4-BE49-F238E27FC236}">
                <a16:creationId xmlns:a16="http://schemas.microsoft.com/office/drawing/2014/main" id="{485F32D8-565A-4C31-6F89-D9EB34BC21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25148" y="2763317"/>
            <a:ext cx="3699203" cy="2282937"/>
          </a:xfrm>
          <a:prstGeom prst="rect">
            <a:avLst/>
          </a:prstGeom>
        </p:spPr>
      </p:pic>
      <p:sp>
        <p:nvSpPr>
          <p:cNvPr id="10" name="Textfeld 9">
            <a:extLst>
              <a:ext uri="{FF2B5EF4-FFF2-40B4-BE49-F238E27FC236}">
                <a16:creationId xmlns:a16="http://schemas.microsoft.com/office/drawing/2014/main" id="{9F66B5E5-851A-22B8-1637-AD3A5D0D6685}"/>
              </a:ext>
            </a:extLst>
          </p:cNvPr>
          <p:cNvSpPr txBox="1"/>
          <p:nvPr/>
        </p:nvSpPr>
        <p:spPr>
          <a:xfrm>
            <a:off x="5692273" y="2419404"/>
            <a:ext cx="2473234" cy="369332"/>
          </a:xfrm>
          <a:prstGeom prst="rect">
            <a:avLst/>
          </a:prstGeom>
          <a:noFill/>
        </p:spPr>
        <p:txBody>
          <a:bodyPr wrap="square" rtlCol="0">
            <a:spAutoFit/>
          </a:bodyPr>
          <a:lstStyle/>
          <a:p>
            <a:r>
              <a:rPr lang="de-DE" dirty="0" err="1"/>
              <a:t>week</a:t>
            </a:r>
            <a:r>
              <a:rPr lang="de-DE" dirty="0"/>
              <a:t> 5, </a:t>
            </a:r>
            <a:r>
              <a:rPr lang="de-DE" dirty="0" err="1"/>
              <a:t>rep</a:t>
            </a:r>
            <a:r>
              <a:rPr lang="de-DE" dirty="0"/>
              <a:t> 1 and </a:t>
            </a:r>
            <a:r>
              <a:rPr lang="de-DE" dirty="0" err="1"/>
              <a:t>rep2</a:t>
            </a:r>
            <a:endParaRPr lang="en-US" dirty="0"/>
          </a:p>
        </p:txBody>
      </p:sp>
      <p:sp>
        <p:nvSpPr>
          <p:cNvPr id="25" name="Textfeld 24">
            <a:extLst>
              <a:ext uri="{FF2B5EF4-FFF2-40B4-BE49-F238E27FC236}">
                <a16:creationId xmlns:a16="http://schemas.microsoft.com/office/drawing/2014/main" id="{A66F7926-B998-3042-B39F-EFA87DF62622}"/>
              </a:ext>
            </a:extLst>
          </p:cNvPr>
          <p:cNvSpPr txBox="1"/>
          <p:nvPr/>
        </p:nvSpPr>
        <p:spPr>
          <a:xfrm>
            <a:off x="1795905" y="2393947"/>
            <a:ext cx="2473234" cy="369332"/>
          </a:xfrm>
          <a:prstGeom prst="rect">
            <a:avLst/>
          </a:prstGeom>
          <a:noFill/>
        </p:spPr>
        <p:txBody>
          <a:bodyPr wrap="square" rtlCol="0">
            <a:spAutoFit/>
          </a:bodyPr>
          <a:lstStyle/>
          <a:p>
            <a:r>
              <a:rPr lang="de-DE" dirty="0" err="1"/>
              <a:t>week</a:t>
            </a:r>
            <a:r>
              <a:rPr lang="de-DE" dirty="0"/>
              <a:t> 1, </a:t>
            </a:r>
            <a:r>
              <a:rPr lang="de-DE" dirty="0" err="1"/>
              <a:t>rep</a:t>
            </a:r>
            <a:r>
              <a:rPr lang="de-DE" dirty="0"/>
              <a:t> 2 and </a:t>
            </a:r>
            <a:r>
              <a:rPr lang="de-DE" dirty="0" err="1"/>
              <a:t>rep3</a:t>
            </a:r>
            <a:endParaRPr lang="en-US" dirty="0"/>
          </a:p>
        </p:txBody>
      </p:sp>
      <p:pic>
        <p:nvPicPr>
          <p:cNvPr id="12" name="Grafik 11">
            <a:extLst>
              <a:ext uri="{FF2B5EF4-FFF2-40B4-BE49-F238E27FC236}">
                <a16:creationId xmlns:a16="http://schemas.microsoft.com/office/drawing/2014/main" id="{E445E157-8DE7-C57D-192C-A03B531A9E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7058" y="2754770"/>
            <a:ext cx="3704035" cy="2285918"/>
          </a:xfrm>
          <a:prstGeom prst="rect">
            <a:avLst/>
          </a:prstGeom>
        </p:spPr>
      </p:pic>
    </p:spTree>
    <p:extLst>
      <p:ext uri="{BB962C8B-B14F-4D97-AF65-F5344CB8AC3E}">
        <p14:creationId xmlns:p14="http://schemas.microsoft.com/office/powerpoint/2010/main" val="218576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FB1954E9-8D7D-FFFA-1987-A4C18DFC1CB0}"/>
              </a:ext>
            </a:extLst>
          </p:cNvPr>
          <p:cNvSpPr txBox="1"/>
          <p:nvPr/>
        </p:nvSpPr>
        <p:spPr>
          <a:xfrm>
            <a:off x="1958273" y="1272998"/>
            <a:ext cx="2645857" cy="1231106"/>
          </a:xfrm>
          <a:prstGeom prst="rect">
            <a:avLst/>
          </a:prstGeom>
          <a:noFill/>
        </p:spPr>
        <p:txBody>
          <a:bodyPr wrap="square" rtlCol="0">
            <a:spAutoFit/>
          </a:bodyPr>
          <a:lstStyle/>
          <a:p>
            <a:pPr algn="ctr"/>
            <a:r>
              <a:rPr lang="en-US" sz="1400" b="1" dirty="0"/>
              <a:t>Further Analysis</a:t>
            </a:r>
          </a:p>
          <a:p>
            <a:pPr algn="ctr"/>
            <a:r>
              <a:rPr lang="en-US" sz="1400" dirty="0"/>
              <a:t>Screen for expression  patterns using PCA and k-means clustering</a:t>
            </a:r>
          </a:p>
          <a:p>
            <a:pPr algn="ctr"/>
            <a:r>
              <a:rPr lang="en-US" sz="1400" dirty="0"/>
              <a:t>Optional: explore chemokines</a:t>
            </a:r>
          </a:p>
          <a:p>
            <a:endParaRPr lang="en-US" dirty="0"/>
          </a:p>
        </p:txBody>
      </p:sp>
      <p:sp>
        <p:nvSpPr>
          <p:cNvPr id="82" name="TextBox 81">
            <a:extLst>
              <a:ext uri="{FF2B5EF4-FFF2-40B4-BE49-F238E27FC236}">
                <a16:creationId xmlns:a16="http://schemas.microsoft.com/office/drawing/2014/main" id="{882343A2-BFF7-6DF1-2CCC-1D3D01E792F2}"/>
              </a:ext>
            </a:extLst>
          </p:cNvPr>
          <p:cNvSpPr txBox="1"/>
          <p:nvPr/>
        </p:nvSpPr>
        <p:spPr>
          <a:xfrm>
            <a:off x="5279103" y="1510760"/>
            <a:ext cx="2410881" cy="1015663"/>
          </a:xfrm>
          <a:prstGeom prst="rect">
            <a:avLst/>
          </a:prstGeom>
          <a:noFill/>
        </p:spPr>
        <p:txBody>
          <a:bodyPr wrap="square" rtlCol="0">
            <a:spAutoFit/>
          </a:bodyPr>
          <a:lstStyle/>
          <a:p>
            <a:pPr algn="ctr"/>
            <a:r>
              <a:rPr lang="en-US" sz="1400" b="1" dirty="0"/>
              <a:t>New Questions</a:t>
            </a:r>
          </a:p>
          <a:p>
            <a:pPr algn="ctr"/>
            <a:r>
              <a:rPr lang="en-US" sz="1400" dirty="0"/>
              <a:t>Follow our research curiosity and explore new questions </a:t>
            </a:r>
          </a:p>
          <a:p>
            <a:endParaRPr lang="en-US" dirty="0"/>
          </a:p>
        </p:txBody>
      </p:sp>
      <p:cxnSp>
        <p:nvCxnSpPr>
          <p:cNvPr id="60" name="Straight Connector 59">
            <a:extLst>
              <a:ext uri="{FF2B5EF4-FFF2-40B4-BE49-F238E27FC236}">
                <a16:creationId xmlns:a16="http://schemas.microsoft.com/office/drawing/2014/main" id="{ED21EA3D-739E-E2A8-C7BD-DDD8185EF6E2}"/>
              </a:ext>
            </a:extLst>
          </p:cNvPr>
          <p:cNvCxnSpPr>
            <a:cxnSpLocks/>
            <a:stCxn id="79" idx="6"/>
            <a:endCxn id="63" idx="2"/>
          </p:cNvCxnSpPr>
          <p:nvPr/>
        </p:nvCxnSpPr>
        <p:spPr>
          <a:xfrm flipV="1">
            <a:off x="6538311" y="2931819"/>
            <a:ext cx="1290159" cy="242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D53C20E-482A-A457-8478-8A424CA8553E}"/>
              </a:ext>
            </a:extLst>
          </p:cNvPr>
          <p:cNvCxnSpPr>
            <a:cxnSpLocks/>
            <a:stCxn id="53" idx="6"/>
            <a:endCxn id="79" idx="6"/>
          </p:cNvCxnSpPr>
          <p:nvPr/>
        </p:nvCxnSpPr>
        <p:spPr>
          <a:xfrm>
            <a:off x="4928706" y="2931819"/>
            <a:ext cx="1609605" cy="242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13F5ED-FE20-E6DF-70C9-6D2B5630C4F4}"/>
              </a:ext>
            </a:extLst>
          </p:cNvPr>
          <p:cNvCxnSpPr>
            <a:cxnSpLocks/>
            <a:stCxn id="43" idx="6"/>
            <a:endCxn id="53" idx="2"/>
          </p:cNvCxnSpPr>
          <p:nvPr/>
        </p:nvCxnSpPr>
        <p:spPr>
          <a:xfrm>
            <a:off x="3336906" y="2924096"/>
            <a:ext cx="1483800" cy="772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D2D60C-CEF1-8146-4A52-3A1287AA4867}"/>
              </a:ext>
            </a:extLst>
          </p:cNvPr>
          <p:cNvCxnSpPr>
            <a:cxnSpLocks/>
            <a:stCxn id="20" idx="6"/>
            <a:endCxn id="43" idx="6"/>
          </p:cNvCxnSpPr>
          <p:nvPr/>
        </p:nvCxnSpPr>
        <p:spPr>
          <a:xfrm>
            <a:off x="1818250" y="2907947"/>
            <a:ext cx="1518656" cy="161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E6007C-B6A6-EFD8-1059-6166F1E89FD6}"/>
              </a:ext>
            </a:extLst>
          </p:cNvPr>
          <p:cNvCxnSpPr>
            <a:cxnSpLocks/>
          </p:cNvCxnSpPr>
          <p:nvPr/>
        </p:nvCxnSpPr>
        <p:spPr>
          <a:xfrm>
            <a:off x="1764249" y="3091501"/>
            <a:ext cx="0" cy="402057"/>
          </a:xfrm>
          <a:prstGeom prst="line">
            <a:avLst/>
          </a:prstGeom>
          <a:ln w="12700">
            <a:solidFill>
              <a:srgbClr val="93F5EC"/>
            </a:solidFill>
          </a:ln>
        </p:spPr>
        <p:style>
          <a:lnRef idx="1">
            <a:schemeClr val="accent1"/>
          </a:lnRef>
          <a:fillRef idx="0">
            <a:schemeClr val="accent1"/>
          </a:fillRef>
          <a:effectRef idx="0">
            <a:schemeClr val="accent1"/>
          </a:effectRef>
          <a:fontRef idx="minor">
            <a:schemeClr val="tx1"/>
          </a:fontRef>
        </p:style>
      </p:cxnSp>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Timeline</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12</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735"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220" y="2053801"/>
            <a:ext cx="406921" cy="406921"/>
          </a:xfrm>
          <a:prstGeom prst="rect">
            <a:avLst/>
          </a:prstGeom>
        </p:spPr>
      </p:pic>
      <p:pic>
        <p:nvPicPr>
          <p:cNvPr id="55" name="Grafik 54" descr="Monatskalender mit einfarbiger Füllung">
            <a:extLst>
              <a:ext uri="{FF2B5EF4-FFF2-40B4-BE49-F238E27FC236}">
                <a16:creationId xmlns:a16="http://schemas.microsoft.com/office/drawing/2014/main" id="{22B8239E-946F-E377-A9D5-1C5712DC9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3734" y="3234705"/>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cxnSp>
        <p:nvCxnSpPr>
          <p:cNvPr id="4" name="Straight Connector 3">
            <a:extLst>
              <a:ext uri="{FF2B5EF4-FFF2-40B4-BE49-F238E27FC236}">
                <a16:creationId xmlns:a16="http://schemas.microsoft.com/office/drawing/2014/main" id="{B5C6FFD2-0319-DBCD-7E23-79B47C6F0E55}"/>
              </a:ext>
            </a:extLst>
          </p:cNvPr>
          <p:cNvCxnSpPr>
            <a:cxnSpLocks/>
          </p:cNvCxnSpPr>
          <p:nvPr/>
        </p:nvCxnSpPr>
        <p:spPr>
          <a:xfrm>
            <a:off x="658586" y="2907947"/>
            <a:ext cx="1110635" cy="417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4497BF8-0456-E06C-A33C-46930F013C92}"/>
              </a:ext>
            </a:extLst>
          </p:cNvPr>
          <p:cNvSpPr/>
          <p:nvPr/>
        </p:nvSpPr>
        <p:spPr>
          <a:xfrm>
            <a:off x="1656250" y="2806849"/>
            <a:ext cx="216000" cy="216000"/>
          </a:xfrm>
          <a:prstGeom prst="ellipse">
            <a:avLst/>
          </a:prstGeom>
          <a:no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65699C-5EC9-4B64-E10A-44561510936A}"/>
              </a:ext>
            </a:extLst>
          </p:cNvPr>
          <p:cNvSpPr/>
          <p:nvPr/>
        </p:nvSpPr>
        <p:spPr>
          <a:xfrm>
            <a:off x="1728250" y="3457007"/>
            <a:ext cx="72000" cy="72000"/>
          </a:xfrm>
          <a:prstGeom prst="ellipse">
            <a:avLst/>
          </a:prstGeom>
          <a:solidFill>
            <a:srgbClr val="93F5EC"/>
          </a:solid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6974DC-4E3D-2382-98C1-D6DB66F9D5FE}"/>
              </a:ext>
            </a:extLst>
          </p:cNvPr>
          <p:cNvSpPr/>
          <p:nvPr/>
        </p:nvSpPr>
        <p:spPr>
          <a:xfrm>
            <a:off x="1710250" y="2853947"/>
            <a:ext cx="108000" cy="108000"/>
          </a:xfrm>
          <a:prstGeom prst="ellipse">
            <a:avLst/>
          </a:prstGeom>
          <a:solidFill>
            <a:srgbClr val="93F5EC"/>
          </a:solid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2B256E-0E7D-51A6-3C80-D82917EF0330}"/>
              </a:ext>
            </a:extLst>
          </p:cNvPr>
          <p:cNvSpPr/>
          <p:nvPr/>
        </p:nvSpPr>
        <p:spPr>
          <a:xfrm>
            <a:off x="1584250" y="2732736"/>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6A8B5F9-3707-88AA-AB3C-E37032B7859D}"/>
              </a:ext>
            </a:extLst>
          </p:cNvPr>
          <p:cNvSpPr txBox="1"/>
          <p:nvPr/>
        </p:nvSpPr>
        <p:spPr>
          <a:xfrm>
            <a:off x="1297938" y="2140391"/>
            <a:ext cx="922047" cy="646331"/>
          </a:xfrm>
          <a:prstGeom prst="rect">
            <a:avLst/>
          </a:prstGeom>
          <a:noFill/>
        </p:spPr>
        <p:txBody>
          <a:bodyPr wrap="none" rtlCol="0">
            <a:spAutoFit/>
          </a:bodyPr>
          <a:lstStyle/>
          <a:p>
            <a:pPr algn="ctr"/>
            <a:r>
              <a:rPr lang="en-US" b="1" dirty="0"/>
              <a:t>Phase 1</a:t>
            </a:r>
          </a:p>
          <a:p>
            <a:pPr algn="ctr"/>
            <a:r>
              <a:rPr lang="en-US" b="1" dirty="0"/>
              <a:t>31.05</a:t>
            </a:r>
          </a:p>
        </p:txBody>
      </p:sp>
      <p:sp>
        <p:nvSpPr>
          <p:cNvPr id="28" name="TextBox 27">
            <a:extLst>
              <a:ext uri="{FF2B5EF4-FFF2-40B4-BE49-F238E27FC236}">
                <a16:creationId xmlns:a16="http://schemas.microsoft.com/office/drawing/2014/main" id="{0160DCFD-555D-B1E2-2CB4-30983E9E5C3F}"/>
              </a:ext>
            </a:extLst>
          </p:cNvPr>
          <p:cNvSpPr txBox="1"/>
          <p:nvPr/>
        </p:nvSpPr>
        <p:spPr>
          <a:xfrm>
            <a:off x="661699" y="3520307"/>
            <a:ext cx="2277102" cy="1446550"/>
          </a:xfrm>
          <a:prstGeom prst="rect">
            <a:avLst/>
          </a:prstGeom>
          <a:noFill/>
        </p:spPr>
        <p:txBody>
          <a:bodyPr wrap="square" rtlCol="0">
            <a:spAutoFit/>
          </a:bodyPr>
          <a:lstStyle/>
          <a:p>
            <a:pPr algn="ctr"/>
            <a:r>
              <a:rPr lang="en-US" sz="1400" b="1" dirty="0"/>
              <a:t>Differential Gene Expression</a:t>
            </a:r>
          </a:p>
          <a:p>
            <a:pPr algn="ctr"/>
            <a:r>
              <a:rPr lang="en-US" sz="1400" dirty="0"/>
              <a:t>Use </a:t>
            </a:r>
            <a:r>
              <a:rPr lang="en-US" sz="1400" dirty="0" err="1"/>
              <a:t>Limma</a:t>
            </a:r>
            <a:r>
              <a:rPr lang="en-US" sz="1400" dirty="0"/>
              <a:t> Analysis and </a:t>
            </a:r>
          </a:p>
          <a:p>
            <a:pPr algn="ctr"/>
            <a:r>
              <a:rPr lang="en-US" sz="1400" dirty="0"/>
              <a:t>T-tests to determine differentially expressed genes for further analysis</a:t>
            </a:r>
          </a:p>
          <a:p>
            <a:endParaRPr lang="en-US" dirty="0"/>
          </a:p>
        </p:txBody>
      </p:sp>
      <p:cxnSp>
        <p:nvCxnSpPr>
          <p:cNvPr id="37" name="Straight Connector 36">
            <a:extLst>
              <a:ext uri="{FF2B5EF4-FFF2-40B4-BE49-F238E27FC236}">
                <a16:creationId xmlns:a16="http://schemas.microsoft.com/office/drawing/2014/main" id="{C97D3207-60E9-2477-0056-7012FEF0766D}"/>
              </a:ext>
            </a:extLst>
          </p:cNvPr>
          <p:cNvCxnSpPr>
            <a:cxnSpLocks/>
          </p:cNvCxnSpPr>
          <p:nvPr/>
        </p:nvCxnSpPr>
        <p:spPr>
          <a:xfrm>
            <a:off x="3280931" y="2346828"/>
            <a:ext cx="0" cy="402057"/>
          </a:xfrm>
          <a:prstGeom prst="line">
            <a:avLst/>
          </a:prstGeom>
          <a:ln w="12700">
            <a:solidFill>
              <a:srgbClr val="28EDDE"/>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3E57713C-DA71-EE52-EBBD-C9262B50C32C}"/>
              </a:ext>
            </a:extLst>
          </p:cNvPr>
          <p:cNvSpPr/>
          <p:nvPr/>
        </p:nvSpPr>
        <p:spPr>
          <a:xfrm>
            <a:off x="3174906" y="2822998"/>
            <a:ext cx="216000" cy="216000"/>
          </a:xfrm>
          <a:prstGeom prst="ellipse">
            <a:avLst/>
          </a:prstGeom>
          <a:no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175D1E3-13A8-8099-FBDA-6D87FB794D40}"/>
              </a:ext>
            </a:extLst>
          </p:cNvPr>
          <p:cNvSpPr/>
          <p:nvPr/>
        </p:nvSpPr>
        <p:spPr>
          <a:xfrm>
            <a:off x="3246143" y="2274828"/>
            <a:ext cx="72000" cy="72000"/>
          </a:xfrm>
          <a:prstGeom prst="ellipse">
            <a:avLst/>
          </a:prstGeom>
          <a:solidFill>
            <a:srgbClr val="28EDDE"/>
          </a:solid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3B8C79-F2E0-03DA-9601-1B85166A03E1}"/>
              </a:ext>
            </a:extLst>
          </p:cNvPr>
          <p:cNvSpPr/>
          <p:nvPr/>
        </p:nvSpPr>
        <p:spPr>
          <a:xfrm>
            <a:off x="3228906" y="2870096"/>
            <a:ext cx="108000" cy="108000"/>
          </a:xfrm>
          <a:prstGeom prst="ellipse">
            <a:avLst/>
          </a:prstGeom>
          <a:solidFill>
            <a:srgbClr val="28EDDE"/>
          </a:solid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p>
        </p:txBody>
      </p:sp>
      <p:sp>
        <p:nvSpPr>
          <p:cNvPr id="44" name="Oval 43">
            <a:extLst>
              <a:ext uri="{FF2B5EF4-FFF2-40B4-BE49-F238E27FC236}">
                <a16:creationId xmlns:a16="http://schemas.microsoft.com/office/drawing/2014/main" id="{D8ACA6D8-7495-9B97-7BF9-2577538148AB}"/>
              </a:ext>
            </a:extLst>
          </p:cNvPr>
          <p:cNvSpPr/>
          <p:nvPr/>
        </p:nvSpPr>
        <p:spPr>
          <a:xfrm>
            <a:off x="3102906" y="2748885"/>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8326F97-BB51-E6C9-1778-784E03307305}"/>
              </a:ext>
            </a:extLst>
          </p:cNvPr>
          <p:cNvSpPr txBox="1"/>
          <p:nvPr/>
        </p:nvSpPr>
        <p:spPr>
          <a:xfrm>
            <a:off x="2826890" y="3025710"/>
            <a:ext cx="922047" cy="646331"/>
          </a:xfrm>
          <a:prstGeom prst="rect">
            <a:avLst/>
          </a:prstGeom>
          <a:noFill/>
        </p:spPr>
        <p:txBody>
          <a:bodyPr wrap="none" rtlCol="0">
            <a:spAutoFit/>
          </a:bodyPr>
          <a:lstStyle/>
          <a:p>
            <a:pPr algn="ctr"/>
            <a:r>
              <a:rPr lang="en-US" b="1" dirty="0"/>
              <a:t>Phase 2</a:t>
            </a:r>
          </a:p>
          <a:p>
            <a:pPr algn="ctr"/>
            <a:r>
              <a:rPr lang="en-US" b="1" dirty="0"/>
              <a:t>14.06</a:t>
            </a:r>
          </a:p>
        </p:txBody>
      </p:sp>
      <p:cxnSp>
        <p:nvCxnSpPr>
          <p:cNvPr id="47" name="Straight Connector 46">
            <a:extLst>
              <a:ext uri="{FF2B5EF4-FFF2-40B4-BE49-F238E27FC236}">
                <a16:creationId xmlns:a16="http://schemas.microsoft.com/office/drawing/2014/main" id="{AC248965-6B47-2766-5D14-78E85C41EDC3}"/>
              </a:ext>
            </a:extLst>
          </p:cNvPr>
          <p:cNvCxnSpPr>
            <a:cxnSpLocks/>
          </p:cNvCxnSpPr>
          <p:nvPr/>
        </p:nvCxnSpPr>
        <p:spPr>
          <a:xfrm>
            <a:off x="4874705" y="3115373"/>
            <a:ext cx="0" cy="402057"/>
          </a:xfrm>
          <a:prstGeom prst="line">
            <a:avLst/>
          </a:prstGeom>
          <a:ln w="12700">
            <a:solidFill>
              <a:srgbClr val="12CDE8"/>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897C114-F092-9FB7-D1EC-CCF016F92B6E}"/>
              </a:ext>
            </a:extLst>
          </p:cNvPr>
          <p:cNvSpPr/>
          <p:nvPr/>
        </p:nvSpPr>
        <p:spPr>
          <a:xfrm>
            <a:off x="4766706" y="2830721"/>
            <a:ext cx="216000" cy="216000"/>
          </a:xfrm>
          <a:prstGeom prst="ellipse">
            <a:avLst/>
          </a:prstGeom>
          <a:no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FCA2532-0B58-C781-69FF-9728A668111B}"/>
              </a:ext>
            </a:extLst>
          </p:cNvPr>
          <p:cNvSpPr/>
          <p:nvPr/>
        </p:nvSpPr>
        <p:spPr>
          <a:xfrm>
            <a:off x="4838706" y="3480879"/>
            <a:ext cx="72000" cy="72000"/>
          </a:xfrm>
          <a:prstGeom prst="ellipse">
            <a:avLst/>
          </a:prstGeom>
          <a:solidFill>
            <a:srgbClr val="12CDE8"/>
          </a:solid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2F213E3-A71C-2FC0-90B6-239DD410E4AF}"/>
              </a:ext>
            </a:extLst>
          </p:cNvPr>
          <p:cNvSpPr/>
          <p:nvPr/>
        </p:nvSpPr>
        <p:spPr>
          <a:xfrm>
            <a:off x="4820706" y="2877819"/>
            <a:ext cx="108000" cy="108000"/>
          </a:xfrm>
          <a:prstGeom prst="ellipse">
            <a:avLst/>
          </a:prstGeom>
          <a:solidFill>
            <a:srgbClr val="12CDE8"/>
          </a:solid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551A2A8-C2AD-1C34-155E-A0D6E9D76978}"/>
              </a:ext>
            </a:extLst>
          </p:cNvPr>
          <p:cNvSpPr/>
          <p:nvPr/>
        </p:nvSpPr>
        <p:spPr>
          <a:xfrm>
            <a:off x="4694706" y="2756608"/>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D516CDA-FED0-A97A-C351-11CBA2EE2003}"/>
              </a:ext>
            </a:extLst>
          </p:cNvPr>
          <p:cNvSpPr txBox="1"/>
          <p:nvPr/>
        </p:nvSpPr>
        <p:spPr>
          <a:xfrm>
            <a:off x="4411201" y="2177488"/>
            <a:ext cx="922047" cy="646331"/>
          </a:xfrm>
          <a:prstGeom prst="rect">
            <a:avLst/>
          </a:prstGeom>
          <a:noFill/>
        </p:spPr>
        <p:txBody>
          <a:bodyPr wrap="none" rtlCol="0">
            <a:spAutoFit/>
          </a:bodyPr>
          <a:lstStyle/>
          <a:p>
            <a:pPr algn="ctr"/>
            <a:r>
              <a:rPr lang="en-US" b="1" dirty="0"/>
              <a:t>Phase 3</a:t>
            </a:r>
          </a:p>
          <a:p>
            <a:pPr algn="ctr"/>
            <a:r>
              <a:rPr lang="en-US" b="1" dirty="0"/>
              <a:t>28.06</a:t>
            </a:r>
          </a:p>
        </p:txBody>
      </p:sp>
      <p:sp>
        <p:nvSpPr>
          <p:cNvPr id="58" name="TextBox 57">
            <a:extLst>
              <a:ext uri="{FF2B5EF4-FFF2-40B4-BE49-F238E27FC236}">
                <a16:creationId xmlns:a16="http://schemas.microsoft.com/office/drawing/2014/main" id="{97C82A90-4E01-638E-E7E3-72A2EFA78ED6}"/>
              </a:ext>
            </a:extLst>
          </p:cNvPr>
          <p:cNvSpPr txBox="1"/>
          <p:nvPr/>
        </p:nvSpPr>
        <p:spPr>
          <a:xfrm>
            <a:off x="3781237" y="3572014"/>
            <a:ext cx="2258937" cy="1231106"/>
          </a:xfrm>
          <a:prstGeom prst="rect">
            <a:avLst/>
          </a:prstGeom>
          <a:noFill/>
        </p:spPr>
        <p:txBody>
          <a:bodyPr wrap="square" rtlCol="0">
            <a:spAutoFit/>
          </a:bodyPr>
          <a:lstStyle/>
          <a:p>
            <a:pPr algn="ctr"/>
            <a:r>
              <a:rPr lang="en-US" sz="1400" b="1" dirty="0"/>
              <a:t>Evaluate Results</a:t>
            </a:r>
          </a:p>
          <a:p>
            <a:pPr algn="ctr"/>
            <a:r>
              <a:rPr lang="en-US" sz="1400" dirty="0"/>
              <a:t>Evaluate found data and connect findings with biological background</a:t>
            </a:r>
          </a:p>
          <a:p>
            <a:endParaRPr lang="en-US" dirty="0"/>
          </a:p>
        </p:txBody>
      </p:sp>
      <p:cxnSp>
        <p:nvCxnSpPr>
          <p:cNvPr id="59" name="Straight Connector 58">
            <a:extLst>
              <a:ext uri="{FF2B5EF4-FFF2-40B4-BE49-F238E27FC236}">
                <a16:creationId xmlns:a16="http://schemas.microsoft.com/office/drawing/2014/main" id="{43C4F7CE-A57D-527A-3E38-ACA8986BFC0C}"/>
              </a:ext>
            </a:extLst>
          </p:cNvPr>
          <p:cNvCxnSpPr>
            <a:cxnSpLocks/>
          </p:cNvCxnSpPr>
          <p:nvPr/>
        </p:nvCxnSpPr>
        <p:spPr>
          <a:xfrm>
            <a:off x="7882469" y="3115373"/>
            <a:ext cx="0" cy="402057"/>
          </a:xfrm>
          <a:prstGeom prst="line">
            <a:avLst/>
          </a:prstGeom>
          <a:ln w="12700">
            <a:solidFill>
              <a:srgbClr val="0914FD"/>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C8FE231E-85CB-41E7-0674-5130F8FE3E5E}"/>
              </a:ext>
            </a:extLst>
          </p:cNvPr>
          <p:cNvSpPr/>
          <p:nvPr/>
        </p:nvSpPr>
        <p:spPr>
          <a:xfrm>
            <a:off x="7774470" y="2830721"/>
            <a:ext cx="216000" cy="216000"/>
          </a:xfrm>
          <a:prstGeom prst="ellipse">
            <a:avLst/>
          </a:prstGeom>
          <a:no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50162A7-8A4C-212F-A503-96B37D724D7F}"/>
              </a:ext>
            </a:extLst>
          </p:cNvPr>
          <p:cNvSpPr/>
          <p:nvPr/>
        </p:nvSpPr>
        <p:spPr>
          <a:xfrm>
            <a:off x="7846470" y="3480879"/>
            <a:ext cx="72000" cy="72000"/>
          </a:xfrm>
          <a:prstGeom prst="ellipse">
            <a:avLst/>
          </a:prstGeom>
          <a:solidFill>
            <a:srgbClr val="0914FD"/>
          </a:solid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675863-6420-0D77-B5D7-9FBA3A3AB39E}"/>
              </a:ext>
            </a:extLst>
          </p:cNvPr>
          <p:cNvSpPr/>
          <p:nvPr/>
        </p:nvSpPr>
        <p:spPr>
          <a:xfrm>
            <a:off x="7828470" y="2877819"/>
            <a:ext cx="108000" cy="108000"/>
          </a:xfrm>
          <a:prstGeom prst="ellipse">
            <a:avLst/>
          </a:prstGeom>
          <a:solidFill>
            <a:srgbClr val="0914FD"/>
          </a:solid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1F887E-F1CB-9958-AD8C-8F2EB53D0DFE}"/>
              </a:ext>
            </a:extLst>
          </p:cNvPr>
          <p:cNvSpPr/>
          <p:nvPr/>
        </p:nvSpPr>
        <p:spPr>
          <a:xfrm>
            <a:off x="7702470" y="2756608"/>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31C502D-35B9-815F-5B01-284695607B3A}"/>
              </a:ext>
            </a:extLst>
          </p:cNvPr>
          <p:cNvSpPr txBox="1"/>
          <p:nvPr/>
        </p:nvSpPr>
        <p:spPr>
          <a:xfrm>
            <a:off x="7246717" y="2180120"/>
            <a:ext cx="1271503" cy="646331"/>
          </a:xfrm>
          <a:prstGeom prst="rect">
            <a:avLst/>
          </a:prstGeom>
          <a:noFill/>
        </p:spPr>
        <p:txBody>
          <a:bodyPr wrap="square" rtlCol="0">
            <a:spAutoFit/>
          </a:bodyPr>
          <a:lstStyle/>
          <a:p>
            <a:pPr algn="ctr"/>
            <a:r>
              <a:rPr lang="en-US" b="1" dirty="0"/>
              <a:t>Phase 5</a:t>
            </a:r>
          </a:p>
          <a:p>
            <a:pPr algn="ctr"/>
            <a:r>
              <a:rPr lang="en-US" b="1" dirty="0"/>
              <a:t>19.07</a:t>
            </a:r>
          </a:p>
        </p:txBody>
      </p:sp>
      <p:sp>
        <p:nvSpPr>
          <p:cNvPr id="66" name="TextBox 65">
            <a:extLst>
              <a:ext uri="{FF2B5EF4-FFF2-40B4-BE49-F238E27FC236}">
                <a16:creationId xmlns:a16="http://schemas.microsoft.com/office/drawing/2014/main" id="{6B15792E-CDA3-C9A4-B4E3-B0183115496A}"/>
              </a:ext>
            </a:extLst>
          </p:cNvPr>
          <p:cNvSpPr txBox="1"/>
          <p:nvPr/>
        </p:nvSpPr>
        <p:spPr>
          <a:xfrm>
            <a:off x="6800845" y="3640454"/>
            <a:ext cx="2186935" cy="1231106"/>
          </a:xfrm>
          <a:prstGeom prst="rect">
            <a:avLst/>
          </a:prstGeom>
          <a:noFill/>
        </p:spPr>
        <p:txBody>
          <a:bodyPr wrap="square" rtlCol="0">
            <a:spAutoFit/>
          </a:bodyPr>
          <a:lstStyle/>
          <a:p>
            <a:pPr algn="ctr"/>
            <a:r>
              <a:rPr lang="en-US" sz="1400" b="1" dirty="0"/>
              <a:t>Final Steps</a:t>
            </a:r>
          </a:p>
          <a:p>
            <a:pPr algn="ctr"/>
            <a:r>
              <a:rPr lang="en-US" sz="1400" dirty="0"/>
              <a:t>Compile all relevant data into report and final presentation</a:t>
            </a:r>
          </a:p>
          <a:p>
            <a:endParaRPr lang="en-US" dirty="0"/>
          </a:p>
        </p:txBody>
      </p:sp>
      <p:cxnSp>
        <p:nvCxnSpPr>
          <p:cNvPr id="75" name="Straight Connector 74">
            <a:extLst>
              <a:ext uri="{FF2B5EF4-FFF2-40B4-BE49-F238E27FC236}">
                <a16:creationId xmlns:a16="http://schemas.microsoft.com/office/drawing/2014/main" id="{8859450B-1613-161E-1554-D739FF81CAB2}"/>
              </a:ext>
            </a:extLst>
          </p:cNvPr>
          <p:cNvCxnSpPr>
            <a:cxnSpLocks/>
          </p:cNvCxnSpPr>
          <p:nvPr/>
        </p:nvCxnSpPr>
        <p:spPr>
          <a:xfrm>
            <a:off x="6482336" y="2356973"/>
            <a:ext cx="0" cy="402057"/>
          </a:xfrm>
          <a:prstGeom prst="line">
            <a:avLst/>
          </a:prstGeom>
          <a:ln w="12700">
            <a:solidFill>
              <a:srgbClr val="0F85F5"/>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90CA9335-3BCF-1D89-4089-5923D7C8BFA0}"/>
              </a:ext>
            </a:extLst>
          </p:cNvPr>
          <p:cNvSpPr/>
          <p:nvPr/>
        </p:nvSpPr>
        <p:spPr>
          <a:xfrm>
            <a:off x="6376311" y="2833143"/>
            <a:ext cx="216000" cy="216000"/>
          </a:xfrm>
          <a:prstGeom prst="ellipse">
            <a:avLst/>
          </a:prstGeom>
          <a:no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813DD91-6B7E-A541-3191-32FAED918FCB}"/>
              </a:ext>
            </a:extLst>
          </p:cNvPr>
          <p:cNvSpPr/>
          <p:nvPr/>
        </p:nvSpPr>
        <p:spPr>
          <a:xfrm>
            <a:off x="6447548" y="2284973"/>
            <a:ext cx="72000" cy="72000"/>
          </a:xfrm>
          <a:prstGeom prst="ellipse">
            <a:avLst/>
          </a:prstGeom>
          <a:solidFill>
            <a:srgbClr val="0F85F5"/>
          </a:solid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99A70DC-3996-A734-F227-A1394842E4C0}"/>
              </a:ext>
            </a:extLst>
          </p:cNvPr>
          <p:cNvSpPr/>
          <p:nvPr/>
        </p:nvSpPr>
        <p:spPr>
          <a:xfrm>
            <a:off x="6430311" y="2880241"/>
            <a:ext cx="108000" cy="108000"/>
          </a:xfrm>
          <a:prstGeom prst="ellipse">
            <a:avLst/>
          </a:prstGeom>
          <a:solidFill>
            <a:srgbClr val="0F85F5"/>
          </a:solid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BA68B53-6567-9F54-D8A6-BA67835833A2}"/>
              </a:ext>
            </a:extLst>
          </p:cNvPr>
          <p:cNvSpPr/>
          <p:nvPr/>
        </p:nvSpPr>
        <p:spPr>
          <a:xfrm>
            <a:off x="6304311" y="2759030"/>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D38283A-DD89-808E-4F45-EF354DB1E9BE}"/>
              </a:ext>
            </a:extLst>
          </p:cNvPr>
          <p:cNvSpPr txBox="1"/>
          <p:nvPr/>
        </p:nvSpPr>
        <p:spPr>
          <a:xfrm>
            <a:off x="5981237" y="3047191"/>
            <a:ext cx="1002197" cy="646331"/>
          </a:xfrm>
          <a:prstGeom prst="rect">
            <a:avLst/>
          </a:prstGeom>
          <a:noFill/>
        </p:spPr>
        <p:txBody>
          <a:bodyPr wrap="square" rtlCol="0">
            <a:spAutoFit/>
          </a:bodyPr>
          <a:lstStyle/>
          <a:p>
            <a:pPr algn="ctr"/>
            <a:r>
              <a:rPr lang="en-US" b="1" dirty="0"/>
              <a:t>Phase 4</a:t>
            </a:r>
          </a:p>
          <a:p>
            <a:pPr algn="ctr"/>
            <a:r>
              <a:rPr lang="en-US" b="1" dirty="0"/>
              <a:t>05.07</a:t>
            </a:r>
          </a:p>
        </p:txBody>
      </p:sp>
    </p:spTree>
    <p:extLst>
      <p:ext uri="{BB962C8B-B14F-4D97-AF65-F5344CB8AC3E}">
        <p14:creationId xmlns:p14="http://schemas.microsoft.com/office/powerpoint/2010/main" val="249433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400"/>
                                        <p:tgtEl>
                                          <p:spTgt spid="4"/>
                                        </p:tgtEl>
                                      </p:cBhvr>
                                    </p:animEffect>
                                  </p:childTnLst>
                                </p:cTn>
                              </p:par>
                            </p:childTnLst>
                          </p:cTn>
                        </p:par>
                        <p:par>
                          <p:cTn id="8" fill="hold">
                            <p:stCondLst>
                              <p:cond delay="4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400" fill="hold"/>
                                        <p:tgtEl>
                                          <p:spTgt spid="20"/>
                                        </p:tgtEl>
                                        <p:attrNameLst>
                                          <p:attrName>ppt_w</p:attrName>
                                        </p:attrNameLst>
                                      </p:cBhvr>
                                      <p:tavLst>
                                        <p:tav tm="0">
                                          <p:val>
                                            <p:fltVal val="0"/>
                                          </p:val>
                                        </p:tav>
                                        <p:tav tm="100000">
                                          <p:val>
                                            <p:strVal val="#ppt_w"/>
                                          </p:val>
                                        </p:tav>
                                      </p:tavLst>
                                    </p:anim>
                                    <p:anim calcmode="lin" valueType="num">
                                      <p:cBhvr>
                                        <p:cTn id="12" dur="400" fill="hold"/>
                                        <p:tgtEl>
                                          <p:spTgt spid="20"/>
                                        </p:tgtEl>
                                        <p:attrNameLst>
                                          <p:attrName>ppt_h</p:attrName>
                                        </p:attrNameLst>
                                      </p:cBhvr>
                                      <p:tavLst>
                                        <p:tav tm="0">
                                          <p:val>
                                            <p:fltVal val="0"/>
                                          </p:val>
                                        </p:tav>
                                        <p:tav tm="100000">
                                          <p:val>
                                            <p:strVal val="#ppt_h"/>
                                          </p:val>
                                        </p:tav>
                                      </p:tavLst>
                                    </p:anim>
                                    <p:animEffect transition="in" filter="fade">
                                      <p:cBhvr>
                                        <p:cTn id="13" dur="400"/>
                                        <p:tgtEl>
                                          <p:spTgt spid="20"/>
                                        </p:tgtEl>
                                      </p:cBhvr>
                                    </p:animEffect>
                                  </p:childTnLst>
                                </p:cTn>
                              </p:par>
                            </p:childTnLst>
                          </p:cTn>
                        </p:par>
                        <p:par>
                          <p:cTn id="14" fill="hold">
                            <p:stCondLst>
                              <p:cond delay="8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400" fill="hold"/>
                                        <p:tgtEl>
                                          <p:spTgt spid="7"/>
                                        </p:tgtEl>
                                        <p:attrNameLst>
                                          <p:attrName>ppt_w</p:attrName>
                                        </p:attrNameLst>
                                      </p:cBhvr>
                                      <p:tavLst>
                                        <p:tav tm="0">
                                          <p:val>
                                            <p:fltVal val="0"/>
                                          </p:val>
                                        </p:tav>
                                        <p:tav tm="100000">
                                          <p:val>
                                            <p:strVal val="#ppt_w"/>
                                          </p:val>
                                        </p:tav>
                                      </p:tavLst>
                                    </p:anim>
                                    <p:anim calcmode="lin" valueType="num">
                                      <p:cBhvr>
                                        <p:cTn id="18" dur="400" fill="hold"/>
                                        <p:tgtEl>
                                          <p:spTgt spid="7"/>
                                        </p:tgtEl>
                                        <p:attrNameLst>
                                          <p:attrName>ppt_h</p:attrName>
                                        </p:attrNameLst>
                                      </p:cBhvr>
                                      <p:tavLst>
                                        <p:tav tm="0">
                                          <p:val>
                                            <p:fltVal val="0"/>
                                          </p:val>
                                        </p:tav>
                                        <p:tav tm="100000">
                                          <p:val>
                                            <p:strVal val="#ppt_h"/>
                                          </p:val>
                                        </p:tav>
                                      </p:tavLst>
                                    </p:anim>
                                    <p:animEffect transition="in" filter="fade">
                                      <p:cBhvr>
                                        <p:cTn id="19" dur="400"/>
                                        <p:tgtEl>
                                          <p:spTgt spid="7"/>
                                        </p:tgtEl>
                                      </p:cBhvr>
                                    </p:animEffect>
                                  </p:childTnLst>
                                </p:cTn>
                              </p:par>
                            </p:childTnLst>
                          </p:cTn>
                        </p:par>
                        <p:par>
                          <p:cTn id="20" fill="hold">
                            <p:stCondLst>
                              <p:cond delay="12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400" fill="hold"/>
                                        <p:tgtEl>
                                          <p:spTgt spid="29"/>
                                        </p:tgtEl>
                                        <p:attrNameLst>
                                          <p:attrName>ppt_w</p:attrName>
                                        </p:attrNameLst>
                                      </p:cBhvr>
                                      <p:tavLst>
                                        <p:tav tm="0">
                                          <p:val>
                                            <p:fltVal val="0"/>
                                          </p:val>
                                        </p:tav>
                                        <p:tav tm="100000">
                                          <p:val>
                                            <p:strVal val="#ppt_w"/>
                                          </p:val>
                                        </p:tav>
                                      </p:tavLst>
                                    </p:anim>
                                    <p:anim calcmode="lin" valueType="num">
                                      <p:cBhvr>
                                        <p:cTn id="24" dur="400" fill="hold"/>
                                        <p:tgtEl>
                                          <p:spTgt spid="29"/>
                                        </p:tgtEl>
                                        <p:attrNameLst>
                                          <p:attrName>ppt_h</p:attrName>
                                        </p:attrNameLst>
                                      </p:cBhvr>
                                      <p:tavLst>
                                        <p:tav tm="0">
                                          <p:val>
                                            <p:fltVal val="0"/>
                                          </p:val>
                                        </p:tav>
                                        <p:tav tm="100000">
                                          <p:val>
                                            <p:strVal val="#ppt_h"/>
                                          </p:val>
                                        </p:tav>
                                      </p:tavLst>
                                    </p:anim>
                                    <p:animEffect transition="in" filter="fade">
                                      <p:cBhvr>
                                        <p:cTn id="25" dur="400"/>
                                        <p:tgtEl>
                                          <p:spTgt spid="29"/>
                                        </p:tgtEl>
                                      </p:cBhvr>
                                    </p:animEffect>
                                  </p:childTnLst>
                                </p:cTn>
                              </p:par>
                            </p:childTnLst>
                          </p:cTn>
                        </p:par>
                        <p:par>
                          <p:cTn id="26" fill="hold">
                            <p:stCondLst>
                              <p:cond delay="1600"/>
                            </p:stCondLst>
                            <p:childTnLst>
                              <p:par>
                                <p:cTn id="27" presetID="22" presetClass="entr" presetSubtype="1"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400"/>
                                        <p:tgtEl>
                                          <p:spTgt spid="22"/>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400" fill="hold"/>
                                        <p:tgtEl>
                                          <p:spTgt spid="12"/>
                                        </p:tgtEl>
                                        <p:attrNameLst>
                                          <p:attrName>ppt_w</p:attrName>
                                        </p:attrNameLst>
                                      </p:cBhvr>
                                      <p:tavLst>
                                        <p:tav tm="0">
                                          <p:val>
                                            <p:fltVal val="0"/>
                                          </p:val>
                                        </p:tav>
                                        <p:tav tm="100000">
                                          <p:val>
                                            <p:strVal val="#ppt_w"/>
                                          </p:val>
                                        </p:tav>
                                      </p:tavLst>
                                    </p:anim>
                                    <p:anim calcmode="lin" valueType="num">
                                      <p:cBhvr>
                                        <p:cTn id="34" dur="400" fill="hold"/>
                                        <p:tgtEl>
                                          <p:spTgt spid="12"/>
                                        </p:tgtEl>
                                        <p:attrNameLst>
                                          <p:attrName>ppt_h</p:attrName>
                                        </p:attrNameLst>
                                      </p:cBhvr>
                                      <p:tavLst>
                                        <p:tav tm="0">
                                          <p:val>
                                            <p:fltVal val="0"/>
                                          </p:val>
                                        </p:tav>
                                        <p:tav tm="100000">
                                          <p:val>
                                            <p:strVal val="#ppt_h"/>
                                          </p:val>
                                        </p:tav>
                                      </p:tavLst>
                                    </p:anim>
                                    <p:animEffect transition="in" filter="fade">
                                      <p:cBhvr>
                                        <p:cTn id="35" dur="400"/>
                                        <p:tgtEl>
                                          <p:spTgt spid="12"/>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400"/>
                                        <p:tgtEl>
                                          <p:spTgt spid="38"/>
                                        </p:tgtEl>
                                      </p:cBhvr>
                                    </p:animEffect>
                                  </p:childTnLst>
                                </p:cTn>
                              </p:par>
                            </p:childTnLst>
                          </p:cTn>
                        </p:par>
                        <p:par>
                          <p:cTn id="51" fill="hold">
                            <p:stCondLst>
                              <p:cond delay="400"/>
                            </p:stCondLst>
                            <p:childTnLst>
                              <p:par>
                                <p:cTn id="52" presetID="53" presetClass="entr" presetSubtype="16"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400" fill="hold"/>
                                        <p:tgtEl>
                                          <p:spTgt spid="43"/>
                                        </p:tgtEl>
                                        <p:attrNameLst>
                                          <p:attrName>ppt_w</p:attrName>
                                        </p:attrNameLst>
                                      </p:cBhvr>
                                      <p:tavLst>
                                        <p:tav tm="0">
                                          <p:val>
                                            <p:fltVal val="0"/>
                                          </p:val>
                                        </p:tav>
                                        <p:tav tm="100000">
                                          <p:val>
                                            <p:strVal val="#ppt_w"/>
                                          </p:val>
                                        </p:tav>
                                      </p:tavLst>
                                    </p:anim>
                                    <p:anim calcmode="lin" valueType="num">
                                      <p:cBhvr>
                                        <p:cTn id="55" dur="400" fill="hold"/>
                                        <p:tgtEl>
                                          <p:spTgt spid="43"/>
                                        </p:tgtEl>
                                        <p:attrNameLst>
                                          <p:attrName>ppt_h</p:attrName>
                                        </p:attrNameLst>
                                      </p:cBhvr>
                                      <p:tavLst>
                                        <p:tav tm="0">
                                          <p:val>
                                            <p:fltVal val="0"/>
                                          </p:val>
                                        </p:tav>
                                        <p:tav tm="100000">
                                          <p:val>
                                            <p:strVal val="#ppt_h"/>
                                          </p:val>
                                        </p:tav>
                                      </p:tavLst>
                                    </p:anim>
                                    <p:animEffect transition="in" filter="fade">
                                      <p:cBhvr>
                                        <p:cTn id="56" dur="400"/>
                                        <p:tgtEl>
                                          <p:spTgt spid="43"/>
                                        </p:tgtEl>
                                      </p:cBhvr>
                                    </p:animEffect>
                                  </p:childTnLst>
                                </p:cTn>
                              </p:par>
                            </p:childTnLst>
                          </p:cTn>
                        </p:par>
                        <p:par>
                          <p:cTn id="57" fill="hold">
                            <p:stCondLst>
                              <p:cond delay="8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400" fill="hold"/>
                                        <p:tgtEl>
                                          <p:spTgt spid="40"/>
                                        </p:tgtEl>
                                        <p:attrNameLst>
                                          <p:attrName>ppt_w</p:attrName>
                                        </p:attrNameLst>
                                      </p:cBhvr>
                                      <p:tavLst>
                                        <p:tav tm="0">
                                          <p:val>
                                            <p:fltVal val="0"/>
                                          </p:val>
                                        </p:tav>
                                        <p:tav tm="100000">
                                          <p:val>
                                            <p:strVal val="#ppt_w"/>
                                          </p:val>
                                        </p:tav>
                                      </p:tavLst>
                                    </p:anim>
                                    <p:anim calcmode="lin" valueType="num">
                                      <p:cBhvr>
                                        <p:cTn id="61" dur="400" fill="hold"/>
                                        <p:tgtEl>
                                          <p:spTgt spid="40"/>
                                        </p:tgtEl>
                                        <p:attrNameLst>
                                          <p:attrName>ppt_h</p:attrName>
                                        </p:attrNameLst>
                                      </p:cBhvr>
                                      <p:tavLst>
                                        <p:tav tm="0">
                                          <p:val>
                                            <p:fltVal val="0"/>
                                          </p:val>
                                        </p:tav>
                                        <p:tav tm="100000">
                                          <p:val>
                                            <p:strVal val="#ppt_h"/>
                                          </p:val>
                                        </p:tav>
                                      </p:tavLst>
                                    </p:anim>
                                    <p:animEffect transition="in" filter="fade">
                                      <p:cBhvr>
                                        <p:cTn id="62" dur="400"/>
                                        <p:tgtEl>
                                          <p:spTgt spid="40"/>
                                        </p:tgtEl>
                                      </p:cBhvr>
                                    </p:animEffect>
                                  </p:childTnLst>
                                </p:cTn>
                              </p:par>
                            </p:childTnLst>
                          </p:cTn>
                        </p:par>
                        <p:par>
                          <p:cTn id="63" fill="hold">
                            <p:stCondLst>
                              <p:cond delay="1200"/>
                            </p:stCondLst>
                            <p:childTnLst>
                              <p:par>
                                <p:cTn id="64" presetID="53" presetClass="entr" presetSubtype="16"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400" fill="hold"/>
                                        <p:tgtEl>
                                          <p:spTgt spid="44"/>
                                        </p:tgtEl>
                                        <p:attrNameLst>
                                          <p:attrName>ppt_w</p:attrName>
                                        </p:attrNameLst>
                                      </p:cBhvr>
                                      <p:tavLst>
                                        <p:tav tm="0">
                                          <p:val>
                                            <p:fltVal val="0"/>
                                          </p:val>
                                        </p:tav>
                                        <p:tav tm="100000">
                                          <p:val>
                                            <p:strVal val="#ppt_w"/>
                                          </p:val>
                                        </p:tav>
                                      </p:tavLst>
                                    </p:anim>
                                    <p:anim calcmode="lin" valueType="num">
                                      <p:cBhvr>
                                        <p:cTn id="67" dur="400" fill="hold"/>
                                        <p:tgtEl>
                                          <p:spTgt spid="44"/>
                                        </p:tgtEl>
                                        <p:attrNameLst>
                                          <p:attrName>ppt_h</p:attrName>
                                        </p:attrNameLst>
                                      </p:cBhvr>
                                      <p:tavLst>
                                        <p:tav tm="0">
                                          <p:val>
                                            <p:fltVal val="0"/>
                                          </p:val>
                                        </p:tav>
                                        <p:tav tm="100000">
                                          <p:val>
                                            <p:strVal val="#ppt_h"/>
                                          </p:val>
                                        </p:tav>
                                      </p:tavLst>
                                    </p:anim>
                                    <p:animEffect transition="in" filter="fade">
                                      <p:cBhvr>
                                        <p:cTn id="68" dur="400"/>
                                        <p:tgtEl>
                                          <p:spTgt spid="44"/>
                                        </p:tgtEl>
                                      </p:cBhvr>
                                    </p:animEffect>
                                  </p:childTnLst>
                                </p:cTn>
                              </p:par>
                            </p:childTnLst>
                          </p:cTn>
                        </p:par>
                        <p:par>
                          <p:cTn id="69" fill="hold">
                            <p:stCondLst>
                              <p:cond delay="1600"/>
                            </p:stCondLst>
                            <p:childTnLst>
                              <p:par>
                                <p:cTn id="70" presetID="22" presetClass="entr" presetSubtype="1"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up)">
                                      <p:cBhvr>
                                        <p:cTn id="72" dur="400"/>
                                        <p:tgtEl>
                                          <p:spTgt spid="37"/>
                                        </p:tgtEl>
                                      </p:cBhvr>
                                    </p:animEffect>
                                  </p:childTnLst>
                                </p:cTn>
                              </p:par>
                            </p:childTnLst>
                          </p:cTn>
                        </p:par>
                        <p:par>
                          <p:cTn id="73" fill="hold">
                            <p:stCondLst>
                              <p:cond delay="2000"/>
                            </p:stCondLst>
                            <p:childTnLst>
                              <p:par>
                                <p:cTn id="74" presetID="53" presetClass="entr" presetSubtype="16"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p:cTn id="76" dur="400" fill="hold"/>
                                        <p:tgtEl>
                                          <p:spTgt spid="41"/>
                                        </p:tgtEl>
                                        <p:attrNameLst>
                                          <p:attrName>ppt_w</p:attrName>
                                        </p:attrNameLst>
                                      </p:cBhvr>
                                      <p:tavLst>
                                        <p:tav tm="0">
                                          <p:val>
                                            <p:fltVal val="0"/>
                                          </p:val>
                                        </p:tav>
                                        <p:tav tm="100000">
                                          <p:val>
                                            <p:strVal val="#ppt_w"/>
                                          </p:val>
                                        </p:tav>
                                      </p:tavLst>
                                    </p:anim>
                                    <p:anim calcmode="lin" valueType="num">
                                      <p:cBhvr>
                                        <p:cTn id="77" dur="400" fill="hold"/>
                                        <p:tgtEl>
                                          <p:spTgt spid="41"/>
                                        </p:tgtEl>
                                        <p:attrNameLst>
                                          <p:attrName>ppt_h</p:attrName>
                                        </p:attrNameLst>
                                      </p:cBhvr>
                                      <p:tavLst>
                                        <p:tav tm="0">
                                          <p:val>
                                            <p:fltVal val="0"/>
                                          </p:val>
                                        </p:tav>
                                        <p:tav tm="100000">
                                          <p:val>
                                            <p:strVal val="#ppt_h"/>
                                          </p:val>
                                        </p:tav>
                                      </p:tavLst>
                                    </p:anim>
                                    <p:animEffect transition="in" filter="fade">
                                      <p:cBhvr>
                                        <p:cTn id="78" dur="400"/>
                                        <p:tgtEl>
                                          <p:spTgt spid="41"/>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1000"/>
                                        <p:tgtEl>
                                          <p:spTgt spid="45"/>
                                        </p:tgtEl>
                                      </p:cBhvr>
                                    </p:animEffect>
                                    <p:anim calcmode="lin" valueType="num">
                                      <p:cBhvr>
                                        <p:cTn id="82" dur="1000" fill="hold"/>
                                        <p:tgtEl>
                                          <p:spTgt spid="45"/>
                                        </p:tgtEl>
                                        <p:attrNameLst>
                                          <p:attrName>ppt_x</p:attrName>
                                        </p:attrNameLst>
                                      </p:cBhvr>
                                      <p:tavLst>
                                        <p:tav tm="0">
                                          <p:val>
                                            <p:strVal val="#ppt_x"/>
                                          </p:val>
                                        </p:tav>
                                        <p:tav tm="100000">
                                          <p:val>
                                            <p:strVal val="#ppt_x"/>
                                          </p:val>
                                        </p:tav>
                                      </p:tavLst>
                                    </p:anim>
                                    <p:anim calcmode="lin" valueType="num">
                                      <p:cBhvr>
                                        <p:cTn id="83" dur="1000" fill="hold"/>
                                        <p:tgtEl>
                                          <p:spTgt spid="45"/>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1000"/>
                                        <p:tgtEl>
                                          <p:spTgt spid="46"/>
                                        </p:tgtEl>
                                      </p:cBhvr>
                                    </p:animEffect>
                                    <p:anim calcmode="lin" valueType="num">
                                      <p:cBhvr>
                                        <p:cTn id="87" dur="1000" fill="hold"/>
                                        <p:tgtEl>
                                          <p:spTgt spid="46"/>
                                        </p:tgtEl>
                                        <p:attrNameLst>
                                          <p:attrName>ppt_x</p:attrName>
                                        </p:attrNameLst>
                                      </p:cBhvr>
                                      <p:tavLst>
                                        <p:tav tm="0">
                                          <p:val>
                                            <p:strVal val="#ppt_x"/>
                                          </p:val>
                                        </p:tav>
                                        <p:tav tm="100000">
                                          <p:val>
                                            <p:strVal val="#ppt_x"/>
                                          </p:val>
                                        </p:tav>
                                      </p:tavLst>
                                    </p:anim>
                                    <p:anim calcmode="lin" valueType="num">
                                      <p:cBhvr>
                                        <p:cTn id="8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left)">
                                      <p:cBhvr>
                                        <p:cTn id="93" dur="400"/>
                                        <p:tgtEl>
                                          <p:spTgt spid="48"/>
                                        </p:tgtEl>
                                      </p:cBhvr>
                                    </p:animEffect>
                                  </p:childTnLst>
                                </p:cTn>
                              </p:par>
                            </p:childTnLst>
                          </p:cTn>
                        </p:par>
                        <p:par>
                          <p:cTn id="94" fill="hold">
                            <p:stCondLst>
                              <p:cond delay="400"/>
                            </p:stCondLst>
                            <p:childTnLst>
                              <p:par>
                                <p:cTn id="95" presetID="53" presetClass="entr" presetSubtype="16" fill="hold" grpId="0" nodeType="after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p:cTn id="97" dur="400" fill="hold"/>
                                        <p:tgtEl>
                                          <p:spTgt spid="53"/>
                                        </p:tgtEl>
                                        <p:attrNameLst>
                                          <p:attrName>ppt_w</p:attrName>
                                        </p:attrNameLst>
                                      </p:cBhvr>
                                      <p:tavLst>
                                        <p:tav tm="0">
                                          <p:val>
                                            <p:fltVal val="0"/>
                                          </p:val>
                                        </p:tav>
                                        <p:tav tm="100000">
                                          <p:val>
                                            <p:strVal val="#ppt_w"/>
                                          </p:val>
                                        </p:tav>
                                      </p:tavLst>
                                    </p:anim>
                                    <p:anim calcmode="lin" valueType="num">
                                      <p:cBhvr>
                                        <p:cTn id="98" dur="400" fill="hold"/>
                                        <p:tgtEl>
                                          <p:spTgt spid="53"/>
                                        </p:tgtEl>
                                        <p:attrNameLst>
                                          <p:attrName>ppt_h</p:attrName>
                                        </p:attrNameLst>
                                      </p:cBhvr>
                                      <p:tavLst>
                                        <p:tav tm="0">
                                          <p:val>
                                            <p:fltVal val="0"/>
                                          </p:val>
                                        </p:tav>
                                        <p:tav tm="100000">
                                          <p:val>
                                            <p:strVal val="#ppt_h"/>
                                          </p:val>
                                        </p:tav>
                                      </p:tavLst>
                                    </p:anim>
                                    <p:animEffect transition="in" filter="fade">
                                      <p:cBhvr>
                                        <p:cTn id="99" dur="400"/>
                                        <p:tgtEl>
                                          <p:spTgt spid="53"/>
                                        </p:tgtEl>
                                      </p:cBhvr>
                                    </p:animEffect>
                                  </p:childTnLst>
                                </p:cTn>
                              </p:par>
                            </p:childTnLst>
                          </p:cTn>
                        </p:par>
                        <p:par>
                          <p:cTn id="100" fill="hold">
                            <p:stCondLst>
                              <p:cond delay="800"/>
                            </p:stCondLst>
                            <p:childTnLst>
                              <p:par>
                                <p:cTn id="101" presetID="53" presetClass="entr" presetSubtype="16" fill="hold" grpId="0" nodeType="after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p:cTn id="103" dur="400" fill="hold"/>
                                        <p:tgtEl>
                                          <p:spTgt spid="50"/>
                                        </p:tgtEl>
                                        <p:attrNameLst>
                                          <p:attrName>ppt_w</p:attrName>
                                        </p:attrNameLst>
                                      </p:cBhvr>
                                      <p:tavLst>
                                        <p:tav tm="0">
                                          <p:val>
                                            <p:fltVal val="0"/>
                                          </p:val>
                                        </p:tav>
                                        <p:tav tm="100000">
                                          <p:val>
                                            <p:strVal val="#ppt_w"/>
                                          </p:val>
                                        </p:tav>
                                      </p:tavLst>
                                    </p:anim>
                                    <p:anim calcmode="lin" valueType="num">
                                      <p:cBhvr>
                                        <p:cTn id="104" dur="400" fill="hold"/>
                                        <p:tgtEl>
                                          <p:spTgt spid="50"/>
                                        </p:tgtEl>
                                        <p:attrNameLst>
                                          <p:attrName>ppt_h</p:attrName>
                                        </p:attrNameLst>
                                      </p:cBhvr>
                                      <p:tavLst>
                                        <p:tav tm="0">
                                          <p:val>
                                            <p:fltVal val="0"/>
                                          </p:val>
                                        </p:tav>
                                        <p:tav tm="100000">
                                          <p:val>
                                            <p:strVal val="#ppt_h"/>
                                          </p:val>
                                        </p:tav>
                                      </p:tavLst>
                                    </p:anim>
                                    <p:animEffect transition="in" filter="fade">
                                      <p:cBhvr>
                                        <p:cTn id="105" dur="400"/>
                                        <p:tgtEl>
                                          <p:spTgt spid="50"/>
                                        </p:tgtEl>
                                      </p:cBhvr>
                                    </p:animEffect>
                                  </p:childTnLst>
                                </p:cTn>
                              </p:par>
                            </p:childTnLst>
                          </p:cTn>
                        </p:par>
                        <p:par>
                          <p:cTn id="106" fill="hold">
                            <p:stCondLst>
                              <p:cond delay="1200"/>
                            </p:stCondLst>
                            <p:childTnLst>
                              <p:par>
                                <p:cTn id="107" presetID="53" presetClass="entr" presetSubtype="16"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p:cTn id="109" dur="400" fill="hold"/>
                                        <p:tgtEl>
                                          <p:spTgt spid="54"/>
                                        </p:tgtEl>
                                        <p:attrNameLst>
                                          <p:attrName>ppt_w</p:attrName>
                                        </p:attrNameLst>
                                      </p:cBhvr>
                                      <p:tavLst>
                                        <p:tav tm="0">
                                          <p:val>
                                            <p:fltVal val="0"/>
                                          </p:val>
                                        </p:tav>
                                        <p:tav tm="100000">
                                          <p:val>
                                            <p:strVal val="#ppt_w"/>
                                          </p:val>
                                        </p:tav>
                                      </p:tavLst>
                                    </p:anim>
                                    <p:anim calcmode="lin" valueType="num">
                                      <p:cBhvr>
                                        <p:cTn id="110" dur="400" fill="hold"/>
                                        <p:tgtEl>
                                          <p:spTgt spid="54"/>
                                        </p:tgtEl>
                                        <p:attrNameLst>
                                          <p:attrName>ppt_h</p:attrName>
                                        </p:attrNameLst>
                                      </p:cBhvr>
                                      <p:tavLst>
                                        <p:tav tm="0">
                                          <p:val>
                                            <p:fltVal val="0"/>
                                          </p:val>
                                        </p:tav>
                                        <p:tav tm="100000">
                                          <p:val>
                                            <p:strVal val="#ppt_h"/>
                                          </p:val>
                                        </p:tav>
                                      </p:tavLst>
                                    </p:anim>
                                    <p:animEffect transition="in" filter="fade">
                                      <p:cBhvr>
                                        <p:cTn id="111" dur="400"/>
                                        <p:tgtEl>
                                          <p:spTgt spid="54"/>
                                        </p:tgtEl>
                                      </p:cBhvr>
                                    </p:animEffect>
                                  </p:childTnLst>
                                </p:cTn>
                              </p:par>
                            </p:childTnLst>
                          </p:cTn>
                        </p:par>
                        <p:par>
                          <p:cTn id="112" fill="hold">
                            <p:stCondLst>
                              <p:cond delay="1600"/>
                            </p:stCondLst>
                            <p:childTnLst>
                              <p:par>
                                <p:cTn id="113" presetID="22" presetClass="entr" presetSubtype="1"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up)">
                                      <p:cBhvr>
                                        <p:cTn id="115" dur="400"/>
                                        <p:tgtEl>
                                          <p:spTgt spid="47"/>
                                        </p:tgtEl>
                                      </p:cBhvr>
                                    </p:animEffect>
                                  </p:childTnLst>
                                </p:cTn>
                              </p:par>
                            </p:childTnLst>
                          </p:cTn>
                        </p:par>
                        <p:par>
                          <p:cTn id="116" fill="hold">
                            <p:stCondLst>
                              <p:cond delay="2000"/>
                            </p:stCondLst>
                            <p:childTnLst>
                              <p:par>
                                <p:cTn id="117" presetID="53" presetClass="entr" presetSubtype="16" fill="hold" grpId="0" nodeType="afterEffect">
                                  <p:stCondLst>
                                    <p:cond delay="0"/>
                                  </p:stCondLst>
                                  <p:childTnLst>
                                    <p:set>
                                      <p:cBhvr>
                                        <p:cTn id="118" dur="1" fill="hold">
                                          <p:stCondLst>
                                            <p:cond delay="0"/>
                                          </p:stCondLst>
                                        </p:cTn>
                                        <p:tgtEl>
                                          <p:spTgt spid="52"/>
                                        </p:tgtEl>
                                        <p:attrNameLst>
                                          <p:attrName>style.visibility</p:attrName>
                                        </p:attrNameLst>
                                      </p:cBhvr>
                                      <p:to>
                                        <p:strVal val="visible"/>
                                      </p:to>
                                    </p:set>
                                    <p:anim calcmode="lin" valueType="num">
                                      <p:cBhvr>
                                        <p:cTn id="119" dur="400" fill="hold"/>
                                        <p:tgtEl>
                                          <p:spTgt spid="52"/>
                                        </p:tgtEl>
                                        <p:attrNameLst>
                                          <p:attrName>ppt_w</p:attrName>
                                        </p:attrNameLst>
                                      </p:cBhvr>
                                      <p:tavLst>
                                        <p:tav tm="0">
                                          <p:val>
                                            <p:fltVal val="0"/>
                                          </p:val>
                                        </p:tav>
                                        <p:tav tm="100000">
                                          <p:val>
                                            <p:strVal val="#ppt_w"/>
                                          </p:val>
                                        </p:tav>
                                      </p:tavLst>
                                    </p:anim>
                                    <p:anim calcmode="lin" valueType="num">
                                      <p:cBhvr>
                                        <p:cTn id="120" dur="400" fill="hold"/>
                                        <p:tgtEl>
                                          <p:spTgt spid="52"/>
                                        </p:tgtEl>
                                        <p:attrNameLst>
                                          <p:attrName>ppt_h</p:attrName>
                                        </p:attrNameLst>
                                      </p:cBhvr>
                                      <p:tavLst>
                                        <p:tav tm="0">
                                          <p:val>
                                            <p:fltVal val="0"/>
                                          </p:val>
                                        </p:tav>
                                        <p:tav tm="100000">
                                          <p:val>
                                            <p:strVal val="#ppt_h"/>
                                          </p:val>
                                        </p:tav>
                                      </p:tavLst>
                                    </p:anim>
                                    <p:animEffect transition="in" filter="fade">
                                      <p:cBhvr>
                                        <p:cTn id="121" dur="400"/>
                                        <p:tgtEl>
                                          <p:spTgt spid="52"/>
                                        </p:tgtEl>
                                      </p:cBhvr>
                                    </p:animEffect>
                                  </p:childTnLst>
                                </p:cTn>
                              </p:par>
                              <p:par>
                                <p:cTn id="122" presetID="47" presetClass="entr" presetSubtype="0" fill="hold" grpId="0"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1000"/>
                                        <p:tgtEl>
                                          <p:spTgt spid="56"/>
                                        </p:tgtEl>
                                      </p:cBhvr>
                                    </p:animEffect>
                                    <p:anim calcmode="lin" valueType="num">
                                      <p:cBhvr>
                                        <p:cTn id="125" dur="1000" fill="hold"/>
                                        <p:tgtEl>
                                          <p:spTgt spid="56"/>
                                        </p:tgtEl>
                                        <p:attrNameLst>
                                          <p:attrName>ppt_x</p:attrName>
                                        </p:attrNameLst>
                                      </p:cBhvr>
                                      <p:tavLst>
                                        <p:tav tm="0">
                                          <p:val>
                                            <p:strVal val="#ppt_x"/>
                                          </p:val>
                                        </p:tav>
                                        <p:tav tm="100000">
                                          <p:val>
                                            <p:strVal val="#ppt_x"/>
                                          </p:val>
                                        </p:tav>
                                      </p:tavLst>
                                    </p:anim>
                                    <p:anim calcmode="lin" valueType="num">
                                      <p:cBhvr>
                                        <p:cTn id="126" dur="1000" fill="hold"/>
                                        <p:tgtEl>
                                          <p:spTgt spid="5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fade">
                                      <p:cBhvr>
                                        <p:cTn id="129" dur="1000"/>
                                        <p:tgtEl>
                                          <p:spTgt spid="58"/>
                                        </p:tgtEl>
                                      </p:cBhvr>
                                    </p:animEffect>
                                    <p:anim calcmode="lin" valueType="num">
                                      <p:cBhvr>
                                        <p:cTn id="130" dur="1000" fill="hold"/>
                                        <p:tgtEl>
                                          <p:spTgt spid="58"/>
                                        </p:tgtEl>
                                        <p:attrNameLst>
                                          <p:attrName>ppt_x</p:attrName>
                                        </p:attrNameLst>
                                      </p:cBhvr>
                                      <p:tavLst>
                                        <p:tav tm="0">
                                          <p:val>
                                            <p:strVal val="#ppt_x"/>
                                          </p:val>
                                        </p:tav>
                                        <p:tav tm="100000">
                                          <p:val>
                                            <p:strVal val="#ppt_x"/>
                                          </p:val>
                                        </p:tav>
                                      </p:tavLst>
                                    </p:anim>
                                    <p:anim calcmode="lin" valueType="num">
                                      <p:cBhvr>
                                        <p:cTn id="13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400"/>
                                        <p:tgtEl>
                                          <p:spTgt spid="76"/>
                                        </p:tgtEl>
                                      </p:cBhvr>
                                    </p:animEffect>
                                  </p:childTnLst>
                                </p:cTn>
                              </p:par>
                            </p:childTnLst>
                          </p:cTn>
                        </p:par>
                        <p:par>
                          <p:cTn id="137" fill="hold">
                            <p:stCondLst>
                              <p:cond delay="400"/>
                            </p:stCondLst>
                            <p:childTnLst>
                              <p:par>
                                <p:cTn id="138" presetID="53" presetClass="entr" presetSubtype="16" fill="hold" grpId="0" nodeType="afterEffect">
                                  <p:stCondLst>
                                    <p:cond delay="0"/>
                                  </p:stCondLst>
                                  <p:childTnLst>
                                    <p:set>
                                      <p:cBhvr>
                                        <p:cTn id="139" dur="1" fill="hold">
                                          <p:stCondLst>
                                            <p:cond delay="0"/>
                                          </p:stCondLst>
                                        </p:cTn>
                                        <p:tgtEl>
                                          <p:spTgt spid="79"/>
                                        </p:tgtEl>
                                        <p:attrNameLst>
                                          <p:attrName>style.visibility</p:attrName>
                                        </p:attrNameLst>
                                      </p:cBhvr>
                                      <p:to>
                                        <p:strVal val="visible"/>
                                      </p:to>
                                    </p:set>
                                    <p:anim calcmode="lin" valueType="num">
                                      <p:cBhvr>
                                        <p:cTn id="140" dur="400" fill="hold"/>
                                        <p:tgtEl>
                                          <p:spTgt spid="79"/>
                                        </p:tgtEl>
                                        <p:attrNameLst>
                                          <p:attrName>ppt_w</p:attrName>
                                        </p:attrNameLst>
                                      </p:cBhvr>
                                      <p:tavLst>
                                        <p:tav tm="0">
                                          <p:val>
                                            <p:fltVal val="0"/>
                                          </p:val>
                                        </p:tav>
                                        <p:tav tm="100000">
                                          <p:val>
                                            <p:strVal val="#ppt_w"/>
                                          </p:val>
                                        </p:tav>
                                      </p:tavLst>
                                    </p:anim>
                                    <p:anim calcmode="lin" valueType="num">
                                      <p:cBhvr>
                                        <p:cTn id="141" dur="400" fill="hold"/>
                                        <p:tgtEl>
                                          <p:spTgt spid="79"/>
                                        </p:tgtEl>
                                        <p:attrNameLst>
                                          <p:attrName>ppt_h</p:attrName>
                                        </p:attrNameLst>
                                      </p:cBhvr>
                                      <p:tavLst>
                                        <p:tav tm="0">
                                          <p:val>
                                            <p:fltVal val="0"/>
                                          </p:val>
                                        </p:tav>
                                        <p:tav tm="100000">
                                          <p:val>
                                            <p:strVal val="#ppt_h"/>
                                          </p:val>
                                        </p:tav>
                                      </p:tavLst>
                                    </p:anim>
                                    <p:animEffect transition="in" filter="fade">
                                      <p:cBhvr>
                                        <p:cTn id="142" dur="400"/>
                                        <p:tgtEl>
                                          <p:spTgt spid="79"/>
                                        </p:tgtEl>
                                      </p:cBhvr>
                                    </p:animEffect>
                                  </p:childTnLst>
                                </p:cTn>
                              </p:par>
                            </p:childTnLst>
                          </p:cTn>
                        </p:par>
                        <p:par>
                          <p:cTn id="143" fill="hold">
                            <p:stCondLst>
                              <p:cond delay="800"/>
                            </p:stCondLst>
                            <p:childTnLst>
                              <p:par>
                                <p:cTn id="144" presetID="53" presetClass="entr" presetSubtype="16" fill="hold" grpId="0" nodeType="afterEffect">
                                  <p:stCondLst>
                                    <p:cond delay="0"/>
                                  </p:stCondLst>
                                  <p:childTnLst>
                                    <p:set>
                                      <p:cBhvr>
                                        <p:cTn id="145" dur="1" fill="hold">
                                          <p:stCondLst>
                                            <p:cond delay="0"/>
                                          </p:stCondLst>
                                        </p:cTn>
                                        <p:tgtEl>
                                          <p:spTgt spid="77"/>
                                        </p:tgtEl>
                                        <p:attrNameLst>
                                          <p:attrName>style.visibility</p:attrName>
                                        </p:attrNameLst>
                                      </p:cBhvr>
                                      <p:to>
                                        <p:strVal val="visible"/>
                                      </p:to>
                                    </p:set>
                                    <p:anim calcmode="lin" valueType="num">
                                      <p:cBhvr>
                                        <p:cTn id="146" dur="400" fill="hold"/>
                                        <p:tgtEl>
                                          <p:spTgt spid="77"/>
                                        </p:tgtEl>
                                        <p:attrNameLst>
                                          <p:attrName>ppt_w</p:attrName>
                                        </p:attrNameLst>
                                      </p:cBhvr>
                                      <p:tavLst>
                                        <p:tav tm="0">
                                          <p:val>
                                            <p:fltVal val="0"/>
                                          </p:val>
                                        </p:tav>
                                        <p:tav tm="100000">
                                          <p:val>
                                            <p:strVal val="#ppt_w"/>
                                          </p:val>
                                        </p:tav>
                                      </p:tavLst>
                                    </p:anim>
                                    <p:anim calcmode="lin" valueType="num">
                                      <p:cBhvr>
                                        <p:cTn id="147" dur="400" fill="hold"/>
                                        <p:tgtEl>
                                          <p:spTgt spid="77"/>
                                        </p:tgtEl>
                                        <p:attrNameLst>
                                          <p:attrName>ppt_h</p:attrName>
                                        </p:attrNameLst>
                                      </p:cBhvr>
                                      <p:tavLst>
                                        <p:tav tm="0">
                                          <p:val>
                                            <p:fltVal val="0"/>
                                          </p:val>
                                        </p:tav>
                                        <p:tav tm="100000">
                                          <p:val>
                                            <p:strVal val="#ppt_h"/>
                                          </p:val>
                                        </p:tav>
                                      </p:tavLst>
                                    </p:anim>
                                    <p:animEffect transition="in" filter="fade">
                                      <p:cBhvr>
                                        <p:cTn id="148" dur="400"/>
                                        <p:tgtEl>
                                          <p:spTgt spid="77"/>
                                        </p:tgtEl>
                                      </p:cBhvr>
                                    </p:animEffect>
                                  </p:childTnLst>
                                </p:cTn>
                              </p:par>
                            </p:childTnLst>
                          </p:cTn>
                        </p:par>
                        <p:par>
                          <p:cTn id="149" fill="hold">
                            <p:stCondLst>
                              <p:cond delay="1200"/>
                            </p:stCondLst>
                            <p:childTnLst>
                              <p:par>
                                <p:cTn id="150" presetID="53" presetClass="entr" presetSubtype="16" fill="hold" grpId="0" nodeType="afterEffect">
                                  <p:stCondLst>
                                    <p:cond delay="0"/>
                                  </p:stCondLst>
                                  <p:childTnLst>
                                    <p:set>
                                      <p:cBhvr>
                                        <p:cTn id="151" dur="1" fill="hold">
                                          <p:stCondLst>
                                            <p:cond delay="0"/>
                                          </p:stCondLst>
                                        </p:cTn>
                                        <p:tgtEl>
                                          <p:spTgt spid="80"/>
                                        </p:tgtEl>
                                        <p:attrNameLst>
                                          <p:attrName>style.visibility</p:attrName>
                                        </p:attrNameLst>
                                      </p:cBhvr>
                                      <p:to>
                                        <p:strVal val="visible"/>
                                      </p:to>
                                    </p:set>
                                    <p:anim calcmode="lin" valueType="num">
                                      <p:cBhvr>
                                        <p:cTn id="152" dur="400" fill="hold"/>
                                        <p:tgtEl>
                                          <p:spTgt spid="80"/>
                                        </p:tgtEl>
                                        <p:attrNameLst>
                                          <p:attrName>ppt_w</p:attrName>
                                        </p:attrNameLst>
                                      </p:cBhvr>
                                      <p:tavLst>
                                        <p:tav tm="0">
                                          <p:val>
                                            <p:fltVal val="0"/>
                                          </p:val>
                                        </p:tav>
                                        <p:tav tm="100000">
                                          <p:val>
                                            <p:strVal val="#ppt_w"/>
                                          </p:val>
                                        </p:tav>
                                      </p:tavLst>
                                    </p:anim>
                                    <p:anim calcmode="lin" valueType="num">
                                      <p:cBhvr>
                                        <p:cTn id="153" dur="400" fill="hold"/>
                                        <p:tgtEl>
                                          <p:spTgt spid="80"/>
                                        </p:tgtEl>
                                        <p:attrNameLst>
                                          <p:attrName>ppt_h</p:attrName>
                                        </p:attrNameLst>
                                      </p:cBhvr>
                                      <p:tavLst>
                                        <p:tav tm="0">
                                          <p:val>
                                            <p:fltVal val="0"/>
                                          </p:val>
                                        </p:tav>
                                        <p:tav tm="100000">
                                          <p:val>
                                            <p:strVal val="#ppt_h"/>
                                          </p:val>
                                        </p:tav>
                                      </p:tavLst>
                                    </p:anim>
                                    <p:animEffect transition="in" filter="fade">
                                      <p:cBhvr>
                                        <p:cTn id="154" dur="400"/>
                                        <p:tgtEl>
                                          <p:spTgt spid="80"/>
                                        </p:tgtEl>
                                      </p:cBhvr>
                                    </p:animEffect>
                                  </p:childTnLst>
                                </p:cTn>
                              </p:par>
                            </p:childTnLst>
                          </p:cTn>
                        </p:par>
                        <p:par>
                          <p:cTn id="155" fill="hold">
                            <p:stCondLst>
                              <p:cond delay="1600"/>
                            </p:stCondLst>
                            <p:childTnLst>
                              <p:par>
                                <p:cTn id="156" presetID="22" presetClass="entr" presetSubtype="1" fill="hold" nodeType="afterEffect">
                                  <p:stCondLst>
                                    <p:cond delay="0"/>
                                  </p:stCondLst>
                                  <p:childTnLst>
                                    <p:set>
                                      <p:cBhvr>
                                        <p:cTn id="157" dur="1" fill="hold">
                                          <p:stCondLst>
                                            <p:cond delay="0"/>
                                          </p:stCondLst>
                                        </p:cTn>
                                        <p:tgtEl>
                                          <p:spTgt spid="75"/>
                                        </p:tgtEl>
                                        <p:attrNameLst>
                                          <p:attrName>style.visibility</p:attrName>
                                        </p:attrNameLst>
                                      </p:cBhvr>
                                      <p:to>
                                        <p:strVal val="visible"/>
                                      </p:to>
                                    </p:set>
                                    <p:animEffect transition="in" filter="wipe(up)">
                                      <p:cBhvr>
                                        <p:cTn id="158" dur="400"/>
                                        <p:tgtEl>
                                          <p:spTgt spid="75"/>
                                        </p:tgtEl>
                                      </p:cBhvr>
                                    </p:animEffect>
                                  </p:childTnLst>
                                </p:cTn>
                              </p:par>
                            </p:childTnLst>
                          </p:cTn>
                        </p:par>
                        <p:par>
                          <p:cTn id="159" fill="hold">
                            <p:stCondLst>
                              <p:cond delay="2000"/>
                            </p:stCondLst>
                            <p:childTnLst>
                              <p:par>
                                <p:cTn id="160" presetID="53" presetClass="entr" presetSubtype="16" fill="hold" grpId="0" nodeType="after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400" fill="hold"/>
                                        <p:tgtEl>
                                          <p:spTgt spid="78"/>
                                        </p:tgtEl>
                                        <p:attrNameLst>
                                          <p:attrName>ppt_w</p:attrName>
                                        </p:attrNameLst>
                                      </p:cBhvr>
                                      <p:tavLst>
                                        <p:tav tm="0">
                                          <p:val>
                                            <p:fltVal val="0"/>
                                          </p:val>
                                        </p:tav>
                                        <p:tav tm="100000">
                                          <p:val>
                                            <p:strVal val="#ppt_w"/>
                                          </p:val>
                                        </p:tav>
                                      </p:tavLst>
                                    </p:anim>
                                    <p:anim calcmode="lin" valueType="num">
                                      <p:cBhvr>
                                        <p:cTn id="163" dur="400" fill="hold"/>
                                        <p:tgtEl>
                                          <p:spTgt spid="78"/>
                                        </p:tgtEl>
                                        <p:attrNameLst>
                                          <p:attrName>ppt_h</p:attrName>
                                        </p:attrNameLst>
                                      </p:cBhvr>
                                      <p:tavLst>
                                        <p:tav tm="0">
                                          <p:val>
                                            <p:fltVal val="0"/>
                                          </p:val>
                                        </p:tav>
                                        <p:tav tm="100000">
                                          <p:val>
                                            <p:strVal val="#ppt_h"/>
                                          </p:val>
                                        </p:tav>
                                      </p:tavLst>
                                    </p:anim>
                                    <p:animEffect transition="in" filter="fade">
                                      <p:cBhvr>
                                        <p:cTn id="164" dur="400"/>
                                        <p:tgtEl>
                                          <p:spTgt spid="78"/>
                                        </p:tgtEl>
                                      </p:cBhvr>
                                    </p:animEffect>
                                  </p:childTnLst>
                                </p:cTn>
                              </p:par>
                              <p:par>
                                <p:cTn id="165" presetID="42"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fade">
                                      <p:cBhvr>
                                        <p:cTn id="167" dur="1000"/>
                                        <p:tgtEl>
                                          <p:spTgt spid="81"/>
                                        </p:tgtEl>
                                      </p:cBhvr>
                                    </p:animEffect>
                                    <p:anim calcmode="lin" valueType="num">
                                      <p:cBhvr>
                                        <p:cTn id="168" dur="1000" fill="hold"/>
                                        <p:tgtEl>
                                          <p:spTgt spid="81"/>
                                        </p:tgtEl>
                                        <p:attrNameLst>
                                          <p:attrName>ppt_x</p:attrName>
                                        </p:attrNameLst>
                                      </p:cBhvr>
                                      <p:tavLst>
                                        <p:tav tm="0">
                                          <p:val>
                                            <p:strVal val="#ppt_x"/>
                                          </p:val>
                                        </p:tav>
                                        <p:tav tm="100000">
                                          <p:val>
                                            <p:strVal val="#ppt_x"/>
                                          </p:val>
                                        </p:tav>
                                      </p:tavLst>
                                    </p:anim>
                                    <p:anim calcmode="lin" valueType="num">
                                      <p:cBhvr>
                                        <p:cTn id="169" dur="1000" fill="hold"/>
                                        <p:tgtEl>
                                          <p:spTgt spid="8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82"/>
                                        </p:tgtEl>
                                        <p:attrNameLst>
                                          <p:attrName>style.visibility</p:attrName>
                                        </p:attrNameLst>
                                      </p:cBhvr>
                                      <p:to>
                                        <p:strVal val="visible"/>
                                      </p:to>
                                    </p:set>
                                    <p:animEffect transition="in" filter="fade">
                                      <p:cBhvr>
                                        <p:cTn id="172" dur="1000"/>
                                        <p:tgtEl>
                                          <p:spTgt spid="82"/>
                                        </p:tgtEl>
                                      </p:cBhvr>
                                    </p:animEffect>
                                    <p:anim calcmode="lin" valueType="num">
                                      <p:cBhvr>
                                        <p:cTn id="173" dur="1000" fill="hold"/>
                                        <p:tgtEl>
                                          <p:spTgt spid="82"/>
                                        </p:tgtEl>
                                        <p:attrNameLst>
                                          <p:attrName>ppt_x</p:attrName>
                                        </p:attrNameLst>
                                      </p:cBhvr>
                                      <p:tavLst>
                                        <p:tav tm="0">
                                          <p:val>
                                            <p:strVal val="#ppt_x"/>
                                          </p:val>
                                        </p:tav>
                                        <p:tav tm="100000">
                                          <p:val>
                                            <p:strVal val="#ppt_x"/>
                                          </p:val>
                                        </p:tav>
                                      </p:tavLst>
                                    </p:anim>
                                    <p:anim calcmode="lin" valueType="num">
                                      <p:cBhvr>
                                        <p:cTn id="17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wipe(left)">
                                      <p:cBhvr>
                                        <p:cTn id="179" dur="400"/>
                                        <p:tgtEl>
                                          <p:spTgt spid="60"/>
                                        </p:tgtEl>
                                      </p:cBhvr>
                                    </p:animEffect>
                                  </p:childTnLst>
                                </p:cTn>
                              </p:par>
                            </p:childTnLst>
                          </p:cTn>
                        </p:par>
                        <p:par>
                          <p:cTn id="180" fill="hold">
                            <p:stCondLst>
                              <p:cond delay="400"/>
                            </p:stCondLst>
                            <p:childTnLst>
                              <p:par>
                                <p:cTn id="181" presetID="53" presetClass="entr" presetSubtype="16" fill="hold" grpId="0" nodeType="afterEffect">
                                  <p:stCondLst>
                                    <p:cond delay="0"/>
                                  </p:stCondLst>
                                  <p:childTnLst>
                                    <p:set>
                                      <p:cBhvr>
                                        <p:cTn id="182" dur="1" fill="hold">
                                          <p:stCondLst>
                                            <p:cond delay="0"/>
                                          </p:stCondLst>
                                        </p:cTn>
                                        <p:tgtEl>
                                          <p:spTgt spid="63"/>
                                        </p:tgtEl>
                                        <p:attrNameLst>
                                          <p:attrName>style.visibility</p:attrName>
                                        </p:attrNameLst>
                                      </p:cBhvr>
                                      <p:to>
                                        <p:strVal val="visible"/>
                                      </p:to>
                                    </p:set>
                                    <p:anim calcmode="lin" valueType="num">
                                      <p:cBhvr>
                                        <p:cTn id="183" dur="400" fill="hold"/>
                                        <p:tgtEl>
                                          <p:spTgt spid="63"/>
                                        </p:tgtEl>
                                        <p:attrNameLst>
                                          <p:attrName>ppt_w</p:attrName>
                                        </p:attrNameLst>
                                      </p:cBhvr>
                                      <p:tavLst>
                                        <p:tav tm="0">
                                          <p:val>
                                            <p:fltVal val="0"/>
                                          </p:val>
                                        </p:tav>
                                        <p:tav tm="100000">
                                          <p:val>
                                            <p:strVal val="#ppt_w"/>
                                          </p:val>
                                        </p:tav>
                                      </p:tavLst>
                                    </p:anim>
                                    <p:anim calcmode="lin" valueType="num">
                                      <p:cBhvr>
                                        <p:cTn id="184" dur="400" fill="hold"/>
                                        <p:tgtEl>
                                          <p:spTgt spid="63"/>
                                        </p:tgtEl>
                                        <p:attrNameLst>
                                          <p:attrName>ppt_h</p:attrName>
                                        </p:attrNameLst>
                                      </p:cBhvr>
                                      <p:tavLst>
                                        <p:tav tm="0">
                                          <p:val>
                                            <p:fltVal val="0"/>
                                          </p:val>
                                        </p:tav>
                                        <p:tav tm="100000">
                                          <p:val>
                                            <p:strVal val="#ppt_h"/>
                                          </p:val>
                                        </p:tav>
                                      </p:tavLst>
                                    </p:anim>
                                    <p:animEffect transition="in" filter="fade">
                                      <p:cBhvr>
                                        <p:cTn id="185" dur="400"/>
                                        <p:tgtEl>
                                          <p:spTgt spid="63"/>
                                        </p:tgtEl>
                                      </p:cBhvr>
                                    </p:animEffect>
                                  </p:childTnLst>
                                </p:cTn>
                              </p:par>
                            </p:childTnLst>
                          </p:cTn>
                        </p:par>
                        <p:par>
                          <p:cTn id="186" fill="hold">
                            <p:stCondLst>
                              <p:cond delay="800"/>
                            </p:stCondLst>
                            <p:childTnLst>
                              <p:par>
                                <p:cTn id="187" presetID="53" presetClass="entr" presetSubtype="16" fill="hold" grpId="0" nodeType="afterEffect">
                                  <p:stCondLst>
                                    <p:cond delay="0"/>
                                  </p:stCondLst>
                                  <p:childTnLst>
                                    <p:set>
                                      <p:cBhvr>
                                        <p:cTn id="188" dur="1" fill="hold">
                                          <p:stCondLst>
                                            <p:cond delay="0"/>
                                          </p:stCondLst>
                                        </p:cTn>
                                        <p:tgtEl>
                                          <p:spTgt spid="61"/>
                                        </p:tgtEl>
                                        <p:attrNameLst>
                                          <p:attrName>style.visibility</p:attrName>
                                        </p:attrNameLst>
                                      </p:cBhvr>
                                      <p:to>
                                        <p:strVal val="visible"/>
                                      </p:to>
                                    </p:set>
                                    <p:anim calcmode="lin" valueType="num">
                                      <p:cBhvr>
                                        <p:cTn id="189" dur="400" fill="hold"/>
                                        <p:tgtEl>
                                          <p:spTgt spid="61"/>
                                        </p:tgtEl>
                                        <p:attrNameLst>
                                          <p:attrName>ppt_w</p:attrName>
                                        </p:attrNameLst>
                                      </p:cBhvr>
                                      <p:tavLst>
                                        <p:tav tm="0">
                                          <p:val>
                                            <p:fltVal val="0"/>
                                          </p:val>
                                        </p:tav>
                                        <p:tav tm="100000">
                                          <p:val>
                                            <p:strVal val="#ppt_w"/>
                                          </p:val>
                                        </p:tav>
                                      </p:tavLst>
                                    </p:anim>
                                    <p:anim calcmode="lin" valueType="num">
                                      <p:cBhvr>
                                        <p:cTn id="190" dur="400" fill="hold"/>
                                        <p:tgtEl>
                                          <p:spTgt spid="61"/>
                                        </p:tgtEl>
                                        <p:attrNameLst>
                                          <p:attrName>ppt_h</p:attrName>
                                        </p:attrNameLst>
                                      </p:cBhvr>
                                      <p:tavLst>
                                        <p:tav tm="0">
                                          <p:val>
                                            <p:fltVal val="0"/>
                                          </p:val>
                                        </p:tav>
                                        <p:tav tm="100000">
                                          <p:val>
                                            <p:strVal val="#ppt_h"/>
                                          </p:val>
                                        </p:tav>
                                      </p:tavLst>
                                    </p:anim>
                                    <p:animEffect transition="in" filter="fade">
                                      <p:cBhvr>
                                        <p:cTn id="191" dur="400"/>
                                        <p:tgtEl>
                                          <p:spTgt spid="61"/>
                                        </p:tgtEl>
                                      </p:cBhvr>
                                    </p:animEffect>
                                  </p:childTnLst>
                                </p:cTn>
                              </p:par>
                            </p:childTnLst>
                          </p:cTn>
                        </p:par>
                        <p:par>
                          <p:cTn id="192" fill="hold">
                            <p:stCondLst>
                              <p:cond delay="1200"/>
                            </p:stCondLst>
                            <p:childTnLst>
                              <p:par>
                                <p:cTn id="193" presetID="53" presetClass="entr" presetSubtype="16" fill="hold" grpId="0" nodeType="afterEffect">
                                  <p:stCondLst>
                                    <p:cond delay="0"/>
                                  </p:stCondLst>
                                  <p:childTnLst>
                                    <p:set>
                                      <p:cBhvr>
                                        <p:cTn id="194" dur="1" fill="hold">
                                          <p:stCondLst>
                                            <p:cond delay="0"/>
                                          </p:stCondLst>
                                        </p:cTn>
                                        <p:tgtEl>
                                          <p:spTgt spid="64"/>
                                        </p:tgtEl>
                                        <p:attrNameLst>
                                          <p:attrName>style.visibility</p:attrName>
                                        </p:attrNameLst>
                                      </p:cBhvr>
                                      <p:to>
                                        <p:strVal val="visible"/>
                                      </p:to>
                                    </p:set>
                                    <p:anim calcmode="lin" valueType="num">
                                      <p:cBhvr>
                                        <p:cTn id="195" dur="400" fill="hold"/>
                                        <p:tgtEl>
                                          <p:spTgt spid="64"/>
                                        </p:tgtEl>
                                        <p:attrNameLst>
                                          <p:attrName>ppt_w</p:attrName>
                                        </p:attrNameLst>
                                      </p:cBhvr>
                                      <p:tavLst>
                                        <p:tav tm="0">
                                          <p:val>
                                            <p:fltVal val="0"/>
                                          </p:val>
                                        </p:tav>
                                        <p:tav tm="100000">
                                          <p:val>
                                            <p:strVal val="#ppt_w"/>
                                          </p:val>
                                        </p:tav>
                                      </p:tavLst>
                                    </p:anim>
                                    <p:anim calcmode="lin" valueType="num">
                                      <p:cBhvr>
                                        <p:cTn id="196" dur="400" fill="hold"/>
                                        <p:tgtEl>
                                          <p:spTgt spid="64"/>
                                        </p:tgtEl>
                                        <p:attrNameLst>
                                          <p:attrName>ppt_h</p:attrName>
                                        </p:attrNameLst>
                                      </p:cBhvr>
                                      <p:tavLst>
                                        <p:tav tm="0">
                                          <p:val>
                                            <p:fltVal val="0"/>
                                          </p:val>
                                        </p:tav>
                                        <p:tav tm="100000">
                                          <p:val>
                                            <p:strVal val="#ppt_h"/>
                                          </p:val>
                                        </p:tav>
                                      </p:tavLst>
                                    </p:anim>
                                    <p:animEffect transition="in" filter="fade">
                                      <p:cBhvr>
                                        <p:cTn id="197" dur="400"/>
                                        <p:tgtEl>
                                          <p:spTgt spid="64"/>
                                        </p:tgtEl>
                                      </p:cBhvr>
                                    </p:animEffect>
                                  </p:childTnLst>
                                </p:cTn>
                              </p:par>
                            </p:childTnLst>
                          </p:cTn>
                        </p:par>
                        <p:par>
                          <p:cTn id="198" fill="hold">
                            <p:stCondLst>
                              <p:cond delay="1600"/>
                            </p:stCondLst>
                            <p:childTnLst>
                              <p:par>
                                <p:cTn id="199" presetID="22" presetClass="entr" presetSubtype="1" fill="hold" nodeType="afterEffect">
                                  <p:stCondLst>
                                    <p:cond delay="0"/>
                                  </p:stCondLst>
                                  <p:childTnLst>
                                    <p:set>
                                      <p:cBhvr>
                                        <p:cTn id="200" dur="1" fill="hold">
                                          <p:stCondLst>
                                            <p:cond delay="0"/>
                                          </p:stCondLst>
                                        </p:cTn>
                                        <p:tgtEl>
                                          <p:spTgt spid="59"/>
                                        </p:tgtEl>
                                        <p:attrNameLst>
                                          <p:attrName>style.visibility</p:attrName>
                                        </p:attrNameLst>
                                      </p:cBhvr>
                                      <p:to>
                                        <p:strVal val="visible"/>
                                      </p:to>
                                    </p:set>
                                    <p:animEffect transition="in" filter="wipe(up)">
                                      <p:cBhvr>
                                        <p:cTn id="201" dur="400"/>
                                        <p:tgtEl>
                                          <p:spTgt spid="59"/>
                                        </p:tgtEl>
                                      </p:cBhvr>
                                    </p:animEffect>
                                  </p:childTnLst>
                                </p:cTn>
                              </p:par>
                            </p:childTnLst>
                          </p:cTn>
                        </p:par>
                        <p:par>
                          <p:cTn id="202" fill="hold">
                            <p:stCondLst>
                              <p:cond delay="2000"/>
                            </p:stCondLst>
                            <p:childTnLst>
                              <p:par>
                                <p:cTn id="203" presetID="53" presetClass="entr" presetSubtype="16" fill="hold" grpId="0" nodeType="afterEffect">
                                  <p:stCondLst>
                                    <p:cond delay="0"/>
                                  </p:stCondLst>
                                  <p:childTnLst>
                                    <p:set>
                                      <p:cBhvr>
                                        <p:cTn id="204" dur="1" fill="hold">
                                          <p:stCondLst>
                                            <p:cond delay="0"/>
                                          </p:stCondLst>
                                        </p:cTn>
                                        <p:tgtEl>
                                          <p:spTgt spid="62"/>
                                        </p:tgtEl>
                                        <p:attrNameLst>
                                          <p:attrName>style.visibility</p:attrName>
                                        </p:attrNameLst>
                                      </p:cBhvr>
                                      <p:to>
                                        <p:strVal val="visible"/>
                                      </p:to>
                                    </p:set>
                                    <p:anim calcmode="lin" valueType="num">
                                      <p:cBhvr>
                                        <p:cTn id="205" dur="400" fill="hold"/>
                                        <p:tgtEl>
                                          <p:spTgt spid="62"/>
                                        </p:tgtEl>
                                        <p:attrNameLst>
                                          <p:attrName>ppt_w</p:attrName>
                                        </p:attrNameLst>
                                      </p:cBhvr>
                                      <p:tavLst>
                                        <p:tav tm="0">
                                          <p:val>
                                            <p:fltVal val="0"/>
                                          </p:val>
                                        </p:tav>
                                        <p:tav tm="100000">
                                          <p:val>
                                            <p:strVal val="#ppt_w"/>
                                          </p:val>
                                        </p:tav>
                                      </p:tavLst>
                                    </p:anim>
                                    <p:anim calcmode="lin" valueType="num">
                                      <p:cBhvr>
                                        <p:cTn id="206" dur="400" fill="hold"/>
                                        <p:tgtEl>
                                          <p:spTgt spid="62"/>
                                        </p:tgtEl>
                                        <p:attrNameLst>
                                          <p:attrName>ppt_h</p:attrName>
                                        </p:attrNameLst>
                                      </p:cBhvr>
                                      <p:tavLst>
                                        <p:tav tm="0">
                                          <p:val>
                                            <p:fltVal val="0"/>
                                          </p:val>
                                        </p:tav>
                                        <p:tav tm="100000">
                                          <p:val>
                                            <p:strVal val="#ppt_h"/>
                                          </p:val>
                                        </p:tav>
                                      </p:tavLst>
                                    </p:anim>
                                    <p:animEffect transition="in" filter="fade">
                                      <p:cBhvr>
                                        <p:cTn id="207" dur="400"/>
                                        <p:tgtEl>
                                          <p:spTgt spid="62"/>
                                        </p:tgtEl>
                                      </p:cBhvr>
                                    </p:animEffect>
                                  </p:childTnLst>
                                </p:cTn>
                              </p:par>
                              <p:par>
                                <p:cTn id="208" presetID="47" presetClass="entr" presetSubtype="0" fill="hold" grpId="0" nodeType="withEffect">
                                  <p:stCondLst>
                                    <p:cond delay="0"/>
                                  </p:stCondLst>
                                  <p:childTnLst>
                                    <p:set>
                                      <p:cBhvr>
                                        <p:cTn id="209" dur="1" fill="hold">
                                          <p:stCondLst>
                                            <p:cond delay="0"/>
                                          </p:stCondLst>
                                        </p:cTn>
                                        <p:tgtEl>
                                          <p:spTgt spid="65"/>
                                        </p:tgtEl>
                                        <p:attrNameLst>
                                          <p:attrName>style.visibility</p:attrName>
                                        </p:attrNameLst>
                                      </p:cBhvr>
                                      <p:to>
                                        <p:strVal val="visible"/>
                                      </p:to>
                                    </p:set>
                                    <p:animEffect transition="in" filter="fade">
                                      <p:cBhvr>
                                        <p:cTn id="210" dur="1000"/>
                                        <p:tgtEl>
                                          <p:spTgt spid="65"/>
                                        </p:tgtEl>
                                      </p:cBhvr>
                                    </p:animEffect>
                                    <p:anim calcmode="lin" valueType="num">
                                      <p:cBhvr>
                                        <p:cTn id="211" dur="1000" fill="hold"/>
                                        <p:tgtEl>
                                          <p:spTgt spid="65"/>
                                        </p:tgtEl>
                                        <p:attrNameLst>
                                          <p:attrName>ppt_x</p:attrName>
                                        </p:attrNameLst>
                                      </p:cBhvr>
                                      <p:tavLst>
                                        <p:tav tm="0">
                                          <p:val>
                                            <p:strVal val="#ppt_x"/>
                                          </p:val>
                                        </p:tav>
                                        <p:tav tm="100000">
                                          <p:val>
                                            <p:strVal val="#ppt_x"/>
                                          </p:val>
                                        </p:tav>
                                      </p:tavLst>
                                    </p:anim>
                                    <p:anim calcmode="lin" valueType="num">
                                      <p:cBhvr>
                                        <p:cTn id="212" dur="1000" fill="hold"/>
                                        <p:tgtEl>
                                          <p:spTgt spid="65"/>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66"/>
                                        </p:tgtEl>
                                        <p:attrNameLst>
                                          <p:attrName>style.visibility</p:attrName>
                                        </p:attrNameLst>
                                      </p:cBhvr>
                                      <p:to>
                                        <p:strVal val="visible"/>
                                      </p:to>
                                    </p:set>
                                    <p:animEffect transition="in" filter="fade">
                                      <p:cBhvr>
                                        <p:cTn id="215" dur="1000"/>
                                        <p:tgtEl>
                                          <p:spTgt spid="66"/>
                                        </p:tgtEl>
                                      </p:cBhvr>
                                    </p:animEffect>
                                    <p:anim calcmode="lin" valueType="num">
                                      <p:cBhvr>
                                        <p:cTn id="216" dur="1000" fill="hold"/>
                                        <p:tgtEl>
                                          <p:spTgt spid="66"/>
                                        </p:tgtEl>
                                        <p:attrNameLst>
                                          <p:attrName>ppt_x</p:attrName>
                                        </p:attrNameLst>
                                      </p:cBhvr>
                                      <p:tavLst>
                                        <p:tav tm="0">
                                          <p:val>
                                            <p:strVal val="#ppt_x"/>
                                          </p:val>
                                        </p:tav>
                                        <p:tav tm="100000">
                                          <p:val>
                                            <p:strVal val="#ppt_x"/>
                                          </p:val>
                                        </p:tav>
                                      </p:tavLst>
                                    </p:anim>
                                    <p:anim calcmode="lin" valueType="num">
                                      <p:cBhvr>
                                        <p:cTn id="2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82" grpId="0"/>
      <p:bldP spid="7" grpId="0" animBg="1"/>
      <p:bldP spid="12" grpId="0" animBg="1"/>
      <p:bldP spid="20" grpId="0" animBg="1"/>
      <p:bldP spid="29" grpId="0" animBg="1"/>
      <p:bldP spid="25" grpId="0"/>
      <p:bldP spid="28" grpId="0"/>
      <p:bldP spid="40" grpId="0" animBg="1"/>
      <p:bldP spid="41" grpId="0" animBg="1"/>
      <p:bldP spid="43" grpId="0" animBg="1"/>
      <p:bldP spid="44" grpId="0" animBg="1"/>
      <p:bldP spid="45" grpId="0"/>
      <p:bldP spid="50" grpId="0" animBg="1"/>
      <p:bldP spid="52" grpId="0" animBg="1"/>
      <p:bldP spid="53" grpId="0" animBg="1"/>
      <p:bldP spid="54" grpId="0" animBg="1"/>
      <p:bldP spid="56" grpId="0"/>
      <p:bldP spid="58" grpId="0"/>
      <p:bldP spid="61" grpId="0" animBg="1"/>
      <p:bldP spid="62" grpId="0" animBg="1"/>
      <p:bldP spid="63" grpId="0" animBg="1"/>
      <p:bldP spid="64" grpId="0" animBg="1"/>
      <p:bldP spid="65" grpId="0"/>
      <p:bldP spid="66" grpId="0"/>
      <p:bldP spid="77" grpId="0" animBg="1"/>
      <p:bldP spid="78" grpId="0" animBg="1"/>
      <p:bldP spid="79" grpId="0" animBg="1"/>
      <p:bldP spid="80" grpId="0" animBg="1"/>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pic>
        <p:nvPicPr>
          <p:cNvPr id="4" name="Graphic 3" descr="Online meeting with solid fill">
            <a:extLst>
              <a:ext uri="{FF2B5EF4-FFF2-40B4-BE49-F238E27FC236}">
                <a16:creationId xmlns:a16="http://schemas.microsoft.com/office/drawing/2014/main" id="{244D9E88-EEDB-7BC3-E917-86E7DBC0CD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403" y="4637195"/>
            <a:ext cx="640080" cy="640080"/>
          </a:xfrm>
          <a:prstGeom prst="rect">
            <a:avLst/>
          </a:prstGeom>
        </p:spPr>
      </p:pic>
      <p:pic>
        <p:nvPicPr>
          <p:cNvPr id="6" name="Graphic 5" descr="Board Of Directors with solid fill">
            <a:extLst>
              <a:ext uri="{FF2B5EF4-FFF2-40B4-BE49-F238E27FC236}">
                <a16:creationId xmlns:a16="http://schemas.microsoft.com/office/drawing/2014/main" id="{284F4796-BD55-481B-5F4C-E09CA95583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873" y="3761726"/>
            <a:ext cx="640080" cy="640080"/>
          </a:xfrm>
          <a:prstGeom prst="rect">
            <a:avLst/>
          </a:prstGeom>
        </p:spPr>
      </p:pic>
      <p:pic>
        <p:nvPicPr>
          <p:cNvPr id="15" name="Graphic 14" descr="Customer review with solid fill">
            <a:extLst>
              <a:ext uri="{FF2B5EF4-FFF2-40B4-BE49-F238E27FC236}">
                <a16:creationId xmlns:a16="http://schemas.microsoft.com/office/drawing/2014/main" id="{513143A0-E99D-CD53-3235-CC45C294C4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1403" y="2885152"/>
            <a:ext cx="640080" cy="640080"/>
          </a:xfrm>
          <a:prstGeom prst="rect">
            <a:avLst/>
          </a:prstGeom>
        </p:spPr>
      </p:pic>
      <p:pic>
        <p:nvPicPr>
          <p:cNvPr id="8" name="Graphic 7" descr="Clipboard Ticked with solid fill">
            <a:extLst>
              <a:ext uri="{FF2B5EF4-FFF2-40B4-BE49-F238E27FC236}">
                <a16:creationId xmlns:a16="http://schemas.microsoft.com/office/drawing/2014/main" id="{5E017170-D678-D4A8-428F-3D7E827B2D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873" y="1959586"/>
            <a:ext cx="640080" cy="640080"/>
          </a:xfrm>
          <a:prstGeom prst="rect">
            <a:avLst/>
          </a:prstGeom>
        </p:spPr>
      </p:pic>
      <p:pic>
        <p:nvPicPr>
          <p:cNvPr id="11" name="Graphic 10" descr="Connections with solid fill">
            <a:extLst>
              <a:ext uri="{FF2B5EF4-FFF2-40B4-BE49-F238E27FC236}">
                <a16:creationId xmlns:a16="http://schemas.microsoft.com/office/drawing/2014/main" id="{F209AB33-B18E-C2E5-3108-0D274E0D1F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9873" y="1044732"/>
            <a:ext cx="640080" cy="640080"/>
          </a:xfrm>
          <a:prstGeom prst="rect">
            <a:avLst/>
          </a:prstGeom>
        </p:spPr>
      </p:pic>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88122"/>
            <a:ext cx="7187979" cy="584775"/>
          </a:xfrm>
          <a:prstGeom prst="rect">
            <a:avLst/>
          </a:prstGeom>
          <a:noFill/>
        </p:spPr>
        <p:txBody>
          <a:bodyPr wrap="square" rtlCol="0">
            <a:spAutoFit/>
          </a:bodyPr>
          <a:lstStyle/>
          <a:p>
            <a:r>
              <a:rPr lang="en-US" sz="3200" dirty="0">
                <a:latin typeface="+mj-lt"/>
              </a:rPr>
              <a:t>Building Blocks of our Teamwork</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13</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1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3735"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6220" y="2053801"/>
            <a:ext cx="406921" cy="406921"/>
          </a:xfrm>
          <a:prstGeom prst="rect">
            <a:avLst/>
          </a:prstGeom>
        </p:spPr>
      </p:pic>
      <p:pic>
        <p:nvPicPr>
          <p:cNvPr id="59" name="Grafik 58" descr="Benutzer mit einfarbiger Füllung">
            <a:extLst>
              <a:ext uri="{FF2B5EF4-FFF2-40B4-BE49-F238E27FC236}">
                <a16:creationId xmlns:a16="http://schemas.microsoft.com/office/drawing/2014/main" id="{832E687E-297F-D565-971F-3155D867614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3734" y="4415609"/>
            <a:ext cx="406921" cy="406921"/>
          </a:xfrm>
          <a:prstGeom prst="rect">
            <a:avLst/>
          </a:prstGeom>
        </p:spPr>
      </p:pic>
      <p:pic>
        <p:nvPicPr>
          <p:cNvPr id="17" name="Grafik 16" descr="Verwaltungsrat Silhouette">
            <a:extLst>
              <a:ext uri="{FF2B5EF4-FFF2-40B4-BE49-F238E27FC236}">
                <a16:creationId xmlns:a16="http://schemas.microsoft.com/office/drawing/2014/main" id="{0CA78C04-D303-CD63-067A-20628C90807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0827" y="3772596"/>
            <a:ext cx="640080" cy="640080"/>
          </a:xfrm>
          <a:prstGeom prst="rect">
            <a:avLst/>
          </a:prstGeom>
        </p:spPr>
      </p:pic>
      <p:pic>
        <p:nvPicPr>
          <p:cNvPr id="21" name="Grafik 20" descr="Klemmbrett abgehakt Silhouette">
            <a:extLst>
              <a:ext uri="{FF2B5EF4-FFF2-40B4-BE49-F238E27FC236}">
                <a16:creationId xmlns:a16="http://schemas.microsoft.com/office/drawing/2014/main" id="{E13013B3-FA2D-538A-8E72-8C1E6C6CF1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01403" y="1943568"/>
            <a:ext cx="640080" cy="640080"/>
          </a:xfrm>
          <a:prstGeom prst="rect">
            <a:avLst/>
          </a:prstGeom>
        </p:spPr>
      </p:pic>
      <p:pic>
        <p:nvPicPr>
          <p:cNvPr id="25" name="Grafik 24" descr="Verbindungen Silhouette">
            <a:extLst>
              <a:ext uri="{FF2B5EF4-FFF2-40B4-BE49-F238E27FC236}">
                <a16:creationId xmlns:a16="http://schemas.microsoft.com/office/drawing/2014/main" id="{88F46C96-FB85-E130-7ED2-4BF0E40623E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05400" y="1031559"/>
            <a:ext cx="640080" cy="640080"/>
          </a:xfrm>
          <a:prstGeom prst="rect">
            <a:avLst/>
          </a:prstGeom>
        </p:spPr>
      </p:pic>
      <p:pic>
        <p:nvPicPr>
          <p:cNvPr id="27" name="Grafik 26" descr="Kundenbewertung Silhouette">
            <a:extLst>
              <a:ext uri="{FF2B5EF4-FFF2-40B4-BE49-F238E27FC236}">
                <a16:creationId xmlns:a16="http://schemas.microsoft.com/office/drawing/2014/main" id="{47E831F7-5A95-C2BA-9070-C824013479B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901403" y="2881210"/>
            <a:ext cx="640080" cy="640080"/>
          </a:xfrm>
          <a:prstGeom prst="rect">
            <a:avLst/>
          </a:prstGeom>
        </p:spPr>
      </p:pic>
      <p:pic>
        <p:nvPicPr>
          <p:cNvPr id="29" name="Grafik 28" descr="Onlinebesprechung Silhouette">
            <a:extLst>
              <a:ext uri="{FF2B5EF4-FFF2-40B4-BE49-F238E27FC236}">
                <a16:creationId xmlns:a16="http://schemas.microsoft.com/office/drawing/2014/main" id="{07E31E14-EDF8-8293-23CF-D4DB4D90850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1403" y="4620377"/>
            <a:ext cx="640080" cy="640080"/>
          </a:xfrm>
          <a:prstGeom prst="rect">
            <a:avLst/>
          </a:prstGeom>
        </p:spPr>
      </p:pic>
      <p:sp>
        <p:nvSpPr>
          <p:cNvPr id="38" name="Textfeld 37">
            <a:extLst>
              <a:ext uri="{FF2B5EF4-FFF2-40B4-BE49-F238E27FC236}">
                <a16:creationId xmlns:a16="http://schemas.microsoft.com/office/drawing/2014/main" id="{EFA675E7-A44D-4886-CF0D-2C7A94120998}"/>
              </a:ext>
            </a:extLst>
          </p:cNvPr>
          <p:cNvSpPr txBox="1"/>
          <p:nvPr/>
        </p:nvSpPr>
        <p:spPr>
          <a:xfrm>
            <a:off x="1692871" y="982267"/>
            <a:ext cx="4100097" cy="738664"/>
          </a:xfrm>
          <a:prstGeom prst="rect">
            <a:avLst/>
          </a:prstGeom>
          <a:noFill/>
        </p:spPr>
        <p:txBody>
          <a:bodyPr wrap="none" rtlCol="0">
            <a:spAutoFit/>
          </a:bodyPr>
          <a:lstStyle/>
          <a:p>
            <a:r>
              <a:rPr lang="en-US" sz="2400" dirty="0"/>
              <a:t>Staying connected</a:t>
            </a:r>
          </a:p>
          <a:p>
            <a:r>
              <a:rPr lang="en-US" dirty="0"/>
              <a:t>WhatsApp as main tool of communication</a:t>
            </a:r>
          </a:p>
        </p:txBody>
      </p:sp>
      <p:sp>
        <p:nvSpPr>
          <p:cNvPr id="40" name="Textfeld 39">
            <a:extLst>
              <a:ext uri="{FF2B5EF4-FFF2-40B4-BE49-F238E27FC236}">
                <a16:creationId xmlns:a16="http://schemas.microsoft.com/office/drawing/2014/main" id="{A85002B0-E05F-3AD5-AFCA-6E6B7B645552}"/>
              </a:ext>
            </a:extLst>
          </p:cNvPr>
          <p:cNvSpPr txBox="1"/>
          <p:nvPr/>
        </p:nvSpPr>
        <p:spPr>
          <a:xfrm>
            <a:off x="1692871" y="1877546"/>
            <a:ext cx="7091786" cy="738664"/>
          </a:xfrm>
          <a:prstGeom prst="rect">
            <a:avLst/>
          </a:prstGeom>
          <a:noFill/>
        </p:spPr>
        <p:txBody>
          <a:bodyPr wrap="square" rtlCol="0">
            <a:spAutoFit/>
          </a:bodyPr>
          <a:lstStyle/>
          <a:p>
            <a:r>
              <a:rPr lang="en-US" sz="2400" dirty="0"/>
              <a:t>Tracking Progress</a:t>
            </a:r>
          </a:p>
          <a:p>
            <a:r>
              <a:rPr lang="en-US" dirty="0"/>
              <a:t>Log each meeting via Google Docs to keep overview of to-dos and topics</a:t>
            </a:r>
          </a:p>
        </p:txBody>
      </p:sp>
      <p:sp>
        <p:nvSpPr>
          <p:cNvPr id="41" name="Textfeld 40">
            <a:extLst>
              <a:ext uri="{FF2B5EF4-FFF2-40B4-BE49-F238E27FC236}">
                <a16:creationId xmlns:a16="http://schemas.microsoft.com/office/drawing/2014/main" id="{FD55C5DF-ACCB-11EA-1532-316B163BA54C}"/>
              </a:ext>
            </a:extLst>
          </p:cNvPr>
          <p:cNvSpPr txBox="1"/>
          <p:nvPr/>
        </p:nvSpPr>
        <p:spPr>
          <a:xfrm>
            <a:off x="1692871" y="2800425"/>
            <a:ext cx="4564391" cy="738664"/>
          </a:xfrm>
          <a:prstGeom prst="rect">
            <a:avLst/>
          </a:prstGeom>
          <a:noFill/>
        </p:spPr>
        <p:txBody>
          <a:bodyPr wrap="none" rtlCol="0">
            <a:spAutoFit/>
          </a:bodyPr>
          <a:lstStyle/>
          <a:p>
            <a:r>
              <a:rPr lang="de-DE" sz="2400" dirty="0"/>
              <a:t>Tutorial </a:t>
            </a:r>
            <a:r>
              <a:rPr lang="en-US" sz="2400" dirty="0"/>
              <a:t>Debriefing</a:t>
            </a:r>
          </a:p>
          <a:p>
            <a:r>
              <a:rPr lang="de-DE" dirty="0"/>
              <a:t>Asses </a:t>
            </a:r>
            <a:r>
              <a:rPr lang="en-US" dirty="0"/>
              <a:t>tutorial</a:t>
            </a:r>
            <a:r>
              <a:rPr lang="de-DE" dirty="0"/>
              <a:t> and </a:t>
            </a:r>
            <a:r>
              <a:rPr lang="en-US" dirty="0"/>
              <a:t>collect</a:t>
            </a:r>
            <a:r>
              <a:rPr lang="de-DE" dirty="0"/>
              <a:t> </a:t>
            </a:r>
            <a:r>
              <a:rPr lang="en-US" dirty="0"/>
              <a:t>immediate</a:t>
            </a:r>
            <a:r>
              <a:rPr lang="de-DE" dirty="0"/>
              <a:t> </a:t>
            </a:r>
            <a:r>
              <a:rPr lang="en-US" dirty="0"/>
              <a:t>thoughts</a:t>
            </a:r>
            <a:endParaRPr lang="de-DE" dirty="0"/>
          </a:p>
        </p:txBody>
      </p:sp>
      <p:sp>
        <p:nvSpPr>
          <p:cNvPr id="43" name="Textfeld 42">
            <a:extLst>
              <a:ext uri="{FF2B5EF4-FFF2-40B4-BE49-F238E27FC236}">
                <a16:creationId xmlns:a16="http://schemas.microsoft.com/office/drawing/2014/main" id="{15E0B49F-BBFF-5A41-DA17-973F22A0BEF3}"/>
              </a:ext>
            </a:extLst>
          </p:cNvPr>
          <p:cNvSpPr txBox="1"/>
          <p:nvPr/>
        </p:nvSpPr>
        <p:spPr>
          <a:xfrm>
            <a:off x="1692871" y="3709504"/>
            <a:ext cx="7037311" cy="738664"/>
          </a:xfrm>
          <a:prstGeom prst="rect">
            <a:avLst/>
          </a:prstGeom>
          <a:noFill/>
        </p:spPr>
        <p:txBody>
          <a:bodyPr wrap="none" rtlCol="0">
            <a:spAutoFit/>
          </a:bodyPr>
          <a:lstStyle/>
          <a:p>
            <a:r>
              <a:rPr lang="en-US" sz="2400" dirty="0"/>
              <a:t>Round Table</a:t>
            </a:r>
          </a:p>
          <a:p>
            <a:r>
              <a:rPr lang="en-US" dirty="0"/>
              <a:t>Tuesday 5 pm, in-depth discussion of tutorial and setting this week's tasks</a:t>
            </a:r>
          </a:p>
        </p:txBody>
      </p:sp>
      <p:sp>
        <p:nvSpPr>
          <p:cNvPr id="44" name="Textfeld 43">
            <a:extLst>
              <a:ext uri="{FF2B5EF4-FFF2-40B4-BE49-F238E27FC236}">
                <a16:creationId xmlns:a16="http://schemas.microsoft.com/office/drawing/2014/main" id="{8D2EC309-01A0-D07F-3B95-D76EDA9939C1}"/>
              </a:ext>
            </a:extLst>
          </p:cNvPr>
          <p:cNvSpPr txBox="1"/>
          <p:nvPr/>
        </p:nvSpPr>
        <p:spPr>
          <a:xfrm>
            <a:off x="1692871" y="4597843"/>
            <a:ext cx="4251485" cy="738664"/>
          </a:xfrm>
          <a:prstGeom prst="rect">
            <a:avLst/>
          </a:prstGeom>
          <a:noFill/>
        </p:spPr>
        <p:txBody>
          <a:bodyPr wrap="none" rtlCol="0">
            <a:spAutoFit/>
          </a:bodyPr>
          <a:lstStyle/>
          <a:p>
            <a:r>
              <a:rPr lang="en-US" sz="2400" dirty="0"/>
              <a:t>Keeping it flexible</a:t>
            </a:r>
          </a:p>
          <a:p>
            <a:r>
              <a:rPr lang="en-US" dirty="0"/>
              <a:t>Remote meetings via Discord when needed</a:t>
            </a:r>
          </a:p>
        </p:txBody>
      </p:sp>
    </p:spTree>
    <p:extLst>
      <p:ext uri="{BB962C8B-B14F-4D97-AF65-F5344CB8AC3E}">
        <p14:creationId xmlns:p14="http://schemas.microsoft.com/office/powerpoint/2010/main" val="4970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854632" y="948149"/>
            <a:ext cx="4556354" cy="461665"/>
          </a:xfrm>
          <a:prstGeom prst="rect">
            <a:avLst/>
          </a:prstGeom>
          <a:noFill/>
        </p:spPr>
        <p:txBody>
          <a:bodyPr wrap="square" rtlCol="0">
            <a:spAutoFit/>
          </a:bodyPr>
          <a:lstStyle/>
          <a:p>
            <a:r>
              <a:rPr lang="en-US" sz="2400" dirty="0"/>
              <a:t>1. Biological thesis</a:t>
            </a:r>
          </a:p>
        </p:txBody>
      </p:sp>
      <p:sp>
        <p:nvSpPr>
          <p:cNvPr id="3" name="Textfeld 2">
            <a:extLst>
              <a:ext uri="{FF2B5EF4-FFF2-40B4-BE49-F238E27FC236}">
                <a16:creationId xmlns:a16="http://schemas.microsoft.com/office/drawing/2014/main" id="{99D74434-B654-9FC5-0B6D-8E3DE6896E23}"/>
              </a:ext>
            </a:extLst>
          </p:cNvPr>
          <p:cNvSpPr txBox="1"/>
          <p:nvPr/>
        </p:nvSpPr>
        <p:spPr>
          <a:xfrm>
            <a:off x="851192" y="1514481"/>
            <a:ext cx="6224632" cy="400110"/>
          </a:xfrm>
          <a:prstGeom prst="rect">
            <a:avLst/>
          </a:prstGeom>
          <a:noFill/>
        </p:spPr>
        <p:txBody>
          <a:bodyPr wrap="square" rtlCol="0">
            <a:spAutoFit/>
          </a:bodyPr>
          <a:lstStyle/>
          <a:p>
            <a:r>
              <a:rPr lang="en-US" sz="2000" b="1" dirty="0"/>
              <a:t>How do TRAs influence embryonic development ?</a:t>
            </a:r>
          </a:p>
        </p:txBody>
      </p:sp>
      <p:sp>
        <p:nvSpPr>
          <p:cNvPr id="4" name="Textfeld 3">
            <a:extLst>
              <a:ext uri="{FF2B5EF4-FFF2-40B4-BE49-F238E27FC236}">
                <a16:creationId xmlns:a16="http://schemas.microsoft.com/office/drawing/2014/main" id="{B2921826-E5A2-84EC-53A1-C7D494DC356D}"/>
              </a:ext>
            </a:extLst>
          </p:cNvPr>
          <p:cNvSpPr txBox="1"/>
          <p:nvPr/>
        </p:nvSpPr>
        <p:spPr>
          <a:xfrm>
            <a:off x="851192" y="1977545"/>
            <a:ext cx="70131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Do TRAs influence the development of the CNS during week 4 to 9 ?</a:t>
            </a:r>
          </a:p>
          <a:p>
            <a:pPr marL="285750" indent="-285750">
              <a:buFont typeface="Arial" panose="020B0604020202020204" pitchFamily="34" charset="0"/>
              <a:buChar char="•"/>
            </a:pPr>
            <a:r>
              <a:rPr lang="en-US" dirty="0"/>
              <a:t>Are chemokines or their receptors presented in this developmental stage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979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background-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Supplementary</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513839" y="888373"/>
            <a:ext cx="1831418" cy="830997"/>
          </a:xfrm>
          <a:prstGeom prst="rect">
            <a:avLst/>
          </a:prstGeom>
          <a:noFill/>
        </p:spPr>
        <p:txBody>
          <a:bodyPr wrap="square" rtlCol="0">
            <a:spAutoFit/>
          </a:bodyPr>
          <a:lstStyle/>
          <a:p>
            <a:r>
              <a:rPr lang="en-US" sz="2400" dirty="0"/>
              <a:t>1. Embryonic development </a:t>
            </a:r>
          </a:p>
        </p:txBody>
      </p:sp>
      <p:pic>
        <p:nvPicPr>
          <p:cNvPr id="7" name="Grafik 6">
            <a:extLst>
              <a:ext uri="{FF2B5EF4-FFF2-40B4-BE49-F238E27FC236}">
                <a16:creationId xmlns:a16="http://schemas.microsoft.com/office/drawing/2014/main" id="{17482163-8702-A1F8-2EB9-A965CF0A59D7}"/>
              </a:ext>
            </a:extLst>
          </p:cNvPr>
          <p:cNvPicPr>
            <a:picLocks noChangeAspect="1"/>
          </p:cNvPicPr>
          <p:nvPr/>
        </p:nvPicPr>
        <p:blipFill>
          <a:blip r:embed="rId12"/>
          <a:stretch>
            <a:fillRect/>
          </a:stretch>
        </p:blipFill>
        <p:spPr>
          <a:xfrm>
            <a:off x="716954" y="3179109"/>
            <a:ext cx="5181600" cy="2152650"/>
          </a:xfrm>
          <a:prstGeom prst="rect">
            <a:avLst/>
          </a:prstGeom>
        </p:spPr>
      </p:pic>
      <p:pic>
        <p:nvPicPr>
          <p:cNvPr id="10" name="Grafik 9">
            <a:extLst>
              <a:ext uri="{FF2B5EF4-FFF2-40B4-BE49-F238E27FC236}">
                <a16:creationId xmlns:a16="http://schemas.microsoft.com/office/drawing/2014/main" id="{6308888F-68EA-DE24-E3AE-5E857571F4D0}"/>
              </a:ext>
            </a:extLst>
          </p:cNvPr>
          <p:cNvPicPr>
            <a:picLocks noChangeAspect="1"/>
          </p:cNvPicPr>
          <p:nvPr/>
        </p:nvPicPr>
        <p:blipFill>
          <a:blip r:embed="rId13"/>
          <a:stretch>
            <a:fillRect/>
          </a:stretch>
        </p:blipFill>
        <p:spPr>
          <a:xfrm>
            <a:off x="2513494" y="941065"/>
            <a:ext cx="5168257" cy="2152650"/>
          </a:xfrm>
          <a:prstGeom prst="rect">
            <a:avLst/>
          </a:prstGeom>
        </p:spPr>
      </p:pic>
      <p:sp>
        <p:nvSpPr>
          <p:cNvPr id="11" name="Rechteck 10">
            <a:extLst>
              <a:ext uri="{FF2B5EF4-FFF2-40B4-BE49-F238E27FC236}">
                <a16:creationId xmlns:a16="http://schemas.microsoft.com/office/drawing/2014/main" id="{DB5AC42D-1AD2-5784-5C27-A0E25DD6F19C}"/>
              </a:ext>
            </a:extLst>
          </p:cNvPr>
          <p:cNvSpPr/>
          <p:nvPr/>
        </p:nvSpPr>
        <p:spPr>
          <a:xfrm>
            <a:off x="5086187" y="1002847"/>
            <a:ext cx="2595563" cy="20690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9AF83FD7-1555-3BDE-7C81-5CD6F764445A}"/>
              </a:ext>
            </a:extLst>
          </p:cNvPr>
          <p:cNvSpPr/>
          <p:nvPr/>
        </p:nvSpPr>
        <p:spPr>
          <a:xfrm>
            <a:off x="721786" y="3199100"/>
            <a:ext cx="2600253" cy="21407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DB3E2AB2-A001-D3F4-AF15-C9E1FA2FD984}"/>
              </a:ext>
            </a:extLst>
          </p:cNvPr>
          <p:cNvSpPr txBox="1"/>
          <p:nvPr/>
        </p:nvSpPr>
        <p:spPr>
          <a:xfrm>
            <a:off x="7155992" y="3209915"/>
            <a:ext cx="1676158" cy="577081"/>
          </a:xfrm>
          <a:prstGeom prst="rect">
            <a:avLst/>
          </a:prstGeom>
          <a:noFill/>
        </p:spPr>
        <p:txBody>
          <a:bodyPr wrap="square" rtlCol="0">
            <a:spAutoFit/>
          </a:bodyPr>
          <a:lstStyle/>
          <a:p>
            <a:r>
              <a:rPr lang="en-US" sz="1050" dirty="0"/>
              <a:t>https://www.pinterest.de/supermamame/fetus-week-by-week/</a:t>
            </a:r>
          </a:p>
        </p:txBody>
      </p:sp>
    </p:spTree>
    <p:extLst>
      <p:ext uri="{BB962C8B-B14F-4D97-AF65-F5344CB8AC3E}">
        <p14:creationId xmlns:p14="http://schemas.microsoft.com/office/powerpoint/2010/main" val="425177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background-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Supplementary</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513839" y="888373"/>
            <a:ext cx="3487710" cy="461665"/>
          </a:xfrm>
          <a:prstGeom prst="rect">
            <a:avLst/>
          </a:prstGeom>
          <a:noFill/>
        </p:spPr>
        <p:txBody>
          <a:bodyPr wrap="square" rtlCol="0">
            <a:spAutoFit/>
          </a:bodyPr>
          <a:lstStyle/>
          <a:p>
            <a:r>
              <a:rPr lang="en-US" sz="2400" dirty="0"/>
              <a:t>2. Classes of chemokines</a:t>
            </a:r>
          </a:p>
        </p:txBody>
      </p:sp>
      <p:pic>
        <p:nvPicPr>
          <p:cNvPr id="3" name="Grafik 2">
            <a:extLst>
              <a:ext uri="{FF2B5EF4-FFF2-40B4-BE49-F238E27FC236}">
                <a16:creationId xmlns:a16="http://schemas.microsoft.com/office/drawing/2014/main" id="{C2B8CCF0-4DA9-02EC-8B02-6BCC13A7AA75}"/>
              </a:ext>
            </a:extLst>
          </p:cNvPr>
          <p:cNvPicPr>
            <a:picLocks noChangeAspect="1"/>
          </p:cNvPicPr>
          <p:nvPr/>
        </p:nvPicPr>
        <p:blipFill>
          <a:blip r:embed="rId12"/>
          <a:stretch>
            <a:fillRect/>
          </a:stretch>
        </p:blipFill>
        <p:spPr>
          <a:xfrm>
            <a:off x="3358780" y="1370872"/>
            <a:ext cx="4285859" cy="3889585"/>
          </a:xfrm>
          <a:prstGeom prst="rect">
            <a:avLst/>
          </a:prstGeom>
        </p:spPr>
      </p:pic>
      <p:sp>
        <p:nvSpPr>
          <p:cNvPr id="4" name="Textfeld 3">
            <a:extLst>
              <a:ext uri="{FF2B5EF4-FFF2-40B4-BE49-F238E27FC236}">
                <a16:creationId xmlns:a16="http://schemas.microsoft.com/office/drawing/2014/main" id="{155F1DD3-2EDA-E43E-DFFF-E03BB38DE288}"/>
              </a:ext>
            </a:extLst>
          </p:cNvPr>
          <p:cNvSpPr txBox="1"/>
          <p:nvPr/>
        </p:nvSpPr>
        <p:spPr>
          <a:xfrm>
            <a:off x="7610017" y="1600588"/>
            <a:ext cx="1181792" cy="577081"/>
          </a:xfrm>
          <a:prstGeom prst="rect">
            <a:avLst/>
          </a:prstGeom>
          <a:noFill/>
        </p:spPr>
        <p:txBody>
          <a:bodyPr wrap="square" rtlCol="0">
            <a:spAutoFit/>
          </a:bodyPr>
          <a:lstStyle/>
          <a:p>
            <a:r>
              <a:rPr lang="en-US" sz="1050" dirty="0"/>
              <a:t>https://www.biolegend.com/chemokine_receptors</a:t>
            </a:r>
          </a:p>
        </p:txBody>
      </p:sp>
    </p:spTree>
    <p:extLst>
      <p:ext uri="{BB962C8B-B14F-4D97-AF65-F5344CB8AC3E}">
        <p14:creationId xmlns:p14="http://schemas.microsoft.com/office/powerpoint/2010/main" val="106657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EAA53-2A3A-FB28-5197-397821E608E7}"/>
              </a:ext>
            </a:extLst>
          </p:cNvPr>
          <p:cNvSpPr>
            <a:spLocks noGrp="1"/>
          </p:cNvSpPr>
          <p:nvPr>
            <p:ph type="ctrTitle"/>
          </p:nvPr>
        </p:nvSpPr>
        <p:spPr/>
        <p:txBody>
          <a:bodyPr/>
          <a:lstStyle/>
          <a:p>
            <a:endParaRPr lang="en-US" dirty="0"/>
          </a:p>
        </p:txBody>
      </p:sp>
      <p:sp>
        <p:nvSpPr>
          <p:cNvPr id="3" name="Untertitel 2">
            <a:extLst>
              <a:ext uri="{FF2B5EF4-FFF2-40B4-BE49-F238E27FC236}">
                <a16:creationId xmlns:a16="http://schemas.microsoft.com/office/drawing/2014/main" id="{B85CC125-86BF-836A-DAE4-76DBB7911FD1}"/>
              </a:ext>
            </a:extLst>
          </p:cNvPr>
          <p:cNvSpPr>
            <a:spLocks noGrp="1"/>
          </p:cNvSpPr>
          <p:nvPr>
            <p:ph type="subTitle" idx="1"/>
          </p:nvPr>
        </p:nvSpPr>
        <p:spPr/>
        <p:txBody>
          <a:bodyPr/>
          <a:lstStyle/>
          <a:p>
            <a:endParaRPr lang="en-US" dirty="0"/>
          </a:p>
        </p:txBody>
      </p:sp>
      <p:sp>
        <p:nvSpPr>
          <p:cNvPr id="4" name="Datumsplatzhalter 3">
            <a:extLst>
              <a:ext uri="{FF2B5EF4-FFF2-40B4-BE49-F238E27FC236}">
                <a16:creationId xmlns:a16="http://schemas.microsoft.com/office/drawing/2014/main" id="{D27362FE-6270-E25B-284E-2B486739A085}"/>
              </a:ext>
            </a:extLst>
          </p:cNvPr>
          <p:cNvSpPr>
            <a:spLocks noGrp="1"/>
          </p:cNvSpPr>
          <p:nvPr>
            <p:ph type="dt" sz="half" idx="10"/>
          </p:nvPr>
        </p:nvSpPr>
        <p:spPr/>
        <p:txBody>
          <a:bodyPr/>
          <a:lstStyle/>
          <a:p>
            <a:fld id="{4E4D35B4-7069-4B30-92CD-0AEC62722384}" type="datetime1">
              <a:rPr lang="de-DE" smtClean="0"/>
              <a:t>17.05.2022</a:t>
            </a:fld>
            <a:endParaRPr lang="de-DE" dirty="0"/>
          </a:p>
        </p:txBody>
      </p:sp>
      <p:sp>
        <p:nvSpPr>
          <p:cNvPr id="5" name="Fußzeilenplatzhalter 4">
            <a:extLst>
              <a:ext uri="{FF2B5EF4-FFF2-40B4-BE49-F238E27FC236}">
                <a16:creationId xmlns:a16="http://schemas.microsoft.com/office/drawing/2014/main" id="{AFC56C96-4352-D25B-6569-742CAD21BC4F}"/>
              </a:ext>
            </a:extLst>
          </p:cNvPr>
          <p:cNvSpPr>
            <a:spLocks noGrp="1"/>
          </p:cNvSpPr>
          <p:nvPr>
            <p:ph type="ftr" sz="quarter" idx="11"/>
          </p:nvPr>
        </p:nvSpPr>
        <p:spPr/>
        <p:txBody>
          <a:bodyPr/>
          <a:lstStyle/>
          <a:p>
            <a:r>
              <a:rPr lang="de-DE" dirty="0"/>
              <a:t>Paul Christmann</a:t>
            </a:r>
          </a:p>
        </p:txBody>
      </p:sp>
      <p:sp>
        <p:nvSpPr>
          <p:cNvPr id="6" name="Foliennummernplatzhalter 5">
            <a:extLst>
              <a:ext uri="{FF2B5EF4-FFF2-40B4-BE49-F238E27FC236}">
                <a16:creationId xmlns:a16="http://schemas.microsoft.com/office/drawing/2014/main" id="{91850625-F6D2-DF31-E70F-6D6409F30B9D}"/>
              </a:ext>
            </a:extLst>
          </p:cNvPr>
          <p:cNvSpPr>
            <a:spLocks noGrp="1"/>
          </p:cNvSpPr>
          <p:nvPr>
            <p:ph type="sldNum" sz="quarter" idx="12"/>
          </p:nvPr>
        </p:nvSpPr>
        <p:spPr/>
        <p:txBody>
          <a:bodyPr/>
          <a:lstStyle/>
          <a:p>
            <a:fld id="{D3D8A29C-259F-45D5-BFFA-A48772AC905C}" type="slidenum">
              <a:rPr lang="de-DE" smtClean="0"/>
              <a:t>17</a:t>
            </a:fld>
            <a:endParaRPr lang="de-DE" dirty="0"/>
          </a:p>
        </p:txBody>
      </p:sp>
    </p:spTree>
    <p:extLst>
      <p:ext uri="{BB962C8B-B14F-4D97-AF65-F5344CB8AC3E}">
        <p14:creationId xmlns:p14="http://schemas.microsoft.com/office/powerpoint/2010/main" val="28392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7" name="Textfeld 16">
            <a:extLst>
              <a:ext uri="{FF2B5EF4-FFF2-40B4-BE49-F238E27FC236}">
                <a16:creationId xmlns:a16="http://schemas.microsoft.com/office/drawing/2014/main" id="{4239C7F8-76C7-2741-EE17-611C716D0ACB}"/>
              </a:ext>
            </a:extLst>
          </p:cNvPr>
          <p:cNvSpPr txBox="1"/>
          <p:nvPr/>
        </p:nvSpPr>
        <p:spPr>
          <a:xfrm>
            <a:off x="854632" y="948149"/>
            <a:ext cx="4556354" cy="461665"/>
          </a:xfrm>
          <a:prstGeom prst="rect">
            <a:avLst/>
          </a:prstGeom>
          <a:noFill/>
        </p:spPr>
        <p:txBody>
          <a:bodyPr wrap="square" rtlCol="0">
            <a:spAutoFit/>
          </a:bodyPr>
          <a:lstStyle/>
          <a:p>
            <a:r>
              <a:rPr lang="en-US" sz="2400" dirty="0"/>
              <a:t>3. Chemokines</a:t>
            </a:r>
          </a:p>
        </p:txBody>
      </p:sp>
      <p:sp>
        <p:nvSpPr>
          <p:cNvPr id="5" name="Textfeld 4">
            <a:extLst>
              <a:ext uri="{FF2B5EF4-FFF2-40B4-BE49-F238E27FC236}">
                <a16:creationId xmlns:a16="http://schemas.microsoft.com/office/drawing/2014/main" id="{D4E32959-3614-27CF-545D-2CFAE215BC58}"/>
              </a:ext>
            </a:extLst>
          </p:cNvPr>
          <p:cNvSpPr txBox="1"/>
          <p:nvPr/>
        </p:nvSpPr>
        <p:spPr>
          <a:xfrm>
            <a:off x="854632" y="1413032"/>
            <a:ext cx="45563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Groupe of small similar proteins</a:t>
            </a:r>
          </a:p>
        </p:txBody>
      </p:sp>
      <p:sp>
        <p:nvSpPr>
          <p:cNvPr id="6" name="Textfeld 5">
            <a:extLst>
              <a:ext uri="{FF2B5EF4-FFF2-40B4-BE49-F238E27FC236}">
                <a16:creationId xmlns:a16="http://schemas.microsoft.com/office/drawing/2014/main" id="{3176CA52-3897-AAE7-243B-DF15D77A298D}"/>
              </a:ext>
            </a:extLst>
          </p:cNvPr>
          <p:cNvSpPr txBox="1"/>
          <p:nvPr/>
        </p:nvSpPr>
        <p:spPr>
          <a:xfrm>
            <a:off x="861512" y="1794651"/>
            <a:ext cx="3850547"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chemoattractors</a:t>
            </a:r>
            <a:endParaRPr lang="en-US" dirty="0"/>
          </a:p>
        </p:txBody>
      </p:sp>
      <p:sp>
        <p:nvSpPr>
          <p:cNvPr id="7" name="Textfeld 6">
            <a:extLst>
              <a:ext uri="{FF2B5EF4-FFF2-40B4-BE49-F238E27FC236}">
                <a16:creationId xmlns:a16="http://schemas.microsoft.com/office/drawing/2014/main" id="{CADA45C5-B97C-2408-1F65-F4D502207DBD}"/>
              </a:ext>
            </a:extLst>
          </p:cNvPr>
          <p:cNvSpPr txBox="1"/>
          <p:nvPr/>
        </p:nvSpPr>
        <p:spPr>
          <a:xfrm>
            <a:off x="861512" y="2162220"/>
            <a:ext cx="708705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Bind to G-Protein coupled receptors (GPCR) → induce signaling cascade</a:t>
            </a:r>
          </a:p>
        </p:txBody>
      </p:sp>
      <p:pic>
        <p:nvPicPr>
          <p:cNvPr id="8" name="Grafik 7">
            <a:extLst>
              <a:ext uri="{FF2B5EF4-FFF2-40B4-BE49-F238E27FC236}">
                <a16:creationId xmlns:a16="http://schemas.microsoft.com/office/drawing/2014/main" id="{9E2E9193-9D83-C66E-46F1-EEAD4B753458}"/>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211" b="89474" l="4330" r="91959">
                        <a14:foregroundMark x1="33196" y1="28509" x2="35052" y2="28509"/>
                        <a14:foregroundMark x1="37938" y1="21930" x2="35258" y2="27193"/>
                        <a14:foregroundMark x1="91134" y1="38596" x2="91959" y2="48684"/>
                        <a14:foregroundMark x1="67835" y1="27632" x2="67835" y2="27632"/>
                        <a14:foregroundMark x1="13196" y1="57018" x2="15876" y2="64474"/>
                        <a14:foregroundMark x1="5773" y1="59649" x2="4330" y2="60965"/>
                        <a14:foregroundMark x1="32939" y1="38380" x2="33080" y2="38237"/>
                        <a14:foregroundMark x1="42775" y1="36435" x2="43093" y2="36404"/>
                        <a14:foregroundMark x1="38492" y1="36849" x2="38905" y2="36809"/>
                        <a14:foregroundMark x1="34639" y1="50877" x2="34639" y2="57456"/>
                        <a14:foregroundMark x1="34845" y1="51316" x2="36907" y2="58333"/>
                        <a14:foregroundMark x1="43299" y1="47368" x2="43711" y2="52193"/>
                        <a14:foregroundMark x1="41237" y1="46491" x2="43711" y2="57895"/>
                        <a14:foregroundMark x1="44124" y1="48684" x2="45567" y2="48246"/>
                        <a14:foregroundMark x1="37526" y1="25000" x2="40000" y2="25439"/>
                        <a14:foregroundMark x1="39588" y1="21491" x2="39381" y2="22807"/>
                        <a14:foregroundMark x1="31340" y1="24123" x2="33608" y2="26316"/>
                        <a14:foregroundMark x1="32990" y1="57895" x2="35464" y2="50439"/>
                        <a14:foregroundMark x1="69897" y1="29825" x2="70722" y2="30263"/>
                        <a14:foregroundMark x1="69278" y1="28509" x2="69072" y2="28070"/>
                        <a14:foregroundMark x1="68660" y1="28070" x2="68660" y2="28070"/>
                        <a14:foregroundMark x1="68041" y1="27632" x2="67629" y2="27632"/>
                        <a14:foregroundMark x1="67216" y1="27193" x2="67216" y2="27193"/>
                        <a14:foregroundMark x1="67216" y1="25877" x2="67216" y2="25877"/>
                        <a14:foregroundMark x1="67629" y1="25000" x2="67629" y2="25000"/>
                        <a14:foregroundMark x1="68866" y1="27193" x2="68866" y2="27632"/>
                        <a14:foregroundMark x1="68866" y1="27193" x2="69485" y2="27193"/>
                        <a14:foregroundMark x1="69072" y1="27193" x2="68660" y2="27193"/>
                        <a14:foregroundMark x1="68660" y1="27632" x2="69485" y2="26754"/>
                        <a14:foregroundMark x1="67629" y1="26316" x2="67010" y2="25000"/>
                        <a14:backgroundMark x1="27216" y1="43421" x2="28866" y2="43421"/>
                        <a14:backgroundMark x1="29072" y1="41667" x2="31546" y2="42544"/>
                        <a14:backgroundMark x1="32784" y1="39035" x2="36701" y2="41667"/>
                        <a14:backgroundMark x1="27216" y1="44737" x2="27216" y2="47807"/>
                        <a14:backgroundMark x1="26804" y1="44298" x2="26804" y2="47807"/>
                        <a14:backgroundMark x1="38351" y1="39912" x2="39794" y2="39035"/>
                        <a14:backgroundMark x1="40619" y1="38158" x2="40825" y2="38596"/>
                        <a14:backgroundMark x1="38969" y1="38596" x2="37732" y2="39035"/>
                        <a14:backgroundMark x1="38969" y1="38596" x2="36907" y2="40351"/>
                        <a14:backgroundMark x1="32784" y1="39035" x2="34021" y2="39912"/>
                        <a14:backgroundMark x1="38557" y1="37719" x2="41443" y2="39912"/>
                        <a14:backgroundMark x1="68960" y1="25000" x2="69035" y2="25877"/>
                        <a14:backgroundMark x1="68660" y1="21491" x2="68960" y2="25000"/>
                      </a14:backgroundRemoval>
                    </a14:imgEffect>
                  </a14:imgLayer>
                </a14:imgProps>
              </a:ext>
            </a:extLst>
          </a:blip>
          <a:stretch>
            <a:fillRect/>
          </a:stretch>
        </p:blipFill>
        <p:spPr>
          <a:xfrm>
            <a:off x="2189527" y="2627868"/>
            <a:ext cx="5317551" cy="2499797"/>
          </a:xfrm>
          <a:prstGeom prst="rect">
            <a:avLst/>
          </a:prstGeom>
        </p:spPr>
      </p:pic>
      <p:sp>
        <p:nvSpPr>
          <p:cNvPr id="10" name="Pfeil: nach unten 9">
            <a:extLst>
              <a:ext uri="{FF2B5EF4-FFF2-40B4-BE49-F238E27FC236}">
                <a16:creationId xmlns:a16="http://schemas.microsoft.com/office/drawing/2014/main" id="{C77DF16C-452B-E568-BAA1-ABDBA65DC7A2}"/>
              </a:ext>
            </a:extLst>
          </p:cNvPr>
          <p:cNvSpPr/>
          <p:nvPr/>
        </p:nvSpPr>
        <p:spPr>
          <a:xfrm rot="5400000">
            <a:off x="6031121" y="3938001"/>
            <a:ext cx="203460" cy="1158676"/>
          </a:xfrm>
          <a:prstGeom prst="downArrow">
            <a:avLst/>
          </a:prstGeom>
          <a:solidFill>
            <a:srgbClr val="0D0B10"/>
          </a:solidFill>
          <a:ln>
            <a:solidFill>
              <a:srgbClr val="0D0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77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Biological </a:t>
            </a:r>
            <a:r>
              <a:rPr lang="de-DE" sz="3200" dirty="0" err="1">
                <a:latin typeface="+mj-lt"/>
              </a:rPr>
              <a:t>background</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3</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4" name="Textfeld 3">
            <a:extLst>
              <a:ext uri="{FF2B5EF4-FFF2-40B4-BE49-F238E27FC236}">
                <a16:creationId xmlns:a16="http://schemas.microsoft.com/office/drawing/2014/main" id="{C2273754-8FD8-80D4-BF42-2C5E7C7214B8}"/>
              </a:ext>
            </a:extLst>
          </p:cNvPr>
          <p:cNvSpPr txBox="1"/>
          <p:nvPr/>
        </p:nvSpPr>
        <p:spPr>
          <a:xfrm>
            <a:off x="854632" y="948149"/>
            <a:ext cx="4556354" cy="461665"/>
          </a:xfrm>
          <a:prstGeom prst="rect">
            <a:avLst/>
          </a:prstGeom>
          <a:noFill/>
        </p:spPr>
        <p:txBody>
          <a:bodyPr wrap="square" rtlCol="0">
            <a:spAutoFit/>
          </a:bodyPr>
          <a:lstStyle/>
          <a:p>
            <a:r>
              <a:rPr lang="en-US" sz="2400" dirty="0"/>
              <a:t>4. Tissue restricted antigens (TRAs)</a:t>
            </a:r>
          </a:p>
        </p:txBody>
      </p:sp>
      <p:sp>
        <p:nvSpPr>
          <p:cNvPr id="5" name="Textfeld 4">
            <a:extLst>
              <a:ext uri="{FF2B5EF4-FFF2-40B4-BE49-F238E27FC236}">
                <a16:creationId xmlns:a16="http://schemas.microsoft.com/office/drawing/2014/main" id="{BD395C64-BDEF-D2C3-FC62-C2A4E947ECEA}"/>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for Self-antigens → essential for functional immune cells</a:t>
            </a:r>
          </a:p>
        </p:txBody>
      </p:sp>
      <p:sp>
        <p:nvSpPr>
          <p:cNvPr id="6" name="Textfeld 5">
            <a:extLst>
              <a:ext uri="{FF2B5EF4-FFF2-40B4-BE49-F238E27FC236}">
                <a16:creationId xmlns:a16="http://schemas.microsoft.com/office/drawing/2014/main" id="{4147400C-2A6F-40A9-0514-B54D28D2BC12}"/>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which are more than 5x than the median in less than 5 tissues expressed </a:t>
            </a:r>
          </a:p>
        </p:txBody>
      </p:sp>
      <p:sp>
        <p:nvSpPr>
          <p:cNvPr id="7" name="Textfeld 6">
            <a:extLst>
              <a:ext uri="{FF2B5EF4-FFF2-40B4-BE49-F238E27FC236}">
                <a16:creationId xmlns:a16="http://schemas.microsoft.com/office/drawing/2014/main" id="{B6DF40DB-96B9-974B-74D5-9EE13F515362}"/>
              </a:ext>
            </a:extLst>
          </p:cNvPr>
          <p:cNvSpPr txBox="1"/>
          <p:nvPr/>
        </p:nvSpPr>
        <p:spPr>
          <a:xfrm>
            <a:off x="858072" y="2172683"/>
            <a:ext cx="748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Ordered in Autoimmune Regulator (AIRE) controlled cluster</a:t>
            </a:r>
          </a:p>
        </p:txBody>
      </p:sp>
      <p:pic>
        <p:nvPicPr>
          <p:cNvPr id="10" name="Grafik 9">
            <a:extLst>
              <a:ext uri="{FF2B5EF4-FFF2-40B4-BE49-F238E27FC236}">
                <a16:creationId xmlns:a16="http://schemas.microsoft.com/office/drawing/2014/main" id="{136E0AE4-F569-7FA2-340F-BEA933ECD81D}"/>
              </a:ext>
            </a:extLst>
          </p:cNvPr>
          <p:cNvPicPr>
            <a:picLocks noChangeAspect="1"/>
          </p:cNvPicPr>
          <p:nvPr/>
        </p:nvPicPr>
        <p:blipFill>
          <a:blip r:embed="rId12"/>
          <a:stretch>
            <a:fillRect/>
          </a:stretch>
        </p:blipFill>
        <p:spPr>
          <a:xfrm>
            <a:off x="854632" y="2695923"/>
            <a:ext cx="4508878" cy="2475928"/>
          </a:xfrm>
          <a:prstGeom prst="rect">
            <a:avLst/>
          </a:prstGeom>
        </p:spPr>
      </p:pic>
      <p:sp>
        <p:nvSpPr>
          <p:cNvPr id="11" name="Multiplikationszeichen 10">
            <a:extLst>
              <a:ext uri="{FF2B5EF4-FFF2-40B4-BE49-F238E27FC236}">
                <a16:creationId xmlns:a16="http://schemas.microsoft.com/office/drawing/2014/main" id="{EEC00F55-A299-B811-A182-EA092261AAA0}"/>
              </a:ext>
            </a:extLst>
          </p:cNvPr>
          <p:cNvSpPr/>
          <p:nvPr/>
        </p:nvSpPr>
        <p:spPr>
          <a:xfrm>
            <a:off x="478174" y="3350571"/>
            <a:ext cx="2302554" cy="17921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8064A186-9699-1A52-B742-0E0100AB1EAD}"/>
              </a:ext>
            </a:extLst>
          </p:cNvPr>
          <p:cNvPicPr>
            <a:picLocks noChangeAspect="1"/>
          </p:cNvPicPr>
          <p:nvPr/>
        </p:nvPicPr>
        <p:blipFill>
          <a:blip r:embed="rId13"/>
          <a:stretch>
            <a:fillRect/>
          </a:stretch>
        </p:blipFill>
        <p:spPr>
          <a:xfrm>
            <a:off x="854632" y="2704704"/>
            <a:ext cx="4652477" cy="2458366"/>
          </a:xfrm>
          <a:prstGeom prst="rect">
            <a:avLst/>
          </a:prstGeom>
        </p:spPr>
      </p:pic>
    </p:spTree>
    <p:extLst>
      <p:ext uri="{BB962C8B-B14F-4D97-AF65-F5344CB8AC3E}">
        <p14:creationId xmlns:p14="http://schemas.microsoft.com/office/powerpoint/2010/main" val="22357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Biological </a:t>
            </a:r>
            <a:r>
              <a:rPr lang="de-DE" sz="3200" dirty="0" err="1">
                <a:latin typeface="+mj-lt"/>
              </a:rPr>
              <a:t>background</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4</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4" name="Textfeld 3">
            <a:extLst>
              <a:ext uri="{FF2B5EF4-FFF2-40B4-BE49-F238E27FC236}">
                <a16:creationId xmlns:a16="http://schemas.microsoft.com/office/drawing/2014/main" id="{C2273754-8FD8-80D4-BF42-2C5E7C7214B8}"/>
              </a:ext>
            </a:extLst>
          </p:cNvPr>
          <p:cNvSpPr txBox="1"/>
          <p:nvPr/>
        </p:nvSpPr>
        <p:spPr>
          <a:xfrm>
            <a:off x="854632" y="948149"/>
            <a:ext cx="4556354" cy="461665"/>
          </a:xfrm>
          <a:prstGeom prst="rect">
            <a:avLst/>
          </a:prstGeom>
          <a:noFill/>
        </p:spPr>
        <p:txBody>
          <a:bodyPr wrap="square" rtlCol="0">
            <a:spAutoFit/>
          </a:bodyPr>
          <a:lstStyle/>
          <a:p>
            <a:r>
              <a:rPr lang="en-US" sz="2400" dirty="0"/>
              <a:t>4. Tissue restricted antigens (TRAs)</a:t>
            </a:r>
          </a:p>
        </p:txBody>
      </p:sp>
      <p:sp>
        <p:nvSpPr>
          <p:cNvPr id="5" name="Textfeld 4">
            <a:extLst>
              <a:ext uri="{FF2B5EF4-FFF2-40B4-BE49-F238E27FC236}">
                <a16:creationId xmlns:a16="http://schemas.microsoft.com/office/drawing/2014/main" id="{BD395C64-BDEF-D2C3-FC62-C2A4E947ECEA}"/>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for Self-antigens → essential for functional immune cells</a:t>
            </a:r>
          </a:p>
        </p:txBody>
      </p:sp>
      <p:sp>
        <p:nvSpPr>
          <p:cNvPr id="6" name="Textfeld 5">
            <a:extLst>
              <a:ext uri="{FF2B5EF4-FFF2-40B4-BE49-F238E27FC236}">
                <a16:creationId xmlns:a16="http://schemas.microsoft.com/office/drawing/2014/main" id="{4147400C-2A6F-40A9-0514-B54D28D2BC12}"/>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which are more than 5x than the median in less than 5 tissues expressed </a:t>
            </a:r>
          </a:p>
        </p:txBody>
      </p:sp>
      <p:sp>
        <p:nvSpPr>
          <p:cNvPr id="7" name="Textfeld 6">
            <a:extLst>
              <a:ext uri="{FF2B5EF4-FFF2-40B4-BE49-F238E27FC236}">
                <a16:creationId xmlns:a16="http://schemas.microsoft.com/office/drawing/2014/main" id="{B6DF40DB-96B9-974B-74D5-9EE13F515362}"/>
              </a:ext>
            </a:extLst>
          </p:cNvPr>
          <p:cNvSpPr txBox="1"/>
          <p:nvPr/>
        </p:nvSpPr>
        <p:spPr>
          <a:xfrm>
            <a:off x="858072" y="2172683"/>
            <a:ext cx="748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Ordered in Autoimmune Regulator (AIRE) controlled cluster</a:t>
            </a:r>
          </a:p>
        </p:txBody>
      </p:sp>
      <p:pic>
        <p:nvPicPr>
          <p:cNvPr id="10" name="Grafik 9">
            <a:extLst>
              <a:ext uri="{FF2B5EF4-FFF2-40B4-BE49-F238E27FC236}">
                <a16:creationId xmlns:a16="http://schemas.microsoft.com/office/drawing/2014/main" id="{136E0AE4-F569-7FA2-340F-BEA933ECD81D}"/>
              </a:ext>
            </a:extLst>
          </p:cNvPr>
          <p:cNvPicPr>
            <a:picLocks noChangeAspect="1"/>
          </p:cNvPicPr>
          <p:nvPr/>
        </p:nvPicPr>
        <p:blipFill>
          <a:blip r:embed="rId12"/>
          <a:stretch>
            <a:fillRect/>
          </a:stretch>
        </p:blipFill>
        <p:spPr>
          <a:xfrm>
            <a:off x="854632" y="2695923"/>
            <a:ext cx="4508878" cy="2475928"/>
          </a:xfrm>
          <a:prstGeom prst="rect">
            <a:avLst/>
          </a:prstGeom>
        </p:spPr>
      </p:pic>
      <p:sp>
        <p:nvSpPr>
          <p:cNvPr id="11" name="Multiplikationszeichen 10">
            <a:extLst>
              <a:ext uri="{FF2B5EF4-FFF2-40B4-BE49-F238E27FC236}">
                <a16:creationId xmlns:a16="http://schemas.microsoft.com/office/drawing/2014/main" id="{EEC00F55-A299-B811-A182-EA092261AAA0}"/>
              </a:ext>
            </a:extLst>
          </p:cNvPr>
          <p:cNvSpPr/>
          <p:nvPr/>
        </p:nvSpPr>
        <p:spPr>
          <a:xfrm>
            <a:off x="478174" y="3350571"/>
            <a:ext cx="2302554" cy="17921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8064A186-9699-1A52-B742-0E0100AB1EAD}"/>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2932" b="98046" l="1377" r="97246">
                        <a14:foregroundMark x1="13425" y1="31596" x2="8950" y2="14658"/>
                        <a14:foregroundMark x1="5852" y1="28339" x2="2065" y2="26710"/>
                        <a14:foregroundMark x1="26850" y1="31596" x2="29432" y2="30945"/>
                        <a14:foregroundMark x1="42513" y1="26710" x2="42513" y2="26710"/>
                        <a14:foregroundMark x1="28571" y1="14658" x2="40103" y2="14007"/>
                        <a14:foregroundMark x1="41136" y1="13029" x2="33046" y2="12704"/>
                        <a14:foregroundMark x1="43890" y1="13681" x2="27539" y2="11401"/>
                        <a14:foregroundMark x1="28571" y1="11401" x2="42169" y2="12052"/>
                        <a14:foregroundMark x1="42169" y1="12704" x2="31670" y2="10749"/>
                        <a14:foregroundMark x1="31670" y1="10749" x2="31670" y2="10749"/>
                        <a14:foregroundMark x1="36661" y1="10749" x2="40792" y2="11075"/>
                        <a14:foregroundMark x1="41652" y1="15635" x2="40620" y2="16287"/>
                        <a14:foregroundMark x1="60929" y1="9446" x2="66954" y2="13029"/>
                        <a14:foregroundMark x1="64372" y1="3583" x2="65060" y2="2932"/>
                        <a14:foregroundMark x1="55594" y1="45277" x2="55344" y2="45457"/>
                        <a14:foregroundMark x1="55104" y1="46312" x2="56110" y2="45603"/>
                        <a14:foregroundMark x1="39931" y1="57003" x2="40392" y2="56678"/>
                        <a14:foregroundMark x1="40275" y1="55700" x2="56110" y2="45928"/>
                        <a14:foregroundMark x1="73838" y1="42997" x2="94492" y2="57980"/>
                        <a14:foregroundMark x1="42685" y1="68078" x2="46127" y2="67752"/>
                        <a14:foregroundMark x1="43201" y1="68730" x2="44923" y2="85993"/>
                        <a14:foregroundMark x1="41480" y1="67752" x2="42169" y2="72964"/>
                        <a14:foregroundMark x1="36145" y1="71661" x2="38898" y2="71661"/>
                        <a14:foregroundMark x1="37866" y1="84365" x2="39931" y2="83713"/>
                        <a14:foregroundMark x1="41308" y1="95114" x2="47332" y2="96091"/>
                        <a14:foregroundMark x1="40103" y1="96743" x2="46988" y2="98371"/>
                        <a14:foregroundMark x1="41308" y1="94137" x2="45955" y2="95765"/>
                        <a14:foregroundMark x1="45611" y1="94788" x2="46472" y2="94788"/>
                        <a14:foregroundMark x1="45611" y1="94788" x2="42169" y2="94463"/>
                        <a14:foregroundMark x1="65577" y1="89902" x2="76076" y2="90228"/>
                        <a14:foregroundMark x1="76076" y1="90228" x2="97246" y2="89577"/>
                        <a14:foregroundMark x1="81239" y1="96091" x2="67298" y2="94463"/>
                        <a14:foregroundMark x1="66609" y1="92508" x2="77281" y2="96743"/>
                        <a14:foregroundMark x1="77281" y1="96743" x2="82272" y2="93160"/>
                        <a14:foregroundMark x1="55422" y1="90228" x2="66781" y2="89577"/>
                        <a14:foregroundMark x1="53356" y1="89251" x2="49398" y2="89251"/>
                        <a14:foregroundMark x1="49914" y1="87296" x2="49570" y2="90228"/>
                        <a14:foregroundMark x1="97246" y1="86971" x2="97246" y2="90228"/>
                        <a14:foregroundMark x1="70224" y1="72313" x2="69880" y2="81759"/>
                        <a14:foregroundMark x1="75781" y1="79638" x2="75731" y2="82085"/>
                        <a14:foregroundMark x1="75904" y1="73616" x2="75829" y2="77273"/>
                        <a14:foregroundMark x1="71773" y1="71987" x2="76592" y2="71987"/>
                        <a14:foregroundMark x1="64200" y1="71661" x2="68847" y2="72638"/>
                        <a14:foregroundMark x1="63511" y1="71987" x2="64544" y2="83062"/>
                        <a14:foregroundMark x1="80649" y1="81349" x2="82344" y2="81107"/>
                        <a14:foregroundMark x1="74451" y1="82231" x2="77672" y2="81773"/>
                        <a14:foregroundMark x1="54905" y1="85016" x2="72194" y2="82553"/>
                        <a14:foregroundMark x1="92651" y1="82626" x2="96386" y2="84039"/>
                        <a14:foregroundMark x1="87516" y1="80682" x2="89967" y2="81610"/>
                        <a14:foregroundMark x1="40964" y1="9446" x2="43373" y2="10423"/>
                        <a14:backgroundMark x1="79346" y1="81433" x2="79346" y2="81433"/>
                        <a14:backgroundMark x1="79690" y1="81759" x2="79346" y2="81759"/>
                        <a14:backgroundMark x1="78830" y1="82085" x2="79690" y2="82085"/>
                        <a14:backgroundMark x1="84682" y1="81433" x2="87263" y2="81433"/>
                        <a14:backgroundMark x1="84509" y1="80130" x2="84165" y2="82085"/>
                        <a14:backgroundMark x1="72461" y1="81759" x2="74010" y2="81759"/>
                        <a14:backgroundMark x1="91738" y1="81759" x2="90017" y2="81759"/>
                        <a14:backgroundMark x1="91394" y1="81759" x2="92943" y2="81759"/>
                        <a14:backgroundMark x1="77797" y1="81433" x2="80379" y2="82085"/>
                        <a14:backgroundMark x1="80551" y1="80456" x2="80551" y2="81107"/>
                        <a14:backgroundMark x1="77625" y1="82410" x2="77625" y2="82410"/>
                        <a14:backgroundMark x1="73666" y1="81107" x2="74527" y2="82085"/>
                      </a14:backgroundRemoval>
                    </a14:imgEffect>
                  </a14:imgLayer>
                </a14:imgProps>
              </a:ext>
            </a:extLst>
          </a:blip>
          <a:stretch>
            <a:fillRect/>
          </a:stretch>
        </p:blipFill>
        <p:spPr>
          <a:xfrm>
            <a:off x="5255361" y="2616211"/>
            <a:ext cx="4652477" cy="2458366"/>
          </a:xfrm>
          <a:prstGeom prst="rect">
            <a:avLst/>
          </a:prstGeom>
        </p:spPr>
      </p:pic>
    </p:spTree>
    <p:extLst>
      <p:ext uri="{BB962C8B-B14F-4D97-AF65-F5344CB8AC3E}">
        <p14:creationId xmlns:p14="http://schemas.microsoft.com/office/powerpoint/2010/main" val="23704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Dataset</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5</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Tree>
    <p:extLst>
      <p:ext uri="{BB962C8B-B14F-4D97-AF65-F5344CB8AC3E}">
        <p14:creationId xmlns:p14="http://schemas.microsoft.com/office/powerpoint/2010/main" val="384283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6</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en-US" sz="2400" dirty="0"/>
              <a:t>Affymetrix Human Genome </a:t>
            </a:r>
            <a:r>
              <a:rPr lang="en-US" sz="2400" dirty="0" err="1"/>
              <a:t>U133</a:t>
            </a:r>
            <a:r>
              <a:rPr lang="en-US" sz="2400" dirty="0"/>
              <a:t> Plus 2.0 Array</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646331"/>
          </a:xfrm>
          <a:prstGeom prst="rect">
            <a:avLst/>
          </a:prstGeom>
          <a:noFill/>
        </p:spPr>
        <p:txBody>
          <a:bodyPr wrap="square" rtlCol="0">
            <a:spAutoFit/>
          </a:bodyPr>
          <a:lstStyle/>
          <a:p>
            <a:pPr marL="285750" indent="-285750">
              <a:buFont typeface="Arial" panose="020B0604020202020204" pitchFamily="34" charset="0"/>
              <a:buChar char="•"/>
            </a:pPr>
            <a:r>
              <a:rPr lang="en-US" dirty="0"/>
              <a:t>Expression analysis of over 47,000 transcripts and variants through comparison of 54 000 probe sets</a:t>
            </a:r>
          </a:p>
        </p:txBody>
      </p:sp>
      <p:sp>
        <p:nvSpPr>
          <p:cNvPr id="17" name="Textfeld 16">
            <a:extLst>
              <a:ext uri="{FF2B5EF4-FFF2-40B4-BE49-F238E27FC236}">
                <a16:creationId xmlns:a16="http://schemas.microsoft.com/office/drawing/2014/main" id="{728472A8-7F8B-8DBD-DA72-AA84405C44C2}"/>
              </a:ext>
            </a:extLst>
          </p:cNvPr>
          <p:cNvSpPr txBox="1"/>
          <p:nvPr/>
        </p:nvSpPr>
        <p:spPr>
          <a:xfrm>
            <a:off x="854632" y="2059085"/>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detection sensitivity 1:100,000</a:t>
            </a:r>
          </a:p>
        </p:txBody>
      </p:sp>
      <p:sp>
        <p:nvSpPr>
          <p:cNvPr id="18" name="Textfeld 17">
            <a:extLst>
              <a:ext uri="{FF2B5EF4-FFF2-40B4-BE49-F238E27FC236}">
                <a16:creationId xmlns:a16="http://schemas.microsoft.com/office/drawing/2014/main" id="{7E876690-5D69-61A6-DBD2-82D0C3C3F50C}"/>
              </a:ext>
            </a:extLst>
          </p:cNvPr>
          <p:cNvSpPr txBox="1"/>
          <p:nvPr/>
        </p:nvSpPr>
        <p:spPr>
          <a:xfrm>
            <a:off x="863677" y="2424038"/>
            <a:ext cx="74873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 sequences of probe sets are selected from GenBank®, </a:t>
            </a:r>
            <a:r>
              <a:rPr lang="en-US" dirty="0" err="1"/>
              <a:t>dbEST</a:t>
            </a:r>
            <a:r>
              <a:rPr lang="en-US" dirty="0"/>
              <a:t>, and </a:t>
            </a:r>
            <a:r>
              <a:rPr lang="en-US" dirty="0" err="1"/>
              <a:t>RefSeq</a:t>
            </a:r>
            <a:endParaRPr lang="en-US" dirty="0"/>
          </a:p>
        </p:txBody>
      </p:sp>
      <p:sp>
        <p:nvSpPr>
          <p:cNvPr id="20" name="Textfeld 19">
            <a:extLst>
              <a:ext uri="{FF2B5EF4-FFF2-40B4-BE49-F238E27FC236}">
                <a16:creationId xmlns:a16="http://schemas.microsoft.com/office/drawing/2014/main" id="{450BFFD4-215A-D68B-0179-B85E63F5F347}"/>
              </a:ext>
            </a:extLst>
          </p:cNvPr>
          <p:cNvSpPr txBox="1"/>
          <p:nvPr/>
        </p:nvSpPr>
        <p:spPr>
          <a:xfrm>
            <a:off x="854631" y="3065990"/>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complementary</a:t>
            </a:r>
            <a:r>
              <a:rPr lang="de-DE" dirty="0"/>
              <a:t> </a:t>
            </a:r>
            <a:r>
              <a:rPr lang="de-DE" dirty="0" err="1"/>
              <a:t>oligonucleotide</a:t>
            </a:r>
            <a:r>
              <a:rPr lang="de-DE" dirty="0"/>
              <a:t> </a:t>
            </a:r>
            <a:r>
              <a:rPr lang="de-DE" dirty="0" err="1"/>
              <a:t>probes</a:t>
            </a:r>
            <a:r>
              <a:rPr lang="de-DE" dirty="0"/>
              <a:t> </a:t>
            </a:r>
            <a:r>
              <a:rPr lang="de-DE" dirty="0" err="1"/>
              <a:t>are</a:t>
            </a:r>
            <a:r>
              <a:rPr lang="de-DE" dirty="0"/>
              <a:t> </a:t>
            </a:r>
            <a:r>
              <a:rPr lang="de-DE" dirty="0" err="1"/>
              <a:t>synthesized</a:t>
            </a:r>
            <a:r>
              <a:rPr lang="de-DE" dirty="0"/>
              <a:t> </a:t>
            </a:r>
            <a:r>
              <a:rPr lang="de-DE" i="1" dirty="0"/>
              <a:t>in situ</a:t>
            </a:r>
            <a:r>
              <a:rPr lang="de-DE" dirty="0"/>
              <a:t> on </a:t>
            </a:r>
            <a:r>
              <a:rPr lang="de-DE" dirty="0" err="1"/>
              <a:t>the</a:t>
            </a:r>
            <a:r>
              <a:rPr lang="de-DE" dirty="0"/>
              <a:t> </a:t>
            </a:r>
            <a:r>
              <a:rPr lang="de-DE" dirty="0" err="1"/>
              <a:t>array</a:t>
            </a:r>
            <a:endParaRPr lang="en-US" dirty="0"/>
          </a:p>
        </p:txBody>
      </p:sp>
      <p:pic>
        <p:nvPicPr>
          <p:cNvPr id="4" name="Grafik 3">
            <a:extLst>
              <a:ext uri="{FF2B5EF4-FFF2-40B4-BE49-F238E27FC236}">
                <a16:creationId xmlns:a16="http://schemas.microsoft.com/office/drawing/2014/main" id="{EF117B41-FB20-2546-1AE3-0E3E91128AD4}"/>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6462" b="92154" l="10000" r="90000">
                        <a14:foregroundMark x1="56462" y1="32923" x2="56462" y2="32923"/>
                        <a14:foregroundMark x1="62308" y1="34769" x2="62308" y2="34769"/>
                        <a14:foregroundMark x1="51385" y1="31231" x2="51385" y2="31231"/>
                        <a14:foregroundMark x1="50923" y1="30923" x2="50923" y2="30923"/>
                        <a14:foregroundMark x1="51231" y1="29231" x2="50769" y2="33231"/>
                        <a14:foregroundMark x1="42462" y1="25077" x2="52000" y2="36923"/>
                        <a14:foregroundMark x1="48923" y1="23846" x2="49538" y2="23692"/>
                        <a14:foregroundMark x1="46308" y1="15846" x2="46308" y2="15846"/>
                        <a14:foregroundMark x1="30000" y1="11077" x2="38462" y2="6615"/>
                        <a14:foregroundMark x1="38462" y1="6615" x2="46769" y2="7231"/>
                        <a14:foregroundMark x1="62462" y1="14154" x2="40615" y2="26923"/>
                        <a14:foregroundMark x1="45692" y1="11692" x2="37231" y2="26154"/>
                        <a14:foregroundMark x1="37231" y1="26154" x2="36308" y2="29846"/>
                        <a14:foregroundMark x1="39692" y1="10923" x2="31846" y2="24000"/>
                        <a14:foregroundMark x1="31846" y1="24000" x2="33231" y2="31385"/>
                        <a14:foregroundMark x1="57231" y1="88615" x2="46308" y2="88000"/>
                        <a14:foregroundMark x1="46308" y1="88000" x2="45846" y2="88000"/>
                        <a14:foregroundMark x1="31077" y1="92154" x2="38769" y2="92154"/>
                      </a14:backgroundRemoval>
                    </a14:imgEffect>
                  </a14:imgLayer>
                </a14:imgProps>
              </a:ext>
            </a:extLst>
          </a:blip>
          <a:stretch>
            <a:fillRect/>
          </a:stretch>
        </p:blipFill>
        <p:spPr>
          <a:xfrm>
            <a:off x="6838218" y="3454063"/>
            <a:ext cx="1856014" cy="1856014"/>
          </a:xfrm>
          <a:prstGeom prst="rect">
            <a:avLst/>
          </a:prstGeom>
        </p:spPr>
      </p:pic>
      <p:sp>
        <p:nvSpPr>
          <p:cNvPr id="22" name="Textfeld 21">
            <a:extLst>
              <a:ext uri="{FF2B5EF4-FFF2-40B4-BE49-F238E27FC236}">
                <a16:creationId xmlns:a16="http://schemas.microsoft.com/office/drawing/2014/main" id="{F1048ECF-28EE-919D-AEBB-56D0F002824D}"/>
              </a:ext>
            </a:extLst>
          </p:cNvPr>
          <p:cNvSpPr txBox="1"/>
          <p:nvPr/>
        </p:nvSpPr>
        <p:spPr>
          <a:xfrm>
            <a:off x="6907120" y="5148454"/>
            <a:ext cx="1718210" cy="276999"/>
          </a:xfrm>
          <a:prstGeom prst="rect">
            <a:avLst/>
          </a:prstGeom>
          <a:noFill/>
        </p:spPr>
        <p:txBody>
          <a:bodyPr wrap="square" rtlCol="0">
            <a:spAutoFit/>
          </a:bodyPr>
          <a:lstStyle/>
          <a:p>
            <a:r>
              <a:rPr lang="de-DE" sz="1200" dirty="0" err="1">
                <a:solidFill>
                  <a:schemeClr val="bg1">
                    <a:lumMod val="50000"/>
                  </a:schemeClr>
                </a:solidFill>
              </a:rPr>
              <a:t>www.thermofisher.com</a:t>
            </a:r>
            <a:r>
              <a:rPr lang="de-DE" sz="1200" dirty="0">
                <a:solidFill>
                  <a:schemeClr val="bg1">
                    <a:lumMod val="50000"/>
                  </a:schemeClr>
                </a:solidFill>
              </a:rPr>
              <a:t>/</a:t>
            </a:r>
            <a:endParaRPr lang="en-US" sz="1200" dirty="0">
              <a:solidFill>
                <a:schemeClr val="bg1">
                  <a:lumMod val="50000"/>
                </a:schemeClr>
              </a:solidFill>
            </a:endParaRPr>
          </a:p>
        </p:txBody>
      </p:sp>
    </p:spTree>
    <p:extLst>
      <p:ext uri="{BB962C8B-B14F-4D97-AF65-F5344CB8AC3E}">
        <p14:creationId xmlns:p14="http://schemas.microsoft.com/office/powerpoint/2010/main" val="324706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7</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en-US" sz="2400" dirty="0"/>
              <a:t>1. Array surface images</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No</a:t>
            </a:r>
            <a:r>
              <a:rPr lang="de-DE" dirty="0"/>
              <a:t> </a:t>
            </a:r>
            <a:r>
              <a:rPr lang="de-DE" dirty="0" err="1"/>
              <a:t>spatial</a:t>
            </a:r>
            <a:r>
              <a:rPr lang="de-DE" dirty="0"/>
              <a:t> </a:t>
            </a:r>
            <a:r>
              <a:rPr lang="de-DE" dirty="0" err="1"/>
              <a:t>artefacts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Slight</a:t>
            </a:r>
            <a:r>
              <a:rPr lang="de-DE" dirty="0"/>
              <a:t> </a:t>
            </a:r>
            <a:r>
              <a:rPr lang="de-DE" dirty="0" err="1"/>
              <a:t>difference</a:t>
            </a:r>
            <a:r>
              <a:rPr lang="de-DE" dirty="0"/>
              <a:t> in </a:t>
            </a:r>
            <a:r>
              <a:rPr lang="de-DE" dirty="0" err="1"/>
              <a:t>overall</a:t>
            </a:r>
            <a:r>
              <a:rPr lang="de-DE" dirty="0"/>
              <a:t> </a:t>
            </a:r>
            <a:r>
              <a:rPr lang="de-DE" dirty="0" err="1"/>
              <a:t>intensity</a:t>
            </a:r>
            <a:endParaRPr lang="en-US" dirty="0"/>
          </a:p>
        </p:txBody>
      </p:sp>
    </p:spTree>
    <p:extLst>
      <p:ext uri="{BB962C8B-B14F-4D97-AF65-F5344CB8AC3E}">
        <p14:creationId xmlns:p14="http://schemas.microsoft.com/office/powerpoint/2010/main" val="211148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1. Array </a:t>
            </a:r>
            <a:r>
              <a:rPr lang="de-DE" sz="3200" dirty="0" err="1">
                <a:latin typeface="+mj-lt"/>
              </a:rPr>
              <a:t>surface</a:t>
            </a:r>
            <a:r>
              <a:rPr lang="de-DE" sz="3200" dirty="0">
                <a:latin typeface="+mj-lt"/>
              </a:rPr>
              <a:t> </a:t>
            </a:r>
            <a:r>
              <a:rPr lang="de-DE" sz="3200" dirty="0" err="1">
                <a:latin typeface="+mj-lt"/>
              </a:rPr>
              <a:t>images</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8</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7949" y="4415609"/>
            <a:ext cx="406921" cy="406921"/>
          </a:xfrm>
          <a:prstGeom prst="rect">
            <a:avLst/>
          </a:prstGeom>
        </p:spPr>
      </p:pic>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11"/>
          <a:stretch>
            <a:fillRect/>
          </a:stretch>
        </p:blipFill>
        <p:spPr>
          <a:xfrm>
            <a:off x="7644639" y="107468"/>
            <a:ext cx="1385921" cy="1236316"/>
          </a:xfrm>
          <a:prstGeom prst="rect">
            <a:avLst/>
          </a:prstGeom>
        </p:spPr>
      </p:pic>
      <p:grpSp>
        <p:nvGrpSpPr>
          <p:cNvPr id="48" name="Gruppieren 47">
            <a:extLst>
              <a:ext uri="{FF2B5EF4-FFF2-40B4-BE49-F238E27FC236}">
                <a16:creationId xmlns:a16="http://schemas.microsoft.com/office/drawing/2014/main" id="{096C3769-587E-D85E-0A22-D0A0D83C9E66}"/>
              </a:ext>
            </a:extLst>
          </p:cNvPr>
          <p:cNvGrpSpPr/>
          <p:nvPr/>
        </p:nvGrpSpPr>
        <p:grpSpPr>
          <a:xfrm>
            <a:off x="3534114" y="1368346"/>
            <a:ext cx="5298036" cy="3957413"/>
            <a:chOff x="598485" y="913051"/>
            <a:chExt cx="7385601" cy="5238922"/>
          </a:xfrm>
        </p:grpSpPr>
        <p:pic>
          <p:nvPicPr>
            <p:cNvPr id="4" name="Grafik 3">
              <a:extLst>
                <a:ext uri="{FF2B5EF4-FFF2-40B4-BE49-F238E27FC236}">
                  <a16:creationId xmlns:a16="http://schemas.microsoft.com/office/drawing/2014/main" id="{1FAB96EF-F450-2C20-97E9-B1000E96D9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7943" y="913293"/>
              <a:ext cx="1895833" cy="1170000"/>
            </a:xfrm>
            <a:prstGeom prst="rect">
              <a:avLst/>
            </a:prstGeom>
          </p:spPr>
        </p:pic>
        <p:pic>
          <p:nvPicPr>
            <p:cNvPr id="6" name="Grafik 5">
              <a:extLst>
                <a:ext uri="{FF2B5EF4-FFF2-40B4-BE49-F238E27FC236}">
                  <a16:creationId xmlns:a16="http://schemas.microsoft.com/office/drawing/2014/main" id="{0FFDBF95-ACFB-D61F-6698-91771BFC68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57757" y="913051"/>
              <a:ext cx="1895834" cy="1170000"/>
            </a:xfrm>
            <a:prstGeom prst="rect">
              <a:avLst/>
            </a:prstGeom>
          </p:spPr>
        </p:pic>
        <p:pic>
          <p:nvPicPr>
            <p:cNvPr id="8" name="Grafik 7">
              <a:extLst>
                <a:ext uri="{FF2B5EF4-FFF2-40B4-BE49-F238E27FC236}">
                  <a16:creationId xmlns:a16="http://schemas.microsoft.com/office/drawing/2014/main" id="{21C84FEE-7792-D0AF-F898-E3D0C47EDDC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07571" y="921087"/>
              <a:ext cx="1895834" cy="1170000"/>
            </a:xfrm>
            <a:prstGeom prst="rect">
              <a:avLst/>
            </a:prstGeom>
          </p:spPr>
        </p:pic>
        <p:pic>
          <p:nvPicPr>
            <p:cNvPr id="11" name="Grafik 10">
              <a:extLst>
                <a:ext uri="{FF2B5EF4-FFF2-40B4-BE49-F238E27FC236}">
                  <a16:creationId xmlns:a16="http://schemas.microsoft.com/office/drawing/2014/main" id="{E402FE35-4ABA-9B22-E188-DF841F2B284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80238" y="921087"/>
              <a:ext cx="1895834" cy="1170000"/>
            </a:xfrm>
            <a:prstGeom prst="rect">
              <a:avLst/>
            </a:prstGeom>
          </p:spPr>
        </p:pic>
        <p:pic>
          <p:nvPicPr>
            <p:cNvPr id="15" name="Grafik 14">
              <a:extLst>
                <a:ext uri="{FF2B5EF4-FFF2-40B4-BE49-F238E27FC236}">
                  <a16:creationId xmlns:a16="http://schemas.microsoft.com/office/drawing/2014/main" id="{91A1872F-B5E9-A6F8-1F8E-AC7A2B8F207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7746" y="1921059"/>
              <a:ext cx="1895834" cy="1170000"/>
            </a:xfrm>
            <a:prstGeom prst="rect">
              <a:avLst/>
            </a:prstGeom>
          </p:spPr>
        </p:pic>
        <p:pic>
          <p:nvPicPr>
            <p:cNvPr id="17" name="Grafik 16">
              <a:extLst>
                <a:ext uri="{FF2B5EF4-FFF2-40B4-BE49-F238E27FC236}">
                  <a16:creationId xmlns:a16="http://schemas.microsoft.com/office/drawing/2014/main" id="{1C3A9C45-F03B-CFD1-B137-D3A20516E1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4580" y="1928853"/>
              <a:ext cx="1895834" cy="1170000"/>
            </a:xfrm>
            <a:prstGeom prst="rect">
              <a:avLst/>
            </a:prstGeom>
          </p:spPr>
        </p:pic>
        <p:pic>
          <p:nvPicPr>
            <p:cNvPr id="19" name="Grafik 18">
              <a:extLst>
                <a:ext uri="{FF2B5EF4-FFF2-40B4-BE49-F238E27FC236}">
                  <a16:creationId xmlns:a16="http://schemas.microsoft.com/office/drawing/2014/main" id="{730EEB42-5057-09A3-BFE0-2A7104C0CD7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3365" y="1928611"/>
              <a:ext cx="1895834" cy="1170000"/>
            </a:xfrm>
            <a:prstGeom prst="rect">
              <a:avLst/>
            </a:prstGeom>
          </p:spPr>
        </p:pic>
        <p:pic>
          <p:nvPicPr>
            <p:cNvPr id="21" name="Grafik 20">
              <a:extLst>
                <a:ext uri="{FF2B5EF4-FFF2-40B4-BE49-F238E27FC236}">
                  <a16:creationId xmlns:a16="http://schemas.microsoft.com/office/drawing/2014/main" id="{6BA5A92D-B68A-8088-3DD6-C12912FFB8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84245" y="1922180"/>
              <a:ext cx="1895834" cy="1170000"/>
            </a:xfrm>
            <a:prstGeom prst="rect">
              <a:avLst/>
            </a:prstGeom>
          </p:spPr>
        </p:pic>
        <p:pic>
          <p:nvPicPr>
            <p:cNvPr id="25" name="Grafik 24">
              <a:extLst>
                <a:ext uri="{FF2B5EF4-FFF2-40B4-BE49-F238E27FC236}">
                  <a16:creationId xmlns:a16="http://schemas.microsoft.com/office/drawing/2014/main" id="{5AAF38B6-87BE-CEFC-A88D-48CA627D61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2914" y="2944413"/>
              <a:ext cx="1895834" cy="1170000"/>
            </a:xfrm>
            <a:prstGeom prst="rect">
              <a:avLst/>
            </a:prstGeom>
          </p:spPr>
        </p:pic>
        <p:pic>
          <p:nvPicPr>
            <p:cNvPr id="27" name="Grafik 26">
              <a:extLst>
                <a:ext uri="{FF2B5EF4-FFF2-40B4-BE49-F238E27FC236}">
                  <a16:creationId xmlns:a16="http://schemas.microsoft.com/office/drawing/2014/main" id="{2A44E5DB-33C3-C435-B9E3-D81E555D308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98748" y="2953597"/>
              <a:ext cx="1895834" cy="1170000"/>
            </a:xfrm>
            <a:prstGeom prst="rect">
              <a:avLst/>
            </a:prstGeom>
          </p:spPr>
        </p:pic>
        <p:pic>
          <p:nvPicPr>
            <p:cNvPr id="29" name="Grafik 28">
              <a:extLst>
                <a:ext uri="{FF2B5EF4-FFF2-40B4-BE49-F238E27FC236}">
                  <a16:creationId xmlns:a16="http://schemas.microsoft.com/office/drawing/2014/main" id="{E6942119-9C56-0579-DC23-D12BD8937C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03365" y="2953597"/>
              <a:ext cx="1895834" cy="1170000"/>
            </a:xfrm>
            <a:prstGeom prst="rect">
              <a:avLst/>
            </a:prstGeom>
          </p:spPr>
        </p:pic>
        <p:pic>
          <p:nvPicPr>
            <p:cNvPr id="31" name="Grafik 30">
              <a:extLst>
                <a:ext uri="{FF2B5EF4-FFF2-40B4-BE49-F238E27FC236}">
                  <a16:creationId xmlns:a16="http://schemas.microsoft.com/office/drawing/2014/main" id="{A42DE483-2A54-6981-3D72-0859F44832D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088252" y="2964862"/>
              <a:ext cx="1895834" cy="1170000"/>
            </a:xfrm>
            <a:prstGeom prst="rect">
              <a:avLst/>
            </a:prstGeom>
          </p:spPr>
        </p:pic>
        <p:pic>
          <p:nvPicPr>
            <p:cNvPr id="33" name="Grafik 32">
              <a:extLst>
                <a:ext uri="{FF2B5EF4-FFF2-40B4-BE49-F238E27FC236}">
                  <a16:creationId xmlns:a16="http://schemas.microsoft.com/office/drawing/2014/main" id="{BB0E5505-1898-02D2-4295-B81A6E2AEC2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08987" y="3952421"/>
              <a:ext cx="1895834" cy="1170000"/>
            </a:xfrm>
            <a:prstGeom prst="rect">
              <a:avLst/>
            </a:prstGeom>
          </p:spPr>
        </p:pic>
        <p:pic>
          <p:nvPicPr>
            <p:cNvPr id="35" name="Grafik 34">
              <a:extLst>
                <a:ext uri="{FF2B5EF4-FFF2-40B4-BE49-F238E27FC236}">
                  <a16:creationId xmlns:a16="http://schemas.microsoft.com/office/drawing/2014/main" id="{0E7280FA-4D0F-95E3-459B-DAB67FCB92B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15323" y="3969157"/>
              <a:ext cx="1895834" cy="1170000"/>
            </a:xfrm>
            <a:prstGeom prst="rect">
              <a:avLst/>
            </a:prstGeom>
          </p:spPr>
        </p:pic>
        <p:pic>
          <p:nvPicPr>
            <p:cNvPr id="37" name="Grafik 36">
              <a:extLst>
                <a:ext uri="{FF2B5EF4-FFF2-40B4-BE49-F238E27FC236}">
                  <a16:creationId xmlns:a16="http://schemas.microsoft.com/office/drawing/2014/main" id="{2A1F29F4-E582-2CCD-2137-EF59873BD94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10948" y="3969839"/>
              <a:ext cx="1895834" cy="1170000"/>
            </a:xfrm>
            <a:prstGeom prst="rect">
              <a:avLst/>
            </a:prstGeom>
          </p:spPr>
        </p:pic>
        <p:pic>
          <p:nvPicPr>
            <p:cNvPr id="40" name="Grafik 39">
              <a:extLst>
                <a:ext uri="{FF2B5EF4-FFF2-40B4-BE49-F238E27FC236}">
                  <a16:creationId xmlns:a16="http://schemas.microsoft.com/office/drawing/2014/main" id="{8BEE6FB2-108C-428A-68AC-F0883726D77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88252" y="3976270"/>
              <a:ext cx="1895834" cy="1170000"/>
            </a:xfrm>
            <a:prstGeom prst="rect">
              <a:avLst/>
            </a:prstGeom>
          </p:spPr>
        </p:pic>
        <p:pic>
          <p:nvPicPr>
            <p:cNvPr id="43" name="Grafik 42">
              <a:extLst>
                <a:ext uri="{FF2B5EF4-FFF2-40B4-BE49-F238E27FC236}">
                  <a16:creationId xmlns:a16="http://schemas.microsoft.com/office/drawing/2014/main" id="{17D4AEE3-8F33-7F1A-24BB-604B22D6100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98485" y="4964995"/>
              <a:ext cx="1895834" cy="1170000"/>
            </a:xfrm>
            <a:prstGeom prst="rect">
              <a:avLst/>
            </a:prstGeom>
          </p:spPr>
        </p:pic>
        <p:pic>
          <p:nvPicPr>
            <p:cNvPr id="46" name="Grafik 45">
              <a:extLst>
                <a:ext uri="{FF2B5EF4-FFF2-40B4-BE49-F238E27FC236}">
                  <a16:creationId xmlns:a16="http://schemas.microsoft.com/office/drawing/2014/main" id="{C316C736-947B-5BC2-0845-38C7F7BE1E8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17478" y="4981973"/>
              <a:ext cx="1895834" cy="1170000"/>
            </a:xfrm>
            <a:prstGeom prst="rect">
              <a:avLst/>
            </a:prstGeom>
          </p:spPr>
        </p:pic>
      </p:grpSp>
      <p:sp>
        <p:nvSpPr>
          <p:cNvPr id="34" name="Textfeld 33">
            <a:extLst>
              <a:ext uri="{FF2B5EF4-FFF2-40B4-BE49-F238E27FC236}">
                <a16:creationId xmlns:a16="http://schemas.microsoft.com/office/drawing/2014/main" id="{D908B0D2-E03B-38E5-A555-9A19A8909567}"/>
              </a:ext>
            </a:extLst>
          </p:cNvPr>
          <p:cNvSpPr txBox="1"/>
          <p:nvPr/>
        </p:nvSpPr>
        <p:spPr>
          <a:xfrm>
            <a:off x="858072" y="1442528"/>
            <a:ext cx="2673782"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No</a:t>
            </a:r>
            <a:r>
              <a:rPr lang="de-DE" dirty="0"/>
              <a:t> </a:t>
            </a:r>
            <a:r>
              <a:rPr lang="de-DE" dirty="0" err="1"/>
              <a:t>spatial</a:t>
            </a:r>
            <a:r>
              <a:rPr lang="de-DE" dirty="0"/>
              <a:t> </a:t>
            </a:r>
            <a:r>
              <a:rPr lang="de-DE" dirty="0" err="1"/>
              <a:t>artefacts</a:t>
            </a:r>
            <a:r>
              <a:rPr lang="de-DE" dirty="0"/>
              <a:t>, </a:t>
            </a:r>
            <a:r>
              <a:rPr lang="de-DE" dirty="0" err="1"/>
              <a:t>fingerprints</a:t>
            </a:r>
            <a:r>
              <a:rPr lang="de-DE" dirty="0"/>
              <a:t>, </a:t>
            </a:r>
            <a:r>
              <a:rPr lang="de-DE" dirty="0" err="1"/>
              <a:t>irregular</a:t>
            </a:r>
            <a:r>
              <a:rPr lang="de-DE" dirty="0"/>
              <a:t> </a:t>
            </a:r>
            <a:r>
              <a:rPr lang="de-DE" dirty="0" err="1"/>
              <a:t>dye</a:t>
            </a:r>
            <a:r>
              <a:rPr lang="de-DE" dirty="0"/>
              <a:t> </a:t>
            </a:r>
            <a:r>
              <a:rPr lang="de-DE" dirty="0" err="1"/>
              <a:t>or</a:t>
            </a:r>
            <a:r>
              <a:rPr lang="de-DE" dirty="0"/>
              <a:t> </a:t>
            </a:r>
            <a:r>
              <a:rPr lang="de-DE" dirty="0" err="1"/>
              <a:t>stripes</a:t>
            </a:r>
            <a:endParaRPr lang="en-US" dirty="0"/>
          </a:p>
        </p:txBody>
      </p:sp>
      <p:sp>
        <p:nvSpPr>
          <p:cNvPr id="38" name="Textfeld 37">
            <a:extLst>
              <a:ext uri="{FF2B5EF4-FFF2-40B4-BE49-F238E27FC236}">
                <a16:creationId xmlns:a16="http://schemas.microsoft.com/office/drawing/2014/main" id="{068231BE-800F-5827-B5F5-C8CE91C47F79}"/>
              </a:ext>
            </a:extLst>
          </p:cNvPr>
          <p:cNvSpPr txBox="1"/>
          <p:nvPr/>
        </p:nvSpPr>
        <p:spPr>
          <a:xfrm>
            <a:off x="852632" y="2365858"/>
            <a:ext cx="2673782"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slight</a:t>
            </a:r>
            <a:r>
              <a:rPr lang="de-DE" dirty="0"/>
              <a:t> </a:t>
            </a:r>
            <a:r>
              <a:rPr lang="de-DE" dirty="0" err="1"/>
              <a:t>differences</a:t>
            </a:r>
            <a:r>
              <a:rPr lang="de-DE" dirty="0"/>
              <a:t> in </a:t>
            </a:r>
            <a:r>
              <a:rPr lang="de-DE" dirty="0" err="1"/>
              <a:t>overall</a:t>
            </a:r>
            <a:r>
              <a:rPr lang="de-DE" dirty="0"/>
              <a:t> </a:t>
            </a:r>
            <a:r>
              <a:rPr lang="de-DE" dirty="0" err="1"/>
              <a:t>expression</a:t>
            </a:r>
            <a:r>
              <a:rPr lang="de-DE" dirty="0"/>
              <a:t> </a:t>
            </a:r>
            <a:r>
              <a:rPr lang="de-DE" dirty="0" err="1"/>
              <a:t>detection</a:t>
            </a:r>
            <a:endParaRPr lang="en-US" dirty="0"/>
          </a:p>
        </p:txBody>
      </p:sp>
    </p:spTree>
    <p:extLst>
      <p:ext uri="{BB962C8B-B14F-4D97-AF65-F5344CB8AC3E}">
        <p14:creationId xmlns:p14="http://schemas.microsoft.com/office/powerpoint/2010/main" val="15923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17.05.2022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1077218"/>
          </a:xfrm>
          <a:prstGeom prst="rect">
            <a:avLst/>
          </a:prstGeom>
          <a:noFill/>
        </p:spPr>
        <p:txBody>
          <a:bodyPr wrap="square" rtlCol="0">
            <a:spAutoFit/>
          </a:bodyPr>
          <a:lstStyle/>
          <a:p>
            <a:r>
              <a:rPr lang="de-DE" sz="3200" dirty="0">
                <a:latin typeface="+mj-lt"/>
              </a:rPr>
              <a:t>2. Expression </a:t>
            </a:r>
            <a:r>
              <a:rPr lang="de-DE" sz="3200" dirty="0" err="1">
                <a:latin typeface="+mj-lt"/>
              </a:rPr>
              <a:t>boxplot</a:t>
            </a:r>
            <a:r>
              <a:rPr lang="de-DE" sz="3200" dirty="0">
                <a:latin typeface="+mj-lt"/>
              </a:rPr>
              <a:t> </a:t>
            </a:r>
            <a:r>
              <a:rPr lang="de-DE" sz="3200" dirty="0" err="1">
                <a:latin typeface="+mj-lt"/>
              </a:rPr>
              <a:t>vsnrma</a:t>
            </a:r>
            <a:r>
              <a:rPr lang="de-DE" sz="3200" dirty="0">
                <a:latin typeface="+mj-lt"/>
              </a:rPr>
              <a:t> </a:t>
            </a:r>
            <a:r>
              <a:rPr lang="de-DE" sz="3200" dirty="0" err="1">
                <a:latin typeface="+mj-lt"/>
              </a:rPr>
              <a:t>normalized</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9</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a:t>
            </a:r>
            <a:r>
              <a:rPr lang="de-DE" dirty="0" err="1"/>
              <a:t>chips</a:t>
            </a:r>
            <a:r>
              <a:rPr lang="de-DE" dirty="0"/>
              <a:t> in </a:t>
            </a:r>
            <a:r>
              <a:rPr lang="de-DE" dirty="0" err="1"/>
              <a:t>similar</a:t>
            </a:r>
            <a:r>
              <a:rPr lang="de-DE" dirty="0"/>
              <a:t> </a:t>
            </a:r>
            <a:r>
              <a:rPr lang="de-DE" dirty="0" err="1"/>
              <a:t>range</a:t>
            </a:r>
            <a:r>
              <a:rPr lang="de-DE" dirty="0"/>
              <a:t> after </a:t>
            </a:r>
            <a:r>
              <a:rPr lang="de-DE" dirty="0" err="1"/>
              <a:t>normalization</a:t>
            </a:r>
            <a:endParaRPr lang="en-US" dirty="0"/>
          </a:p>
        </p:txBody>
      </p:sp>
      <p:pic>
        <p:nvPicPr>
          <p:cNvPr id="4" name="Grafik 3">
            <a:extLst>
              <a:ext uri="{FF2B5EF4-FFF2-40B4-BE49-F238E27FC236}">
                <a16:creationId xmlns:a16="http://schemas.microsoft.com/office/drawing/2014/main" id="{571047DF-C23F-4864-5A7B-BB6789D6B02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49412" y="2099630"/>
            <a:ext cx="4300864" cy="2654247"/>
          </a:xfrm>
          <a:prstGeom prst="rect">
            <a:avLst/>
          </a:prstGeom>
        </p:spPr>
      </p:pic>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spTree>
    <p:extLst>
      <p:ext uri="{BB962C8B-B14F-4D97-AF65-F5344CB8AC3E}">
        <p14:creationId xmlns:p14="http://schemas.microsoft.com/office/powerpoint/2010/main" val="7753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1855</Words>
  <Application>Microsoft Office PowerPoint</Application>
  <PresentationFormat>On-screen Show (16:10)</PresentationFormat>
  <Paragraphs>190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Linux Libertine</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Christmann</dc:creator>
  <cp:lastModifiedBy>Verena Merke</cp:lastModifiedBy>
  <cp:revision>101</cp:revision>
  <cp:lastPrinted>2022-05-15T19:03:45Z</cp:lastPrinted>
  <dcterms:created xsi:type="dcterms:W3CDTF">2021-04-25T10:47:29Z</dcterms:created>
  <dcterms:modified xsi:type="dcterms:W3CDTF">2022-05-17T22:00:02Z</dcterms:modified>
</cp:coreProperties>
</file>