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59" r:id="rId5"/>
    <p:sldId id="279" r:id="rId6"/>
    <p:sldId id="280" r:id="rId7"/>
    <p:sldId id="261" r:id="rId8"/>
    <p:sldId id="271" r:id="rId9"/>
    <p:sldId id="269" r:id="rId10"/>
    <p:sldId id="270" r:id="rId11"/>
    <p:sldId id="272" r:id="rId12"/>
    <p:sldId id="273" r:id="rId13"/>
    <p:sldId id="274" r:id="rId14"/>
    <p:sldId id="262" r:id="rId15"/>
    <p:sldId id="264" r:id="rId16"/>
    <p:sldId id="265" r:id="rId17"/>
    <p:sldId id="263" r:id="rId18"/>
    <p:sldId id="266" r:id="rId19"/>
    <p:sldId id="267" r:id="rId20"/>
    <p:sldId id="281" r:id="rId21"/>
    <p:sldId id="277" r:id="rId22"/>
    <p:sldId id="275" r:id="rId23"/>
    <p:sldId id="27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D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F8A04-4A0C-DF0B-A9A1-3A445ADCA1F5}" v="14" dt="2023-07-16T19:25:38.807"/>
    <p1510:client id="{87CA0AFB-19A2-4C97-88F6-A93DD1EB0CA0}" v="1215" dt="2023-07-16T15:05:06.565"/>
    <p1510:client id="{B023EEE8-24A1-4488-B704-940552A90310}" v="762" dt="2023-07-17T09:54:12.612"/>
    <p1510:client id="{E891C919-B524-554C-F1AC-E69685881AAC}" v="77" dt="2023-07-16T17:10:13.585"/>
    <p1510:client id="{F40FB787-642A-4361-C92C-F487BCF304C5}" v="15" dt="2023-07-17T07:43:28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21D6-22A3-9F9F-5B63-2158859DD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D30FE-0B8E-3432-21F9-5555901BB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681CF-455D-0326-A8EB-8B013346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8E52-F113-7149-CFC9-61CA7E5C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89FE4-1C35-0308-C975-B1D44876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422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392E-D735-BE98-636B-20A2FA77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6CF35-DEA8-F2C8-A277-C0C2D4E35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AB597-294F-A0A2-62EE-3641418C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6984-27CA-7D07-D521-183544F9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4795-2948-8CCD-03BF-81D5517C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70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55F7C-2ED1-9AEC-43C3-AD429C064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68AEB-DD4A-FC5E-BBF7-4CCCC9E42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6CB3-8DAA-F6A0-7B7C-F245300F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AB759-964B-CB71-3731-1D67FADA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6359-191F-2479-984D-EC28F96C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6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610E-7396-042A-8A41-227C1B23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59A9-8399-D1CE-E771-5846A542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F547A-8E84-BE0C-B50B-092AB2BD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6AFF-E149-823E-CF34-0608498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31BCB-C41D-2420-242F-14D976EB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751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E4DC-FAB2-DF2D-3320-9133F4A5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08424-2C03-FB8E-95EB-392A33AE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71884-F7D2-5D7A-363E-FBF2EA3B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717F-8B9D-D177-9614-B3C9E4C7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61050-F76A-1379-3A09-07706F94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847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189E-3033-A32D-E647-EF6D12AA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F282D-C8E6-3372-1F43-D6011458D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624BE-3306-59B0-5739-096D7D4CB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ADA03-21D0-F172-A0C0-4DE633CA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BAA2A-EDC4-EB6D-84FD-602FD2E6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06D80-9FE6-54C6-CA10-BEEC1271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321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C740-C821-6F46-722C-60A59565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55572-CD4D-41D4-3D03-394ADE71C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0CB2F-05D9-C03A-F1CA-0554CE651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6760B-7F23-3284-8B9A-63D02C762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B21DA-EEE4-A739-55B6-76B61268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A4EB7-EE30-8899-CCFD-F55D9F66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C58A8-34D0-F03F-9A14-8361FFF5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F0CD8-D316-9100-F0F9-0160EAC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951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A088-2A05-6DE9-87BA-912E68F1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38CE4-7DA9-9291-1D1E-AC0D514E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25B0C-E1B0-F7D6-EEA1-A684FD9A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7BAB6-05A5-20BF-F735-1CD77411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698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2963C-5D4F-82ED-75F6-A2A2A76F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048C6-967C-546C-9607-7859C2B2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7B55B-F4FF-A407-8D5E-745AE009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220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6ABD-275B-DCE8-78ED-4BAF16C5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1EA3-3467-7269-BC22-424D892E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3DA1E-628F-9CFC-DF61-970BB32E2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6CCD-8779-E57B-DDDF-DAD6D8B4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AF5CA-1FC1-06B7-FAD9-CFF02224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3AD24-7EAF-30D2-56B2-634B5867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653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7303-B3A6-87C5-C492-1EB0A106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3EDDB-3A5B-4DC3-536E-8B789FB43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EC926-59E0-4ADF-7C3C-672F30467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6166C-8166-90E5-1FF8-6E2F1D94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1594A-52C1-7843-94C3-CCF44901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09224-DDBB-CE2E-D928-FD527FDD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712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94B4-1AB4-6202-073E-61CE1465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300FB-2B7E-8962-3E37-329FF66EC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46216-6999-F197-B736-6B8AF9193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Image analysis - Team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A6CC-A105-A464-7067-CB56ECAE6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E525-ABE2-AE6F-4BBB-7944837CC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3B96D-3FF8-43E1-B047-F197CC5E1AF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702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k-nearest-neighbors-and-the-curse-of-dimensionality-e39d10a6105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Chevron 5">
            <a:extLst>
              <a:ext uri="{FF2B5EF4-FFF2-40B4-BE49-F238E27FC236}">
                <a16:creationId xmlns:a16="http://schemas.microsoft.com/office/drawing/2014/main" id="{671F4562-1C30-F6BE-D483-8A11BD8D3AD1}"/>
              </a:ext>
            </a:extLst>
          </p:cNvPr>
          <p:cNvSpPr/>
          <p:nvPr/>
        </p:nvSpPr>
        <p:spPr>
          <a:xfrm>
            <a:off x="-1099128" y="591127"/>
            <a:ext cx="8368146" cy="1145309"/>
          </a:xfrm>
          <a:prstGeom prst="chevron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Digit recognition</a:t>
            </a:r>
            <a:endParaRPr kumimoji="0" lang="en-DE" sz="6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3E6C5F1-BEDB-319D-5D7D-22475C436F02}"/>
              </a:ext>
            </a:extLst>
          </p:cNvPr>
          <p:cNvSpPr/>
          <p:nvPr/>
        </p:nvSpPr>
        <p:spPr>
          <a:xfrm>
            <a:off x="-92364" y="1958109"/>
            <a:ext cx="3953164" cy="974437"/>
          </a:xfrm>
          <a:prstGeom prst="rightArrow">
            <a:avLst>
              <a:gd name="adj1" fmla="val 50000"/>
              <a:gd name="adj2" fmla="val 68182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     </a:t>
            </a:r>
            <a:r>
              <a:rPr lang="en-US" sz="3200">
                <a:solidFill>
                  <a:schemeClr val="tx1"/>
                </a:solidFill>
                <a:latin typeface="Corbel Light" panose="020B0303020204020204" pitchFamily="34" charset="0"/>
              </a:rPr>
              <a:t>Final Presentation</a:t>
            </a:r>
            <a:endParaRPr kumimoji="0" lang="en-US" sz="2400" b="0" i="0" u="none" strike="noStrike" kern="1200" cap="none" spc="0" normalizeH="0" baseline="0" noProof="0">
              <a:ln w="0">
                <a:solidFill>
                  <a:srgbClr val="5B9BD5">
                    <a:lumMod val="75000"/>
                  </a:srgb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urier New" panose="02070309020205020404" pitchFamily="49" charset="0"/>
              <a:ea typeface="Cascadia Code" panose="020B06090200000200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81D79A9-AFC5-1B9F-622C-880DD21E6039}"/>
              </a:ext>
            </a:extLst>
          </p:cNvPr>
          <p:cNvSpPr/>
          <p:nvPr/>
        </p:nvSpPr>
        <p:spPr>
          <a:xfrm>
            <a:off x="0" y="3269673"/>
            <a:ext cx="7624618" cy="1714115"/>
          </a:xfrm>
          <a:prstGeom prst="homePlate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Presented by Daria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Morkis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, Alex Kohlmann and Karolina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Walach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Supervisor: Dr. Leonid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Kostrykin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, PD Dr. Karl Rohr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Tutor: Hannah Winter</a:t>
            </a:r>
            <a:endParaRPr kumimoji="0" lang="en-DE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57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81EEE-F2F8-BA11-D5EB-CB72C018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err="1"/>
              <a:t>Why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accuracies</a:t>
            </a:r>
            <a:r>
              <a:rPr lang="de-DE"/>
              <a:t> different?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F4E409-DC03-6CED-21D7-E071D4A4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Possible </a:t>
            </a:r>
            <a:r>
              <a:rPr lang="de-DE" err="1"/>
              <a:t>explanations</a:t>
            </a:r>
            <a:r>
              <a:rPr lang="de-DE"/>
              <a:t>: </a:t>
            </a:r>
          </a:p>
          <a:p>
            <a:pPr marL="0" indent="0">
              <a:buNone/>
            </a:pPr>
            <a:endParaRPr lang="de-DE"/>
          </a:p>
          <a:p>
            <a:pPr marL="514350" indent="-514350">
              <a:buFont typeface="+mj-lt"/>
              <a:buAutoNum type="arabicPeriod"/>
            </a:pPr>
            <a:r>
              <a:rPr lang="de-DE"/>
              <a:t>Different </a:t>
            </a:r>
            <a:r>
              <a:rPr lang="de-DE" err="1"/>
              <a:t>rounding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euclidean</a:t>
            </a:r>
            <a:r>
              <a:rPr lang="de-DE"/>
              <a:t> </a:t>
            </a:r>
            <a:r>
              <a:rPr lang="de-DE" err="1"/>
              <a:t>distances</a:t>
            </a:r>
            <a:endParaRPr lang="de-DE"/>
          </a:p>
          <a:p>
            <a:pPr marL="514350" indent="-514350">
              <a:buFont typeface="+mj-lt"/>
              <a:buAutoNum type="arabicPeriod"/>
            </a:pPr>
            <a:r>
              <a:rPr lang="de-DE"/>
              <a:t>Different </a:t>
            </a:r>
            <a:r>
              <a:rPr lang="de-DE" err="1"/>
              <a:t>selection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nearest</a:t>
            </a:r>
            <a:r>
              <a:rPr lang="de-DE"/>
              <a:t> </a:t>
            </a:r>
            <a:r>
              <a:rPr lang="de-DE" err="1"/>
              <a:t>neighbor</a:t>
            </a:r>
            <a:endParaRPr lang="de-DE"/>
          </a:p>
          <a:p>
            <a:pPr marL="514350" indent="-514350">
              <a:buFont typeface="+mj-lt"/>
              <a:buAutoNum type="arabicPeriod"/>
            </a:pPr>
            <a:r>
              <a:rPr lang="de-DE"/>
              <a:t>Different </a:t>
            </a:r>
            <a:r>
              <a:rPr lang="de-DE" err="1"/>
              <a:t>selection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common</a:t>
            </a:r>
            <a:r>
              <a:rPr lang="de-DE"/>
              <a:t> </a:t>
            </a:r>
            <a:r>
              <a:rPr lang="de-DE" err="1"/>
              <a:t>label</a:t>
            </a:r>
            <a:r>
              <a:rPr lang="de-DE"/>
              <a:t> (</a:t>
            </a:r>
            <a:r>
              <a:rPr lang="de-DE" err="1"/>
              <a:t>when</a:t>
            </a:r>
            <a:r>
              <a:rPr lang="de-DE"/>
              <a:t> k </a:t>
            </a:r>
            <a:r>
              <a:rPr lang="de-DE" err="1"/>
              <a:t>even</a:t>
            </a:r>
            <a:r>
              <a:rPr lang="de-DE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1D8FD-C835-1C93-9AE2-1F86B690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78DFE5-4F49-E687-CCE5-0B4C0E44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BE378-C4E7-BC72-2DE8-881AFD25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604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E01372-57A0-7DD2-DE23-368CC14E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F68670-093E-ABEA-4911-645C4D04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193A92-478F-F57E-5A16-A959AC38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11</a:t>
            </a:fld>
            <a:endParaRPr lang="en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FAA931-5DA4-0934-52DB-2AFE56112FC9}"/>
              </a:ext>
            </a:extLst>
          </p:cNvPr>
          <p:cNvSpPr txBox="1"/>
          <p:nvPr/>
        </p:nvSpPr>
        <p:spPr>
          <a:xfrm>
            <a:off x="2668645" y="470357"/>
            <a:ext cx="68547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err="1">
                <a:latin typeface="Calibri Light"/>
                <a:cs typeface="Calibri Light"/>
              </a:rPr>
              <a:t>Principal</a:t>
            </a:r>
            <a:r>
              <a:rPr lang="de-DE" sz="4800">
                <a:latin typeface="Calibri Light"/>
                <a:cs typeface="Calibri Light"/>
              </a:rPr>
              <a:t> </a:t>
            </a:r>
            <a:r>
              <a:rPr lang="de-DE" sz="4800" err="1">
                <a:latin typeface="Calibri Light"/>
                <a:cs typeface="Calibri Light"/>
              </a:rPr>
              <a:t>components</a:t>
            </a:r>
            <a:endParaRPr lang="de-DE">
              <a:cs typeface="Calibri" panose="020F0502020204030204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5059B0F-C476-63B0-59ED-13BE6D419666}"/>
              </a:ext>
            </a:extLst>
          </p:cNvPr>
          <p:cNvSpPr txBox="1"/>
          <p:nvPr/>
        </p:nvSpPr>
        <p:spPr>
          <a:xfrm>
            <a:off x="15781233" y="35607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17A48C-FDFA-29CE-0F58-C7051C11975F}"/>
              </a:ext>
            </a:extLst>
          </p:cNvPr>
          <p:cNvSpPr txBox="1"/>
          <p:nvPr/>
        </p:nvSpPr>
        <p:spPr>
          <a:xfrm>
            <a:off x="3178968" y="3024187"/>
            <a:ext cx="2012156" cy="226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pic>
        <p:nvPicPr>
          <p:cNvPr id="8" name="Grafik 8" descr="Ein Bild, das Text, Reihe, Diagramm, parallel enthält.&#10;&#10;Beschreibung automatisch generiert.">
            <a:extLst>
              <a:ext uri="{FF2B5EF4-FFF2-40B4-BE49-F238E27FC236}">
                <a16:creationId xmlns:a16="http://schemas.microsoft.com/office/drawing/2014/main" id="{781B2D3F-34BE-C707-B59F-9B760747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28" y="1712943"/>
            <a:ext cx="5803105" cy="434294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1D205F3-F94F-9FD8-632A-917F1C947132}"/>
              </a:ext>
            </a:extLst>
          </p:cNvPr>
          <p:cNvSpPr txBox="1"/>
          <p:nvPr/>
        </p:nvSpPr>
        <p:spPr>
          <a:xfrm>
            <a:off x="8036718" y="2762250"/>
            <a:ext cx="1107281" cy="7977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pic>
        <p:nvPicPr>
          <p:cNvPr id="10" name="Grafik 10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727B3E22-D8D1-23C5-3014-C6B0B6106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28" y="1715691"/>
            <a:ext cx="5529261" cy="43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6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0FA76-2AC9-BAB7-F79D-002F54E5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43BA3-00BE-BB9F-04B8-1EB5EC4A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9FA1B2-65D8-6A3D-899F-BFEAFCBD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12</a:t>
            </a:fld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0C819C8-001F-D5F3-52CB-6EB77FE113E2}"/>
              </a:ext>
            </a:extLst>
          </p:cNvPr>
          <p:cNvSpPr txBox="1"/>
          <p:nvPr/>
        </p:nvSpPr>
        <p:spPr>
          <a:xfrm>
            <a:off x="644583" y="470357"/>
            <a:ext cx="1087902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err="1">
                <a:latin typeface="Calibri Light"/>
                <a:cs typeface="Calibri Light"/>
              </a:rPr>
              <a:t>Execution</a:t>
            </a:r>
            <a:r>
              <a:rPr lang="de-DE" sz="4800">
                <a:latin typeface="Calibri Light"/>
                <a:cs typeface="Calibri Light"/>
              </a:rPr>
              <a:t> time and </a:t>
            </a:r>
            <a:r>
              <a:rPr lang="de-DE" sz="4800" err="1">
                <a:latin typeface="Calibri Light"/>
                <a:cs typeface="Calibri Light"/>
              </a:rPr>
              <a:t>accuracies</a:t>
            </a:r>
            <a:r>
              <a:rPr lang="de-DE" sz="4800">
                <a:latin typeface="Calibri Light"/>
                <a:cs typeface="Calibri Light"/>
              </a:rPr>
              <a:t> </a:t>
            </a:r>
            <a:r>
              <a:rPr lang="de-DE" sz="4800" err="1">
                <a:latin typeface="Calibri Light"/>
                <a:cs typeface="Calibri Light"/>
              </a:rPr>
              <a:t>for</a:t>
            </a:r>
            <a:r>
              <a:rPr lang="de-DE" sz="4800">
                <a:latin typeface="Calibri Light"/>
                <a:cs typeface="Calibri Light"/>
              </a:rPr>
              <a:t> different </a:t>
            </a:r>
            <a:r>
              <a:rPr lang="de-DE" sz="4800" err="1">
                <a:latin typeface="Calibri Light"/>
                <a:cs typeface="Calibri Light"/>
              </a:rPr>
              <a:t>numbers</a:t>
            </a:r>
            <a:r>
              <a:rPr lang="de-DE" sz="4800">
                <a:latin typeface="Calibri Light"/>
                <a:cs typeface="Calibri Light"/>
              </a:rPr>
              <a:t> </a:t>
            </a:r>
            <a:r>
              <a:rPr lang="de-DE" sz="4800" err="1">
                <a:latin typeface="Calibri Light"/>
                <a:cs typeface="Calibri Light"/>
              </a:rPr>
              <a:t>of</a:t>
            </a:r>
            <a:r>
              <a:rPr lang="de-DE" sz="4800">
                <a:latin typeface="Calibri Light"/>
                <a:cs typeface="Calibri Light"/>
              </a:rPr>
              <a:t> PCs</a:t>
            </a:r>
          </a:p>
        </p:txBody>
      </p:sp>
      <p:pic>
        <p:nvPicPr>
          <p:cNvPr id="9" name="Grafik 9" descr="Ein Bild, das Text, Screenshot, Display, Reihe enthält.&#10;&#10;Beschreibung automatisch generiert.">
            <a:extLst>
              <a:ext uri="{FF2B5EF4-FFF2-40B4-BE49-F238E27FC236}">
                <a16:creationId xmlns:a16="http://schemas.microsoft.com/office/drawing/2014/main" id="{B762A9D2-A55E-6584-B464-E7FA165EB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60" y="2301796"/>
            <a:ext cx="4767262" cy="3796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10" descr="Ein Bild, das Text, Screenshot, Reihe, Diagramm enthält.&#10;&#10;Beschreibung automatisch generiert.">
            <a:extLst>
              <a:ext uri="{FF2B5EF4-FFF2-40B4-BE49-F238E27FC236}">
                <a16:creationId xmlns:a16="http://schemas.microsoft.com/office/drawing/2014/main" id="{E6D9F8C3-5528-4400-65AD-D8311E22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931" y="2299098"/>
            <a:ext cx="4862511" cy="3789758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8C68D741-7D99-F191-24A3-EC729FDFC946}"/>
              </a:ext>
            </a:extLst>
          </p:cNvPr>
          <p:cNvSpPr/>
          <p:nvPr/>
        </p:nvSpPr>
        <p:spPr>
          <a:xfrm rot="10800000">
            <a:off x="3197624" y="2923263"/>
            <a:ext cx="142874" cy="8393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021209-76BF-D4E5-C499-021E4956AA79}"/>
              </a:ext>
            </a:extLst>
          </p:cNvPr>
          <p:cNvSpPr txBox="1"/>
          <p:nvPr/>
        </p:nvSpPr>
        <p:spPr>
          <a:xfrm>
            <a:off x="2797969" y="3762375"/>
            <a:ext cx="2857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cs typeface="Calibri"/>
              </a:rPr>
              <a:t>Decrease</a:t>
            </a:r>
            <a:r>
              <a:rPr lang="de-DE">
                <a:cs typeface="Calibri"/>
              </a:rPr>
              <a:t> in </a:t>
            </a:r>
            <a:r>
              <a:rPr lang="de-DE" err="1">
                <a:cs typeface="Calibri"/>
              </a:rPr>
              <a:t>accuracy</a:t>
            </a:r>
            <a:r>
              <a:rPr lang="de-DE">
                <a:cs typeface="Calibri"/>
              </a:rPr>
              <a:t>: </a:t>
            </a:r>
            <a:r>
              <a:rPr lang="de-DE" err="1">
                <a:cs typeface="Calibri"/>
              </a:rPr>
              <a:t>Why</a:t>
            </a:r>
            <a:r>
              <a:rPr lang="de-DE"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586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D57F2220-8AF3-885B-13CE-828F8B5225E0}"/>
              </a:ext>
            </a:extLst>
          </p:cNvPr>
          <p:cNvSpPr/>
          <p:nvPr/>
        </p:nvSpPr>
        <p:spPr>
          <a:xfrm>
            <a:off x="642936" y="4524376"/>
            <a:ext cx="6965155" cy="6965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141A08-C87F-A84B-011A-0EADD09D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B66E15-E919-8A4E-75AA-C51FC26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0CD138-B49C-A3DC-9A1D-30467EDB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13</a:t>
            </a:fld>
            <a:endParaRPr lang="en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A1A1B1-0D62-CD56-7063-F101556F8B1B}"/>
              </a:ext>
            </a:extLst>
          </p:cNvPr>
          <p:cNvSpPr txBox="1"/>
          <p:nvPr/>
        </p:nvSpPr>
        <p:spPr>
          <a:xfrm>
            <a:off x="4691062" y="1297781"/>
            <a:ext cx="1833562" cy="678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pic>
        <p:nvPicPr>
          <p:cNvPr id="6" name="Grafik 6" descr="Ein Bild, das Entwurf, Zeichnung, Diagramm, Design enthält.&#10;&#10;Beschreibung automatisch generiert.">
            <a:extLst>
              <a:ext uri="{FF2B5EF4-FFF2-40B4-BE49-F238E27FC236}">
                <a16:creationId xmlns:a16="http://schemas.microsoft.com/office/drawing/2014/main" id="{D6A4ECC5-819E-1198-25FD-C9C919527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" t="57" r="92" b="13532"/>
          <a:stretch/>
        </p:blipFill>
        <p:spPr>
          <a:xfrm>
            <a:off x="692348" y="2391676"/>
            <a:ext cx="6483556" cy="224282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B728FF7-9831-D3B3-2CEB-5910215427C9}"/>
              </a:ext>
            </a:extLst>
          </p:cNvPr>
          <p:cNvSpPr txBox="1"/>
          <p:nvPr/>
        </p:nvSpPr>
        <p:spPr>
          <a:xfrm>
            <a:off x="644583" y="470357"/>
            <a:ext cx="108790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err="1">
                <a:latin typeface="Calibri Light"/>
                <a:cs typeface="Calibri Light"/>
              </a:rPr>
              <a:t>Curse</a:t>
            </a:r>
            <a:r>
              <a:rPr lang="de-DE" sz="4800">
                <a:latin typeface="Calibri Light"/>
                <a:cs typeface="Calibri Light"/>
              </a:rPr>
              <a:t> </a:t>
            </a:r>
            <a:r>
              <a:rPr lang="de-DE" sz="4800" err="1">
                <a:latin typeface="Calibri Light"/>
                <a:cs typeface="Calibri Light"/>
              </a:rPr>
              <a:t>of</a:t>
            </a:r>
            <a:r>
              <a:rPr lang="de-DE" sz="4800">
                <a:latin typeface="Calibri Light"/>
                <a:cs typeface="Calibri Light"/>
              </a:rPr>
              <a:t> </a:t>
            </a:r>
            <a:r>
              <a:rPr lang="de-DE" sz="4800" err="1">
                <a:latin typeface="Calibri Light"/>
                <a:cs typeface="Calibri Light"/>
              </a:rPr>
              <a:t>dimensionality</a:t>
            </a:r>
            <a:r>
              <a:rPr lang="de-DE" sz="4800">
                <a:latin typeface="Calibri Light"/>
                <a:cs typeface="Calibri Light"/>
              </a:rPr>
              <a:t> 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10756C-3246-3ED1-DC1B-1189DE5C1315}"/>
              </a:ext>
            </a:extLst>
          </p:cNvPr>
          <p:cNvSpPr txBox="1"/>
          <p:nvPr/>
        </p:nvSpPr>
        <p:spPr>
          <a:xfrm>
            <a:off x="767952" y="4691062"/>
            <a:ext cx="700087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err="1">
                <a:solidFill>
                  <a:schemeClr val="bg1"/>
                </a:solidFill>
                <a:cs typeface="Calibri"/>
              </a:rPr>
              <a:t>Increase</a:t>
            </a:r>
            <a:r>
              <a:rPr lang="de-DE">
                <a:solidFill>
                  <a:schemeClr val="bg1"/>
                </a:solidFill>
                <a:cs typeface="Calibri"/>
              </a:rPr>
              <a:t> </a:t>
            </a:r>
            <a:r>
              <a:rPr lang="de-DE" err="1">
                <a:solidFill>
                  <a:schemeClr val="bg1"/>
                </a:solidFill>
                <a:cs typeface="Calibri"/>
              </a:rPr>
              <a:t>of</a:t>
            </a:r>
            <a:r>
              <a:rPr lang="de-DE">
                <a:solidFill>
                  <a:schemeClr val="bg1"/>
                </a:solidFill>
                <a:cs typeface="Calibri"/>
              </a:rPr>
              <a:t> </a:t>
            </a:r>
            <a:r>
              <a:rPr lang="de-DE" err="1">
                <a:solidFill>
                  <a:schemeClr val="bg1"/>
                </a:solidFill>
                <a:cs typeface="Calibri"/>
              </a:rPr>
              <a:t>dimensions</a:t>
            </a:r>
            <a:endParaRPr lang="de-DE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EA8CFB1A-DCA3-0BDD-A413-846C414AEB64}"/>
              </a:ext>
            </a:extLst>
          </p:cNvPr>
          <p:cNvSpPr txBox="1">
            <a:spLocks/>
          </p:cNvSpPr>
          <p:nvPr/>
        </p:nvSpPr>
        <p:spPr>
          <a:xfrm>
            <a:off x="7453312" y="1983978"/>
            <a:ext cx="3917157" cy="2902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endParaRPr lang="de-DE"/>
          </a:p>
          <a:p>
            <a:pPr marL="457200" indent="-457200">
              <a:buFont typeface="+mj-lt"/>
              <a:buAutoNum type="arabicPeriod"/>
            </a:pPr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AD58A5-4A82-41D5-12BE-BE194BCAFCD4}"/>
              </a:ext>
            </a:extLst>
          </p:cNvPr>
          <p:cNvSpPr txBox="1"/>
          <p:nvPr/>
        </p:nvSpPr>
        <p:spPr>
          <a:xfrm>
            <a:off x="7768828" y="2250281"/>
            <a:ext cx="445293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>
                <a:cs typeface="Calibri" panose="020F0502020204030204"/>
              </a:rPr>
              <a:t>More PCs -&gt; more information </a:t>
            </a:r>
          </a:p>
          <a:p>
            <a:pPr marL="285750" indent="-285750">
              <a:buFont typeface="Wingdings"/>
              <a:buChar char="§"/>
            </a:pPr>
            <a:r>
              <a:rPr lang="en-US" sz="2400">
                <a:cs typeface="Calibri" panose="020F0502020204030204"/>
              </a:rPr>
              <a:t>More possibilities to differ from one another</a:t>
            </a:r>
          </a:p>
          <a:p>
            <a:pPr marL="285750" indent="-285750">
              <a:buFont typeface="Wingdings"/>
              <a:buChar char="§"/>
            </a:pPr>
            <a:r>
              <a:rPr lang="en-US" sz="2400">
                <a:cs typeface="Calibri" panose="020F0502020204030204"/>
              </a:rPr>
              <a:t>increase of distance between datapoints</a:t>
            </a:r>
          </a:p>
          <a:p>
            <a:pPr marL="285750" indent="-285750">
              <a:buFont typeface="Wingdings"/>
              <a:buChar char="§"/>
            </a:pPr>
            <a:r>
              <a:rPr lang="en-US" sz="2400">
                <a:cs typeface="Calibri" panose="020F0502020204030204"/>
              </a:rPr>
              <a:t>Finding k-nearest neighbors becomes more difficult </a:t>
            </a:r>
          </a:p>
        </p:txBody>
      </p:sp>
    </p:spTree>
    <p:extLst>
      <p:ext uri="{BB962C8B-B14F-4D97-AF65-F5344CB8AC3E}">
        <p14:creationId xmlns:p14="http://schemas.microsoft.com/office/powerpoint/2010/main" val="160489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57F36-DBB8-5DED-6A8E-F7AB4F4A0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1388"/>
            <a:ext cx="9144000" cy="906462"/>
          </a:xfrm>
        </p:spPr>
        <p:txBody>
          <a:bodyPr>
            <a:noAutofit/>
          </a:bodyPr>
          <a:lstStyle/>
          <a:p>
            <a:r>
              <a:rPr lang="de-DE" sz="4800"/>
              <a:t>Error Analysis – </a:t>
            </a:r>
            <a:br>
              <a:rPr lang="de-DE" sz="4800"/>
            </a:br>
            <a:r>
              <a:rPr lang="de-DE" sz="4800" err="1"/>
              <a:t>balanced</a:t>
            </a:r>
            <a:r>
              <a:rPr lang="de-DE" sz="4800"/>
              <a:t> </a:t>
            </a:r>
            <a:r>
              <a:rPr lang="de-DE" sz="4800" err="1"/>
              <a:t>or</a:t>
            </a:r>
            <a:r>
              <a:rPr lang="de-DE" sz="4800"/>
              <a:t> </a:t>
            </a:r>
            <a:r>
              <a:rPr lang="de-DE" sz="4800" err="1"/>
              <a:t>imbalanced</a:t>
            </a:r>
            <a:r>
              <a:rPr lang="de-DE" sz="4800"/>
              <a:t>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8CC19-FEB1-25A8-CAD5-5833B4D6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1400"/>
            <a:ext cx="9144000" cy="2908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de-DE"/>
          </a:p>
          <a:p>
            <a:pPr algn="l"/>
            <a:endParaRPr lang="de-DE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1C6B2-538A-9FE3-9A02-AF245E36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A26F02-7BCF-422E-8919-014F96F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0D676-0FF9-221C-2786-ED6D2AA8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14</a:t>
            </a:fld>
            <a:endParaRPr lang="en-DE"/>
          </a:p>
        </p:txBody>
      </p:sp>
      <p:pic>
        <p:nvPicPr>
          <p:cNvPr id="7" name="Grafik 7" descr="Ein Bild, das Text, Screenshot, Reihe, parallel enthält.&#10;&#10;Beschreibung automatisch generiert.">
            <a:extLst>
              <a:ext uri="{FF2B5EF4-FFF2-40B4-BE49-F238E27FC236}">
                <a16:creationId xmlns:a16="http://schemas.microsoft.com/office/drawing/2014/main" id="{DEB8E69C-1D9A-A24C-12F8-5F875A94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42" y="1906859"/>
            <a:ext cx="8962766" cy="44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5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57F36-DBB8-5DED-6A8E-F7AB4F4A0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5176"/>
            <a:ext cx="9144000" cy="906462"/>
          </a:xfrm>
        </p:spPr>
        <p:txBody>
          <a:bodyPr>
            <a:noAutofit/>
          </a:bodyPr>
          <a:lstStyle/>
          <a:p>
            <a:r>
              <a:rPr lang="de-DE" sz="4800"/>
              <a:t>Error Analysis – </a:t>
            </a:r>
            <a:br>
              <a:rPr lang="de-DE" sz="4800"/>
            </a:br>
            <a:r>
              <a:rPr lang="de-DE" sz="4800" err="1"/>
              <a:t>classification</a:t>
            </a:r>
            <a:r>
              <a:rPr lang="de-DE" sz="4800"/>
              <a:t> </a:t>
            </a:r>
            <a:r>
              <a:rPr lang="de-DE" sz="4800" err="1"/>
              <a:t>report</a:t>
            </a:r>
            <a:endParaRPr lang="de-DE" sz="48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8CC19-FEB1-25A8-CAD5-5833B4D6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1400"/>
            <a:ext cx="9144000" cy="2908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de-DE">
              <a:cs typeface="Calibri" panose="020F0502020204030204"/>
            </a:endParaRPr>
          </a:p>
          <a:p>
            <a:pPr algn="l"/>
            <a:endParaRPr lang="de-DE">
              <a:cs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1C6B2-538A-9FE3-9A02-AF245E36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A26F02-7BCF-422E-8919-014F96F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0D676-0FF9-221C-2786-ED6D2AA8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15</a:t>
            </a:fld>
            <a:endParaRPr lang="en-DE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6FD31956-D501-C8C9-C304-DE2A9141EDBC}"/>
              </a:ext>
            </a:extLst>
          </p:cNvPr>
          <p:cNvSpPr txBox="1">
            <a:spLocks/>
          </p:cNvSpPr>
          <p:nvPr/>
        </p:nvSpPr>
        <p:spPr>
          <a:xfrm>
            <a:off x="1676400" y="2463800"/>
            <a:ext cx="9144000" cy="2908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en-US"/>
            </a:br>
            <a:endParaRPr lang="de-DE">
              <a:cs typeface="Calibri" panose="020F0502020204030204"/>
            </a:endParaRPr>
          </a:p>
          <a:p>
            <a:pPr algn="l"/>
            <a:endParaRPr lang="de-DE">
              <a:ea typeface="Calibri" panose="020F0502020204030204"/>
              <a:cs typeface="Calibri" panose="020F0502020204030204"/>
            </a:endParaRPr>
          </a:p>
          <a:p>
            <a:pPr algn="l"/>
            <a:endParaRPr lang="de-DE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0" name="Grafik 10" descr="Ein Bild, das Schwarz, Dunkelheit enthält.&#10;&#10;Beschreibung automatisch generiert.">
            <a:extLst>
              <a:ext uri="{FF2B5EF4-FFF2-40B4-BE49-F238E27FC236}">
                <a16:creationId xmlns:a16="http://schemas.microsoft.com/office/drawing/2014/main" id="{75779831-E42E-C922-AB9A-20E175778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90" y="2026732"/>
            <a:ext cx="9142969" cy="37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57F36-DBB8-5DED-6A8E-F7AB4F4A0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1388"/>
            <a:ext cx="9144000" cy="906462"/>
          </a:xfrm>
        </p:spPr>
        <p:txBody>
          <a:bodyPr>
            <a:noAutofit/>
          </a:bodyPr>
          <a:lstStyle/>
          <a:p>
            <a:r>
              <a:rPr lang="de-DE" sz="4800"/>
              <a:t>Error Analysis – </a:t>
            </a:r>
            <a:br>
              <a:rPr lang="de-DE" sz="4800"/>
            </a:br>
            <a:r>
              <a:rPr lang="de-DE" sz="4800" err="1"/>
              <a:t>classification</a:t>
            </a:r>
            <a:r>
              <a:rPr lang="de-DE" sz="4800"/>
              <a:t> </a:t>
            </a:r>
            <a:r>
              <a:rPr lang="de-DE" sz="4800" err="1"/>
              <a:t>report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8CC19-FEB1-25A8-CAD5-5833B4D6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1400"/>
            <a:ext cx="9144000" cy="2908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de-DE"/>
          </a:p>
          <a:p>
            <a:pPr algn="l"/>
            <a:endParaRPr lang="de-DE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1C6B2-538A-9FE3-9A02-AF245E36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A26F02-7BCF-422E-8919-014F96F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0D676-0FF9-221C-2786-ED6D2AA8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16</a:t>
            </a:fld>
            <a:endParaRPr lang="en-DE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8980AA0-C573-8AEB-2DB3-344DF79A3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53487"/>
              </p:ext>
            </p:extLst>
          </p:nvPr>
        </p:nvGraphicFramePr>
        <p:xfrm>
          <a:off x="1635548" y="2025227"/>
          <a:ext cx="8760072" cy="387415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51093">
                  <a:extLst>
                    <a:ext uri="{9D8B030D-6E8A-4147-A177-3AD203B41FA5}">
                      <a16:colId xmlns:a16="http://schemas.microsoft.com/office/drawing/2014/main" val="1400527996"/>
                    </a:ext>
                  </a:extLst>
                </a:gridCol>
                <a:gridCol w="1882130">
                  <a:extLst>
                    <a:ext uri="{9D8B030D-6E8A-4147-A177-3AD203B41FA5}">
                      <a16:colId xmlns:a16="http://schemas.microsoft.com/office/drawing/2014/main" val="3901383986"/>
                    </a:ext>
                  </a:extLst>
                </a:gridCol>
                <a:gridCol w="1788361">
                  <a:extLst>
                    <a:ext uri="{9D8B030D-6E8A-4147-A177-3AD203B41FA5}">
                      <a16:colId xmlns:a16="http://schemas.microsoft.com/office/drawing/2014/main" val="2719301504"/>
                    </a:ext>
                  </a:extLst>
                </a:gridCol>
                <a:gridCol w="1787395">
                  <a:extLst>
                    <a:ext uri="{9D8B030D-6E8A-4147-A177-3AD203B41FA5}">
                      <a16:colId xmlns:a16="http://schemas.microsoft.com/office/drawing/2014/main" val="3480268623"/>
                    </a:ext>
                  </a:extLst>
                </a:gridCol>
                <a:gridCol w="1651093">
                  <a:extLst>
                    <a:ext uri="{9D8B030D-6E8A-4147-A177-3AD203B41FA5}">
                      <a16:colId xmlns:a16="http://schemas.microsoft.com/office/drawing/2014/main" val="113067661"/>
                    </a:ext>
                  </a:extLst>
                </a:gridCol>
              </a:tblGrid>
              <a:tr h="2301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digit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precision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recall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f1-score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068490"/>
                  </a:ext>
                </a:extLst>
              </a:tr>
              <a:tr h="2301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0.96      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0.99      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8231363"/>
                  </a:ext>
                </a:extLst>
              </a:tr>
              <a:tr h="2301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0.97      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0.99      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803994"/>
                  </a:ext>
                </a:extLst>
              </a:tr>
              <a:tr h="2301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0.96      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0.96      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0.96      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1032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259348"/>
                  </a:ext>
                </a:extLst>
              </a:tr>
              <a:tr h="2301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0.94      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0.96      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0.95      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6083497"/>
                  </a:ext>
                </a:extLst>
              </a:tr>
              <a:tr h="2301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0.96      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0.96      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0.96      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982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9157211"/>
                  </a:ext>
                </a:extLst>
              </a:tr>
              <a:tr h="2301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0.94      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0.95      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0.95      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892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747475"/>
                  </a:ext>
                </a:extLst>
              </a:tr>
              <a:tr h="2301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0.97      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0.97      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0.97      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1690682"/>
                  </a:ext>
                </a:extLst>
              </a:tr>
              <a:tr h="2301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0.95      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0.94      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0.95      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1028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322438"/>
                  </a:ext>
                </a:extLst>
              </a:tr>
              <a:tr h="2301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0.95      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0.94      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0.94      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974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171702"/>
                  </a:ext>
                </a:extLst>
              </a:tr>
              <a:tr h="2301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0.95      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0.93      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1009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466945"/>
                  </a:ext>
                </a:extLst>
              </a:tr>
              <a:tr h="230199">
                <a:tc gridSpan="5"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421339766"/>
                  </a:ext>
                </a:extLst>
              </a:tr>
              <a:tr h="2301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0.96      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245834"/>
                  </a:ext>
                </a:extLst>
              </a:tr>
              <a:tr h="23019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macro avg 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0.96     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0.96      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0.96      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182955"/>
                  </a:ext>
                </a:extLst>
              </a:tr>
              <a:tr h="46039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weighted avg 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0.96      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0.96      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0.96      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108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22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9" descr="Ein Bild, das Text, Screenshot, Diagramm, Quadrat enthält.&#10;&#10;Beschreibung automatisch generiert.">
            <a:extLst>
              <a:ext uri="{FF2B5EF4-FFF2-40B4-BE49-F238E27FC236}">
                <a16:creationId xmlns:a16="http://schemas.microsoft.com/office/drawing/2014/main" id="{AB9B7A89-BDC7-DCE8-9664-01F8E69D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853" y="2064150"/>
            <a:ext cx="5748294" cy="42912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957F36-DBB8-5DED-6A8E-F7AB4F4A0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297" y="1024225"/>
            <a:ext cx="9144000" cy="1040326"/>
          </a:xfrm>
        </p:spPr>
        <p:txBody>
          <a:bodyPr>
            <a:noAutofit/>
          </a:bodyPr>
          <a:lstStyle/>
          <a:p>
            <a:r>
              <a:rPr lang="de-DE" sz="4800"/>
              <a:t>Error Analysis – </a:t>
            </a:r>
            <a:br>
              <a:rPr lang="de-DE" sz="4800"/>
            </a:br>
            <a:r>
              <a:rPr lang="de-DE" sz="4800" err="1"/>
              <a:t>confusion</a:t>
            </a:r>
            <a:r>
              <a:rPr lang="de-DE" sz="4800"/>
              <a:t> </a:t>
            </a:r>
            <a:r>
              <a:rPr lang="de-DE" sz="4800" err="1"/>
              <a:t>matrix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8CC19-FEB1-25A8-CAD5-5833B4D6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1400"/>
            <a:ext cx="9144000" cy="2908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de-DE"/>
          </a:p>
          <a:p>
            <a:pPr algn="l"/>
            <a:endParaRPr lang="de-DE"/>
          </a:p>
          <a:p>
            <a:pPr algn="l"/>
            <a:endParaRPr lang="de-DE">
              <a:cs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1C6B2-538A-9FE3-9A02-AF245E36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A26F02-7BCF-422E-8919-014F96F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</a:t>
            </a:r>
            <a:r>
              <a:rPr lang="de-DE" err="1"/>
              <a:t>Morkis</a:t>
            </a:r>
            <a:r>
              <a:rPr lang="de-DE"/>
              <a:t>, Alex Kohlmann, Karolina </a:t>
            </a:r>
            <a:r>
              <a:rPr lang="de-DE" err="1"/>
              <a:t>Walach</a:t>
            </a:r>
            <a:endParaRPr lang="en-DE" err="1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0D676-0FF9-221C-2786-ED6D2AA8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17</a:t>
            </a:fld>
            <a:endParaRPr lang="en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A385151-B6BB-3147-EB7F-77F42EC14728}"/>
              </a:ext>
            </a:extLst>
          </p:cNvPr>
          <p:cNvSpPr txBox="1"/>
          <p:nvPr/>
        </p:nvSpPr>
        <p:spPr>
          <a:xfrm>
            <a:off x="8608218" y="5709046"/>
            <a:ext cx="28455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k = 4 and </a:t>
            </a:r>
            <a:r>
              <a:rPr lang="de-DE" dirty="0" err="1">
                <a:cs typeface="Calibri"/>
              </a:rPr>
              <a:t>variance</a:t>
            </a:r>
            <a:r>
              <a:rPr lang="de-DE" dirty="0">
                <a:cs typeface="Calibri"/>
              </a:rPr>
              <a:t> = 0.64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Accuracy</a:t>
            </a:r>
            <a:r>
              <a:rPr lang="de-DE" dirty="0">
                <a:cs typeface="Calibri"/>
              </a:rPr>
              <a:t> = 95.89%</a:t>
            </a:r>
          </a:p>
        </p:txBody>
      </p:sp>
    </p:spTree>
    <p:extLst>
      <p:ext uri="{BB962C8B-B14F-4D97-AF65-F5344CB8AC3E}">
        <p14:creationId xmlns:p14="http://schemas.microsoft.com/office/powerpoint/2010/main" val="78974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57F36-DBB8-5DED-6A8E-F7AB4F4A0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108" y="395631"/>
            <a:ext cx="9144000" cy="906462"/>
          </a:xfrm>
        </p:spPr>
        <p:txBody>
          <a:bodyPr>
            <a:normAutofit fontScale="90000"/>
          </a:bodyPr>
          <a:lstStyle/>
          <a:p>
            <a:r>
              <a:rPr lang="de-DE"/>
              <a:t>  </a:t>
            </a:r>
            <a:r>
              <a:rPr lang="de-DE" sz="5300" err="1"/>
              <a:t>Improvements</a:t>
            </a:r>
            <a:r>
              <a:rPr lang="de-DE" sz="5300"/>
              <a:t> – SVM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8CC19-FEB1-25A8-CAD5-5833B4D6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1400"/>
            <a:ext cx="9144000" cy="2908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de-DE"/>
          </a:p>
          <a:p>
            <a:pPr marL="457200" indent="-457200" algn="l">
              <a:buFont typeface="Calibri Light" panose="020F0302020204030204"/>
              <a:buAutoNum type="arabicPeriod"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1C6B2-538A-9FE3-9A02-AF245E36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A26F02-7BCF-422E-8919-014F96F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0D676-0FF9-221C-2786-ED6D2AA8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18</a:t>
            </a:fld>
            <a:endParaRPr lang="en-DE"/>
          </a:p>
        </p:txBody>
      </p:sp>
      <p:pic>
        <p:nvPicPr>
          <p:cNvPr id="7" name="Grafik 7" descr="Ein Bild, das Text, Screenshot, Diagramm, Quadrat enthält.&#10;&#10;Beschreibung automatisch generiert.">
            <a:extLst>
              <a:ext uri="{FF2B5EF4-FFF2-40B4-BE49-F238E27FC236}">
                <a16:creationId xmlns:a16="http://schemas.microsoft.com/office/drawing/2014/main" id="{5DC52804-91BC-4478-0C73-3B86D586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40" y="1733740"/>
            <a:ext cx="6166112" cy="462549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452B6FC-34F5-0983-1741-65AAF2AC60AC}"/>
              </a:ext>
            </a:extLst>
          </p:cNvPr>
          <p:cNvSpPr txBox="1"/>
          <p:nvPr/>
        </p:nvSpPr>
        <p:spPr>
          <a:xfrm>
            <a:off x="8608218" y="5988843"/>
            <a:ext cx="26431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cs typeface="Calibri"/>
              </a:rPr>
              <a:t>Accuracy</a:t>
            </a:r>
            <a:r>
              <a:rPr lang="de-DE">
                <a:cs typeface="Calibri"/>
              </a:rPr>
              <a:t> = 97.92%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091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57F36-DBB8-5DED-6A8E-F7AB4F4A0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795"/>
            <a:ext cx="9144000" cy="906462"/>
          </a:xfrm>
        </p:spPr>
        <p:txBody>
          <a:bodyPr>
            <a:normAutofit fontScale="90000"/>
          </a:bodyPr>
          <a:lstStyle/>
          <a:p>
            <a:r>
              <a:rPr lang="de-DE"/>
              <a:t>  </a:t>
            </a:r>
            <a:r>
              <a:rPr lang="de-DE" sz="5300" err="1"/>
              <a:t>Improvements</a:t>
            </a:r>
            <a:r>
              <a:rPr lang="de-DE" sz="5300"/>
              <a:t> – CNN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8CC19-FEB1-25A8-CAD5-5833B4D6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844" y="1585119"/>
            <a:ext cx="10191749" cy="2908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Wingdings" panose="020F0302020204030204"/>
              <a:buChar char="§"/>
            </a:pPr>
            <a:r>
              <a:rPr lang="en-US" dirty="0">
                <a:cs typeface="Calibri" panose="020F0502020204030204"/>
              </a:rPr>
              <a:t>State-of-the-art method</a:t>
            </a:r>
          </a:p>
          <a:p>
            <a:pPr marL="457200" indent="-457200" algn="l">
              <a:buFont typeface="Wingdings" panose="020F0302020204030204"/>
              <a:buChar char="§"/>
            </a:pPr>
            <a:r>
              <a:rPr lang="en-US" dirty="0">
                <a:cs typeface="Calibri" panose="020F0502020204030204"/>
              </a:rPr>
              <a:t>Accuracies of up to 99.80% possible </a:t>
            </a:r>
          </a:p>
          <a:p>
            <a:pPr marL="457200" indent="-457200" algn="l">
              <a:buFont typeface="Wingdings" panose="020F0302020204030204"/>
              <a:buChar char="§"/>
            </a:pPr>
            <a:r>
              <a:rPr lang="en-US" dirty="0">
                <a:cs typeface="Calibri" panose="020F0502020204030204"/>
              </a:rPr>
              <a:t>Our CNN: 99.08%</a:t>
            </a:r>
          </a:p>
          <a:p>
            <a:pPr marL="457200" indent="-457200" algn="l">
              <a:buFont typeface="Wingdings" panose="020F0302020204030204"/>
              <a:buChar char="§"/>
            </a:pPr>
            <a:r>
              <a:rPr lang="en-US" dirty="0">
                <a:cs typeface="Calibri" panose="020F0502020204030204"/>
              </a:rPr>
              <a:t>Reason: hierarchical feature extraction and end-to-end optimization </a:t>
            </a:r>
          </a:p>
          <a:p>
            <a:pPr marL="457200" indent="-457200" algn="l">
              <a:buFont typeface="Wingdings" panose="020F0302020204030204"/>
              <a:buChar char="§"/>
            </a:pPr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1C6B2-538A-9FE3-9A02-AF245E36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A26F02-7BCF-422E-8919-014F96F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0D676-0FF9-221C-2786-ED6D2AA8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19</a:t>
            </a:fld>
            <a:endParaRPr lang="en-DE"/>
          </a:p>
        </p:txBody>
      </p:sp>
      <p:pic>
        <p:nvPicPr>
          <p:cNvPr id="7" name="Grafik 7" descr="Ein Bild, das Text, Diagramm, Screenshot, Schrift enthält.&#10;&#10;Beschreibung automatisch generiert.">
            <a:extLst>
              <a:ext uri="{FF2B5EF4-FFF2-40B4-BE49-F238E27FC236}">
                <a16:creationId xmlns:a16="http://schemas.microsoft.com/office/drawing/2014/main" id="{21D04B2E-D767-2E05-F8D6-01875210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478" y="3526500"/>
            <a:ext cx="5207793" cy="27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1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57F36-DBB8-5DED-6A8E-F7AB4F4A0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0388"/>
            <a:ext cx="9144000" cy="906462"/>
          </a:xfrm>
        </p:spPr>
        <p:txBody>
          <a:bodyPr>
            <a:normAutofit fontScale="90000"/>
          </a:bodyPr>
          <a:lstStyle/>
          <a:p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does</a:t>
            </a:r>
            <a:r>
              <a:rPr lang="de-DE"/>
              <a:t> </a:t>
            </a:r>
            <a:r>
              <a:rPr lang="de-DE" err="1"/>
              <a:t>our</a:t>
            </a:r>
            <a:r>
              <a:rPr lang="de-DE"/>
              <a:t> code </a:t>
            </a:r>
            <a:r>
              <a:rPr lang="de-DE" err="1"/>
              <a:t>include</a:t>
            </a:r>
            <a:r>
              <a:rPr lang="de-DE"/>
              <a:t>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8CC19-FEB1-25A8-CAD5-5833B4D6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1400"/>
            <a:ext cx="9144000" cy="2908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de-DE"/>
              <a:t>PCA 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/>
              <a:t>Self-</a:t>
            </a:r>
            <a:r>
              <a:rPr lang="de-DE" err="1"/>
              <a:t>implemented</a:t>
            </a:r>
            <a:r>
              <a:rPr lang="de-DE"/>
              <a:t> </a:t>
            </a:r>
            <a:r>
              <a:rPr lang="de-DE" b="0">
                <a:effectLst/>
                <a:latin typeface="Consolas"/>
              </a:rPr>
              <a:t>KNN</a:t>
            </a:r>
            <a:endParaRPr lang="de-DE">
              <a:latin typeface="Consolas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de-DE" b="0" err="1">
                <a:effectLst/>
                <a:latin typeface="Consolas"/>
              </a:rPr>
              <a:t>KDTree</a:t>
            </a:r>
            <a:r>
              <a:rPr lang="de-DE"/>
              <a:t> and </a:t>
            </a:r>
            <a:r>
              <a:rPr lang="de-DE" b="0" err="1">
                <a:effectLst/>
                <a:latin typeface="Consolas"/>
              </a:rPr>
              <a:t>KNeighborsClassifier</a:t>
            </a:r>
            <a:endParaRPr lang="de-DE" b="0">
              <a:effectLst/>
              <a:latin typeface="Consolas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de-DE" b="0" err="1">
                <a:effectLst/>
              </a:rPr>
              <a:t>confusion</a:t>
            </a:r>
            <a:r>
              <a:rPr lang="de-DE" b="0">
                <a:effectLst/>
              </a:rPr>
              <a:t> </a:t>
            </a:r>
            <a:r>
              <a:rPr lang="de-DE" b="0" err="1">
                <a:effectLst/>
              </a:rPr>
              <a:t>matrix</a:t>
            </a:r>
            <a:r>
              <a:rPr lang="de-DE"/>
              <a:t> and </a:t>
            </a:r>
            <a:r>
              <a:rPr lang="de-DE" err="1"/>
              <a:t>classification</a:t>
            </a:r>
            <a:r>
              <a:rPr lang="de-DE"/>
              <a:t> </a:t>
            </a:r>
            <a:r>
              <a:rPr lang="de-DE" err="1"/>
              <a:t>report</a:t>
            </a:r>
            <a:endParaRPr lang="de-DE"/>
          </a:p>
          <a:p>
            <a:pPr marL="457200" indent="-457200" algn="l">
              <a:buFont typeface="+mj-lt"/>
              <a:buAutoNum type="arabicPeriod"/>
            </a:pPr>
            <a:r>
              <a:rPr lang="de-DE"/>
              <a:t>SVM</a:t>
            </a:r>
            <a:endParaRPr lang="de-DE" b="0">
              <a:effectLst/>
              <a:cs typeface="Calibri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de-DE"/>
              <a:t>CNN</a:t>
            </a:r>
            <a:endParaRPr lang="de-DE" b="0">
              <a:effectLst/>
              <a:cs typeface="Calibri"/>
            </a:endParaRPr>
          </a:p>
          <a:p>
            <a:pPr marL="457200" indent="-457200" algn="l">
              <a:buFont typeface="+mj-lt"/>
              <a:buAutoNum type="arabicPeriod"/>
            </a:pPr>
            <a:endParaRPr lang="de-DE"/>
          </a:p>
          <a:p>
            <a:pPr marL="457200" indent="-457200" algn="l">
              <a:buFont typeface="+mj-lt"/>
              <a:buAutoNum type="arabicPeriod"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1C6B2-538A-9FE3-9A02-AF245E36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A26F02-7BCF-422E-8919-014F96F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0D676-0FF9-221C-2786-ED6D2AA8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0324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B68FB-5181-14E0-08AA-00F9EBDB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AEBCA-4B9F-E78E-4075-1450E691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Grant, P. (2019). k-Nearest Neighbors and the Curse of Dimensionality. </a:t>
            </a:r>
            <a:r>
              <a:rPr lang="en-US" sz="1400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https://towardsdatascience.com/k-nearest-neighbors-and-the-curse-of-dimensionality-e39d10a6105d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. accessed on: 11.07.2023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Haran, B. (2022). K-d Trees - Computerphile. https://www.youtube.com/watch?v=BK5x7IUTIyU. accessed on: 11.07.2023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Hucker, M. (2020). Tree algorithms explained: Ball Tree Algorithm vs. KD Tree vs. Brute Force.</a:t>
            </a:r>
          </a:p>
          <a:p>
            <a:pPr marL="0" indent="0">
              <a:buNone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Meigarom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(2017). Dimensionality Reduction — Does PCA really improve classification outcome? https://towardsdatascience.com/dimensionality-reduction-does-pca-really-improve-classification-outcome-6e9ba21f0a32. accessed on: 12.07.2023</a:t>
            </a:r>
          </a:p>
          <a:p>
            <a:pPr marL="0" indent="0">
              <a:buNone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Géron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A. (2022). Hands-on machine learning with Scikit-Learn,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Keras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and TensorFlow. O'Reilly Media, Inc.</a:t>
            </a:r>
          </a:p>
          <a:p>
            <a:pPr marL="0" indent="0">
              <a:buNone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Kanstrén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T. (2020). A Look at Precision, Recall, and F1-Score. https://towardsdatascience.com/a-look-at-precision-recall-and-f1-score-36b5fd0dd3ec. accessed on: 11.07.2023</a:t>
            </a:r>
          </a:p>
          <a:p>
            <a:pPr marL="0" indent="0">
              <a:buNone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Kasperek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D.,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Podpora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M., and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Kawala-Sterniuk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A. (2022). Comparison of the Usability of Apple M1 Processors for Various Machine Learning Tasks. Sensors 22, 8005.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Klein, B. NumPy Tutorial. https://www.python-kurs.eu/numpy.php. accessed on: 07.07.2023</a:t>
            </a:r>
          </a:p>
          <a:p>
            <a:pPr marL="0" indent="0">
              <a:buNone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LeCun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Y.,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Bengio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Y., and Hinton, G. (2015). Deep learning. Nature 521, 436-444. 10.1038/nature14539.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scikit-learn.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sklearn.neighbors.KNeighborsClassifier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. https://scikit-learn.org/stable/modules/generated/sklearn.neighbors.KNeighborsClassifier.html. accessed on: 13.07.2023</a:t>
            </a:r>
          </a:p>
          <a:p>
            <a:pPr marL="0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C70757-B7F4-DA31-751E-CD54FB1C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44EE2-FDB1-293C-8C3F-7D674D87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CFCA49-933B-B447-1ABC-094EB830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5702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74014-D837-64D7-A9A9-32D2C141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03" y="2983707"/>
            <a:ext cx="10521553" cy="888207"/>
          </a:xfrm>
        </p:spPr>
        <p:txBody>
          <a:bodyPr>
            <a:normAutofit fontScale="90000"/>
          </a:bodyPr>
          <a:lstStyle/>
          <a:p>
            <a:pPr algn="ctr"/>
            <a:r>
              <a:rPr lang="de-DE">
                <a:cs typeface="Calibri Light"/>
              </a:rPr>
              <a:t>Additional Slides 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992B0A-71A5-F513-E03D-D314FCAB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1E85A1-CD20-7A3C-3344-28485BE6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648DA-A507-E30E-4F77-9EE78D5D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7774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57F36-DBB8-5DED-6A8E-F7AB4F4A0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0388"/>
            <a:ext cx="9144000" cy="906462"/>
          </a:xfrm>
        </p:spPr>
        <p:txBody>
          <a:bodyPr>
            <a:normAutofit/>
          </a:bodyPr>
          <a:lstStyle/>
          <a:p>
            <a:r>
              <a:rPr lang="de-DE" sz="4800"/>
              <a:t>K-</a:t>
            </a:r>
            <a:r>
              <a:rPr lang="de-DE" sz="4800" err="1"/>
              <a:t>Nearest</a:t>
            </a:r>
            <a:r>
              <a:rPr lang="de-DE" sz="4800"/>
              <a:t> </a:t>
            </a:r>
            <a:r>
              <a:rPr lang="de-DE" sz="4800" err="1"/>
              <a:t>Neighbors</a:t>
            </a:r>
            <a:r>
              <a:rPr lang="de-DE" sz="4800"/>
              <a:t> 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8CC19-FEB1-25A8-CAD5-5833B4D6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1400"/>
            <a:ext cx="9144000" cy="29083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de-DE"/>
          </a:p>
          <a:p>
            <a:pPr marL="457200" indent="-457200" algn="l">
              <a:buFont typeface="+mj-lt"/>
              <a:buAutoNum type="arabicPeriod"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1C6B2-538A-9FE3-9A02-AF245E36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A26F02-7BCF-422E-8919-014F96F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0D676-0FF9-221C-2786-ED6D2AA8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22</a:t>
            </a:fld>
            <a:endParaRPr lang="en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A32A46-1EE1-B3EE-DF78-158E6ACE948E}"/>
              </a:ext>
            </a:extLst>
          </p:cNvPr>
          <p:cNvSpPr txBox="1"/>
          <p:nvPr/>
        </p:nvSpPr>
        <p:spPr>
          <a:xfrm>
            <a:off x="881061" y="2244328"/>
            <a:ext cx="43338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de-DE" sz="2400" err="1">
                <a:cs typeface="Calibri" panose="020F0502020204030204"/>
              </a:rPr>
              <a:t>Calculating</a:t>
            </a:r>
            <a:r>
              <a:rPr lang="de-DE" sz="2400">
                <a:cs typeface="Calibri" panose="020F0502020204030204"/>
              </a:rPr>
              <a:t> </a:t>
            </a:r>
            <a:r>
              <a:rPr lang="de-DE" sz="2400" err="1">
                <a:cs typeface="Calibri" panose="020F0502020204030204"/>
              </a:rPr>
              <a:t>euclidean</a:t>
            </a:r>
            <a:r>
              <a:rPr lang="de-DE" sz="2400">
                <a:cs typeface="Calibri" panose="020F0502020204030204"/>
              </a:rPr>
              <a:t> </a:t>
            </a:r>
            <a:r>
              <a:rPr lang="de-DE" sz="2400" err="1">
                <a:cs typeface="Calibri" panose="020F0502020204030204"/>
              </a:rPr>
              <a:t>distance</a:t>
            </a:r>
            <a:r>
              <a:rPr lang="de-DE" sz="2400">
                <a:cs typeface="Calibri" panose="020F0502020204030204"/>
              </a:rPr>
              <a:t> </a:t>
            </a:r>
            <a:r>
              <a:rPr lang="de-DE" sz="2400" err="1">
                <a:cs typeface="Calibri" panose="020F0502020204030204"/>
              </a:rPr>
              <a:t>between</a:t>
            </a:r>
            <a:r>
              <a:rPr lang="de-DE" sz="2400">
                <a:cs typeface="Calibri" panose="020F0502020204030204"/>
              </a:rPr>
              <a:t> </a:t>
            </a:r>
            <a:r>
              <a:rPr lang="de-DE" sz="2400" err="1">
                <a:cs typeface="Calibri" panose="020F0502020204030204"/>
              </a:rPr>
              <a:t>test</a:t>
            </a:r>
            <a:r>
              <a:rPr lang="de-DE" sz="2400">
                <a:cs typeface="Calibri" panose="020F0502020204030204"/>
              </a:rPr>
              <a:t> </a:t>
            </a:r>
            <a:r>
              <a:rPr lang="de-DE" sz="2400" err="1">
                <a:cs typeface="Calibri" panose="020F0502020204030204"/>
              </a:rPr>
              <a:t>data</a:t>
            </a:r>
            <a:r>
              <a:rPr lang="de-DE" sz="2400">
                <a:cs typeface="Calibri" panose="020F0502020204030204"/>
              </a:rPr>
              <a:t> </a:t>
            </a:r>
            <a:r>
              <a:rPr lang="de-DE" sz="2400" err="1">
                <a:cs typeface="Calibri" panose="020F0502020204030204"/>
              </a:rPr>
              <a:t>point</a:t>
            </a:r>
            <a:r>
              <a:rPr lang="de-DE" sz="2400">
                <a:cs typeface="Calibri" panose="020F0502020204030204"/>
              </a:rPr>
              <a:t> and </a:t>
            </a:r>
            <a:r>
              <a:rPr lang="de-DE" sz="2400" err="1">
                <a:cs typeface="Calibri" panose="020F0502020204030204"/>
              </a:rPr>
              <a:t>train</a:t>
            </a:r>
            <a:r>
              <a:rPr lang="de-DE" sz="2400">
                <a:cs typeface="Calibri" panose="020F0502020204030204"/>
              </a:rPr>
              <a:t> </a:t>
            </a:r>
            <a:r>
              <a:rPr lang="de-DE" sz="2400" err="1">
                <a:cs typeface="Calibri" panose="020F0502020204030204"/>
              </a:rPr>
              <a:t>data</a:t>
            </a:r>
            <a:r>
              <a:rPr lang="de-DE" sz="2400">
                <a:cs typeface="Calibri" panose="020F0502020204030204"/>
              </a:rPr>
              <a:t> </a:t>
            </a:r>
            <a:r>
              <a:rPr lang="de-DE" sz="2400" err="1">
                <a:cs typeface="Calibri" panose="020F0502020204030204"/>
              </a:rPr>
              <a:t>points</a:t>
            </a:r>
            <a:endParaRPr lang="de-DE" sz="2400">
              <a:cs typeface="Calibri" panose="020F0502020204030204"/>
            </a:endParaRPr>
          </a:p>
          <a:p>
            <a:pPr marL="342900" indent="-342900">
              <a:buFontTx/>
              <a:buAutoNum type="arabicPeriod"/>
            </a:pPr>
            <a:r>
              <a:rPr lang="de-DE" sz="2400" err="1">
                <a:cs typeface="Calibri" panose="020F0502020204030204"/>
              </a:rPr>
              <a:t>Sort</a:t>
            </a:r>
            <a:r>
              <a:rPr lang="de-DE" sz="2400">
                <a:cs typeface="Calibri" panose="020F0502020204030204"/>
              </a:rPr>
              <a:t> </a:t>
            </a:r>
            <a:r>
              <a:rPr lang="de-DE" sz="2400" err="1">
                <a:cs typeface="Calibri" panose="020F0502020204030204"/>
              </a:rPr>
              <a:t>distances</a:t>
            </a:r>
            <a:r>
              <a:rPr lang="de-DE" sz="2400">
                <a:cs typeface="Calibri" panose="020F0502020204030204"/>
              </a:rPr>
              <a:t> in </a:t>
            </a:r>
            <a:r>
              <a:rPr lang="de-DE" sz="2400" err="1">
                <a:cs typeface="Calibri" panose="020F0502020204030204"/>
              </a:rPr>
              <a:t>ascending</a:t>
            </a:r>
            <a:r>
              <a:rPr lang="de-DE" sz="2400">
                <a:cs typeface="Calibri" panose="020F0502020204030204"/>
              </a:rPr>
              <a:t> </a:t>
            </a:r>
            <a:r>
              <a:rPr lang="de-DE" sz="2400" err="1">
                <a:cs typeface="Calibri" panose="020F0502020204030204"/>
              </a:rPr>
              <a:t>order</a:t>
            </a:r>
            <a:r>
              <a:rPr lang="de-DE" sz="2400">
                <a:cs typeface="Calibri" panose="020F0502020204030204"/>
              </a:rPr>
              <a:t> </a:t>
            </a:r>
          </a:p>
          <a:p>
            <a:pPr marL="342900" indent="-342900">
              <a:buFontTx/>
              <a:buAutoNum type="arabicPeriod"/>
            </a:pPr>
            <a:r>
              <a:rPr lang="de-DE" sz="2400">
                <a:cs typeface="Calibri" panose="020F0502020204030204"/>
              </a:rPr>
              <a:t>Select top k-</a:t>
            </a:r>
            <a:r>
              <a:rPr lang="de-DE" sz="2400" err="1">
                <a:cs typeface="Calibri" panose="020F0502020204030204"/>
              </a:rPr>
              <a:t>rows</a:t>
            </a:r>
            <a:r>
              <a:rPr lang="de-DE" sz="2400">
                <a:cs typeface="Calibri" panose="020F0502020204030204"/>
              </a:rPr>
              <a:t> </a:t>
            </a:r>
          </a:p>
          <a:p>
            <a:pPr marL="342900" indent="-342900">
              <a:buFontTx/>
              <a:buAutoNum type="arabicPeriod"/>
            </a:pPr>
            <a:r>
              <a:rPr lang="de-DE" sz="2400" err="1">
                <a:cs typeface="Calibri" panose="020F0502020204030204"/>
              </a:rPr>
              <a:t>Majority</a:t>
            </a:r>
            <a:r>
              <a:rPr lang="de-DE" sz="2400">
                <a:cs typeface="Calibri" panose="020F0502020204030204"/>
              </a:rPr>
              <a:t> vote </a:t>
            </a:r>
          </a:p>
          <a:p>
            <a:pPr marL="342900" indent="-342900">
              <a:buFontTx/>
              <a:buAutoNum type="arabicPeriod"/>
            </a:pPr>
            <a:r>
              <a:rPr lang="de-DE" sz="2400" err="1">
                <a:cs typeface="Calibri" panose="020F0502020204030204"/>
              </a:rPr>
              <a:t>Calculate</a:t>
            </a:r>
            <a:r>
              <a:rPr lang="de-DE" sz="2400">
                <a:cs typeface="Calibri" panose="020F0502020204030204"/>
              </a:rPr>
              <a:t> </a:t>
            </a:r>
            <a:r>
              <a:rPr lang="de-DE" sz="2400" err="1">
                <a:cs typeface="Calibri" panose="020F0502020204030204"/>
              </a:rPr>
              <a:t>accuracy</a:t>
            </a:r>
            <a:endParaRPr lang="de-DE" sz="2400">
              <a:cs typeface="Calibri" panose="020F0502020204030204"/>
            </a:endParaRPr>
          </a:p>
          <a:p>
            <a:pPr marL="342900" indent="-342900">
              <a:buFontTx/>
              <a:buAutoNum type="arabicPeriod"/>
            </a:pPr>
            <a:endParaRPr lang="de-DE" sz="2400">
              <a:cs typeface="Calibri" panose="020F0502020204030204"/>
            </a:endParaRPr>
          </a:p>
          <a:p>
            <a:pPr marL="342900" indent="-342900">
              <a:buFontTx/>
              <a:buAutoNum type="arabicPeriod"/>
            </a:pPr>
            <a:endParaRPr lang="de-DE" sz="2400">
              <a:cs typeface="Calibri" panose="020F0502020204030204"/>
            </a:endParaRPr>
          </a:p>
        </p:txBody>
      </p:sp>
      <p:pic>
        <p:nvPicPr>
          <p:cNvPr id="9" name="Grafik 9" descr="Ein Bild, das Screenshot, Reihe, Kreis, Diagramm enthält.&#10;&#10;Beschreibung automatisch generiert.">
            <a:extLst>
              <a:ext uri="{FF2B5EF4-FFF2-40B4-BE49-F238E27FC236}">
                <a16:creationId xmlns:a16="http://schemas.microsoft.com/office/drawing/2014/main" id="{A4068A28-60B6-3900-029A-B5C6BA8C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337" y="2548172"/>
            <a:ext cx="2743200" cy="2559377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EDBA8C28-F6E1-6293-6160-3D31608E4CA7}"/>
              </a:ext>
            </a:extLst>
          </p:cNvPr>
          <p:cNvSpPr/>
          <p:nvPr/>
        </p:nvSpPr>
        <p:spPr>
          <a:xfrm>
            <a:off x="8215311" y="3631406"/>
            <a:ext cx="839392" cy="4167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4" descr="Ein Bild, das Screenshot, Text, Diagramm, Kreis enthält.&#10;&#10;Beschreibung automatisch generiert.">
            <a:extLst>
              <a:ext uri="{FF2B5EF4-FFF2-40B4-BE49-F238E27FC236}">
                <a16:creationId xmlns:a16="http://schemas.microsoft.com/office/drawing/2014/main" id="{EC129921-7006-295E-9C65-8747EBE7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243" y="2469664"/>
            <a:ext cx="2820590" cy="26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16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213B0-BE93-A945-27FC-F209419B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err="1">
                <a:cs typeface="Calibri Light"/>
              </a:rPr>
              <a:t>What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could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we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have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improved</a:t>
            </a:r>
            <a:r>
              <a:rPr lang="de-DE">
                <a:cs typeface="Calibri Light"/>
              </a:rPr>
              <a:t>? 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239C-60F0-73A8-9678-23848F05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F1E3F8-A799-744B-FC3C-C4D0CAB7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BE803-DC20-698E-8703-62034C23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23</a:t>
            </a:fld>
            <a:endParaRPr lang="en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FFBF433-4BA1-B40E-7AB8-DB972BFB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1820" cy="1606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err="1">
                <a:cs typeface="Calibri"/>
              </a:rPr>
              <a:t>Our</a:t>
            </a:r>
            <a:r>
              <a:rPr lang="de-DE">
                <a:cs typeface="Calibri"/>
              </a:rPr>
              <a:t> Project: </a:t>
            </a:r>
          </a:p>
          <a:p>
            <a:pPr marL="457200" indent="-457200"/>
            <a:r>
              <a:rPr lang="de-DE">
                <a:cs typeface="Calibri"/>
              </a:rPr>
              <a:t>1 </a:t>
            </a:r>
            <a:r>
              <a:rPr lang="de-DE" err="1">
                <a:cs typeface="Calibri"/>
              </a:rPr>
              <a:t>train</a:t>
            </a:r>
            <a:r>
              <a:rPr lang="de-DE">
                <a:cs typeface="Calibri"/>
              </a:rPr>
              <a:t> </a:t>
            </a:r>
            <a:r>
              <a:rPr lang="de-DE" err="1">
                <a:cs typeface="Calibri"/>
              </a:rPr>
              <a:t>data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set</a:t>
            </a:r>
            <a:r>
              <a:rPr lang="de-DE">
                <a:cs typeface="Calibri"/>
              </a:rPr>
              <a:t> </a:t>
            </a:r>
          </a:p>
          <a:p>
            <a:pPr marL="457200" indent="-457200"/>
            <a:r>
              <a:rPr lang="de-DE">
                <a:cs typeface="Calibri"/>
              </a:rPr>
              <a:t>1 </a:t>
            </a:r>
            <a:r>
              <a:rPr lang="de-DE" err="1">
                <a:cs typeface="Calibri"/>
              </a:rPr>
              <a:t>test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data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set</a:t>
            </a:r>
            <a:r>
              <a:rPr lang="de-DE">
                <a:cs typeface="Calibri"/>
              </a:rPr>
              <a:t> </a:t>
            </a:r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0FD627EF-1445-404A-E17B-2DCAE53900EB}"/>
              </a:ext>
            </a:extLst>
          </p:cNvPr>
          <p:cNvSpPr txBox="1">
            <a:spLocks/>
          </p:cNvSpPr>
          <p:nvPr/>
        </p:nvSpPr>
        <p:spPr>
          <a:xfrm>
            <a:off x="740569" y="3621088"/>
            <a:ext cx="461010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err="1">
                <a:cs typeface="Calibri"/>
              </a:rPr>
              <a:t>Improvement</a:t>
            </a:r>
            <a:r>
              <a:rPr lang="de-DE">
                <a:cs typeface="Calibri"/>
              </a:rPr>
              <a:t>: 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de-DE">
                <a:cs typeface="Calibri"/>
              </a:rPr>
              <a:t>Split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data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sets</a:t>
            </a:r>
            <a:r>
              <a:rPr lang="de-DE">
                <a:cs typeface="Calibri"/>
              </a:rPr>
              <a:t> </a:t>
            </a:r>
          </a:p>
          <a:p>
            <a:pPr marL="457200" indent="-457200"/>
            <a:r>
              <a:rPr lang="de-DE">
                <a:cs typeface="Calibri"/>
              </a:rPr>
              <a:t>1 </a:t>
            </a:r>
            <a:r>
              <a:rPr lang="de-DE" err="1">
                <a:cs typeface="Calibri"/>
              </a:rPr>
              <a:t>train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data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set</a:t>
            </a:r>
            <a:endParaRPr lang="de-DE">
              <a:cs typeface="Calibri"/>
            </a:endParaRPr>
          </a:p>
          <a:p>
            <a:pPr marL="457200" indent="-457200"/>
            <a:r>
              <a:rPr lang="de-DE">
                <a:cs typeface="Calibri"/>
              </a:rPr>
              <a:t>1 </a:t>
            </a:r>
            <a:r>
              <a:rPr lang="de-DE" err="1">
                <a:cs typeface="Calibri"/>
              </a:rPr>
              <a:t>validation</a:t>
            </a:r>
            <a:r>
              <a:rPr lang="de-DE">
                <a:cs typeface="Calibri"/>
              </a:rPr>
              <a:t> </a:t>
            </a:r>
            <a:r>
              <a:rPr lang="de-DE" err="1">
                <a:cs typeface="Calibri"/>
              </a:rPr>
              <a:t>data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set</a:t>
            </a:r>
            <a:endParaRPr lang="de-DE">
              <a:cs typeface="Calibri"/>
            </a:endParaRPr>
          </a:p>
          <a:p>
            <a:pPr marL="457200" indent="-457200"/>
            <a:r>
              <a:rPr lang="de-DE">
                <a:cs typeface="Calibri"/>
              </a:rPr>
              <a:t>1 </a:t>
            </a:r>
            <a:r>
              <a:rPr lang="de-DE" err="1">
                <a:cs typeface="Calibri"/>
              </a:rPr>
              <a:t>test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data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set</a:t>
            </a:r>
            <a:r>
              <a:rPr lang="de-DE">
                <a:cs typeface="Calibri"/>
              </a:rPr>
              <a:t> </a:t>
            </a:r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4D3BEA0-0E6D-CA18-9B1B-690B2A39B8D2}"/>
              </a:ext>
            </a:extLst>
          </p:cNvPr>
          <p:cNvSpPr txBox="1"/>
          <p:nvPr/>
        </p:nvSpPr>
        <p:spPr>
          <a:xfrm>
            <a:off x="6893718" y="3405187"/>
            <a:ext cx="23574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/>
            </a:br>
            <a:endParaRPr lang="de-DE"/>
          </a:p>
        </p:txBody>
      </p:sp>
      <p:pic>
        <p:nvPicPr>
          <p:cNvPr id="18" name="Grafik 18" descr="Ein Bild, das Text, Screenshot, Display, Schrift enthält.&#10;&#10;Beschreibung automatisch generiert.">
            <a:extLst>
              <a:ext uri="{FF2B5EF4-FFF2-40B4-BE49-F238E27FC236}">
                <a16:creationId xmlns:a16="http://schemas.microsoft.com/office/drawing/2014/main" id="{24AE77BD-32C6-F135-165E-112D7889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369" y="2307191"/>
            <a:ext cx="5850731" cy="405336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CABA512-B1DA-87FA-881B-A2F1D7A494BB}"/>
              </a:ext>
            </a:extLst>
          </p:cNvPr>
          <p:cNvSpPr txBox="1"/>
          <p:nvPr/>
        </p:nvSpPr>
        <p:spPr>
          <a:xfrm>
            <a:off x="5241919" y="1644603"/>
            <a:ext cx="58442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>
                <a:cs typeface="Calibri"/>
              </a:rPr>
              <a:t>K-</a:t>
            </a:r>
            <a:r>
              <a:rPr lang="de-DE" err="1">
                <a:cs typeface="Calibri"/>
              </a:rPr>
              <a:t>fold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cross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validation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6740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C13FA8-6CF2-0970-4834-64BD97DE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Libraries</a:t>
            </a:r>
          </a:p>
        </p:txBody>
      </p:sp>
      <p:pic>
        <p:nvPicPr>
          <p:cNvPr id="18" name="Grafik 17" descr="Ein Bild, das Schrift, Grafiken, Logo, Symbol enthält.&#10;&#10;Automatisch generierte Beschreibung">
            <a:extLst>
              <a:ext uri="{FF2B5EF4-FFF2-40B4-BE49-F238E27FC236}">
                <a16:creationId xmlns:a16="http://schemas.microsoft.com/office/drawing/2014/main" id="{150F6360-F6C6-0E01-4CD5-B5F3B71F8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6" y="1834939"/>
            <a:ext cx="3214025" cy="2056976"/>
          </a:xfrm>
          <a:prstGeom prst="rect">
            <a:avLst/>
          </a:prstGeom>
        </p:spPr>
      </p:pic>
      <p:pic>
        <p:nvPicPr>
          <p:cNvPr id="8" name="Inhaltsplatzhalter 7" descr="Ein Bild, das Grafiken, Schrift, Logo, Kreis enthält.&#10;&#10;Automatisch generierte Beschreibung">
            <a:extLst>
              <a:ext uri="{FF2B5EF4-FFF2-40B4-BE49-F238E27FC236}">
                <a16:creationId xmlns:a16="http://schemas.microsoft.com/office/drawing/2014/main" id="{B008E78B-FF8E-5BE5-F345-3D5B4C55B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078" y="1859584"/>
            <a:ext cx="3462169" cy="1869571"/>
          </a:xfrm>
          <a:prstGeom prst="rect">
            <a:avLst/>
          </a:prstGeom>
        </p:spPr>
      </p:pic>
      <p:pic>
        <p:nvPicPr>
          <p:cNvPr id="10" name="Grafik 9" descr="Ein Bild, das Grafiken, Schrift, Grafikdesign, Logo enthält.&#10;&#10;Automatisch generierte Beschreibung">
            <a:extLst>
              <a:ext uri="{FF2B5EF4-FFF2-40B4-BE49-F238E27FC236}">
                <a16:creationId xmlns:a16="http://schemas.microsoft.com/office/drawing/2014/main" id="{92D5928B-2355-F464-35BE-537673E4C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32" y="2185157"/>
            <a:ext cx="3792797" cy="1706758"/>
          </a:xfrm>
          <a:prstGeom prst="rect">
            <a:avLst/>
          </a:prstGeom>
        </p:spPr>
      </p:pic>
      <p:pic>
        <p:nvPicPr>
          <p:cNvPr id="14" name="Grafik 13" descr="Ein Bild, das Screenshot, Grafiken, Grafikdesign, Schrift enthält.&#10;&#10;Automatisch generierte Beschreibung">
            <a:extLst>
              <a:ext uri="{FF2B5EF4-FFF2-40B4-BE49-F238E27FC236}">
                <a16:creationId xmlns:a16="http://schemas.microsoft.com/office/drawing/2014/main" id="{D157A0F2-7748-263C-CBCD-915C902AB6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0" y="4063630"/>
            <a:ext cx="3792797" cy="1536082"/>
          </a:xfrm>
          <a:prstGeom prst="rect">
            <a:avLst/>
          </a:prstGeom>
        </p:spPr>
      </p:pic>
      <p:pic>
        <p:nvPicPr>
          <p:cNvPr id="16" name="Grafik 15" descr="Ein Bild, das Grafiken, Symbol, Logo, Schrift enthält.&#10;&#10;Automatisch generierte Beschreibung">
            <a:extLst>
              <a:ext uri="{FF2B5EF4-FFF2-40B4-BE49-F238E27FC236}">
                <a16:creationId xmlns:a16="http://schemas.microsoft.com/office/drawing/2014/main" id="{1F90BF49-E3DD-A0F0-1A21-EE2F46775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75" y="4063630"/>
            <a:ext cx="3792797" cy="1507636"/>
          </a:xfrm>
          <a:prstGeom prst="rect">
            <a:avLst/>
          </a:prstGeom>
        </p:spPr>
      </p:pic>
      <p:pic>
        <p:nvPicPr>
          <p:cNvPr id="12" name="Grafik 11" descr="Ein Bild, das Uhr, Kreis, Grafiken, Logo enthält.&#10;&#10;Automatisch generierte Beschreibung">
            <a:extLst>
              <a:ext uri="{FF2B5EF4-FFF2-40B4-BE49-F238E27FC236}">
                <a16:creationId xmlns:a16="http://schemas.microsoft.com/office/drawing/2014/main" id="{4A7DE849-E96C-32AD-2D0E-93B5020620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32" y="4063630"/>
            <a:ext cx="3792797" cy="126110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CE88D-CAB8-7CFD-AD68-7575E241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47520-1B54-DB9D-0619-288C35A0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Daria Morkis, Alex Kohlmann, Karolina Walach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E66BD-FEC9-7295-D0B5-84356AF8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C3B96D-3FF8-43E1-B047-F197CC5E1AF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57F36-DBB8-5DED-6A8E-F7AB4F4A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/>
              <a:t>KD </a:t>
            </a:r>
            <a:r>
              <a:rPr lang="de-DE" sz="4800" err="1"/>
              <a:t>Tree</a:t>
            </a:r>
            <a:endParaRPr lang="de-DE" sz="48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1C6B2-538A-9FE3-9A02-AF245E36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A26F02-7BCF-422E-8919-014F96F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0D676-0FF9-221C-2786-ED6D2AA8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4</a:t>
            </a:fld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Untertitel 2">
                <a:extLst>
                  <a:ext uri="{FF2B5EF4-FFF2-40B4-BE49-F238E27FC236}">
                    <a16:creationId xmlns:a16="http://schemas.microsoft.com/office/drawing/2014/main" id="{9B88CC19-FEB1-25A8-CAD5-5833B4D6F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6858" y="2969343"/>
                <a:ext cx="5179142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/>
                  <a:t>Fast </a:t>
                </a:r>
                <a:r>
                  <a:rPr lang="de-DE" sz="2400" err="1"/>
                  <a:t>way</a:t>
                </a:r>
                <a:r>
                  <a:rPr lang="de-DE" sz="2400"/>
                  <a:t> to </a:t>
                </a:r>
                <a:r>
                  <a:rPr lang="de-DE" sz="2400" err="1"/>
                  <a:t>calculate</a:t>
                </a:r>
                <a:r>
                  <a:rPr lang="de-DE" sz="2400"/>
                  <a:t> </a:t>
                </a:r>
                <a:r>
                  <a:rPr lang="de-DE" sz="2400" err="1"/>
                  <a:t>accuracy</a:t>
                </a:r>
                <a:r>
                  <a:rPr lang="de-DE" sz="240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de-DE" sz="2400" err="1">
                    <a:sym typeface="Wingdings" panose="05000000000000000000" pitchFamily="2" charset="2"/>
                  </a:rPr>
                  <a:t>narrows</a:t>
                </a:r>
                <a:r>
                  <a:rPr lang="de-DE" sz="2400">
                    <a:sym typeface="Wingdings" panose="05000000000000000000" pitchFamily="2" charset="2"/>
                  </a:rPr>
                  <a:t> down </a:t>
                </a:r>
                <a:r>
                  <a:rPr lang="de-DE" sz="2400" err="1">
                    <a:sym typeface="Wingdings" panose="05000000000000000000" pitchFamily="2" charset="2"/>
                  </a:rPr>
                  <a:t>the</a:t>
                </a:r>
                <a:r>
                  <a:rPr lang="de-DE" sz="2400"/>
                  <a:t> </a:t>
                </a:r>
                <a:r>
                  <a:rPr lang="de-DE" sz="2400" err="1"/>
                  <a:t>area</a:t>
                </a:r>
                <a:r>
                  <a:rPr lang="de-DE" sz="2400"/>
                  <a:t> </a:t>
                </a:r>
                <a:r>
                  <a:rPr lang="de-DE" sz="2400" err="1"/>
                  <a:t>where</a:t>
                </a:r>
                <a:r>
                  <a:rPr lang="de-DE" sz="2400"/>
                  <a:t> </a:t>
                </a:r>
                <a:r>
                  <a:rPr lang="de-DE" sz="2400" err="1"/>
                  <a:t>the</a:t>
                </a:r>
                <a:r>
                  <a:rPr lang="de-DE" sz="2400"/>
                  <a:t>    </a:t>
                </a:r>
                <a:r>
                  <a:rPr lang="de-DE" sz="2400" err="1"/>
                  <a:t>nearest</a:t>
                </a:r>
                <a:r>
                  <a:rPr lang="de-DE" sz="2400"/>
                  <a:t> </a:t>
                </a:r>
                <a:r>
                  <a:rPr lang="de-DE" sz="2400" err="1"/>
                  <a:t>neighbor</a:t>
                </a:r>
                <a:r>
                  <a:rPr lang="de-DE" sz="2400"/>
                  <a:t> </a:t>
                </a:r>
                <a:r>
                  <a:rPr lang="de-DE" sz="2400" err="1"/>
                  <a:t>is</a:t>
                </a:r>
                <a:r>
                  <a:rPr lang="de-DE" sz="2400"/>
                  <a:t> </a:t>
                </a:r>
                <a:r>
                  <a:rPr lang="de-DE" sz="2400" err="1"/>
                  <a:t>searched</a:t>
                </a:r>
                <a:r>
                  <a:rPr lang="de-DE" sz="2400"/>
                  <a:t> </a:t>
                </a:r>
              </a:p>
              <a:p>
                <a:pPr marL="0" indent="0">
                  <a:buNone/>
                </a:pPr>
                <a:endParaRPr lang="de-DE" sz="2400"/>
              </a:p>
            </p:txBody>
          </p:sp>
        </mc:Choice>
        <mc:Fallback xmlns="">
          <p:sp>
            <p:nvSpPr>
              <p:cNvPr id="3" name="Untertitel 2">
                <a:extLst>
                  <a:ext uri="{FF2B5EF4-FFF2-40B4-BE49-F238E27FC236}">
                    <a16:creationId xmlns:a16="http://schemas.microsoft.com/office/drawing/2014/main" id="{9B88CC19-FEB1-25A8-CAD5-5833B4D6F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6858" y="2969343"/>
                <a:ext cx="5179142" cy="1325563"/>
              </a:xfrm>
              <a:blipFill>
                <a:blip r:embed="rId2"/>
                <a:stretch>
                  <a:fillRect l="-1765" t="-6422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 descr="Ein Bild, das Diagramm, Reihe, Screenshot, Rechteck enthält.&#10;&#10;Automatisch generierte Beschreibung">
            <a:extLst>
              <a:ext uri="{FF2B5EF4-FFF2-40B4-BE49-F238E27FC236}">
                <a16:creationId xmlns:a16="http://schemas.microsoft.com/office/drawing/2014/main" id="{DDCCC51B-E5D4-F496-B27F-052B98369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3" y="1666881"/>
            <a:ext cx="6004557" cy="450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5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FBC6D0E-B4B6-F965-62C8-DA58C8E4F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7443" y="1667586"/>
            <a:ext cx="5852172" cy="4388425"/>
          </a:xfrm>
          <a:prstGeom prst="rect">
            <a:avLst/>
          </a:prstGeom>
        </p:spPr>
      </p:pic>
      <p:pic>
        <p:nvPicPr>
          <p:cNvPr id="13" name="Grafik 12" descr="Ein Bild, das Diagramm, Reihe, Screenshot, Rechteck enthält.&#10;&#10;Automatisch generierte Beschreibung">
            <a:extLst>
              <a:ext uri="{FF2B5EF4-FFF2-40B4-BE49-F238E27FC236}">
                <a16:creationId xmlns:a16="http://schemas.microsoft.com/office/drawing/2014/main" id="{72911072-2DD7-D6F8-ADD1-AF89C130B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3" y="1666881"/>
            <a:ext cx="6004557" cy="45034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957F36-DBB8-5DED-6A8E-F7AB4F4A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/>
              <a:t>KD </a:t>
            </a:r>
            <a:r>
              <a:rPr lang="de-DE" sz="4800" err="1"/>
              <a:t>Tree</a:t>
            </a:r>
            <a:endParaRPr lang="de-DE" sz="48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1C6B2-538A-9FE3-9A02-AF245E36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A26F02-7BCF-422E-8919-014F96F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0D676-0FF9-221C-2786-ED6D2AA8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5</a:t>
            </a:fld>
            <a:endParaRPr lang="en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0683FF4-0919-F547-7426-5AEF5CBE90FC}"/>
              </a:ext>
            </a:extLst>
          </p:cNvPr>
          <p:cNvCxnSpPr/>
          <p:nvPr/>
        </p:nvCxnSpPr>
        <p:spPr>
          <a:xfrm>
            <a:off x="5794152" y="3851614"/>
            <a:ext cx="7865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2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5194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8864CB-76C0-2BB7-5E00-E77CB5DB9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4825" y="1690688"/>
            <a:ext cx="5852172" cy="43884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957F36-DBB8-5DED-6A8E-F7AB4F4A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/>
              <a:t>KD </a:t>
            </a:r>
            <a:r>
              <a:rPr lang="de-DE" sz="4800" err="1"/>
              <a:t>Tree</a:t>
            </a:r>
            <a:endParaRPr lang="de-DE" sz="48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1C6B2-538A-9FE3-9A02-AF245E36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A26F02-7BCF-422E-8919-014F96F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0D676-0FF9-221C-2786-ED6D2AA8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6</a:t>
            </a:fld>
            <a:endParaRPr lang="en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FBC6D0E-B4B6-F965-62C8-DA58C8E4F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8552" y="2370008"/>
            <a:ext cx="5257305" cy="298287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0683FF4-0919-F547-7426-5AEF5CBE90FC}"/>
              </a:ext>
            </a:extLst>
          </p:cNvPr>
          <p:cNvCxnSpPr/>
          <p:nvPr/>
        </p:nvCxnSpPr>
        <p:spPr>
          <a:xfrm>
            <a:off x="5771535" y="3861446"/>
            <a:ext cx="7865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74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-0.49479 -0.00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57F36-DBB8-5DED-6A8E-F7AB4F4A0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0388"/>
            <a:ext cx="9144000" cy="906462"/>
          </a:xfrm>
        </p:spPr>
        <p:txBody>
          <a:bodyPr>
            <a:normAutofit/>
          </a:bodyPr>
          <a:lstStyle/>
          <a:p>
            <a:r>
              <a:rPr lang="de-DE" sz="4800" err="1"/>
              <a:t>KNeighborsClassifier</a:t>
            </a:r>
            <a:endParaRPr lang="de-DE" sz="48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1C6B2-538A-9FE3-9A02-AF245E36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A26F02-7BCF-422E-8919-014F96F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0D676-0FF9-221C-2786-ED6D2AA8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7</a:t>
            </a:fld>
            <a:endParaRPr lang="en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BD07D36-851C-C842-FBB6-6751512AC4D1}"/>
              </a:ext>
            </a:extLst>
          </p:cNvPr>
          <p:cNvSpPr txBox="1"/>
          <p:nvPr/>
        </p:nvSpPr>
        <p:spPr>
          <a:xfrm>
            <a:off x="2165554" y="2635865"/>
            <a:ext cx="7912511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0" i="0" err="1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sklearn.neighbors.</a:t>
            </a:r>
            <a:r>
              <a:rPr lang="de-DE" sz="2000" b="1" i="0" err="1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KNeighborsClassifier</a:t>
            </a:r>
            <a:r>
              <a:rPr lang="de-DE" sz="2000" b="0" i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de-DE" sz="2000" b="0" i="1" err="1">
                <a:solidFill>
                  <a:srgbClr val="212529"/>
                </a:solidFill>
                <a:effectLst/>
                <a:latin typeface="-apple-system"/>
              </a:rPr>
              <a:t>n_neighbors</a:t>
            </a:r>
            <a:r>
              <a:rPr lang="de-DE" sz="2000" b="0" i="1">
                <a:solidFill>
                  <a:srgbClr val="212529"/>
                </a:solidFill>
                <a:effectLst/>
                <a:latin typeface="-apple-system"/>
              </a:rPr>
              <a:t>=5</a:t>
            </a:r>
            <a:r>
              <a:rPr lang="de-DE" sz="2000" b="0" i="0">
                <a:solidFill>
                  <a:srgbClr val="212529"/>
                </a:solidFill>
                <a:effectLst/>
                <a:latin typeface="-apple-system"/>
              </a:rPr>
              <a:t>,  </a:t>
            </a:r>
            <a:r>
              <a:rPr lang="de-DE" sz="2000" b="0" i="1" err="1">
                <a:solidFill>
                  <a:srgbClr val="212529"/>
                </a:solidFill>
                <a:effectLst/>
                <a:latin typeface="-apple-system"/>
              </a:rPr>
              <a:t>weights</a:t>
            </a:r>
            <a:r>
              <a:rPr lang="de-DE" sz="2000" b="0" i="1">
                <a:solidFill>
                  <a:srgbClr val="212529"/>
                </a:solidFill>
                <a:effectLst/>
                <a:latin typeface="-apple-system"/>
              </a:rPr>
              <a:t>='uniform'</a:t>
            </a:r>
            <a:r>
              <a:rPr lang="de-DE" sz="2000" b="0" i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de-DE" sz="2000" b="0" i="1" err="1">
                <a:solidFill>
                  <a:srgbClr val="212529"/>
                </a:solidFill>
                <a:effectLst/>
                <a:latin typeface="-apple-system"/>
              </a:rPr>
              <a:t>algorithm</a:t>
            </a:r>
            <a:r>
              <a:rPr lang="de-DE" sz="2000" b="0" i="1">
                <a:solidFill>
                  <a:srgbClr val="212529"/>
                </a:solidFill>
                <a:effectLst/>
                <a:latin typeface="-apple-system"/>
              </a:rPr>
              <a:t>='</a:t>
            </a:r>
            <a:r>
              <a:rPr lang="de-DE" sz="2000" b="0" i="1" err="1">
                <a:solidFill>
                  <a:srgbClr val="212529"/>
                </a:solidFill>
                <a:effectLst/>
                <a:latin typeface="-apple-system"/>
              </a:rPr>
              <a:t>auto</a:t>
            </a:r>
            <a:r>
              <a:rPr lang="de-DE" sz="2000" b="0" i="1">
                <a:solidFill>
                  <a:srgbClr val="212529"/>
                </a:solidFill>
                <a:effectLst/>
                <a:latin typeface="-apple-system"/>
              </a:rPr>
              <a:t>'</a:t>
            </a:r>
            <a:r>
              <a:rPr lang="de-DE" sz="2000" b="0" i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de-DE" sz="2000" b="0" i="1" err="1">
                <a:solidFill>
                  <a:srgbClr val="212529"/>
                </a:solidFill>
                <a:effectLst/>
                <a:latin typeface="-apple-system"/>
              </a:rPr>
              <a:t>leaf_size</a:t>
            </a:r>
            <a:r>
              <a:rPr lang="de-DE" sz="2000" b="0" i="1">
                <a:solidFill>
                  <a:srgbClr val="212529"/>
                </a:solidFill>
                <a:effectLst/>
                <a:latin typeface="-apple-system"/>
              </a:rPr>
              <a:t>=30</a:t>
            </a:r>
            <a:r>
              <a:rPr lang="de-DE" sz="2000" b="0" i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de-DE" sz="2000" b="0" i="1">
                <a:solidFill>
                  <a:srgbClr val="212529"/>
                </a:solidFill>
                <a:effectLst/>
                <a:latin typeface="-apple-system"/>
              </a:rPr>
              <a:t>p=2</a:t>
            </a:r>
            <a:r>
              <a:rPr lang="de-DE" sz="2000" b="0" i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de-DE" sz="2000" b="0" i="1" err="1">
                <a:solidFill>
                  <a:srgbClr val="212529"/>
                </a:solidFill>
                <a:effectLst/>
                <a:latin typeface="-apple-system"/>
              </a:rPr>
              <a:t>metric</a:t>
            </a:r>
            <a:r>
              <a:rPr lang="de-DE" sz="2000" b="0" i="1">
                <a:solidFill>
                  <a:srgbClr val="212529"/>
                </a:solidFill>
                <a:effectLst/>
                <a:latin typeface="-apple-system"/>
              </a:rPr>
              <a:t>='</a:t>
            </a:r>
            <a:r>
              <a:rPr lang="de-DE" sz="2000" b="0" i="1" err="1">
                <a:solidFill>
                  <a:srgbClr val="212529"/>
                </a:solidFill>
                <a:effectLst/>
                <a:latin typeface="-apple-system"/>
              </a:rPr>
              <a:t>minkowski</a:t>
            </a:r>
            <a:r>
              <a:rPr lang="de-DE" sz="2000" b="0" i="1">
                <a:solidFill>
                  <a:srgbClr val="212529"/>
                </a:solidFill>
                <a:effectLst/>
                <a:latin typeface="-apple-system"/>
              </a:rPr>
              <a:t>'</a:t>
            </a:r>
            <a:r>
              <a:rPr lang="de-DE" sz="2000" b="0" i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de-DE" sz="2000" b="0" i="1" err="1">
                <a:solidFill>
                  <a:srgbClr val="212529"/>
                </a:solidFill>
                <a:effectLst/>
                <a:latin typeface="-apple-system"/>
              </a:rPr>
              <a:t>metric_params</a:t>
            </a:r>
            <a:r>
              <a:rPr lang="de-DE" sz="2000" b="0" i="1">
                <a:solidFill>
                  <a:srgbClr val="212529"/>
                </a:solidFill>
                <a:effectLst/>
                <a:latin typeface="-apple-system"/>
              </a:rPr>
              <a:t>=None</a:t>
            </a:r>
            <a:r>
              <a:rPr lang="de-DE" sz="2000" b="0" i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de-DE" sz="2000" b="0" i="1" err="1">
                <a:solidFill>
                  <a:srgbClr val="212529"/>
                </a:solidFill>
                <a:effectLst/>
                <a:latin typeface="-apple-system"/>
              </a:rPr>
              <a:t>n_jobs</a:t>
            </a:r>
            <a:r>
              <a:rPr lang="de-DE" sz="2000" b="0" i="1">
                <a:solidFill>
                  <a:srgbClr val="212529"/>
                </a:solidFill>
                <a:effectLst/>
                <a:latin typeface="-apple-system"/>
              </a:rPr>
              <a:t>=None</a:t>
            </a:r>
            <a:r>
              <a:rPr lang="de-DE" sz="2000" b="0" i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22270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23809-2252-F5AE-7DC8-42BF6AD7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err="1"/>
              <a:t>Runtime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</a:t>
            </a:r>
            <a:r>
              <a:rPr lang="de-DE" sz="4800" err="1"/>
              <a:t>algorithms</a:t>
            </a:r>
            <a:endParaRPr lang="de-DE" sz="4800"/>
          </a:p>
        </p:txBody>
      </p:sp>
      <p:pic>
        <p:nvPicPr>
          <p:cNvPr id="8" name="Inhaltsplatzhalter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457B29A-5301-D974-6C37-B4A6F40ED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48" y="1776994"/>
            <a:ext cx="6929904" cy="392571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F60FA7-5F49-AC8A-26CC-B3BB1AB6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142DF3-94FE-4A1C-315C-74E4AFDC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B617A6-0DB3-8B3D-DBC6-6677D250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96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31C81-3870-C9A1-3FE0-168F459F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/>
              <a:t>KNN vs. KD-</a:t>
            </a:r>
            <a:r>
              <a:rPr lang="de-DE" sz="4800" err="1"/>
              <a:t>Tree</a:t>
            </a:r>
            <a:r>
              <a:rPr lang="de-DE" sz="4800"/>
              <a:t> vs. </a:t>
            </a:r>
            <a:r>
              <a:rPr lang="de-DE" sz="4800" err="1"/>
              <a:t>KNeighborsClassifier</a:t>
            </a:r>
            <a:endParaRPr lang="de-DE" sz="4800"/>
          </a:p>
        </p:txBody>
      </p:sp>
      <p:pic>
        <p:nvPicPr>
          <p:cNvPr id="8" name="Inhaltsplatzhalter 7" descr="Ein Bild, das Text, Diagramm, Reihe, Steigung enthält.&#10;&#10;Automatisch generierte Beschreibung">
            <a:extLst>
              <a:ext uri="{FF2B5EF4-FFF2-40B4-BE49-F238E27FC236}">
                <a16:creationId xmlns:a16="http://schemas.microsoft.com/office/drawing/2014/main" id="{B91CF750-862F-0D8E-49D9-80106C001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3" y="1425217"/>
            <a:ext cx="6220883" cy="466566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B8581-4A34-01B9-51AE-5F7E63AE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Image analysis - Team 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1BB26-AD40-9E2B-B7AB-E8DCA992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Daria Morkis, Alex Kohlmann, Karolina Walach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E0143-8918-C62A-39C2-D44FED1D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B96D-3FF8-43E1-B047-F197CC5E1AF2}" type="slidenum">
              <a:rPr lang="en-DE" smtClean="0"/>
              <a:t>9</a:t>
            </a:fld>
            <a:endParaRPr lang="en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2BE510-0750-255E-3A9A-3D6A7B81740E}"/>
              </a:ext>
            </a:extLst>
          </p:cNvPr>
          <p:cNvSpPr txBox="1"/>
          <p:nvPr/>
        </p:nvSpPr>
        <p:spPr>
          <a:xfrm>
            <a:off x="7593747" y="2035279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Best k-</a:t>
            </a:r>
            <a:r>
              <a:rPr lang="de-DE" b="1" err="1"/>
              <a:t>value</a:t>
            </a:r>
            <a:r>
              <a:rPr lang="de-DE" b="1"/>
              <a:t> at </a:t>
            </a:r>
            <a:r>
              <a:rPr lang="de-DE" b="1" err="1"/>
              <a:t>pc</a:t>
            </a:r>
            <a:r>
              <a:rPr lang="de-DE" b="1"/>
              <a:t>=330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2845DAD-B0F5-07AA-FB12-450C03B4148F}"/>
              </a:ext>
            </a:extLst>
          </p:cNvPr>
          <p:cNvSpPr txBox="1"/>
          <p:nvPr/>
        </p:nvSpPr>
        <p:spPr>
          <a:xfrm>
            <a:off x="7492181" y="2676544"/>
            <a:ext cx="2763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KNN: 	  k=4 </a:t>
            </a:r>
            <a:r>
              <a:rPr lang="de-DE" dirty="0" err="1"/>
              <a:t>with</a:t>
            </a:r>
            <a:r>
              <a:rPr lang="de-DE" dirty="0"/>
              <a:t> 95.21%</a:t>
            </a:r>
          </a:p>
          <a:p>
            <a:endParaRPr lang="de-DE" dirty="0"/>
          </a:p>
          <a:p>
            <a:r>
              <a:rPr lang="de-DE" dirty="0"/>
              <a:t>KD-</a:t>
            </a:r>
            <a:r>
              <a:rPr lang="de-DE" dirty="0" err="1"/>
              <a:t>Tree</a:t>
            </a:r>
            <a:r>
              <a:rPr lang="de-DE" dirty="0"/>
              <a:t>: 	  k=4 </a:t>
            </a:r>
            <a:r>
              <a:rPr lang="de-DE" dirty="0" err="1"/>
              <a:t>with</a:t>
            </a:r>
            <a:r>
              <a:rPr lang="de-DE" dirty="0"/>
              <a:t> 94.83%</a:t>
            </a:r>
          </a:p>
          <a:p>
            <a:endParaRPr lang="de-DE" dirty="0"/>
          </a:p>
          <a:p>
            <a:r>
              <a:rPr lang="de-DE" dirty="0" err="1"/>
              <a:t>Classifier</a:t>
            </a:r>
            <a:r>
              <a:rPr lang="de-DE" dirty="0"/>
              <a:t>:	  k=3 </a:t>
            </a:r>
            <a:r>
              <a:rPr lang="de-DE" dirty="0" err="1"/>
              <a:t>with</a:t>
            </a:r>
            <a:r>
              <a:rPr lang="de-DE" dirty="0"/>
              <a:t> 95.03%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FEFE50-830C-D547-EC30-6EC8D884BCB1}"/>
              </a:ext>
            </a:extLst>
          </p:cNvPr>
          <p:cNvSpPr txBox="1"/>
          <p:nvPr/>
        </p:nvSpPr>
        <p:spPr>
          <a:xfrm>
            <a:off x="7492181" y="4718238"/>
            <a:ext cx="410921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k </a:t>
            </a: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?</a:t>
            </a:r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Differences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first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euclidean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distances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small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ascending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order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94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Microsoft Office PowerPoint</Application>
  <PresentationFormat>Breitbild</PresentationFormat>
  <Paragraphs>227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Cambria Math</vt:lpstr>
      <vt:lpstr>Consolas</vt:lpstr>
      <vt:lpstr>Corbel Light</vt:lpstr>
      <vt:lpstr>Courier New</vt:lpstr>
      <vt:lpstr>Helvetica Neue</vt:lpstr>
      <vt:lpstr>Wingdings</vt:lpstr>
      <vt:lpstr>Office Theme</vt:lpstr>
      <vt:lpstr>PowerPoint-Präsentation</vt:lpstr>
      <vt:lpstr>What does our code include?</vt:lpstr>
      <vt:lpstr>Used Libraries</vt:lpstr>
      <vt:lpstr>KD Tree</vt:lpstr>
      <vt:lpstr>KD Tree</vt:lpstr>
      <vt:lpstr>KD Tree</vt:lpstr>
      <vt:lpstr>KNeighborsClassifier</vt:lpstr>
      <vt:lpstr>Runtime of algorithms</vt:lpstr>
      <vt:lpstr>KNN vs. KD-Tree vs. KNeighborsClassifier</vt:lpstr>
      <vt:lpstr>Why are the accuracies different?</vt:lpstr>
      <vt:lpstr>PowerPoint-Präsentation</vt:lpstr>
      <vt:lpstr>PowerPoint-Präsentation</vt:lpstr>
      <vt:lpstr>PowerPoint-Präsentation</vt:lpstr>
      <vt:lpstr>Error Analysis –  balanced or imbalanced?</vt:lpstr>
      <vt:lpstr>Error Analysis –  classification report</vt:lpstr>
      <vt:lpstr>Error Analysis –  classification report</vt:lpstr>
      <vt:lpstr>Error Analysis –  confusion matrix</vt:lpstr>
      <vt:lpstr>  Improvements – SVM</vt:lpstr>
      <vt:lpstr>  Improvements – CNN</vt:lpstr>
      <vt:lpstr>References</vt:lpstr>
      <vt:lpstr>Additional Slides </vt:lpstr>
      <vt:lpstr>K-Nearest Neighbors </vt:lpstr>
      <vt:lpstr>What could we have improved?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Daria Morkis</dc:creator>
  <cp:lastModifiedBy>Daria Morkis</cp:lastModifiedBy>
  <cp:revision>1</cp:revision>
  <dcterms:created xsi:type="dcterms:W3CDTF">2023-07-12T15:42:25Z</dcterms:created>
  <dcterms:modified xsi:type="dcterms:W3CDTF">2023-07-17T09:54:12Z</dcterms:modified>
</cp:coreProperties>
</file>