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64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3BCBD9-86C3-F642-89AD-DCBEE35C7306}" v="75" dt="2023-05-30T12:45:35.088"/>
    <p1510:client id="{8694B2C1-0B34-A840-A880-50871CBBF036}" v="1846" dt="2023-05-25T12:12:47.052"/>
    <p1510:client id="{A120DF6F-87BA-DF1C-C7CE-A5156308A698}" v="191" dt="2023-05-24T16:24:03.4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9"/>
  </p:normalViewPr>
  <p:slideViewPr>
    <p:cSldViewPr snapToGrid="0">
      <p:cViewPr varScale="1">
        <p:scale>
          <a:sx n="109" d="100"/>
          <a:sy n="109" d="100"/>
        </p:scale>
        <p:origin x="19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198F4-88CC-9445-AB11-EB63DC901DED}" type="datetimeFigureOut">
              <a:rPr lang="de-DE" smtClean="0"/>
              <a:t>30.05.23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11AF5-D603-9D48-9ABC-DA8F2D45C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4524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Gleich </a:t>
            </a:r>
            <a:r>
              <a:rPr lang="de-DE" err="1"/>
              <a:t>varianz</a:t>
            </a:r>
            <a:r>
              <a:rPr lang="de-DE"/>
              <a:t> </a:t>
            </a:r>
            <a:r>
              <a:rPr lang="de-DE" err="1"/>
              <a:t>annhemen</a:t>
            </a:r>
            <a:r>
              <a:rPr lang="de-DE"/>
              <a:t>?</a:t>
            </a:r>
          </a:p>
          <a:p>
            <a:r>
              <a:rPr lang="de-DE"/>
              <a:t>Wenn nicht dann transformieren (</a:t>
            </a:r>
            <a:r>
              <a:rPr lang="de-DE" err="1"/>
              <a:t>z</a:t>
            </a:r>
            <a:r>
              <a:rPr lang="de-DE"/>
              <a:t>-trans.)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311AF5-D603-9D48-9ABC-DA8F2D45C33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608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1F31-3D64-5A4D-8ED6-AAFD1E5D819F}" type="datetimeFigureOut">
              <a:rPr lang="en-US" smtClean="0"/>
              <a:t>5/30/23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0A49-E077-7E4B-B2B0-4DE178601E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59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1F31-3D64-5A4D-8ED6-AAFD1E5D819F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0A49-E077-7E4B-B2B0-4DE178601E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50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1F31-3D64-5A4D-8ED6-AAFD1E5D819F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0A49-E077-7E4B-B2B0-4DE178601E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76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1F31-3D64-5A4D-8ED6-AAFD1E5D819F}" type="datetimeFigureOut">
              <a:rPr lang="en-US" smtClean="0"/>
              <a:t>5/30/23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0A49-E077-7E4B-B2B0-4DE178601E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0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1F31-3D64-5A4D-8ED6-AAFD1E5D819F}" type="datetimeFigureOut">
              <a:rPr lang="en-US" smtClean="0"/>
              <a:t>5/30/23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0A49-E077-7E4B-B2B0-4DE178601E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020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1F31-3D64-5A4D-8ED6-AAFD1E5D819F}" type="datetimeFigureOut">
              <a:rPr lang="en-US" smtClean="0"/>
              <a:t>5/30/23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0A49-E077-7E4B-B2B0-4DE178601E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54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1F31-3D64-5A4D-8ED6-AAFD1E5D819F}" type="datetimeFigureOut">
              <a:rPr lang="en-US" smtClean="0"/>
              <a:t>5/30/23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0A49-E077-7E4B-B2B0-4DE178601EA4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83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1F31-3D64-5A4D-8ED6-AAFD1E5D819F}" type="datetimeFigureOut">
              <a:rPr lang="en-US" smtClean="0"/>
              <a:t>5/30/23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0A49-E077-7E4B-B2B0-4DE178601E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6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1F31-3D64-5A4D-8ED6-AAFD1E5D819F}" type="datetimeFigureOut">
              <a:rPr lang="en-US" smtClean="0"/>
              <a:t>5/30/23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0A49-E077-7E4B-B2B0-4DE178601E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28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1F31-3D64-5A4D-8ED6-AAFD1E5D819F}" type="datetimeFigureOut">
              <a:rPr lang="en-US" smtClean="0"/>
              <a:t>5/30/23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0A49-E077-7E4B-B2B0-4DE178601E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40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CC11F31-3D64-5A4D-8ED6-AAFD1E5D819F}" type="datetimeFigureOut">
              <a:rPr lang="en-US" smtClean="0"/>
              <a:t>5/30/23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0A49-E077-7E4B-B2B0-4DE178601E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31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CC11F31-3D64-5A4D-8ED6-AAFD1E5D819F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6EA0A49-E077-7E4B-B2B0-4DE178601E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5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049D7-9316-7208-6525-9493D8134B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DMS Tut 25.05.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D7FF1D-11EF-145C-DE62-B15A5FB876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Gruppe: GFP</a:t>
            </a:r>
          </a:p>
          <a:p>
            <a:r>
              <a:rPr lang="en-US"/>
              <a:t>Angela Ma, Roman Kurley, Lisa </a:t>
            </a:r>
            <a:r>
              <a:rPr lang="en-US" err="1"/>
              <a:t>Duttenhöfer</a:t>
            </a:r>
            <a:r>
              <a:rPr lang="en-US"/>
              <a:t>, Rebecca Ress</a:t>
            </a:r>
          </a:p>
        </p:txBody>
      </p:sp>
    </p:spTree>
    <p:extLst>
      <p:ext uri="{BB962C8B-B14F-4D97-AF65-F5344CB8AC3E}">
        <p14:creationId xmlns:p14="http://schemas.microsoft.com/office/powerpoint/2010/main" val="63072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A70B4F-58A2-6B7F-F26E-F219DDCD2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de-DE">
                <a:solidFill>
                  <a:schemeClr val="bg1"/>
                </a:solidFill>
              </a:rPr>
              <a:t>Roman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472669-720E-BA60-F0C2-5A1D5C939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solidFill>
                  <a:schemeClr val="bg1"/>
                </a:solidFill>
              </a:rPr>
              <a:t>Erster Code fertig</a:t>
            </a:r>
          </a:p>
          <a:p>
            <a:r>
              <a:rPr lang="de-DE">
                <a:solidFill>
                  <a:schemeClr val="bg1"/>
                </a:solidFill>
              </a:rPr>
              <a:t>Erstellt Dataframe mit Singlemutanten und neue AS</a:t>
            </a:r>
          </a:p>
          <a:p>
            <a:r>
              <a:rPr lang="de-DE">
                <a:solidFill>
                  <a:schemeClr val="bg1"/>
                </a:solidFill>
              </a:rPr>
              <a:t>Frage: Besserer Weg als Doppelpunkte zählen?</a:t>
            </a:r>
          </a:p>
          <a:p>
            <a:r>
              <a:rPr lang="de-DE">
                <a:solidFill>
                  <a:schemeClr val="bg1"/>
                </a:solidFill>
              </a:rPr>
              <a:t>Antwort:</a:t>
            </a:r>
          </a:p>
          <a:p>
            <a:endParaRPr lang="de-DE">
              <a:solidFill>
                <a:schemeClr val="bg1"/>
              </a:solidFill>
            </a:endParaRPr>
          </a:p>
          <a:p>
            <a:endParaRPr lang="de-DE">
              <a:solidFill>
                <a:schemeClr val="bg1"/>
              </a:solidFill>
            </a:endParaRPr>
          </a:p>
        </p:txBody>
      </p:sp>
      <p:pic>
        <p:nvPicPr>
          <p:cNvPr id="4" name="Grafik 4" descr="Ein Bild, das Text enthält.&#10;&#10;Beschreibung automatisch generiert.">
            <a:extLst>
              <a:ext uri="{FF2B5EF4-FFF2-40B4-BE49-F238E27FC236}">
                <a16:creationId xmlns:a16="http://schemas.microsoft.com/office/drawing/2014/main" id="{01698171-B220-2A0F-C791-5F9B689CF3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27" t="24555" r="10200" b="6050"/>
          <a:stretch/>
        </p:blipFill>
        <p:spPr>
          <a:xfrm>
            <a:off x="5299439" y="1215784"/>
            <a:ext cx="6510303" cy="330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236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21515D-ED17-2228-3D0D-FBA732D68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Roman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384E21-D097-CE95-1BB3-D5C4967AD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Next </a:t>
            </a:r>
            <a:r>
              <a:rPr lang="de-DE" err="1"/>
              <a:t>step</a:t>
            </a:r>
            <a:r>
              <a:rPr lang="de-DE"/>
              <a:t>: </a:t>
            </a:r>
          </a:p>
          <a:p>
            <a:r>
              <a:rPr lang="de-DE"/>
              <a:t>Mutationen sortieren basierend auf neuen Aminosäuren</a:t>
            </a:r>
          </a:p>
          <a:p>
            <a:r>
              <a:rPr lang="de-DE"/>
              <a:t>Frage: Erkennt Python den Inhalt der ersten Spalte A123B als String und wie unterscheidet er zwischen 123 = Zahlen und AB = Buchstaben?</a:t>
            </a:r>
          </a:p>
          <a:p>
            <a:r>
              <a:rPr lang="de-DE"/>
              <a:t>Antwort:</a:t>
            </a:r>
          </a:p>
          <a:p>
            <a:pPr marL="0" indent="0"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3088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A70B4F-58A2-6B7F-F26E-F219DDCD2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de-DE" err="1">
                <a:solidFill>
                  <a:schemeClr val="bg1"/>
                </a:solidFill>
              </a:rPr>
              <a:t>ANgela</a:t>
            </a:r>
            <a:r>
              <a:rPr lang="de-DE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472669-720E-BA60-F0C2-5A1D5C939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1500">
                <a:solidFill>
                  <a:schemeClr val="bg1"/>
                </a:solidFill>
              </a:rPr>
              <a:t>Multiple Mutationen durch „:“ getrennt </a:t>
            </a:r>
          </a:p>
          <a:p>
            <a:pPr>
              <a:lnSpc>
                <a:spcPct val="90000"/>
              </a:lnSpc>
            </a:pPr>
            <a:r>
              <a:rPr lang="de-DE" sz="1500">
                <a:solidFill>
                  <a:schemeClr val="bg1"/>
                </a:solidFill>
              </a:rPr>
              <a:t>→ eine Mutation pro Spalte</a:t>
            </a:r>
          </a:p>
          <a:p>
            <a:pPr>
              <a:lnSpc>
                <a:spcPct val="90000"/>
              </a:lnSpc>
            </a:pPr>
            <a:endParaRPr lang="de-DE" sz="150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01FA71-9E98-F529-8503-69D28C7D1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173" y="1830037"/>
            <a:ext cx="6779948" cy="30573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E50F50-2109-2444-C5F5-765B26990E43}"/>
              </a:ext>
            </a:extLst>
          </p:cNvPr>
          <p:cNvSpPr txBox="1"/>
          <p:nvPr/>
        </p:nvSpPr>
        <p:spPr>
          <a:xfrm>
            <a:off x="3610708" y="29893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23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A70B4F-58A2-6B7F-F26E-F219DDCD2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de-DE">
                <a:solidFill>
                  <a:schemeClr val="bg1"/>
                </a:solidFill>
              </a:rPr>
              <a:t>Angela 2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472669-720E-BA60-F0C2-5A1D5C939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de-DE" sz="1500">
                <a:solidFill>
                  <a:schemeClr val="bg1"/>
                </a:solidFill>
              </a:rPr>
              <a:t>Versuch: Name Mutation → ursprüngliche AS, Position,  AS nach Mutation (3 Spalten)</a:t>
            </a:r>
          </a:p>
          <a:p>
            <a:pPr>
              <a:lnSpc>
                <a:spcPct val="90000"/>
              </a:lnSpc>
            </a:pPr>
            <a:r>
              <a:rPr lang="de-DE" sz="1500">
                <a:solidFill>
                  <a:schemeClr val="bg1"/>
                </a:solidFill>
              </a:rPr>
              <a:t>jetziger Stand: ein Buchstabe/Zeichen pro Spalte</a:t>
            </a:r>
          </a:p>
          <a:p>
            <a:pPr>
              <a:lnSpc>
                <a:spcPct val="90000"/>
              </a:lnSpc>
            </a:pPr>
            <a:r>
              <a:rPr lang="de-DE" sz="1500">
                <a:solidFill>
                  <a:schemeClr val="bg1"/>
                </a:solidFill>
              </a:rPr>
              <a:t>Ansatz: 2. AS in letzte Spalte verschieben</a:t>
            </a:r>
          </a:p>
          <a:p>
            <a:pPr lvl="1">
              <a:lnSpc>
                <a:spcPct val="90000"/>
              </a:lnSpc>
            </a:pPr>
            <a:r>
              <a:rPr lang="de-DE" sz="1300">
                <a:solidFill>
                  <a:schemeClr val="bg1"/>
                </a:solidFill>
              </a:rPr>
              <a:t>Position 2-stelling: Spalte 3 → 4</a:t>
            </a:r>
          </a:p>
          <a:p>
            <a:pPr lvl="1">
              <a:lnSpc>
                <a:spcPct val="90000"/>
              </a:lnSpc>
            </a:pPr>
            <a:r>
              <a:rPr lang="de-DE" sz="1300">
                <a:solidFill>
                  <a:schemeClr val="bg1"/>
                </a:solidFill>
              </a:rPr>
              <a:t>Position 1-stellig: Spalte 2 → 4</a:t>
            </a:r>
          </a:p>
          <a:p>
            <a:pPr>
              <a:lnSpc>
                <a:spcPct val="90000"/>
              </a:lnSpc>
            </a:pPr>
            <a:r>
              <a:rPr lang="de-DE" sz="1500">
                <a:solidFill>
                  <a:schemeClr val="bg1"/>
                </a:solidFill>
              </a:rPr>
              <a:t>Problem: </a:t>
            </a:r>
            <a:r>
              <a:rPr lang="de-DE" sz="1500" err="1">
                <a:solidFill>
                  <a:schemeClr val="bg1"/>
                </a:solidFill>
              </a:rPr>
              <a:t>KeyError</a:t>
            </a:r>
            <a:r>
              <a:rPr lang="de-DE" sz="1500">
                <a:solidFill>
                  <a:schemeClr val="bg1"/>
                </a:solidFill>
              </a:rPr>
              <a:t> `2`</a:t>
            </a:r>
          </a:p>
          <a:p>
            <a:pPr lvl="1">
              <a:lnSpc>
                <a:spcPct val="90000"/>
              </a:lnSpc>
            </a:pPr>
            <a:r>
              <a:rPr lang="de-DE" sz="1300">
                <a:solidFill>
                  <a:schemeClr val="bg1"/>
                </a:solidFill>
              </a:rPr>
              <a:t>Code ohne Bedingung funktioniert auch nicht</a:t>
            </a:r>
          </a:p>
          <a:p>
            <a:pPr>
              <a:lnSpc>
                <a:spcPct val="90000"/>
              </a:lnSpc>
            </a:pPr>
            <a:r>
              <a:rPr lang="de-DE" sz="1500">
                <a:solidFill>
                  <a:schemeClr val="bg1"/>
                </a:solidFill>
              </a:rPr>
              <a:t>danach: Spalten mit Ziffern zusammenfügen</a:t>
            </a:r>
          </a:p>
          <a:p>
            <a:pPr>
              <a:lnSpc>
                <a:spcPct val="90000"/>
              </a:lnSpc>
            </a:pPr>
            <a:endParaRPr lang="de-DE" sz="15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de-DE" sz="150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E50F50-2109-2444-C5F5-765B26990E43}"/>
              </a:ext>
            </a:extLst>
          </p:cNvPr>
          <p:cNvSpPr txBox="1"/>
          <p:nvPr/>
        </p:nvSpPr>
        <p:spPr>
          <a:xfrm>
            <a:off x="3610708" y="29893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16B79B-95B2-E98F-EFE3-DD59EC255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459" y="1607358"/>
            <a:ext cx="7239377" cy="364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423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21515D-ED17-2228-3D0D-FBA732D68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Angela 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384E21-D097-CE95-1BB3-D5C4967AD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352" y="2371872"/>
            <a:ext cx="7729728" cy="42199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Next </a:t>
            </a:r>
            <a:r>
              <a:rPr lang="de-DE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Steps</a:t>
            </a:r>
            <a:r>
              <a:rPr lang="de-DE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:</a:t>
            </a:r>
          </a:p>
          <a:p>
            <a:endParaRPr lang="de-DE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r>
              <a:rPr lang="de-DE">
                <a:solidFill>
                  <a:srgbClr val="000000"/>
                </a:solidFill>
                <a:latin typeface="Helvetica Neue" panose="02000503000000020004" pitchFamily="2" charset="0"/>
              </a:rPr>
              <a:t>Mutanten nach Position sortieren bzw. gruppieren + </a:t>
            </a:r>
            <a:r>
              <a:rPr lang="de-DE" err="1">
                <a:solidFill>
                  <a:srgbClr val="000000"/>
                </a:solidFill>
                <a:latin typeface="Helvetica Neue" panose="02000503000000020004" pitchFamily="2" charset="0"/>
              </a:rPr>
              <a:t>fitness</a:t>
            </a:r>
            <a:r>
              <a:rPr lang="de-DE">
                <a:solidFill>
                  <a:srgbClr val="000000"/>
                </a:solidFill>
                <a:latin typeface="Helvetica Neue" panose="02000503000000020004" pitchFamily="2" charset="0"/>
              </a:rPr>
              <a:t> vergleichen</a:t>
            </a:r>
          </a:p>
          <a:p>
            <a:r>
              <a:rPr lang="de-DE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→ mutationstolerante/-intolerante Positionen</a:t>
            </a:r>
          </a:p>
          <a:p>
            <a:endParaRPr lang="de-DE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endParaRPr lang="de-DE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r>
              <a:rPr lang="de-DE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sich überschneidende Mutanten </a:t>
            </a:r>
            <a:r>
              <a:rPr lang="de-DE">
                <a:solidFill>
                  <a:srgbClr val="000000"/>
                </a:solidFill>
                <a:latin typeface="Helvetica Neue" panose="02000503000000020004" pitchFamily="2" charset="0"/>
              </a:rPr>
              <a:t>gruppieren u. vergleichen</a:t>
            </a:r>
          </a:p>
          <a:p>
            <a:r>
              <a:rPr lang="de-DE">
                <a:solidFill>
                  <a:srgbClr val="000000"/>
                </a:solidFill>
                <a:latin typeface="Helvetica Neue" panose="02000503000000020004" pitchFamily="2" charset="0"/>
              </a:rPr>
              <a:t>→ „Aufeinander aufbauende“ Mutanten?</a:t>
            </a:r>
          </a:p>
          <a:p>
            <a:r>
              <a:rPr lang="de-DE">
                <a:solidFill>
                  <a:srgbClr val="000000"/>
                </a:solidFill>
                <a:latin typeface="Helvetica Neue" panose="02000503000000020004" pitchFamily="2" charset="0"/>
              </a:rPr>
              <a:t>→ Trend </a:t>
            </a:r>
            <a:r>
              <a:rPr lang="de-DE" err="1">
                <a:solidFill>
                  <a:srgbClr val="000000"/>
                </a:solidFill>
                <a:latin typeface="Helvetica Neue" panose="02000503000000020004" pitchFamily="2" charset="0"/>
              </a:rPr>
              <a:t>fitness</a:t>
            </a:r>
            <a:r>
              <a:rPr lang="de-DE">
                <a:solidFill>
                  <a:srgbClr val="000000"/>
                </a:solidFill>
                <a:latin typeface="Helvetica Neue" panose="02000503000000020004" pitchFamily="2" charset="0"/>
              </a:rPr>
              <a:t> score?</a:t>
            </a:r>
          </a:p>
          <a:p>
            <a:r>
              <a:rPr lang="de-DE">
                <a:solidFill>
                  <a:srgbClr val="000000"/>
                </a:solidFill>
                <a:latin typeface="Helvetica Neue" panose="02000503000000020004" pitchFamily="2" charset="0"/>
              </a:rPr>
              <a:t>→ Verbesserung nach Verschlechterung (u. vice </a:t>
            </a:r>
            <a:r>
              <a:rPr lang="de-DE" err="1">
                <a:solidFill>
                  <a:srgbClr val="000000"/>
                </a:solidFill>
                <a:latin typeface="Helvetica Neue" panose="02000503000000020004" pitchFamily="2" charset="0"/>
              </a:rPr>
              <a:t>versa</a:t>
            </a:r>
            <a:r>
              <a:rPr lang="de-DE">
                <a:solidFill>
                  <a:srgbClr val="000000"/>
                </a:solidFill>
                <a:latin typeface="Helvetica Neue" panose="02000503000000020004" pitchFamily="2" charset="0"/>
              </a:rPr>
              <a:t>)?</a:t>
            </a:r>
          </a:p>
          <a:p>
            <a:endParaRPr lang="de-DE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endParaRPr lang="de-DE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5638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A70B4F-58A2-6B7F-F26E-F219DDCD2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de-DE">
                <a:solidFill>
                  <a:schemeClr val="bg1"/>
                </a:solidFill>
              </a:rPr>
              <a:t>Lisa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472669-720E-BA60-F0C2-5A1D5C939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1500">
                <a:solidFill>
                  <a:schemeClr val="bg1"/>
                </a:solidFill>
              </a:rPr>
              <a:t>T-test code um zu untersuchen wie sich die Anzahl der Mutationen auf die </a:t>
            </a:r>
            <a:r>
              <a:rPr lang="de-DE" sz="1500" err="1">
                <a:solidFill>
                  <a:schemeClr val="bg1"/>
                </a:solidFill>
              </a:rPr>
              <a:t>fitness</a:t>
            </a:r>
            <a:r>
              <a:rPr lang="de-DE" sz="1500">
                <a:solidFill>
                  <a:schemeClr val="bg1"/>
                </a:solidFill>
              </a:rPr>
              <a:t> </a:t>
            </a:r>
            <a:r>
              <a:rPr lang="de-DE" sz="1500" err="1">
                <a:solidFill>
                  <a:schemeClr val="bg1"/>
                </a:solidFill>
              </a:rPr>
              <a:t>scores</a:t>
            </a:r>
            <a:r>
              <a:rPr lang="de-DE" sz="1500">
                <a:solidFill>
                  <a:schemeClr val="bg1"/>
                </a:solidFill>
              </a:rPr>
              <a:t> auswirkt (</a:t>
            </a:r>
            <a:r>
              <a:rPr lang="de-DE" sz="1500">
                <a:solidFill>
                  <a:schemeClr val="bg1"/>
                </a:solidFill>
                <a:sym typeface="Wingdings" pitchFamily="2" charset="2"/>
              </a:rPr>
              <a:t> Signifikanz)</a:t>
            </a:r>
          </a:p>
          <a:p>
            <a:pPr>
              <a:lnSpc>
                <a:spcPct val="90000"/>
              </a:lnSpc>
            </a:pPr>
            <a:endParaRPr lang="de-DE" sz="1500">
              <a:solidFill>
                <a:schemeClr val="bg1"/>
              </a:solidFill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r>
              <a:rPr lang="de-DE" sz="1500">
                <a:solidFill>
                  <a:schemeClr val="bg1"/>
                </a:solidFill>
                <a:sym typeface="Wingdings" pitchFamily="2" charset="2"/>
              </a:rPr>
              <a:t>FRAGEN: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de-DE" sz="1500">
                <a:solidFill>
                  <a:schemeClr val="bg1"/>
                </a:solidFill>
                <a:sym typeface="Wingdings" pitchFamily="2" charset="2"/>
              </a:rPr>
              <a:t>Bei 1 gegen 8 kommt </a:t>
            </a:r>
            <a:r>
              <a:rPr lang="de-DE" sz="1500" err="1">
                <a:solidFill>
                  <a:schemeClr val="bg1"/>
                </a:solidFill>
                <a:sym typeface="Wingdings" pitchFamily="2" charset="2"/>
              </a:rPr>
              <a:t>pvalue</a:t>
            </a:r>
            <a:r>
              <a:rPr lang="de-DE" sz="1500">
                <a:solidFill>
                  <a:schemeClr val="bg1"/>
                </a:solidFill>
                <a:sym typeface="Wingdings" pitchFamily="2" charset="2"/>
              </a:rPr>
              <a:t> von 0 raus? Warum?</a:t>
            </a:r>
            <a:br>
              <a:rPr lang="de-DE" sz="1500">
                <a:solidFill>
                  <a:schemeClr val="bg1"/>
                </a:solidFill>
                <a:sym typeface="Wingdings" pitchFamily="2" charset="2"/>
              </a:rPr>
            </a:br>
            <a:endParaRPr lang="de-DE" sz="1500">
              <a:solidFill>
                <a:schemeClr val="bg1"/>
              </a:solidFill>
              <a:sym typeface="Wingdings" pitchFamily="2" charset="2"/>
            </a:endParaRPr>
          </a:p>
          <a:p>
            <a:pPr>
              <a:lnSpc>
                <a:spcPct val="90000"/>
              </a:lnSpc>
              <a:buFontTx/>
              <a:buChar char="-"/>
            </a:pPr>
            <a:r>
              <a:rPr lang="de-DE" sz="1500">
                <a:solidFill>
                  <a:schemeClr val="bg1"/>
                </a:solidFill>
                <a:sym typeface="Wingdings" pitchFamily="2" charset="2"/>
              </a:rPr>
              <a:t>Machen die Werte Sinn?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de-DE" sz="1500" err="1">
                <a:solidFill>
                  <a:schemeClr val="bg1"/>
                </a:solidFill>
                <a:sym typeface="Wingdings" pitchFamily="2" charset="2"/>
              </a:rPr>
              <a:t>Unrelated</a:t>
            </a:r>
            <a:r>
              <a:rPr lang="de-DE" sz="1500">
                <a:solidFill>
                  <a:schemeClr val="bg1"/>
                </a:solidFill>
                <a:sym typeface="Wingdings" pitchFamily="2" charset="2"/>
              </a:rPr>
              <a:t> dazu:  </a:t>
            </a:r>
            <a:r>
              <a:rPr lang="de-DE" sz="1500" err="1">
                <a:solidFill>
                  <a:schemeClr val="bg1"/>
                </a:solidFill>
                <a:sym typeface="Wingdings" pitchFamily="2" charset="2"/>
              </a:rPr>
              <a:t>chunks</a:t>
            </a:r>
            <a:r>
              <a:rPr lang="de-DE" sz="1500">
                <a:solidFill>
                  <a:schemeClr val="bg1"/>
                </a:solidFill>
                <a:sym typeface="Wingdings" pitchFamily="2" charset="2"/>
              </a:rPr>
              <a:t> in </a:t>
            </a:r>
            <a:r>
              <a:rPr lang="de-DE" sz="1500" err="1">
                <a:solidFill>
                  <a:schemeClr val="bg1"/>
                </a:solidFill>
                <a:sym typeface="Wingdings" pitchFamily="2" charset="2"/>
              </a:rPr>
              <a:t>jupyter</a:t>
            </a:r>
            <a:r>
              <a:rPr lang="de-DE" sz="150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de-DE" sz="1500" err="1">
                <a:solidFill>
                  <a:schemeClr val="bg1"/>
                </a:solidFill>
                <a:sym typeface="Wingdings" pitchFamily="2" charset="2"/>
              </a:rPr>
              <a:t>notebook</a:t>
            </a:r>
            <a:r>
              <a:rPr lang="de-DE" sz="1500">
                <a:solidFill>
                  <a:schemeClr val="bg1"/>
                </a:solidFill>
                <a:sym typeface="Wingdings" pitchFamily="2" charset="2"/>
              </a:rPr>
              <a:t>: kennt er die </a:t>
            </a:r>
            <a:r>
              <a:rPr lang="de-DE" sz="1500" err="1">
                <a:solidFill>
                  <a:schemeClr val="bg1"/>
                </a:solidFill>
                <a:sym typeface="Wingdings" pitchFamily="2" charset="2"/>
              </a:rPr>
              <a:t>definitionen</a:t>
            </a:r>
            <a:r>
              <a:rPr lang="de-DE" sz="1500">
                <a:solidFill>
                  <a:schemeClr val="bg1"/>
                </a:solidFill>
                <a:sym typeface="Wingdings" pitchFamily="2" charset="2"/>
              </a:rPr>
              <a:t> darüber hinweg  kann ich den code auf </a:t>
            </a:r>
            <a:r>
              <a:rPr lang="de-DE" sz="1500" err="1">
                <a:solidFill>
                  <a:schemeClr val="bg1"/>
                </a:solidFill>
                <a:sym typeface="Wingdings" pitchFamily="2" charset="2"/>
              </a:rPr>
              <a:t>chunks</a:t>
            </a:r>
            <a:r>
              <a:rPr lang="de-DE" sz="1500">
                <a:solidFill>
                  <a:schemeClr val="bg1"/>
                </a:solidFill>
                <a:sym typeface="Wingdings" pitchFamily="2" charset="2"/>
              </a:rPr>
              <a:t> aufteilen?</a:t>
            </a:r>
            <a:endParaRPr lang="de-DE" sz="15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de-DE" sz="1500">
              <a:solidFill>
                <a:schemeClr val="bg1"/>
              </a:solidFill>
            </a:endParaRPr>
          </a:p>
        </p:txBody>
      </p:sp>
      <p:pic>
        <p:nvPicPr>
          <p:cNvPr id="6" name="Grafik 5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0898627C-72D1-6F1D-4B4B-132EAD5D26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4959" r="10511" b="4786"/>
          <a:stretch/>
        </p:blipFill>
        <p:spPr>
          <a:xfrm>
            <a:off x="4844091" y="1570892"/>
            <a:ext cx="7135317" cy="363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100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21515D-ED17-2228-3D0D-FBA732D68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Lisa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384E21-D097-CE95-1BB3-D5C4967AD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352" y="2371872"/>
            <a:ext cx="7729728" cy="42199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Next </a:t>
            </a:r>
            <a:r>
              <a:rPr lang="de-DE" err="1"/>
              <a:t>step</a:t>
            </a:r>
            <a:r>
              <a:rPr lang="de-DE"/>
              <a:t>: </a:t>
            </a:r>
          </a:p>
          <a:p>
            <a:r>
              <a:rPr lang="de-DE"/>
              <a:t>Graphen erstellen wie sich die </a:t>
            </a:r>
            <a:r>
              <a:rPr lang="de-DE" err="1"/>
              <a:t>fscores</a:t>
            </a:r>
            <a:r>
              <a:rPr lang="de-DE"/>
              <a:t> verändern mit weiteren Mutationen</a:t>
            </a:r>
          </a:p>
          <a:p>
            <a:r>
              <a:rPr lang="de-DE">
                <a:sym typeface="Wingdings" pitchFamily="2" charset="2"/>
              </a:rPr>
              <a:t></a:t>
            </a:r>
            <a:r>
              <a:rPr lang="de-DE"/>
              <a:t> t-test Ergebnisse visualisieren</a:t>
            </a:r>
          </a:p>
          <a:p>
            <a:endParaRPr lang="de-DE"/>
          </a:p>
          <a:p>
            <a:r>
              <a:rPr lang="de-DE" u="sng"/>
              <a:t>generell danach: </a:t>
            </a:r>
            <a:r>
              <a:rPr lang="de-DE"/>
              <a:t>auf AS spezifischer eingehen:</a:t>
            </a:r>
          </a:p>
          <a:p>
            <a:r>
              <a:rPr lang="de-DE">
                <a:sym typeface="Wingdings" pitchFamily="2" charset="2"/>
              </a:rPr>
              <a:t> bei Einzelmutationen: welche AS (-Gruppen)-Substitutionen haben den größten/negativsten/positivsten Effekt auf den </a:t>
            </a:r>
            <a:r>
              <a:rPr lang="de-DE" err="1">
                <a:sym typeface="Wingdings" pitchFamily="2" charset="2"/>
              </a:rPr>
              <a:t>fscore</a:t>
            </a:r>
            <a:endParaRPr lang="de-DE">
              <a:sym typeface="Wingdings" pitchFamily="2" charset="2"/>
            </a:endParaRPr>
          </a:p>
          <a:p>
            <a:r>
              <a:rPr lang="de-DE">
                <a:sym typeface="Wingdings" pitchFamily="2" charset="2"/>
              </a:rPr>
              <a:t> Folgemutationen raussuchen/ danach sortieren (</a:t>
            </a:r>
            <a:r>
              <a:rPr lang="de-DE" b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K3Q </a:t>
            </a:r>
            <a:r>
              <a:rPr lang="de-DE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und </a:t>
            </a:r>
            <a:r>
              <a:rPr lang="de-DE" b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K3Q:E5V</a:t>
            </a:r>
            <a:r>
              <a:rPr lang="de-DE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)</a:t>
            </a:r>
          </a:p>
          <a:p>
            <a:r>
              <a:rPr lang="de-DE">
                <a:solidFill>
                  <a:srgbClr val="000000"/>
                </a:solidFill>
                <a:latin typeface="Helvetica Neue" panose="02000503000000020004" pitchFamily="2" charset="0"/>
                <a:sym typeface="Wingdings" pitchFamily="2" charset="2"/>
              </a:rPr>
              <a:t> wie verändert sich der </a:t>
            </a:r>
            <a:r>
              <a:rPr lang="de-DE" err="1">
                <a:solidFill>
                  <a:srgbClr val="000000"/>
                </a:solidFill>
                <a:latin typeface="Helvetica Neue" panose="02000503000000020004" pitchFamily="2" charset="0"/>
                <a:sym typeface="Wingdings" pitchFamily="2" charset="2"/>
              </a:rPr>
              <a:t>fscore</a:t>
            </a:r>
            <a:r>
              <a:rPr lang="de-DE">
                <a:solidFill>
                  <a:srgbClr val="000000"/>
                </a:solidFill>
                <a:latin typeface="Helvetica Neue" panose="02000503000000020004" pitchFamily="2" charset="0"/>
                <a:sym typeface="Wingdings" pitchFamily="2" charset="2"/>
              </a:rPr>
              <a:t> von der einen zur anderen (Richtung der </a:t>
            </a:r>
            <a:r>
              <a:rPr lang="de-DE" err="1">
                <a:solidFill>
                  <a:srgbClr val="000000"/>
                </a:solidFill>
                <a:latin typeface="Helvetica Neue" panose="02000503000000020004" pitchFamily="2" charset="0"/>
                <a:sym typeface="Wingdings" pitchFamily="2" charset="2"/>
              </a:rPr>
              <a:t>stabilizing</a:t>
            </a:r>
            <a:r>
              <a:rPr lang="de-DE">
                <a:solidFill>
                  <a:srgbClr val="000000"/>
                </a:solidFill>
                <a:latin typeface="Helvetica Neue" panose="02000503000000020004" pitchFamily="2" charset="0"/>
                <a:sym typeface="Wingdings" pitchFamily="2" charset="2"/>
              </a:rPr>
              <a:t> </a:t>
            </a:r>
            <a:r>
              <a:rPr lang="de-DE" err="1">
                <a:solidFill>
                  <a:srgbClr val="000000"/>
                </a:solidFill>
                <a:latin typeface="Helvetica Neue" panose="02000503000000020004" pitchFamily="2" charset="0"/>
                <a:sym typeface="Wingdings" pitchFamily="2" charset="2"/>
              </a:rPr>
              <a:t>mutations</a:t>
            </a:r>
            <a:r>
              <a:rPr lang="de-DE">
                <a:solidFill>
                  <a:srgbClr val="000000"/>
                </a:solidFill>
                <a:latin typeface="Helvetica Neue" panose="02000503000000020004" pitchFamily="2" charset="0"/>
                <a:sym typeface="Wingdings" pitchFamily="2" charset="2"/>
              </a:rPr>
              <a:t>)</a:t>
            </a:r>
            <a:endParaRPr lang="de-DE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endParaRPr lang="de-DE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endParaRPr lang="de-DE"/>
          </a:p>
          <a:p>
            <a:endParaRPr lang="de-DE"/>
          </a:p>
        </p:txBody>
      </p:sp>
      <p:pic>
        <p:nvPicPr>
          <p:cNvPr id="5" name="Grafik 4" descr="Ein Bild, das Screenshot, Diagramm, Text, Rechteck enthält.&#10;&#10;Automatisch generierte Beschreibung">
            <a:extLst>
              <a:ext uri="{FF2B5EF4-FFF2-40B4-BE49-F238E27FC236}">
                <a16:creationId xmlns:a16="http://schemas.microsoft.com/office/drawing/2014/main" id="{79A312C4-F751-B743-B785-A808D0457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0864" y="2252615"/>
            <a:ext cx="1952575" cy="173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71798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{E783DC90-A8F0-6E46-932F-F62AF3E468C5}tf10001120</Template>
  <TotalTime>0</TotalTime>
  <Words>360</Words>
  <Application>Microsoft Macintosh PowerPoint</Application>
  <PresentationFormat>Breitbild</PresentationFormat>
  <Paragraphs>58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Helvetica Neue</vt:lpstr>
      <vt:lpstr>Parcel</vt:lpstr>
      <vt:lpstr>DMS Tut 25.05.</vt:lpstr>
      <vt:lpstr>Roman </vt:lpstr>
      <vt:lpstr>Roman 2</vt:lpstr>
      <vt:lpstr>ANgela </vt:lpstr>
      <vt:lpstr>Angela 2 </vt:lpstr>
      <vt:lpstr>Angela 3</vt:lpstr>
      <vt:lpstr>Lisa </vt:lpstr>
      <vt:lpstr>Lisa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Tianxin Ma</dc:creator>
  <cp:lastModifiedBy>Lisa Duttenhoefer</cp:lastModifiedBy>
  <cp:revision>1</cp:revision>
  <dcterms:created xsi:type="dcterms:W3CDTF">2023-05-23T12:33:42Z</dcterms:created>
  <dcterms:modified xsi:type="dcterms:W3CDTF">2023-05-30T12:45:35Z</dcterms:modified>
</cp:coreProperties>
</file>