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6"/>
  </p:notesMasterIdLst>
  <p:sldIdLst>
    <p:sldId id="279" r:id="rId2"/>
    <p:sldId id="282" r:id="rId3"/>
    <p:sldId id="284" r:id="rId4"/>
    <p:sldId id="278" r:id="rId5"/>
    <p:sldId id="274" r:id="rId6"/>
    <p:sldId id="270" r:id="rId7"/>
    <p:sldId id="285" r:id="rId8"/>
    <p:sldId id="286" r:id="rId9"/>
    <p:sldId id="268" r:id="rId10"/>
    <p:sldId id="258" r:id="rId11"/>
    <p:sldId id="263" r:id="rId12"/>
    <p:sldId id="262" r:id="rId13"/>
    <p:sldId id="260" r:id="rId14"/>
    <p:sldId id="257"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6D1"/>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D4B0D1-BC36-6640-BADB-22F8CCD26D2F}" v="325" dt="2023-05-17T11:45:01.242"/>
    <p1510:client id="{687303C0-9405-D88B-C9BC-0EE4EA7D4E3A}" v="16" dt="2023-05-16T13:16:02.653"/>
    <p1510:client id="{6B64C675-EDBB-A659-D282-983CA0A5A61B}" v="63" dt="2023-05-16T22:40:36.634"/>
    <p1510:client id="{8C2E58DA-427A-1340-94D6-E0542490B902}" v="152" dt="2023-05-17T12:00:58.930"/>
    <p1510:client id="{B69424E1-1827-425F-AD37-9A7668A314C6}" v="2448" dt="2023-05-17T09:11:18.227"/>
    <p1510:client id="{CFC07EE1-C412-FF45-8ED1-245C31F59E13}" v="5177" dt="2023-05-17T13:15:18.268"/>
    <p1510:client id="{ECB1F2A2-0999-3F24-341C-2DF9832B470F}" v="2" dt="2023-05-17T08:03:49.363"/>
    <p1510:client id="{F567A966-81E1-932B-CF16-CA6BC998A437}" v="1311" dt="2023-05-16T18:02:11.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0"/>
  </p:normalViewPr>
  <p:slideViewPr>
    <p:cSldViewPr snapToGrid="0">
      <p:cViewPr varScale="1">
        <p:scale>
          <a:sx n="107" d="100"/>
          <a:sy n="107" d="100"/>
        </p:scale>
        <p:origin x="2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CA6BD-DCB3-F646-A3DC-6DFF3A8860C2}" type="datetimeFigureOut">
              <a:rPr lang="de-DE" smtClean="0"/>
              <a:t>30.05.23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932C6-F177-8F49-BD64-8F01EC52B033}" type="slidenum">
              <a:rPr lang="de-DE" smtClean="0"/>
              <a:t>‹Nr.›</a:t>
            </a:fld>
            <a:endParaRPr lang="de-DE"/>
          </a:p>
        </p:txBody>
      </p:sp>
    </p:spTree>
    <p:extLst>
      <p:ext uri="{BB962C8B-B14F-4D97-AF65-F5344CB8AC3E}">
        <p14:creationId xmlns:p14="http://schemas.microsoft.com/office/powerpoint/2010/main" val="32505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peci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Horizontal_gene_transfer" TargetMode="External"/><Relationship Id="rId4" Type="http://schemas.openxmlformats.org/officeDocument/2006/relationships/hyperlink" Target="https://en.wikipedia.org/wiki/Gene_duplic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de-DE"/>
              <a:t>1)  (KLICK) First </a:t>
            </a:r>
            <a:r>
              <a:rPr lang="de-DE" err="1"/>
              <a:t>gain</a:t>
            </a:r>
            <a:r>
              <a:rPr lang="de-DE"/>
              <a:t> </a:t>
            </a:r>
            <a:r>
              <a:rPr lang="de-DE" err="1"/>
              <a:t>general</a:t>
            </a:r>
            <a:r>
              <a:rPr lang="de-DE"/>
              <a:t> </a:t>
            </a:r>
            <a:r>
              <a:rPr lang="de-DE" err="1"/>
              <a:t>insights</a:t>
            </a:r>
            <a:r>
              <a:rPr lang="de-DE"/>
              <a:t> </a:t>
            </a:r>
            <a:r>
              <a:rPr lang="de-DE" err="1"/>
              <a:t>into</a:t>
            </a:r>
            <a:r>
              <a:rPr lang="de-DE"/>
              <a:t> </a:t>
            </a:r>
            <a:r>
              <a:rPr lang="de-DE" err="1"/>
              <a:t>the</a:t>
            </a:r>
            <a:r>
              <a:rPr lang="de-DE"/>
              <a:t> </a:t>
            </a:r>
            <a:r>
              <a:rPr lang="de-DE" err="1"/>
              <a:t>data</a:t>
            </a:r>
            <a:r>
              <a:rPr lang="de-DE"/>
              <a:t> +  </a:t>
            </a:r>
            <a:r>
              <a:rPr lang="de-DE" err="1"/>
              <a:t>basic</a:t>
            </a:r>
            <a:r>
              <a:rPr lang="de-DE"/>
              <a:t> </a:t>
            </a:r>
            <a:r>
              <a:rPr lang="de-DE" err="1"/>
              <a:t>analysis</a:t>
            </a:r>
            <a:endParaRPr lang="en-US"/>
          </a:p>
          <a:p>
            <a:r>
              <a:rPr lang="de-DE"/>
              <a:t>2)  (KLICK) </a:t>
            </a:r>
            <a:r>
              <a:rPr lang="de-DE" err="1"/>
              <a:t>Following</a:t>
            </a:r>
            <a:r>
              <a:rPr lang="de-DE"/>
              <a:t> </a:t>
            </a:r>
            <a:r>
              <a:rPr lang="de-DE" err="1"/>
              <a:t>that</a:t>
            </a:r>
            <a:r>
              <a:rPr lang="de-DE"/>
              <a:t> </a:t>
            </a:r>
            <a:r>
              <a:rPr lang="de-DE" err="1"/>
              <a:t>up</a:t>
            </a:r>
            <a:r>
              <a:rPr lang="de-DE"/>
              <a:t>, find </a:t>
            </a:r>
            <a:r>
              <a:rPr lang="de-DE" err="1"/>
              <a:t>trends</a:t>
            </a:r>
            <a:r>
              <a:rPr lang="de-DE"/>
              <a:t> </a:t>
            </a:r>
            <a:r>
              <a:rPr lang="de-DE" err="1"/>
              <a:t>for</a:t>
            </a:r>
            <a:r>
              <a:rPr lang="de-DE"/>
              <a:t> </a:t>
            </a:r>
            <a:r>
              <a:rPr lang="de-DE" err="1"/>
              <a:t>improvement</a:t>
            </a:r>
            <a:r>
              <a:rPr lang="de-DE"/>
              <a:t> </a:t>
            </a:r>
            <a:r>
              <a:rPr lang="de-DE" err="1"/>
              <a:t>of</a:t>
            </a:r>
            <a:r>
              <a:rPr lang="de-DE"/>
              <a:t> </a:t>
            </a:r>
            <a:r>
              <a:rPr lang="de-DE" err="1"/>
              <a:t>protein</a:t>
            </a:r>
            <a:r>
              <a:rPr lang="de-DE"/>
              <a:t> </a:t>
            </a:r>
            <a:r>
              <a:rPr lang="de-DE" err="1"/>
              <a:t>function</a:t>
            </a:r>
            <a:r>
              <a:rPr lang="de-DE"/>
              <a:t>/</a:t>
            </a:r>
            <a:r>
              <a:rPr lang="de-DE" err="1"/>
              <a:t>deterioration</a:t>
            </a:r>
            <a:endParaRPr lang="de-DE">
              <a:cs typeface="Calibri"/>
            </a:endParaRPr>
          </a:p>
          <a:p>
            <a:r>
              <a:rPr lang="de-DE"/>
              <a:t>•Take </a:t>
            </a:r>
            <a:r>
              <a:rPr lang="de-DE" err="1"/>
              <a:t>advantage</a:t>
            </a:r>
            <a:r>
              <a:rPr lang="de-DE"/>
              <a:t> </a:t>
            </a:r>
            <a:r>
              <a:rPr lang="de-DE" err="1"/>
              <a:t>of</a:t>
            </a:r>
            <a:r>
              <a:rPr lang="de-DE"/>
              <a:t> </a:t>
            </a:r>
            <a:r>
              <a:rPr lang="de-DE" err="1"/>
              <a:t>the</a:t>
            </a:r>
            <a:r>
              <a:rPr lang="de-DE"/>
              <a:t> </a:t>
            </a:r>
            <a:r>
              <a:rPr lang="de-DE" err="1"/>
              <a:t>fact</a:t>
            </a:r>
            <a:r>
              <a:rPr lang="de-DE"/>
              <a:t> </a:t>
            </a:r>
            <a:r>
              <a:rPr lang="de-DE" err="1"/>
              <a:t>that</a:t>
            </a:r>
            <a:r>
              <a:rPr lang="de-DE"/>
              <a:t> </a:t>
            </a:r>
            <a:r>
              <a:rPr lang="de-DE" err="1"/>
              <a:t>we</a:t>
            </a:r>
            <a:r>
              <a:rPr lang="de-DE"/>
              <a:t> </a:t>
            </a:r>
            <a:r>
              <a:rPr lang="de-DE" err="1"/>
              <a:t>have</a:t>
            </a:r>
            <a:r>
              <a:rPr lang="de-DE"/>
              <a:t> </a:t>
            </a:r>
            <a:r>
              <a:rPr lang="de-DE" err="1"/>
              <a:t>DMS_data</a:t>
            </a:r>
            <a:r>
              <a:rPr lang="de-DE"/>
              <a:t> </a:t>
            </a:r>
            <a:r>
              <a:rPr lang="de-DE" err="1"/>
              <a:t>containing</a:t>
            </a:r>
            <a:r>
              <a:rPr lang="de-DE"/>
              <a:t> 1-12 </a:t>
            </a:r>
            <a:r>
              <a:rPr lang="de-DE" err="1"/>
              <a:t>mutations</a:t>
            </a:r>
            <a:r>
              <a:rPr lang="de-DE"/>
              <a:t> à </a:t>
            </a:r>
            <a:r>
              <a:rPr lang="de-DE" err="1"/>
              <a:t>multilayered</a:t>
            </a:r>
            <a:r>
              <a:rPr lang="de-DE"/>
              <a:t> </a:t>
            </a:r>
            <a:r>
              <a:rPr lang="de-DE" err="1"/>
              <a:t>mutational</a:t>
            </a:r>
            <a:r>
              <a:rPr lang="de-DE"/>
              <a:t> </a:t>
            </a:r>
            <a:r>
              <a:rPr lang="de-DE" err="1"/>
              <a:t>depth</a:t>
            </a:r>
            <a:endParaRPr lang="de-DE">
              <a:cs typeface="Calibri"/>
            </a:endParaRPr>
          </a:p>
          <a:p>
            <a:r>
              <a:rPr lang="de-DE"/>
              <a:t>•(KLICK) Patterns </a:t>
            </a:r>
            <a:r>
              <a:rPr lang="de-DE" err="1"/>
              <a:t>between</a:t>
            </a:r>
            <a:r>
              <a:rPr lang="de-DE"/>
              <a:t> AA-</a:t>
            </a:r>
            <a:r>
              <a:rPr lang="de-DE" err="1"/>
              <a:t>properties</a:t>
            </a:r>
            <a:r>
              <a:rPr lang="de-DE"/>
              <a:t> (</a:t>
            </a:r>
            <a:r>
              <a:rPr lang="de-DE" err="1"/>
              <a:t>charge</a:t>
            </a:r>
            <a:r>
              <a:rPr lang="de-DE"/>
              <a:t>, </a:t>
            </a:r>
            <a:r>
              <a:rPr lang="de-DE" err="1"/>
              <a:t>hydrophilicity</a:t>
            </a:r>
            <a:r>
              <a:rPr lang="de-DE"/>
              <a:t>) </a:t>
            </a:r>
            <a:r>
              <a:rPr lang="de-DE" err="1"/>
              <a:t>and</a:t>
            </a:r>
            <a:r>
              <a:rPr lang="de-DE"/>
              <a:t> </a:t>
            </a:r>
            <a:r>
              <a:rPr lang="de-DE" err="1"/>
              <a:t>the</a:t>
            </a:r>
            <a:r>
              <a:rPr lang="de-DE"/>
              <a:t> </a:t>
            </a:r>
            <a:r>
              <a:rPr lang="de-DE" err="1"/>
              <a:t>visible</a:t>
            </a:r>
            <a:r>
              <a:rPr lang="de-DE"/>
              <a:t> </a:t>
            </a:r>
            <a:r>
              <a:rPr lang="de-DE" err="1"/>
              <a:t>effect</a:t>
            </a:r>
            <a:r>
              <a:rPr lang="de-DE"/>
              <a:t> </a:t>
            </a:r>
            <a:r>
              <a:rPr lang="de-DE" err="1"/>
              <a:t>to</a:t>
            </a:r>
            <a:r>
              <a:rPr lang="de-DE"/>
              <a:t> </a:t>
            </a:r>
            <a:r>
              <a:rPr lang="de-DE" err="1"/>
              <a:t>the</a:t>
            </a:r>
            <a:r>
              <a:rPr lang="de-DE"/>
              <a:t> </a:t>
            </a:r>
            <a:r>
              <a:rPr lang="de-DE" err="1"/>
              <a:t>protein</a:t>
            </a:r>
            <a:endParaRPr lang="en-US"/>
          </a:p>
          <a:p>
            <a:r>
              <a:rPr lang="de-DE"/>
              <a:t>3)  (KLICK) </a:t>
            </a:r>
            <a:r>
              <a:rPr lang="de-DE" err="1"/>
              <a:t>With</a:t>
            </a:r>
            <a:r>
              <a:rPr lang="de-DE"/>
              <a:t> </a:t>
            </a:r>
            <a:r>
              <a:rPr lang="de-DE" err="1"/>
              <a:t>this</a:t>
            </a:r>
            <a:r>
              <a:rPr lang="de-DE"/>
              <a:t>, </a:t>
            </a:r>
            <a:r>
              <a:rPr lang="de-DE" err="1"/>
              <a:t>move</a:t>
            </a:r>
            <a:r>
              <a:rPr lang="de-DE"/>
              <a:t> </a:t>
            </a:r>
            <a:r>
              <a:rPr lang="de-DE" err="1"/>
              <a:t>to</a:t>
            </a:r>
            <a:r>
              <a:rPr lang="de-DE"/>
              <a:t> </a:t>
            </a:r>
            <a:r>
              <a:rPr lang="de-DE" err="1"/>
              <a:t>the</a:t>
            </a:r>
            <a:r>
              <a:rPr lang="de-DE"/>
              <a:t> </a:t>
            </a:r>
            <a:r>
              <a:rPr lang="de-DE" err="1"/>
              <a:t>analysis</a:t>
            </a:r>
            <a:r>
              <a:rPr lang="de-DE"/>
              <a:t> </a:t>
            </a:r>
            <a:r>
              <a:rPr lang="de-DE" err="1"/>
              <a:t>of</a:t>
            </a:r>
            <a:r>
              <a:rPr lang="de-DE"/>
              <a:t> </a:t>
            </a:r>
            <a:r>
              <a:rPr lang="de-DE" err="1"/>
              <a:t>mutational</a:t>
            </a:r>
            <a:r>
              <a:rPr lang="de-DE"/>
              <a:t> </a:t>
            </a:r>
            <a:r>
              <a:rPr lang="de-DE" err="1"/>
              <a:t>hotspots</a:t>
            </a:r>
            <a:r>
              <a:rPr lang="de-DE"/>
              <a:t>, so </a:t>
            </a:r>
            <a:r>
              <a:rPr lang="de-DE" err="1"/>
              <a:t>focussing</a:t>
            </a:r>
            <a:r>
              <a:rPr lang="de-DE"/>
              <a:t> on a </a:t>
            </a:r>
            <a:r>
              <a:rPr lang="de-DE" err="1"/>
              <a:t>region</a:t>
            </a:r>
            <a:r>
              <a:rPr lang="de-DE"/>
              <a:t> </a:t>
            </a:r>
            <a:r>
              <a:rPr lang="de-DE" err="1"/>
              <a:t>with</a:t>
            </a:r>
            <a:r>
              <a:rPr lang="de-DE"/>
              <a:t> </a:t>
            </a:r>
            <a:r>
              <a:rPr lang="de-DE" err="1"/>
              <a:t>interesting</a:t>
            </a:r>
            <a:r>
              <a:rPr lang="de-DE"/>
              <a:t>/</a:t>
            </a:r>
            <a:r>
              <a:rPr lang="de-DE" err="1"/>
              <a:t>clear</a:t>
            </a:r>
            <a:r>
              <a:rPr lang="de-DE"/>
              <a:t> </a:t>
            </a:r>
            <a:r>
              <a:rPr lang="de-DE" err="1"/>
              <a:t>mutational</a:t>
            </a:r>
            <a:r>
              <a:rPr lang="de-DE"/>
              <a:t> </a:t>
            </a:r>
            <a:r>
              <a:rPr lang="de-DE" err="1"/>
              <a:t>results</a:t>
            </a:r>
            <a:r>
              <a:rPr lang="de-DE"/>
              <a:t>.</a:t>
            </a:r>
            <a:endParaRPr lang="en-US"/>
          </a:p>
          <a:p>
            <a:r>
              <a:rPr lang="de-DE"/>
              <a:t>•(KLICK) </a:t>
            </a:r>
            <a:r>
              <a:rPr lang="de-DE" err="1"/>
              <a:t>Example</a:t>
            </a:r>
            <a:r>
              <a:rPr lang="de-DE"/>
              <a:t>: </a:t>
            </a:r>
            <a:r>
              <a:rPr lang="de-DE" err="1"/>
              <a:t>chromophore</a:t>
            </a:r>
            <a:r>
              <a:rPr lang="de-DE"/>
              <a:t> </a:t>
            </a:r>
            <a:r>
              <a:rPr lang="de-DE" err="1"/>
              <a:t>as</a:t>
            </a:r>
            <a:r>
              <a:rPr lang="de-DE"/>
              <a:t> a </a:t>
            </a:r>
            <a:r>
              <a:rPr lang="de-DE" err="1"/>
              <a:t>mutational</a:t>
            </a:r>
            <a:r>
              <a:rPr lang="de-DE"/>
              <a:t> </a:t>
            </a:r>
            <a:r>
              <a:rPr lang="de-DE" err="1"/>
              <a:t>site</a:t>
            </a:r>
            <a:r>
              <a:rPr lang="de-DE"/>
              <a:t> </a:t>
            </a:r>
            <a:endParaRPr lang="en-US"/>
          </a:p>
          <a:p>
            <a:r>
              <a:rPr lang="de-DE"/>
              <a:t>•Clustering </a:t>
            </a:r>
            <a:r>
              <a:rPr lang="de-DE" err="1"/>
              <a:t>of</a:t>
            </a:r>
            <a:r>
              <a:rPr lang="de-DE"/>
              <a:t> </a:t>
            </a:r>
            <a:r>
              <a:rPr lang="de-DE" err="1"/>
              <a:t>mutations</a:t>
            </a:r>
            <a:r>
              <a:rPr lang="de-DE"/>
              <a:t> </a:t>
            </a:r>
            <a:r>
              <a:rPr lang="de-DE" err="1"/>
              <a:t>that</a:t>
            </a:r>
            <a:r>
              <a:rPr lang="de-DE"/>
              <a:t> </a:t>
            </a:r>
            <a:r>
              <a:rPr lang="de-DE" err="1"/>
              <a:t>have</a:t>
            </a:r>
            <a:r>
              <a:rPr lang="de-DE"/>
              <a:t> a </a:t>
            </a:r>
            <a:r>
              <a:rPr lang="de-DE" err="1"/>
              <a:t>similar</a:t>
            </a:r>
            <a:r>
              <a:rPr lang="de-DE"/>
              <a:t> </a:t>
            </a:r>
            <a:r>
              <a:rPr lang="de-DE" err="1"/>
              <a:t>influence</a:t>
            </a:r>
            <a:r>
              <a:rPr lang="de-DE"/>
              <a:t> on </a:t>
            </a:r>
            <a:r>
              <a:rPr lang="de-DE" err="1"/>
              <a:t>the</a:t>
            </a:r>
            <a:r>
              <a:rPr lang="de-DE"/>
              <a:t> </a:t>
            </a:r>
            <a:r>
              <a:rPr lang="de-DE" err="1"/>
              <a:t>fitness</a:t>
            </a:r>
            <a:r>
              <a:rPr lang="de-DE"/>
              <a:t> </a:t>
            </a:r>
            <a:r>
              <a:rPr lang="de-DE" err="1"/>
              <a:t>and</a:t>
            </a:r>
            <a:r>
              <a:rPr lang="de-DE"/>
              <a:t> </a:t>
            </a:r>
            <a:r>
              <a:rPr lang="de-DE" err="1"/>
              <a:t>then</a:t>
            </a:r>
            <a:r>
              <a:rPr lang="de-DE"/>
              <a:t> </a:t>
            </a:r>
            <a:r>
              <a:rPr lang="de-DE" err="1"/>
              <a:t>see</a:t>
            </a:r>
            <a:r>
              <a:rPr lang="de-DE"/>
              <a:t>, </a:t>
            </a:r>
            <a:r>
              <a:rPr lang="de-DE" err="1"/>
              <a:t>which</a:t>
            </a:r>
            <a:r>
              <a:rPr lang="de-DE"/>
              <a:t> </a:t>
            </a:r>
            <a:r>
              <a:rPr lang="de-DE" err="1"/>
              <a:t>properties</a:t>
            </a:r>
            <a:r>
              <a:rPr lang="de-DE"/>
              <a:t> </a:t>
            </a:r>
            <a:r>
              <a:rPr lang="de-DE" err="1"/>
              <a:t>the</a:t>
            </a:r>
            <a:r>
              <a:rPr lang="de-DE"/>
              <a:t> original AA </a:t>
            </a:r>
            <a:r>
              <a:rPr lang="de-DE" err="1"/>
              <a:t>had</a:t>
            </a:r>
            <a:r>
              <a:rPr lang="de-DE"/>
              <a:t> </a:t>
            </a:r>
            <a:r>
              <a:rPr lang="de-DE" err="1"/>
              <a:t>and</a:t>
            </a:r>
            <a:r>
              <a:rPr lang="de-DE"/>
              <a:t> </a:t>
            </a:r>
            <a:r>
              <a:rPr lang="de-DE" err="1"/>
              <a:t>what</a:t>
            </a:r>
            <a:r>
              <a:rPr lang="de-DE"/>
              <a:t> </a:t>
            </a:r>
            <a:r>
              <a:rPr lang="de-DE" err="1"/>
              <a:t>the</a:t>
            </a:r>
            <a:r>
              <a:rPr lang="de-DE"/>
              <a:t> </a:t>
            </a:r>
            <a:r>
              <a:rPr lang="de-DE" err="1"/>
              <a:t>new</a:t>
            </a:r>
            <a:r>
              <a:rPr lang="de-DE"/>
              <a:t> </a:t>
            </a:r>
            <a:r>
              <a:rPr lang="de-DE" err="1"/>
              <a:t>have</a:t>
            </a:r>
            <a:r>
              <a:rPr lang="de-DE"/>
              <a:t>, </a:t>
            </a:r>
            <a:r>
              <a:rPr lang="de-DE" err="1"/>
              <a:t>and</a:t>
            </a:r>
            <a:r>
              <a:rPr lang="de-DE"/>
              <a:t> </a:t>
            </a:r>
            <a:r>
              <a:rPr lang="de-DE" err="1"/>
              <a:t>compare</a:t>
            </a:r>
            <a:r>
              <a:rPr lang="de-DE"/>
              <a:t> </a:t>
            </a:r>
            <a:r>
              <a:rPr lang="de-DE" err="1"/>
              <a:t>that</a:t>
            </a:r>
            <a:r>
              <a:rPr lang="de-DE"/>
              <a:t> </a:t>
            </a:r>
            <a:r>
              <a:rPr lang="de-DE" err="1"/>
              <a:t>with</a:t>
            </a:r>
            <a:r>
              <a:rPr lang="de-DE"/>
              <a:t> </a:t>
            </a:r>
            <a:r>
              <a:rPr lang="de-DE" err="1"/>
              <a:t>the</a:t>
            </a:r>
            <a:r>
              <a:rPr lang="de-DE"/>
              <a:t> </a:t>
            </a:r>
            <a:r>
              <a:rPr lang="de-DE" err="1"/>
              <a:t>respective</a:t>
            </a:r>
            <a:r>
              <a:rPr lang="de-DE"/>
              <a:t> </a:t>
            </a:r>
            <a:r>
              <a:rPr lang="de-DE" err="1"/>
              <a:t>position</a:t>
            </a:r>
            <a:r>
              <a:rPr lang="de-DE"/>
              <a:t> </a:t>
            </a:r>
            <a:r>
              <a:rPr lang="de-DE" err="1"/>
              <a:t>of</a:t>
            </a:r>
            <a:r>
              <a:rPr lang="de-DE"/>
              <a:t> </a:t>
            </a:r>
            <a:r>
              <a:rPr lang="de-DE" err="1"/>
              <a:t>the</a:t>
            </a:r>
            <a:r>
              <a:rPr lang="de-DE"/>
              <a:t> AA in </a:t>
            </a:r>
            <a:r>
              <a:rPr lang="de-DE" err="1"/>
              <a:t>the</a:t>
            </a:r>
            <a:r>
              <a:rPr lang="de-DE"/>
              <a:t> </a:t>
            </a:r>
            <a:r>
              <a:rPr lang="de-DE" err="1"/>
              <a:t>protein</a:t>
            </a:r>
            <a:r>
              <a:rPr lang="de-DE"/>
              <a:t>.</a:t>
            </a:r>
            <a:endParaRPr lang="en-US"/>
          </a:p>
          <a:p>
            <a:r>
              <a:rPr lang="de-DE"/>
              <a:t>•Try </a:t>
            </a:r>
            <a:r>
              <a:rPr lang="de-DE" err="1"/>
              <a:t>to</a:t>
            </a:r>
            <a:r>
              <a:rPr lang="de-DE"/>
              <a:t> </a:t>
            </a:r>
            <a:r>
              <a:rPr lang="de-DE" err="1"/>
              <a:t>create</a:t>
            </a:r>
            <a:r>
              <a:rPr lang="de-DE"/>
              <a:t> a </a:t>
            </a:r>
            <a:r>
              <a:rPr lang="de-DE" err="1"/>
              <a:t>prediction</a:t>
            </a:r>
            <a:r>
              <a:rPr lang="de-DE"/>
              <a:t> </a:t>
            </a:r>
            <a:r>
              <a:rPr lang="de-DE" err="1"/>
              <a:t>model</a:t>
            </a:r>
            <a:r>
              <a:rPr lang="de-DE"/>
              <a:t> </a:t>
            </a:r>
            <a:r>
              <a:rPr lang="de-DE" err="1"/>
              <a:t>and</a:t>
            </a:r>
            <a:r>
              <a:rPr lang="de-DE"/>
              <a:t> </a:t>
            </a:r>
            <a:r>
              <a:rPr lang="de-DE" err="1"/>
              <a:t>evaluate</a:t>
            </a:r>
            <a:r>
              <a:rPr lang="de-DE"/>
              <a:t> </a:t>
            </a:r>
            <a:r>
              <a:rPr lang="de-DE" err="1"/>
              <a:t>its</a:t>
            </a:r>
            <a:r>
              <a:rPr lang="de-DE"/>
              <a:t> </a:t>
            </a:r>
            <a:r>
              <a:rPr lang="de-DE" err="1"/>
              <a:t>accuracy</a:t>
            </a:r>
            <a:br>
              <a:rPr lang="de-DE"/>
            </a:br>
            <a:r>
              <a:rPr lang="de-DE"/>
              <a:t> 4)  </a:t>
            </a:r>
            <a:r>
              <a:rPr lang="de-DE" err="1"/>
              <a:t>Lastly</a:t>
            </a:r>
            <a:r>
              <a:rPr lang="de-DE"/>
              <a:t>, </a:t>
            </a:r>
            <a:r>
              <a:rPr lang="de-DE" err="1"/>
              <a:t>once</a:t>
            </a:r>
            <a:r>
              <a:rPr lang="de-DE"/>
              <a:t> all </a:t>
            </a:r>
            <a:r>
              <a:rPr lang="de-DE" err="1"/>
              <a:t>of</a:t>
            </a:r>
            <a:r>
              <a:rPr lang="de-DE"/>
              <a:t> </a:t>
            </a:r>
            <a:r>
              <a:rPr lang="de-DE" err="1"/>
              <a:t>this</a:t>
            </a:r>
            <a:r>
              <a:rPr lang="de-DE"/>
              <a:t> </a:t>
            </a:r>
            <a:r>
              <a:rPr lang="de-DE" err="1"/>
              <a:t>has</a:t>
            </a:r>
            <a:r>
              <a:rPr lang="de-DE"/>
              <a:t> </a:t>
            </a:r>
            <a:r>
              <a:rPr lang="de-DE" err="1"/>
              <a:t>been</a:t>
            </a:r>
            <a:r>
              <a:rPr lang="de-DE"/>
              <a:t> </a:t>
            </a:r>
            <a:r>
              <a:rPr lang="de-DE" err="1"/>
              <a:t>completed</a:t>
            </a:r>
            <a:r>
              <a:rPr lang="de-DE"/>
              <a:t>, </a:t>
            </a:r>
            <a:r>
              <a:rPr lang="de-DE" err="1"/>
              <a:t>we</a:t>
            </a:r>
            <a:r>
              <a:rPr lang="de-DE"/>
              <a:t> </a:t>
            </a:r>
            <a:r>
              <a:rPr lang="de-DE" err="1"/>
              <a:t>would</a:t>
            </a:r>
            <a:r>
              <a:rPr lang="de-DE"/>
              <a:t> like </a:t>
            </a:r>
            <a:r>
              <a:rPr lang="de-DE" err="1"/>
              <a:t>to</a:t>
            </a:r>
            <a:r>
              <a:rPr lang="de-DE"/>
              <a:t> </a:t>
            </a:r>
            <a:r>
              <a:rPr lang="de-DE" err="1"/>
              <a:t>take</a:t>
            </a:r>
            <a:r>
              <a:rPr lang="de-DE"/>
              <a:t> </a:t>
            </a:r>
            <a:r>
              <a:rPr lang="de-DE" err="1"/>
              <a:t>the</a:t>
            </a:r>
            <a:r>
              <a:rPr lang="de-DE"/>
              <a:t> </a:t>
            </a:r>
            <a:r>
              <a:rPr lang="de-DE" err="1"/>
              <a:t>project</a:t>
            </a:r>
            <a:r>
              <a:rPr lang="de-DE"/>
              <a:t> </a:t>
            </a:r>
            <a:r>
              <a:rPr lang="de-DE" err="1"/>
              <a:t>even</a:t>
            </a:r>
            <a:r>
              <a:rPr lang="de-DE"/>
              <a:t> </a:t>
            </a:r>
            <a:r>
              <a:rPr lang="de-DE" err="1"/>
              <a:t>further</a:t>
            </a:r>
            <a:r>
              <a:rPr lang="de-DE"/>
              <a:t>.</a:t>
            </a:r>
          </a:p>
          <a:p>
            <a:pPr>
              <a:spcBef>
                <a:spcPts val="1000"/>
              </a:spcBef>
            </a:pPr>
            <a:endParaRPr lang="de-DE">
              <a:ea typeface="Calibri"/>
              <a:cs typeface="Calibri"/>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indent="-171450">
              <a:buFont typeface="Arial"/>
              <a:buChar char="•"/>
            </a:pPr>
            <a:r>
              <a:rPr lang="de-DE" err="1"/>
              <a:t>Based</a:t>
            </a:r>
            <a:r>
              <a:rPr lang="de-DE"/>
              <a:t> off </a:t>
            </a:r>
            <a:r>
              <a:rPr lang="de-DE" err="1"/>
              <a:t>of</a:t>
            </a:r>
            <a:r>
              <a:rPr lang="de-DE"/>
              <a:t> </a:t>
            </a:r>
            <a:r>
              <a:rPr lang="de-DE" err="1"/>
              <a:t>how</a:t>
            </a:r>
            <a:r>
              <a:rPr lang="de-DE"/>
              <a:t> </a:t>
            </a:r>
            <a:r>
              <a:rPr lang="de-DE" err="1"/>
              <a:t>much</a:t>
            </a:r>
            <a:r>
              <a:rPr lang="de-DE"/>
              <a:t> time </a:t>
            </a:r>
            <a:r>
              <a:rPr lang="de-DE" err="1"/>
              <a:t>we</a:t>
            </a:r>
            <a:r>
              <a:rPr lang="de-DE"/>
              <a:t> </a:t>
            </a:r>
            <a:r>
              <a:rPr lang="de-DE" err="1"/>
              <a:t>have</a:t>
            </a:r>
            <a:r>
              <a:rPr lang="de-DE"/>
              <a:t> </a:t>
            </a:r>
            <a:r>
              <a:rPr lang="de-DE" err="1"/>
              <a:t>left</a:t>
            </a:r>
            <a:r>
              <a:rPr lang="de-DE"/>
              <a:t> </a:t>
            </a:r>
            <a:r>
              <a:rPr lang="de-DE" err="1"/>
              <a:t>and</a:t>
            </a:r>
            <a:r>
              <a:rPr lang="de-DE"/>
              <a:t> </a:t>
            </a:r>
            <a:r>
              <a:rPr lang="de-DE" err="1"/>
              <a:t>what</a:t>
            </a:r>
            <a:r>
              <a:rPr lang="de-DE"/>
              <a:t> </a:t>
            </a:r>
            <a:r>
              <a:rPr lang="de-DE" err="1"/>
              <a:t>we</a:t>
            </a:r>
            <a:r>
              <a:rPr lang="de-DE"/>
              <a:t> </a:t>
            </a:r>
            <a:r>
              <a:rPr lang="de-DE" err="1"/>
              <a:t>discover</a:t>
            </a:r>
            <a:r>
              <a:rPr lang="de-DE"/>
              <a:t> in </a:t>
            </a:r>
            <a:r>
              <a:rPr lang="de-DE" err="1"/>
              <a:t>the</a:t>
            </a:r>
            <a:r>
              <a:rPr lang="de-DE"/>
              <a:t> </a:t>
            </a:r>
            <a:r>
              <a:rPr lang="de-DE" err="1"/>
              <a:t>data</a:t>
            </a:r>
            <a:r>
              <a:rPr lang="de-DE"/>
              <a:t>, </a:t>
            </a:r>
            <a:r>
              <a:rPr lang="de-DE" err="1"/>
              <a:t>we</a:t>
            </a:r>
            <a:r>
              <a:rPr lang="de-DE"/>
              <a:t> </a:t>
            </a:r>
            <a:r>
              <a:rPr lang="de-DE" err="1"/>
              <a:t>have</a:t>
            </a:r>
            <a:r>
              <a:rPr lang="de-DE"/>
              <a:t> 3 different </a:t>
            </a:r>
            <a:r>
              <a:rPr lang="de-DE" err="1"/>
              <a:t>options</a:t>
            </a:r>
            <a:r>
              <a:rPr lang="de-DE"/>
              <a:t> </a:t>
            </a:r>
            <a:r>
              <a:rPr lang="de-DE" err="1"/>
              <a:t>of</a:t>
            </a:r>
            <a:r>
              <a:rPr lang="de-DE"/>
              <a:t> </a:t>
            </a:r>
            <a:r>
              <a:rPr lang="de-DE" err="1"/>
              <a:t>what</a:t>
            </a:r>
            <a:r>
              <a:rPr lang="de-DE"/>
              <a:t> </a:t>
            </a:r>
            <a:r>
              <a:rPr lang="de-DE" err="1"/>
              <a:t>we</a:t>
            </a:r>
            <a:r>
              <a:rPr lang="de-DE"/>
              <a:t> </a:t>
            </a:r>
            <a:r>
              <a:rPr lang="de-DE" err="1"/>
              <a:t>can</a:t>
            </a:r>
            <a:r>
              <a:rPr lang="de-DE"/>
              <a:t> do </a:t>
            </a:r>
            <a:r>
              <a:rPr lang="de-DE" err="1"/>
              <a:t>further</a:t>
            </a:r>
            <a:r>
              <a:rPr lang="de-DE"/>
              <a:t>.</a:t>
            </a:r>
            <a:endParaRPr lang="de-DE">
              <a:cs typeface="Calibri"/>
            </a:endParaRPr>
          </a:p>
          <a:p>
            <a:pPr marL="228600" indent="-228600">
              <a:buAutoNum type="arabicParenR"/>
            </a:pPr>
            <a:r>
              <a:rPr lang="de-DE"/>
              <a:t>Interactions:</a:t>
            </a:r>
            <a:endParaRPr lang="de-DE">
              <a:cs typeface="Calibri"/>
            </a:endParaRPr>
          </a:p>
          <a:p>
            <a:pPr marL="171450" indent="-171450">
              <a:buFont typeface="Arial"/>
              <a:buChar char="•"/>
            </a:pPr>
            <a:r>
              <a:rPr lang="de-DE" err="1"/>
              <a:t>Reason</a:t>
            </a:r>
            <a:r>
              <a:rPr lang="de-DE"/>
              <a:t>: GFP </a:t>
            </a:r>
            <a:r>
              <a:rPr lang="de-DE" err="1"/>
              <a:t>is</a:t>
            </a:r>
            <a:r>
              <a:rPr lang="de-DE"/>
              <a:t> </a:t>
            </a:r>
            <a:r>
              <a:rPr lang="de-DE" err="1"/>
              <a:t>commonly</a:t>
            </a:r>
            <a:r>
              <a:rPr lang="de-DE"/>
              <a:t> </a:t>
            </a:r>
            <a:r>
              <a:rPr lang="de-DE" err="1"/>
              <a:t>used</a:t>
            </a:r>
            <a:r>
              <a:rPr lang="de-DE"/>
              <a:t> </a:t>
            </a:r>
            <a:r>
              <a:rPr lang="de-DE" err="1"/>
              <a:t>as</a:t>
            </a:r>
            <a:r>
              <a:rPr lang="de-DE"/>
              <a:t> a </a:t>
            </a:r>
            <a:r>
              <a:rPr lang="de-DE" err="1"/>
              <a:t>marker</a:t>
            </a:r>
            <a:r>
              <a:rPr lang="de-DE"/>
              <a:t> e.g. on a </a:t>
            </a:r>
            <a:r>
              <a:rPr lang="de-DE" err="1"/>
              <a:t>plasmid</a:t>
            </a:r>
            <a:endParaRPr lang="de-DE">
              <a:cs typeface="Calibri" panose="020F0502020204030204"/>
            </a:endParaRPr>
          </a:p>
          <a:p>
            <a:pPr marL="171450" indent="-171450">
              <a:buFont typeface="Arial"/>
              <a:buChar char="•"/>
            </a:pPr>
            <a:r>
              <a:rPr lang="de-DE" err="1">
                <a:cs typeface="Calibri" panose="020F0502020204030204"/>
              </a:rPr>
              <a:t>Explore</a:t>
            </a:r>
            <a:r>
              <a:rPr lang="de-DE">
                <a:cs typeface="Calibri" panose="020F0502020204030204"/>
              </a:rPr>
              <a:t> </a:t>
            </a:r>
            <a:r>
              <a:rPr lang="de-DE" err="1">
                <a:cs typeface="Calibri" panose="020F0502020204030204"/>
              </a:rPr>
              <a:t>new</a:t>
            </a:r>
            <a:r>
              <a:rPr lang="de-DE">
                <a:cs typeface="Calibri" panose="020F0502020204030204"/>
              </a:rPr>
              <a:t> </a:t>
            </a:r>
            <a:r>
              <a:rPr lang="de-DE" err="1">
                <a:cs typeface="Calibri" panose="020F0502020204030204"/>
              </a:rPr>
              <a:t>linkage</a:t>
            </a:r>
            <a:r>
              <a:rPr lang="de-DE">
                <a:cs typeface="Calibri" panose="020F0502020204030204"/>
              </a:rPr>
              <a:t> </a:t>
            </a:r>
            <a:r>
              <a:rPr lang="de-DE" err="1">
                <a:cs typeface="Calibri" panose="020F0502020204030204"/>
              </a:rPr>
              <a:t>possibilities</a:t>
            </a:r>
            <a:endParaRPr lang="de-DE">
              <a:cs typeface="Calibri"/>
            </a:endParaRPr>
          </a:p>
          <a:p>
            <a:pPr marL="171450" indent="-171450">
              <a:buFont typeface="Arial"/>
              <a:buChar char="•"/>
            </a:pPr>
            <a:r>
              <a:rPr lang="de-DE"/>
              <a:t>Negative: </a:t>
            </a:r>
            <a:r>
              <a:rPr lang="de-DE" err="1"/>
              <a:t>way</a:t>
            </a:r>
            <a:r>
              <a:rPr lang="de-DE"/>
              <a:t> </a:t>
            </a:r>
            <a:r>
              <a:rPr lang="de-DE" err="1"/>
              <a:t>more</a:t>
            </a:r>
            <a:r>
              <a:rPr lang="de-DE"/>
              <a:t> </a:t>
            </a:r>
            <a:r>
              <a:rPr lang="de-DE" err="1"/>
              <a:t>data</a:t>
            </a:r>
            <a:r>
              <a:rPr lang="de-DE"/>
              <a:t> </a:t>
            </a:r>
            <a:r>
              <a:rPr lang="de-DE" err="1"/>
              <a:t>is</a:t>
            </a:r>
            <a:r>
              <a:rPr lang="de-DE"/>
              <a:t> </a:t>
            </a:r>
            <a:r>
              <a:rPr lang="de-DE" err="1"/>
              <a:t>required</a:t>
            </a:r>
            <a:r>
              <a:rPr lang="de-DE"/>
              <a:t> </a:t>
            </a:r>
            <a:r>
              <a:rPr lang="de-DE" err="1"/>
              <a:t>and</a:t>
            </a:r>
            <a:r>
              <a:rPr lang="de-DE"/>
              <a:t> </a:t>
            </a:r>
            <a:r>
              <a:rPr lang="de-DE" err="1"/>
              <a:t>this</a:t>
            </a:r>
            <a:r>
              <a:rPr lang="de-DE"/>
              <a:t> </a:t>
            </a:r>
            <a:r>
              <a:rPr lang="de-DE" err="1"/>
              <a:t>would</a:t>
            </a:r>
            <a:r>
              <a:rPr lang="de-DE"/>
              <a:t> </a:t>
            </a:r>
            <a:r>
              <a:rPr lang="de-DE" err="1"/>
              <a:t>get</a:t>
            </a:r>
            <a:r>
              <a:rPr lang="de-DE"/>
              <a:t> </a:t>
            </a:r>
            <a:r>
              <a:rPr lang="de-DE" err="1"/>
              <a:t>very</a:t>
            </a:r>
            <a:r>
              <a:rPr lang="de-DE"/>
              <a:t> </a:t>
            </a:r>
            <a:r>
              <a:rPr lang="de-DE" err="1"/>
              <a:t>complex</a:t>
            </a:r>
            <a:r>
              <a:rPr lang="de-DE"/>
              <a:t> </a:t>
            </a:r>
            <a:r>
              <a:rPr lang="de-DE" err="1"/>
              <a:t>very</a:t>
            </a:r>
            <a:r>
              <a:rPr lang="de-DE"/>
              <a:t> fast</a:t>
            </a:r>
            <a:endParaRPr lang="de-DE">
              <a:cs typeface="Calibri"/>
            </a:endParaRPr>
          </a:p>
          <a:p>
            <a:r>
              <a:rPr lang="de-DE"/>
              <a:t>2)   3D-Structure:</a:t>
            </a:r>
            <a:endParaRPr lang="de-DE">
              <a:cs typeface="Calibri" panose="020F0502020204030204"/>
            </a:endParaRPr>
          </a:p>
          <a:p>
            <a:pPr marL="171450" indent="-171450">
              <a:buFont typeface="Arial"/>
              <a:buChar char="•"/>
            </a:pPr>
            <a:r>
              <a:rPr lang="de-DE" err="1"/>
              <a:t>Reason</a:t>
            </a:r>
            <a:r>
              <a:rPr lang="de-DE"/>
              <a:t>: </a:t>
            </a:r>
            <a:r>
              <a:rPr lang="de-DE" err="1"/>
              <a:t>Make</a:t>
            </a:r>
            <a:r>
              <a:rPr lang="de-DE"/>
              <a:t> </a:t>
            </a:r>
            <a:r>
              <a:rPr lang="de-DE" err="1"/>
              <a:t>use</a:t>
            </a:r>
            <a:r>
              <a:rPr lang="de-DE"/>
              <a:t> </a:t>
            </a:r>
            <a:r>
              <a:rPr lang="de-DE" err="1"/>
              <a:t>of</a:t>
            </a:r>
            <a:r>
              <a:rPr lang="de-DE"/>
              <a:t> </a:t>
            </a:r>
            <a:r>
              <a:rPr lang="de-DE" err="1"/>
              <a:t>the</a:t>
            </a:r>
            <a:r>
              <a:rPr lang="de-DE"/>
              <a:t> different </a:t>
            </a:r>
            <a:r>
              <a:rPr lang="de-DE" err="1"/>
              <a:t>amounts</a:t>
            </a:r>
            <a:r>
              <a:rPr lang="de-DE"/>
              <a:t> </a:t>
            </a:r>
            <a:r>
              <a:rPr lang="de-DE" err="1"/>
              <a:t>and</a:t>
            </a:r>
            <a:r>
              <a:rPr lang="de-DE"/>
              <a:t> </a:t>
            </a:r>
            <a:r>
              <a:rPr lang="de-DE" err="1"/>
              <a:t>combinations</a:t>
            </a:r>
            <a:r>
              <a:rPr lang="de-DE"/>
              <a:t> </a:t>
            </a:r>
            <a:r>
              <a:rPr lang="de-DE" err="1"/>
              <a:t>of</a:t>
            </a:r>
            <a:r>
              <a:rPr lang="de-DE"/>
              <a:t> </a:t>
            </a:r>
            <a:r>
              <a:rPr lang="de-DE" err="1"/>
              <a:t>mutations</a:t>
            </a:r>
            <a:r>
              <a:rPr lang="de-DE"/>
              <a:t> </a:t>
            </a:r>
            <a:r>
              <a:rPr lang="de-DE" err="1"/>
              <a:t>and</a:t>
            </a:r>
            <a:r>
              <a:rPr lang="de-DE"/>
              <a:t> </a:t>
            </a:r>
            <a:r>
              <a:rPr lang="de-DE" err="1"/>
              <a:t>we</a:t>
            </a:r>
            <a:r>
              <a:rPr lang="de-DE"/>
              <a:t> </a:t>
            </a:r>
            <a:r>
              <a:rPr lang="de-DE" err="1"/>
              <a:t>already</a:t>
            </a:r>
            <a:r>
              <a:rPr lang="de-DE"/>
              <a:t> </a:t>
            </a:r>
            <a:r>
              <a:rPr lang="de-DE" err="1"/>
              <a:t>know</a:t>
            </a:r>
            <a:r>
              <a:rPr lang="de-DE"/>
              <a:t> a </a:t>
            </a:r>
            <a:r>
              <a:rPr lang="de-DE" err="1"/>
              <a:t>very</a:t>
            </a:r>
            <a:r>
              <a:rPr lang="de-DE"/>
              <a:t> </a:t>
            </a:r>
            <a:r>
              <a:rPr lang="de-DE" err="1"/>
              <a:t>important</a:t>
            </a:r>
            <a:r>
              <a:rPr lang="de-DE"/>
              <a:t> </a:t>
            </a:r>
            <a:r>
              <a:rPr lang="de-DE" err="1"/>
              <a:t>domain</a:t>
            </a:r>
            <a:r>
              <a:rPr lang="de-DE"/>
              <a:t>: </a:t>
            </a:r>
            <a:r>
              <a:rPr lang="de-DE" err="1"/>
              <a:t>the</a:t>
            </a:r>
            <a:r>
              <a:rPr lang="de-DE"/>
              <a:t> </a:t>
            </a:r>
            <a:r>
              <a:rPr lang="de-DE" err="1"/>
              <a:t>chromophore</a:t>
            </a:r>
            <a:endParaRPr lang="de-DE">
              <a:cs typeface="Calibri"/>
            </a:endParaRPr>
          </a:p>
          <a:p>
            <a:pPr marL="171450" indent="-171450">
              <a:buFont typeface="Arial"/>
              <a:buChar char="•"/>
            </a:pPr>
            <a:r>
              <a:rPr lang="de-DE"/>
              <a:t>Analyse </a:t>
            </a:r>
            <a:r>
              <a:rPr lang="de-DE" err="1"/>
              <a:t>long</a:t>
            </a:r>
            <a:r>
              <a:rPr lang="de-DE"/>
              <a:t>-range </a:t>
            </a:r>
            <a:r>
              <a:rPr lang="de-DE" err="1"/>
              <a:t>interactions</a:t>
            </a:r>
            <a:r>
              <a:rPr lang="de-DE"/>
              <a:t> (</a:t>
            </a:r>
            <a:r>
              <a:rPr lang="de-DE" err="1"/>
              <a:t>physical</a:t>
            </a:r>
            <a:r>
              <a:rPr lang="de-DE"/>
              <a:t> </a:t>
            </a:r>
            <a:r>
              <a:rPr lang="de-DE" err="1"/>
              <a:t>distance</a:t>
            </a:r>
            <a:r>
              <a:rPr lang="de-DE"/>
              <a:t>) </a:t>
            </a:r>
            <a:r>
              <a:rPr lang="de-DE" err="1"/>
              <a:t>and</a:t>
            </a:r>
            <a:r>
              <a:rPr lang="de-DE"/>
              <a:t> </a:t>
            </a:r>
            <a:r>
              <a:rPr lang="de-DE" err="1"/>
              <a:t>understand</a:t>
            </a:r>
            <a:r>
              <a:rPr lang="de-DE"/>
              <a:t> </a:t>
            </a:r>
            <a:r>
              <a:rPr lang="de-DE" err="1"/>
              <a:t>the</a:t>
            </a:r>
            <a:r>
              <a:rPr lang="de-DE"/>
              <a:t> </a:t>
            </a:r>
            <a:r>
              <a:rPr lang="de-DE" err="1"/>
              <a:t>influence</a:t>
            </a:r>
            <a:r>
              <a:rPr lang="de-DE"/>
              <a:t> on 3D-structure</a:t>
            </a:r>
            <a:endParaRPr lang="de-DE">
              <a:cs typeface="Calibri"/>
            </a:endParaRPr>
          </a:p>
          <a:p>
            <a:pPr marL="171450" indent="-171450">
              <a:buFont typeface="Arial"/>
              <a:buChar char="•"/>
            </a:pPr>
            <a:r>
              <a:rPr lang="de-DE"/>
              <a:t>Look at a </a:t>
            </a:r>
            <a:r>
              <a:rPr lang="de-DE" err="1"/>
              <a:t>possible</a:t>
            </a:r>
            <a:r>
              <a:rPr lang="de-DE"/>
              <a:t> </a:t>
            </a:r>
            <a:r>
              <a:rPr lang="de-DE" err="1"/>
              <a:t>reduction</a:t>
            </a:r>
            <a:r>
              <a:rPr lang="de-DE"/>
              <a:t> </a:t>
            </a:r>
            <a:r>
              <a:rPr lang="de-DE" err="1"/>
              <a:t>of</a:t>
            </a:r>
            <a:r>
              <a:rPr lang="de-DE"/>
              <a:t> </a:t>
            </a:r>
            <a:r>
              <a:rPr lang="de-DE" err="1"/>
              <a:t>size</a:t>
            </a:r>
            <a:r>
              <a:rPr lang="de-DE"/>
              <a:t>/</a:t>
            </a:r>
            <a:r>
              <a:rPr lang="de-DE" err="1"/>
              <a:t>mass</a:t>
            </a:r>
            <a:r>
              <a:rPr lang="de-DE"/>
              <a:t> </a:t>
            </a:r>
            <a:r>
              <a:rPr lang="de-DE" err="1"/>
              <a:t>by</a:t>
            </a:r>
            <a:r>
              <a:rPr lang="de-DE"/>
              <a:t> </a:t>
            </a:r>
            <a:r>
              <a:rPr lang="de-DE" err="1"/>
              <a:t>deleting</a:t>
            </a:r>
            <a:r>
              <a:rPr lang="de-DE"/>
              <a:t> </a:t>
            </a:r>
            <a:r>
              <a:rPr lang="de-DE" err="1"/>
              <a:t>unnecessary</a:t>
            </a:r>
            <a:r>
              <a:rPr lang="de-DE"/>
              <a:t> AA</a:t>
            </a:r>
            <a:endParaRPr lang="de-DE">
              <a:cs typeface="Calibri"/>
            </a:endParaRPr>
          </a:p>
          <a:p>
            <a:pPr marL="171450" indent="-171450">
              <a:buFont typeface="Arial"/>
              <a:buChar char="•"/>
            </a:pPr>
            <a:r>
              <a:rPr lang="de-DE" err="1"/>
              <a:t>Use</a:t>
            </a:r>
            <a:r>
              <a:rPr lang="de-DE"/>
              <a:t> Protein </a:t>
            </a:r>
            <a:r>
              <a:rPr lang="de-DE" err="1"/>
              <a:t>data</a:t>
            </a:r>
            <a:r>
              <a:rPr lang="de-DE"/>
              <a:t> </a:t>
            </a:r>
            <a:r>
              <a:rPr lang="de-DE" err="1"/>
              <a:t>base</a:t>
            </a:r>
            <a:r>
              <a:rPr lang="de-DE"/>
              <a:t> (1 </a:t>
            </a:r>
            <a:r>
              <a:rPr lang="de-DE" err="1"/>
              <a:t>entry</a:t>
            </a:r>
            <a:r>
              <a:rPr lang="de-DE"/>
              <a:t>) </a:t>
            </a:r>
            <a:r>
              <a:rPr lang="de-DE" err="1"/>
              <a:t>and</a:t>
            </a:r>
            <a:r>
              <a:rPr lang="de-DE"/>
              <a:t> </a:t>
            </a:r>
            <a:r>
              <a:rPr lang="de-DE" err="1"/>
              <a:t>alphafold</a:t>
            </a:r>
            <a:r>
              <a:rPr lang="de-DE"/>
              <a:t> (</a:t>
            </a:r>
            <a:r>
              <a:rPr lang="de-DE" err="1"/>
              <a:t>if</a:t>
            </a:r>
            <a:r>
              <a:rPr lang="de-DE"/>
              <a:t> </a:t>
            </a:r>
            <a:r>
              <a:rPr lang="de-DE" err="1"/>
              <a:t>there</a:t>
            </a:r>
            <a:r>
              <a:rPr lang="de-DE"/>
              <a:t> </a:t>
            </a:r>
            <a:r>
              <a:rPr lang="de-DE" err="1"/>
              <a:t>is</a:t>
            </a:r>
            <a:r>
              <a:rPr lang="de-DE"/>
              <a:t> time)</a:t>
            </a:r>
            <a:endParaRPr lang="de-DE">
              <a:cs typeface="Calibri"/>
            </a:endParaRPr>
          </a:p>
          <a:p>
            <a:pPr marL="171450" indent="-171450">
              <a:buFont typeface="Arial"/>
              <a:buChar char="•"/>
            </a:pPr>
            <a:r>
              <a:rPr lang="de-DE"/>
              <a:t>Negative: </a:t>
            </a:r>
            <a:r>
              <a:rPr lang="de-DE" err="1"/>
              <a:t>very</a:t>
            </a:r>
            <a:r>
              <a:rPr lang="de-DE"/>
              <a:t> </a:t>
            </a:r>
            <a:r>
              <a:rPr lang="de-DE" err="1"/>
              <a:t>low</a:t>
            </a:r>
            <a:r>
              <a:rPr lang="de-DE"/>
              <a:t> </a:t>
            </a:r>
            <a:r>
              <a:rPr lang="de-DE" err="1"/>
              <a:t>mutational</a:t>
            </a:r>
            <a:r>
              <a:rPr lang="de-DE"/>
              <a:t> </a:t>
            </a:r>
            <a:r>
              <a:rPr lang="de-DE" err="1"/>
              <a:t>tolerance</a:t>
            </a:r>
            <a:r>
              <a:rPr lang="de-DE"/>
              <a:t>!!</a:t>
            </a:r>
            <a:endParaRPr lang="de-DE">
              <a:cs typeface="Calibri"/>
            </a:endParaRPr>
          </a:p>
          <a:p>
            <a:r>
              <a:rPr lang="de-DE"/>
              <a:t>3)  </a:t>
            </a:r>
            <a:r>
              <a:rPr lang="de-DE" err="1"/>
              <a:t>Phylogeny</a:t>
            </a:r>
            <a:r>
              <a:rPr lang="de-DE"/>
              <a:t>:</a:t>
            </a:r>
            <a:endParaRPr lang="de-DE">
              <a:cs typeface="Calibri" panose="020F0502020204030204"/>
            </a:endParaRPr>
          </a:p>
          <a:p>
            <a:pPr marL="171450" indent="-171450">
              <a:buFont typeface="Arial"/>
              <a:buChar char="•"/>
            </a:pPr>
            <a:r>
              <a:rPr lang="de-DE" err="1"/>
              <a:t>Reason</a:t>
            </a:r>
            <a:r>
              <a:rPr lang="de-DE"/>
              <a:t>: GFP </a:t>
            </a:r>
            <a:r>
              <a:rPr lang="de-DE" err="1"/>
              <a:t>has</a:t>
            </a:r>
            <a:r>
              <a:rPr lang="de-DE"/>
              <a:t> </a:t>
            </a:r>
            <a:r>
              <a:rPr lang="de-DE" err="1"/>
              <a:t>highly</a:t>
            </a:r>
            <a:r>
              <a:rPr lang="de-DE"/>
              <a:t> </a:t>
            </a:r>
            <a:r>
              <a:rPr lang="de-DE" err="1"/>
              <a:t>conserved</a:t>
            </a:r>
            <a:r>
              <a:rPr lang="de-DE"/>
              <a:t> </a:t>
            </a:r>
            <a:r>
              <a:rPr lang="de-DE" err="1"/>
              <a:t>sequences</a:t>
            </a:r>
            <a:r>
              <a:rPr lang="de-DE"/>
              <a:t>.</a:t>
            </a:r>
            <a:endParaRPr lang="de-DE">
              <a:cs typeface="Calibri"/>
            </a:endParaRPr>
          </a:p>
          <a:p>
            <a:pPr marL="171450" indent="-171450">
              <a:buFont typeface="Arial"/>
              <a:buChar char="•"/>
            </a:pPr>
            <a:r>
              <a:rPr lang="de-DE" err="1"/>
              <a:t>How</a:t>
            </a:r>
            <a:r>
              <a:rPr lang="de-DE"/>
              <a:t> do </a:t>
            </a:r>
            <a:r>
              <a:rPr lang="de-DE" err="1"/>
              <a:t>these</a:t>
            </a:r>
            <a:r>
              <a:rPr lang="de-DE"/>
              <a:t> </a:t>
            </a:r>
            <a:r>
              <a:rPr lang="de-DE" err="1"/>
              <a:t>mutations</a:t>
            </a:r>
            <a:r>
              <a:rPr lang="de-DE"/>
              <a:t> </a:t>
            </a:r>
            <a:r>
              <a:rPr lang="de-DE" err="1"/>
              <a:t>compare</a:t>
            </a:r>
            <a:r>
              <a:rPr lang="de-DE"/>
              <a:t> </a:t>
            </a:r>
            <a:r>
              <a:rPr lang="de-DE" err="1"/>
              <a:t>to</a:t>
            </a:r>
            <a:r>
              <a:rPr lang="de-DE"/>
              <a:t> </a:t>
            </a:r>
            <a:r>
              <a:rPr lang="de-DE" err="1"/>
              <a:t>evolutionary</a:t>
            </a:r>
            <a:r>
              <a:rPr lang="de-DE"/>
              <a:t> </a:t>
            </a:r>
            <a:r>
              <a:rPr lang="de-DE" err="1"/>
              <a:t>conservation</a:t>
            </a:r>
            <a:r>
              <a:rPr lang="de-DE"/>
              <a:t> </a:t>
            </a:r>
            <a:r>
              <a:rPr lang="de-DE" err="1"/>
              <a:t>across</a:t>
            </a:r>
            <a:r>
              <a:rPr lang="de-DE"/>
              <a:t> different </a:t>
            </a:r>
            <a:r>
              <a:rPr lang="de-DE" err="1"/>
              <a:t>species</a:t>
            </a:r>
            <a:r>
              <a:rPr lang="de-DE"/>
              <a:t>?</a:t>
            </a:r>
            <a:endParaRPr lang="de-DE">
              <a:cs typeface="Calibri"/>
            </a:endParaRPr>
          </a:p>
          <a:p>
            <a:pPr marL="171450" indent="-171450">
              <a:buFont typeface="Arial"/>
              <a:buChar char="•"/>
            </a:pPr>
            <a:r>
              <a:rPr lang="de-DE"/>
              <a:t>EPISTASIS</a:t>
            </a:r>
            <a:endParaRPr lang="de-DE">
              <a:cs typeface="Calibri"/>
            </a:endParaRPr>
          </a:p>
          <a:p>
            <a:pPr marL="171450" indent="-171450">
              <a:buFont typeface="Arial"/>
              <a:buChar char="•"/>
            </a:pPr>
            <a:r>
              <a:rPr lang="de-DE"/>
              <a:t>First </a:t>
            </a:r>
            <a:r>
              <a:rPr lang="de-DE" err="1"/>
              <a:t>use</a:t>
            </a:r>
            <a:r>
              <a:rPr lang="de-DE"/>
              <a:t> </a:t>
            </a:r>
            <a:r>
              <a:rPr lang="de-DE" err="1"/>
              <a:t>pairwise</a:t>
            </a:r>
            <a:r>
              <a:rPr lang="de-DE"/>
              <a:t> </a:t>
            </a:r>
            <a:r>
              <a:rPr lang="de-DE" err="1"/>
              <a:t>alignments</a:t>
            </a:r>
            <a:r>
              <a:rPr lang="de-DE"/>
              <a:t> </a:t>
            </a:r>
            <a:r>
              <a:rPr lang="de-DE" err="1"/>
              <a:t>and</a:t>
            </a:r>
            <a:r>
              <a:rPr lang="de-DE"/>
              <a:t> </a:t>
            </a:r>
            <a:r>
              <a:rPr lang="de-DE" err="1"/>
              <a:t>then</a:t>
            </a:r>
            <a:r>
              <a:rPr lang="de-DE"/>
              <a:t> upgrade </a:t>
            </a:r>
            <a:r>
              <a:rPr lang="de-DE" err="1"/>
              <a:t>to</a:t>
            </a:r>
            <a:r>
              <a:rPr lang="de-DE"/>
              <a:t> MSA.  </a:t>
            </a:r>
            <a:endParaRPr lang="de-DE">
              <a:cs typeface="Calibri"/>
            </a:endParaRPr>
          </a:p>
          <a:p>
            <a:pPr marL="171450" indent="-171450">
              <a:buFont typeface="Arial"/>
              <a:buChar char="•"/>
            </a:pPr>
            <a:r>
              <a:rPr lang="de-DE" err="1"/>
              <a:t>Usage</a:t>
            </a:r>
            <a:r>
              <a:rPr lang="de-DE"/>
              <a:t> </a:t>
            </a:r>
            <a:r>
              <a:rPr lang="de-DE" err="1"/>
              <a:t>of</a:t>
            </a:r>
            <a:r>
              <a:rPr lang="de-DE"/>
              <a:t> BLAST </a:t>
            </a:r>
            <a:r>
              <a:rPr lang="de-DE" err="1"/>
              <a:t>software</a:t>
            </a:r>
            <a:r>
              <a:rPr lang="de-DE"/>
              <a:t> </a:t>
            </a:r>
            <a:r>
              <a:rPr lang="de-DE" err="1"/>
              <a:t>for</a:t>
            </a:r>
            <a:r>
              <a:rPr lang="de-DE"/>
              <a:t> MSA-</a:t>
            </a:r>
            <a:r>
              <a:rPr lang="de-DE" err="1"/>
              <a:t>scores</a:t>
            </a:r>
            <a:r>
              <a:rPr lang="de-DE"/>
              <a:t> </a:t>
            </a:r>
            <a:r>
              <a:rPr lang="de-DE" err="1"/>
              <a:t>and</a:t>
            </a:r>
            <a:r>
              <a:rPr lang="de-DE"/>
              <a:t> </a:t>
            </a:r>
            <a:r>
              <a:rPr lang="de-DE" err="1"/>
              <a:t>creating</a:t>
            </a:r>
            <a:r>
              <a:rPr lang="de-DE"/>
              <a:t> </a:t>
            </a:r>
            <a:r>
              <a:rPr lang="de-DE" err="1"/>
              <a:t>phylogenetic</a:t>
            </a:r>
            <a:r>
              <a:rPr lang="de-DE"/>
              <a:t> </a:t>
            </a:r>
            <a:r>
              <a:rPr lang="de-DE" err="1"/>
              <a:t>trees</a:t>
            </a:r>
            <a:endParaRPr lang="de-DE">
              <a:cs typeface="Calibri"/>
            </a:endParaRPr>
          </a:p>
          <a:p>
            <a:pPr marL="171450" indent="-171450">
              <a:buFont typeface="Arial"/>
              <a:buChar char="•"/>
            </a:pPr>
            <a:r>
              <a:rPr lang="de-DE" err="1"/>
              <a:t>Maybe</a:t>
            </a:r>
            <a:r>
              <a:rPr lang="de-DE"/>
              <a:t> </a:t>
            </a:r>
            <a:r>
              <a:rPr lang="de-DE" err="1"/>
              <a:t>there</a:t>
            </a:r>
            <a:r>
              <a:rPr lang="de-DE"/>
              <a:t> </a:t>
            </a:r>
            <a:r>
              <a:rPr lang="de-DE" err="1"/>
              <a:t>were</a:t>
            </a:r>
            <a:r>
              <a:rPr lang="de-DE"/>
              <a:t> different </a:t>
            </a:r>
            <a:r>
              <a:rPr lang="de-DE" err="1"/>
              <a:t>evolutionary</a:t>
            </a:r>
            <a:r>
              <a:rPr lang="de-DE"/>
              <a:t> </a:t>
            </a:r>
            <a:r>
              <a:rPr lang="de-DE" err="1"/>
              <a:t>approaches</a:t>
            </a:r>
            <a:r>
              <a:rPr lang="de-DE"/>
              <a:t> </a:t>
            </a:r>
            <a:r>
              <a:rPr lang="de-DE" err="1"/>
              <a:t>of</a:t>
            </a:r>
            <a:r>
              <a:rPr lang="de-DE"/>
              <a:t> different </a:t>
            </a:r>
            <a:r>
              <a:rPr lang="de-DE" err="1"/>
              <a:t>species</a:t>
            </a:r>
            <a:r>
              <a:rPr lang="de-DE"/>
              <a:t> </a:t>
            </a:r>
            <a:r>
              <a:rPr lang="de-DE" err="1"/>
              <a:t>that</a:t>
            </a:r>
            <a:r>
              <a:rPr lang="de-DE"/>
              <a:t> in </a:t>
            </a:r>
            <a:r>
              <a:rPr lang="de-DE" err="1"/>
              <a:t>the</a:t>
            </a:r>
            <a:r>
              <a:rPr lang="de-DE"/>
              <a:t> end </a:t>
            </a:r>
            <a:r>
              <a:rPr lang="de-DE" err="1"/>
              <a:t>converged</a:t>
            </a:r>
            <a:r>
              <a:rPr lang="de-DE"/>
              <a:t> </a:t>
            </a:r>
            <a:r>
              <a:rPr lang="de-DE" err="1"/>
              <a:t>to</a:t>
            </a:r>
            <a:r>
              <a:rPr lang="de-DE"/>
              <a:t> 1 </a:t>
            </a:r>
            <a:r>
              <a:rPr lang="de-DE" err="1"/>
              <a:t>superior</a:t>
            </a:r>
            <a:r>
              <a:rPr lang="de-DE"/>
              <a:t> </a:t>
            </a:r>
            <a:r>
              <a:rPr lang="de-DE" err="1"/>
              <a:t>sequence</a:t>
            </a:r>
            <a:r>
              <a:rPr lang="de-DE"/>
              <a:t> </a:t>
            </a:r>
            <a:r>
              <a:rPr lang="de-DE" err="1"/>
              <a:t>of</a:t>
            </a:r>
            <a:r>
              <a:rPr lang="de-DE"/>
              <a:t> GFP</a:t>
            </a:r>
            <a:endParaRPr lang="de-DE">
              <a:cs typeface="Calibri"/>
            </a:endParaRPr>
          </a:p>
          <a:p>
            <a:pPr marL="171450" indent="-171450">
              <a:buFont typeface="Arial"/>
              <a:buChar char="•"/>
            </a:pPr>
            <a:r>
              <a:rPr lang="de-DE"/>
              <a:t>Need </a:t>
            </a:r>
            <a:r>
              <a:rPr lang="de-DE" err="1"/>
              <a:t>to</a:t>
            </a:r>
            <a:r>
              <a:rPr lang="de-DE"/>
              <a:t> </a:t>
            </a:r>
            <a:r>
              <a:rPr lang="de-DE" err="1"/>
              <a:t>learn</a:t>
            </a:r>
            <a:r>
              <a:rPr lang="de-DE"/>
              <a:t>: Implementation </a:t>
            </a:r>
            <a:r>
              <a:rPr lang="de-DE" err="1"/>
              <a:t>of</a:t>
            </a:r>
            <a:r>
              <a:rPr lang="de-DE"/>
              <a:t> a </a:t>
            </a:r>
            <a:r>
              <a:rPr lang="de-DE" err="1"/>
              <a:t>new</a:t>
            </a:r>
            <a:r>
              <a:rPr lang="de-DE"/>
              <a:t> </a:t>
            </a:r>
            <a:r>
              <a:rPr lang="de-DE" err="1"/>
              <a:t>python</a:t>
            </a:r>
            <a:r>
              <a:rPr lang="de-DE"/>
              <a:t> </a:t>
            </a:r>
            <a:r>
              <a:rPr lang="de-DE" err="1"/>
              <a:t>module</a:t>
            </a:r>
            <a:r>
              <a:rPr lang="de-DE"/>
              <a:t> „</a:t>
            </a:r>
            <a:r>
              <a:rPr lang="de-DE" err="1"/>
              <a:t>bioconda</a:t>
            </a:r>
            <a:r>
              <a:rPr lang="de-DE"/>
              <a:t>“</a:t>
            </a:r>
            <a:endParaRPr lang="de-DE">
              <a:cs typeface="Calibri"/>
            </a:endParaRPr>
          </a:p>
          <a:p>
            <a:endParaRPr lang="de-DE">
              <a:cs typeface="Calibri"/>
            </a:endParaRPr>
          </a:p>
          <a:p>
            <a:pPr marL="171450" indent="-171450">
              <a:buFont typeface="Arial"/>
              <a:buChar char="•"/>
            </a:pPr>
            <a:r>
              <a:rPr lang="de-DE" err="1"/>
              <a:t>AlphaFold</a:t>
            </a:r>
            <a:r>
              <a:rPr lang="de-DE"/>
              <a:t> und sind tiefe neuronale Netze aus Transformern, welche eine Proteinstruktur basierend auf der Aminosäuresequenz des Proteins vorhersagen</a:t>
            </a:r>
            <a:endParaRPr lang="de-DE">
              <a:cs typeface="Calibri"/>
            </a:endParaRPr>
          </a:p>
          <a:p>
            <a:pPr marL="171450" indent="-171450">
              <a:buFont typeface="Arial"/>
              <a:buChar char="•"/>
            </a:pPr>
            <a:r>
              <a:rPr lang="de-DE" err="1"/>
              <a:t>bioconda</a:t>
            </a:r>
            <a:r>
              <a:rPr lang="de-DE"/>
              <a:t> </a:t>
            </a:r>
            <a:r>
              <a:rPr lang="de-DE" err="1"/>
              <a:t>is</a:t>
            </a:r>
            <a:r>
              <a:rPr lang="de-DE"/>
              <a:t> a </a:t>
            </a:r>
            <a:r>
              <a:rPr lang="de-DE" err="1"/>
              <a:t>conda</a:t>
            </a:r>
            <a:r>
              <a:rPr lang="de-DE"/>
              <a:t> </a:t>
            </a:r>
            <a:r>
              <a:rPr lang="de-DE" err="1"/>
              <a:t>channel</a:t>
            </a:r>
            <a:r>
              <a:rPr lang="de-DE"/>
              <a:t>, </a:t>
            </a:r>
            <a:r>
              <a:rPr lang="de-DE" err="1"/>
              <a:t>that</a:t>
            </a:r>
            <a:r>
              <a:rPr lang="de-DE"/>
              <a:t> </a:t>
            </a:r>
            <a:r>
              <a:rPr lang="de-DE" err="1"/>
              <a:t>contains</a:t>
            </a:r>
            <a:r>
              <a:rPr lang="de-DE"/>
              <a:t> </a:t>
            </a:r>
            <a:r>
              <a:rPr lang="de-DE" err="1"/>
              <a:t>the</a:t>
            </a:r>
            <a:r>
              <a:rPr lang="de-DE"/>
              <a:t> </a:t>
            </a:r>
            <a:r>
              <a:rPr lang="de-DE" err="1"/>
              <a:t>names</a:t>
            </a:r>
            <a:r>
              <a:rPr lang="de-DE"/>
              <a:t>, </a:t>
            </a:r>
            <a:r>
              <a:rPr lang="de-DE" err="1"/>
              <a:t>locations</a:t>
            </a:r>
            <a:r>
              <a:rPr lang="de-DE"/>
              <a:t> </a:t>
            </a:r>
            <a:r>
              <a:rPr lang="de-DE" err="1"/>
              <a:t>and</a:t>
            </a:r>
            <a:r>
              <a:rPr lang="de-DE"/>
              <a:t> </a:t>
            </a:r>
            <a:r>
              <a:rPr lang="de-DE" err="1"/>
              <a:t>dependencies</a:t>
            </a:r>
            <a:r>
              <a:rPr lang="de-DE"/>
              <a:t> </a:t>
            </a:r>
            <a:r>
              <a:rPr lang="de-DE" err="1"/>
              <a:t>of</a:t>
            </a:r>
            <a:r>
              <a:rPr lang="de-DE"/>
              <a:t> </a:t>
            </a:r>
            <a:r>
              <a:rPr lang="de-DE" err="1"/>
              <a:t>many</a:t>
            </a:r>
            <a:r>
              <a:rPr lang="de-DE"/>
              <a:t> </a:t>
            </a:r>
            <a:r>
              <a:rPr lang="de-DE" err="1"/>
              <a:t>bioinformatics</a:t>
            </a:r>
            <a:r>
              <a:rPr lang="de-DE"/>
              <a:t> </a:t>
            </a:r>
            <a:r>
              <a:rPr lang="de-DE" err="1"/>
              <a:t>tools</a:t>
            </a:r>
            <a:r>
              <a:rPr lang="de-DE"/>
              <a:t>. </a:t>
            </a:r>
            <a:r>
              <a:rPr lang="de-DE" err="1"/>
              <a:t>Used</a:t>
            </a:r>
            <a:r>
              <a:rPr lang="de-DE"/>
              <a:t> </a:t>
            </a:r>
            <a:r>
              <a:rPr lang="de-DE" err="1"/>
              <a:t>for</a:t>
            </a:r>
            <a:r>
              <a:rPr lang="de-DE"/>
              <a:t> </a:t>
            </a:r>
            <a:r>
              <a:rPr lang="de-DE" err="1"/>
              <a:t>computational</a:t>
            </a:r>
            <a:r>
              <a:rPr lang="de-DE"/>
              <a:t> </a:t>
            </a:r>
            <a:r>
              <a:rPr lang="de-DE" err="1"/>
              <a:t>biology</a:t>
            </a:r>
            <a:r>
              <a:rPr lang="de-DE"/>
              <a:t> </a:t>
            </a:r>
            <a:r>
              <a:rPr lang="de-DE" err="1"/>
              <a:t>to</a:t>
            </a:r>
            <a:r>
              <a:rPr lang="de-DE"/>
              <a:t> </a:t>
            </a:r>
            <a:r>
              <a:rPr lang="de-DE" err="1"/>
              <a:t>install</a:t>
            </a:r>
            <a:r>
              <a:rPr lang="de-DE"/>
              <a:t> </a:t>
            </a:r>
            <a:r>
              <a:rPr lang="de-DE" err="1"/>
              <a:t>packages</a:t>
            </a:r>
            <a:endParaRPr lang="de-DE">
              <a:cs typeface="Calibri"/>
            </a:endParaRPr>
          </a:p>
          <a:p>
            <a:pPr marL="171450" indent="-171450">
              <a:buFont typeface="Arial"/>
              <a:buChar char="•"/>
            </a:pPr>
            <a:r>
              <a:rPr lang="de-DE"/>
              <a:t>Work </a:t>
            </a:r>
            <a:r>
              <a:rPr lang="de-DE" err="1"/>
              <a:t>with</a:t>
            </a:r>
            <a:r>
              <a:rPr lang="de-DE"/>
              <a:t> C++ blast in </a:t>
            </a:r>
            <a:r>
              <a:rPr lang="de-DE" err="1"/>
              <a:t>python</a:t>
            </a:r>
            <a:endParaRPr lang="de-DE">
              <a:cs typeface="Calibri"/>
            </a:endParaRPr>
          </a:p>
          <a:p>
            <a:pPr marL="171450" indent="-171450">
              <a:buFont typeface="Arial"/>
              <a:buChar char="•"/>
            </a:pPr>
            <a:r>
              <a:rPr lang="de-DE" err="1"/>
              <a:t>Pip</a:t>
            </a:r>
            <a:r>
              <a:rPr lang="de-DE"/>
              <a:t> </a:t>
            </a:r>
            <a:r>
              <a:rPr lang="de-DE" err="1"/>
              <a:t>only</a:t>
            </a:r>
            <a:r>
              <a:rPr lang="de-DE"/>
              <a:t> </a:t>
            </a:r>
            <a:r>
              <a:rPr lang="de-DE" err="1"/>
              <a:t>used</a:t>
            </a:r>
            <a:r>
              <a:rPr lang="de-DE"/>
              <a:t> </a:t>
            </a:r>
            <a:r>
              <a:rPr lang="de-DE" err="1"/>
              <a:t>for</a:t>
            </a:r>
            <a:r>
              <a:rPr lang="de-DE"/>
              <a:t> </a:t>
            </a:r>
            <a:r>
              <a:rPr lang="de-DE" err="1"/>
              <a:t>python</a:t>
            </a:r>
            <a:r>
              <a:rPr lang="de-DE"/>
              <a:t> </a:t>
            </a:r>
            <a:r>
              <a:rPr lang="de-DE" err="1"/>
              <a:t>packages</a:t>
            </a:r>
            <a:r>
              <a:rPr lang="de-DE"/>
              <a:t>, but </a:t>
            </a:r>
            <a:r>
              <a:rPr lang="de-DE" err="1"/>
              <a:t>bioconda</a:t>
            </a:r>
            <a:r>
              <a:rPr lang="de-DE"/>
              <a:t> </a:t>
            </a:r>
            <a:r>
              <a:rPr lang="de-DE" err="1"/>
              <a:t>installs</a:t>
            </a:r>
            <a:r>
              <a:rPr lang="de-DE"/>
              <a:t> </a:t>
            </a:r>
            <a:r>
              <a:rPr lang="de-DE" err="1"/>
              <a:t>you</a:t>
            </a:r>
            <a:r>
              <a:rPr lang="de-DE"/>
              <a:t> </a:t>
            </a:r>
            <a:r>
              <a:rPr lang="de-DE" err="1"/>
              <a:t>everything</a:t>
            </a:r>
            <a:endParaRPr lang="de-DE">
              <a:cs typeface="Calibri"/>
            </a:endParaRPr>
          </a:p>
          <a:p>
            <a:pPr marL="171450" indent="-171450">
              <a:buFont typeface="Arial"/>
              <a:buChar char="•"/>
            </a:pPr>
            <a:r>
              <a:rPr lang="de-DE" err="1"/>
              <a:t>Bioconda</a:t>
            </a:r>
            <a:r>
              <a:rPr lang="de-DE"/>
              <a:t> </a:t>
            </a:r>
            <a:r>
              <a:rPr lang="de-DE" err="1"/>
              <a:t>lets</a:t>
            </a:r>
            <a:r>
              <a:rPr lang="de-DE"/>
              <a:t> </a:t>
            </a:r>
            <a:r>
              <a:rPr lang="de-DE" err="1"/>
              <a:t>you</a:t>
            </a:r>
            <a:r>
              <a:rPr lang="de-DE"/>
              <a:t> </a:t>
            </a:r>
            <a:r>
              <a:rPr lang="de-DE" err="1"/>
              <a:t>install</a:t>
            </a:r>
            <a:r>
              <a:rPr lang="de-DE"/>
              <a:t> Python Packages </a:t>
            </a:r>
            <a:r>
              <a:rPr lang="de-DE" err="1"/>
              <a:t>and</a:t>
            </a:r>
            <a:r>
              <a:rPr lang="de-DE"/>
              <a:t> all </a:t>
            </a:r>
            <a:r>
              <a:rPr lang="de-DE" err="1"/>
              <a:t>the</a:t>
            </a:r>
            <a:r>
              <a:rPr lang="de-DE"/>
              <a:t> </a:t>
            </a:r>
            <a:r>
              <a:rPr lang="de-DE" err="1"/>
              <a:t>other</a:t>
            </a:r>
            <a:r>
              <a:rPr lang="de-DE"/>
              <a:t> non-</a:t>
            </a:r>
            <a:r>
              <a:rPr lang="de-DE" err="1"/>
              <a:t>python</a:t>
            </a:r>
            <a:r>
              <a:rPr lang="de-DE"/>
              <a:t> </a:t>
            </a:r>
            <a:r>
              <a:rPr lang="de-DE" err="1"/>
              <a:t>tools</a:t>
            </a:r>
            <a:r>
              <a:rPr lang="de-DE"/>
              <a:t> </a:t>
            </a:r>
            <a:r>
              <a:rPr lang="de-DE" err="1"/>
              <a:t>and</a:t>
            </a:r>
            <a:r>
              <a:rPr lang="de-DE"/>
              <a:t> </a:t>
            </a:r>
            <a:r>
              <a:rPr lang="de-DE" err="1"/>
              <a:t>their</a:t>
            </a:r>
            <a:r>
              <a:rPr lang="de-DE"/>
              <a:t> </a:t>
            </a:r>
            <a:r>
              <a:rPr lang="de-DE" err="1"/>
              <a:t>dependencies</a:t>
            </a:r>
            <a:r>
              <a:rPr lang="de-DE"/>
              <a:t> </a:t>
            </a:r>
            <a:r>
              <a:rPr lang="de-DE" err="1"/>
              <a:t>with</a:t>
            </a:r>
            <a:r>
              <a:rPr lang="de-DE"/>
              <a:t> </a:t>
            </a:r>
            <a:r>
              <a:rPr lang="de-DE" err="1"/>
              <a:t>one</a:t>
            </a:r>
            <a:r>
              <a:rPr lang="de-DE"/>
              <a:t> </a:t>
            </a:r>
            <a:r>
              <a:rPr lang="de-DE" err="1"/>
              <a:t>single</a:t>
            </a:r>
            <a:r>
              <a:rPr lang="de-DE"/>
              <a:t> </a:t>
            </a:r>
            <a:r>
              <a:rPr lang="de-DE" err="1"/>
              <a:t>command</a:t>
            </a:r>
            <a:r>
              <a:rPr lang="de-DE"/>
              <a:t>. </a:t>
            </a:r>
            <a:endParaRPr lang="de-DE">
              <a:cs typeface="Calibri"/>
            </a:endParaRPr>
          </a:p>
          <a:p>
            <a:pPr marL="171450" indent="-171450">
              <a:spcBef>
                <a:spcPts val="1000"/>
              </a:spcBef>
              <a:buFont typeface="Arial"/>
              <a:buChar char="•"/>
            </a:pPr>
            <a:endParaRPr lang="de-DE">
              <a:ea typeface="Calibri"/>
              <a:cs typeface="Calibri"/>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01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indent="-228600">
              <a:buAutoNum type="arabicParenR"/>
            </a:pPr>
            <a:r>
              <a:rPr lang="de-DE" err="1"/>
              <a:t>Gain</a:t>
            </a:r>
            <a:r>
              <a:rPr lang="de-DE"/>
              <a:t> a </a:t>
            </a:r>
            <a:r>
              <a:rPr lang="de-DE" err="1"/>
              <a:t>deeper</a:t>
            </a:r>
            <a:r>
              <a:rPr lang="de-DE"/>
              <a:t> </a:t>
            </a:r>
            <a:r>
              <a:rPr lang="de-DE" err="1"/>
              <a:t>understanding</a:t>
            </a:r>
            <a:r>
              <a:rPr lang="de-DE"/>
              <a:t> </a:t>
            </a:r>
            <a:r>
              <a:rPr lang="de-DE" err="1"/>
              <a:t>of</a:t>
            </a:r>
            <a:r>
              <a:rPr lang="de-DE"/>
              <a:t> </a:t>
            </a:r>
            <a:r>
              <a:rPr lang="de-DE" err="1"/>
              <a:t>the</a:t>
            </a:r>
            <a:r>
              <a:rPr lang="de-DE"/>
              <a:t> </a:t>
            </a:r>
            <a:r>
              <a:rPr lang="de-DE" err="1"/>
              <a:t>evolutionary</a:t>
            </a:r>
            <a:r>
              <a:rPr lang="de-DE"/>
              <a:t> </a:t>
            </a:r>
            <a:r>
              <a:rPr lang="de-DE" err="1"/>
              <a:t>convergence</a:t>
            </a:r>
            <a:r>
              <a:rPr lang="de-DE"/>
              <a:t> </a:t>
            </a:r>
            <a:r>
              <a:rPr lang="de-DE" err="1"/>
              <a:t>of</a:t>
            </a:r>
            <a:r>
              <a:rPr lang="de-DE"/>
              <a:t> </a:t>
            </a:r>
            <a:r>
              <a:rPr lang="de-DE" err="1"/>
              <a:t>the</a:t>
            </a:r>
            <a:r>
              <a:rPr lang="de-DE"/>
              <a:t> </a:t>
            </a:r>
            <a:r>
              <a:rPr lang="de-DE" err="1"/>
              <a:t>Amino</a:t>
            </a:r>
            <a:r>
              <a:rPr lang="de-DE"/>
              <a:t> </a:t>
            </a:r>
            <a:r>
              <a:rPr lang="de-DE" err="1"/>
              <a:t>acid</a:t>
            </a:r>
            <a:r>
              <a:rPr lang="de-DE"/>
              <a:t> </a:t>
            </a:r>
            <a:r>
              <a:rPr lang="de-DE" err="1"/>
              <a:t>sequence</a:t>
            </a:r>
            <a:r>
              <a:rPr lang="de-DE"/>
              <a:t> </a:t>
            </a:r>
            <a:r>
              <a:rPr lang="de-DE" err="1"/>
              <a:t>of</a:t>
            </a:r>
            <a:r>
              <a:rPr lang="de-DE"/>
              <a:t> GFP </a:t>
            </a:r>
            <a:r>
              <a:rPr lang="de-DE" err="1"/>
              <a:t>and</a:t>
            </a:r>
            <a:r>
              <a:rPr lang="de-DE"/>
              <a:t> </a:t>
            </a:r>
            <a:r>
              <a:rPr lang="de-DE" err="1"/>
              <a:t>evaluate</a:t>
            </a:r>
            <a:r>
              <a:rPr lang="de-DE"/>
              <a:t> </a:t>
            </a:r>
            <a:r>
              <a:rPr lang="de-DE" err="1"/>
              <a:t>the</a:t>
            </a:r>
            <a:r>
              <a:rPr lang="de-DE"/>
              <a:t> </a:t>
            </a:r>
            <a:r>
              <a:rPr lang="de-DE" err="1"/>
              <a:t>mutational</a:t>
            </a:r>
            <a:r>
              <a:rPr lang="de-DE"/>
              <a:t> </a:t>
            </a:r>
            <a:r>
              <a:rPr lang="de-DE" err="1"/>
              <a:t>effect</a:t>
            </a:r>
            <a:r>
              <a:rPr lang="de-DE"/>
              <a:t> at different </a:t>
            </a:r>
            <a:r>
              <a:rPr lang="de-DE" err="1"/>
              <a:t>positions</a:t>
            </a:r>
            <a:r>
              <a:rPr lang="de-DE"/>
              <a:t> </a:t>
            </a:r>
            <a:r>
              <a:rPr lang="de-DE" err="1"/>
              <a:t>within</a:t>
            </a:r>
            <a:r>
              <a:rPr lang="de-DE"/>
              <a:t> </a:t>
            </a:r>
            <a:r>
              <a:rPr lang="de-DE" err="1"/>
              <a:t>the</a:t>
            </a:r>
            <a:r>
              <a:rPr lang="de-DE"/>
              <a:t> </a:t>
            </a:r>
            <a:r>
              <a:rPr lang="de-DE" err="1"/>
              <a:t>protein</a:t>
            </a:r>
            <a:r>
              <a:rPr lang="de-DE"/>
              <a:t>. </a:t>
            </a:r>
            <a:r>
              <a:rPr lang="de-DE" err="1"/>
              <a:t>Use</a:t>
            </a:r>
            <a:r>
              <a:rPr lang="de-DE"/>
              <a:t> multiple </a:t>
            </a:r>
            <a:r>
              <a:rPr lang="de-DE" err="1"/>
              <a:t>levels</a:t>
            </a:r>
            <a:r>
              <a:rPr lang="de-DE"/>
              <a:t> </a:t>
            </a:r>
            <a:r>
              <a:rPr lang="de-DE" err="1"/>
              <a:t>of</a:t>
            </a:r>
            <a:r>
              <a:rPr lang="de-DE"/>
              <a:t> </a:t>
            </a:r>
            <a:r>
              <a:rPr lang="de-DE" err="1"/>
              <a:t>mutational</a:t>
            </a:r>
            <a:r>
              <a:rPr lang="de-DE"/>
              <a:t> </a:t>
            </a:r>
            <a:r>
              <a:rPr lang="de-DE" err="1"/>
              <a:t>depth</a:t>
            </a:r>
            <a:r>
              <a:rPr lang="de-DE"/>
              <a:t>.</a:t>
            </a:r>
            <a:endParaRPr lang="en-US">
              <a:cs typeface="Calibri" panose="020F0502020204030204"/>
            </a:endParaRPr>
          </a:p>
          <a:p>
            <a:r>
              <a:rPr lang="de-DE"/>
              <a:t>2)   Work </a:t>
            </a:r>
            <a:r>
              <a:rPr lang="de-DE" err="1"/>
              <a:t>beyond</a:t>
            </a:r>
            <a:r>
              <a:rPr lang="de-DE"/>
              <a:t> </a:t>
            </a:r>
            <a:r>
              <a:rPr lang="de-DE" err="1"/>
              <a:t>our</a:t>
            </a:r>
            <a:r>
              <a:rPr lang="de-DE"/>
              <a:t> </a:t>
            </a:r>
            <a:r>
              <a:rPr lang="de-DE" err="1"/>
              <a:t>given</a:t>
            </a:r>
            <a:r>
              <a:rPr lang="de-DE"/>
              <a:t> </a:t>
            </a:r>
            <a:r>
              <a:rPr lang="de-DE" err="1"/>
              <a:t>dataset</a:t>
            </a:r>
            <a:r>
              <a:rPr lang="de-DE"/>
              <a:t> </a:t>
            </a:r>
            <a:r>
              <a:rPr lang="de-DE" err="1"/>
              <a:t>by</a:t>
            </a:r>
            <a:r>
              <a:rPr lang="de-DE"/>
              <a:t> </a:t>
            </a:r>
            <a:r>
              <a:rPr lang="de-DE" err="1"/>
              <a:t>using</a:t>
            </a:r>
            <a:r>
              <a:rPr lang="de-DE"/>
              <a:t> </a:t>
            </a:r>
            <a:r>
              <a:rPr lang="de-DE" err="1"/>
              <a:t>other</a:t>
            </a:r>
            <a:r>
              <a:rPr lang="de-DE"/>
              <a:t> </a:t>
            </a:r>
            <a:r>
              <a:rPr lang="de-DE" err="1"/>
              <a:t>software</a:t>
            </a:r>
            <a:r>
              <a:rPr lang="de-DE"/>
              <a:t> </a:t>
            </a:r>
            <a:r>
              <a:rPr lang="de-DE" err="1"/>
              <a:t>and</a:t>
            </a:r>
            <a:r>
              <a:rPr lang="de-DE"/>
              <a:t> </a:t>
            </a:r>
            <a:r>
              <a:rPr lang="de-DE" err="1"/>
              <a:t>combining</a:t>
            </a:r>
            <a:r>
              <a:rPr lang="de-DE"/>
              <a:t> </a:t>
            </a:r>
            <a:r>
              <a:rPr lang="de-DE" err="1"/>
              <a:t>both</a:t>
            </a:r>
            <a:r>
              <a:rPr lang="de-DE"/>
              <a:t> </a:t>
            </a:r>
            <a:r>
              <a:rPr lang="de-DE" err="1"/>
              <a:t>outputs</a:t>
            </a:r>
            <a:endParaRPr lang="de-DE">
              <a:cs typeface="Calibri" panose="020F0502020204030204"/>
            </a:endParaRPr>
          </a:p>
          <a:p>
            <a:r>
              <a:rPr lang="de-DE"/>
              <a:t>3)   Create strong </a:t>
            </a:r>
            <a:r>
              <a:rPr lang="de-DE" err="1"/>
              <a:t>visualizations</a:t>
            </a:r>
            <a:r>
              <a:rPr lang="de-DE"/>
              <a:t> </a:t>
            </a:r>
            <a:r>
              <a:rPr lang="de-DE" err="1"/>
              <a:t>of</a:t>
            </a:r>
            <a:r>
              <a:rPr lang="de-DE"/>
              <a:t> </a:t>
            </a:r>
            <a:r>
              <a:rPr lang="de-DE" err="1"/>
              <a:t>our</a:t>
            </a:r>
            <a:r>
              <a:rPr lang="de-DE"/>
              <a:t> </a:t>
            </a:r>
            <a:r>
              <a:rPr lang="de-DE" err="1"/>
              <a:t>data</a:t>
            </a:r>
            <a:endParaRPr lang="de-DE">
              <a:cs typeface="Calibri" panose="020F0502020204030204"/>
            </a:endParaRPr>
          </a:p>
          <a:p>
            <a:pPr marL="171450" indent="-171450">
              <a:buFont typeface="Arial"/>
              <a:buChar char="•"/>
            </a:pPr>
            <a:r>
              <a:rPr lang="de-DE" err="1"/>
              <a:t>Explain</a:t>
            </a:r>
            <a:r>
              <a:rPr lang="de-DE"/>
              <a:t> </a:t>
            </a:r>
            <a:r>
              <a:rPr lang="de-DE" err="1"/>
              <a:t>figure</a:t>
            </a:r>
            <a:r>
              <a:rPr lang="de-DE"/>
              <a:t> </a:t>
            </a:r>
            <a:r>
              <a:rPr lang="de-DE" err="1"/>
              <a:t>as</a:t>
            </a:r>
            <a:r>
              <a:rPr lang="de-DE"/>
              <a:t> </a:t>
            </a:r>
            <a:r>
              <a:rPr lang="de-DE" err="1"/>
              <a:t>example</a:t>
            </a:r>
            <a:endParaRPr lang="de-DE">
              <a:cs typeface="Calibri" panose="020F0502020204030204"/>
            </a:endParaRPr>
          </a:p>
          <a:p>
            <a:pPr marL="171450" indent="-171450">
              <a:buFont typeface="Arial"/>
              <a:buChar char="•"/>
            </a:pPr>
            <a:r>
              <a:rPr lang="de-DE" err="1"/>
              <a:t>Amino</a:t>
            </a:r>
            <a:r>
              <a:rPr lang="de-DE"/>
              <a:t> </a:t>
            </a:r>
            <a:r>
              <a:rPr lang="de-DE" err="1"/>
              <a:t>acid</a:t>
            </a:r>
            <a:r>
              <a:rPr lang="de-DE"/>
              <a:t> </a:t>
            </a:r>
            <a:r>
              <a:rPr lang="de-DE" err="1"/>
              <a:t>sequence</a:t>
            </a:r>
            <a:r>
              <a:rPr lang="de-DE"/>
              <a:t> </a:t>
            </a:r>
            <a:r>
              <a:rPr lang="de-DE" err="1"/>
              <a:t>identity</a:t>
            </a:r>
            <a:r>
              <a:rPr lang="de-DE"/>
              <a:t> </a:t>
            </a:r>
            <a:r>
              <a:rPr lang="de-DE" err="1"/>
              <a:t>between</a:t>
            </a:r>
            <a:r>
              <a:rPr lang="de-DE"/>
              <a:t> different </a:t>
            </a:r>
            <a:r>
              <a:rPr lang="de-DE" err="1"/>
              <a:t>orthologs</a:t>
            </a:r>
            <a:r>
              <a:rPr lang="de-DE"/>
              <a:t>, </a:t>
            </a:r>
            <a:r>
              <a:rPr lang="de-DE" err="1"/>
              <a:t>displayed</a:t>
            </a:r>
            <a:r>
              <a:rPr lang="de-DE"/>
              <a:t> in </a:t>
            </a:r>
            <a:r>
              <a:rPr lang="de-DE" err="1"/>
              <a:t>percent</a:t>
            </a:r>
            <a:r>
              <a:rPr lang="de-DE"/>
              <a:t>.</a:t>
            </a:r>
            <a:endParaRPr lang="de-DE">
              <a:cs typeface="Calibri"/>
            </a:endParaRPr>
          </a:p>
          <a:p>
            <a:pPr marL="171450" indent="-171450">
              <a:buFont typeface="Arial"/>
              <a:buChar char="•"/>
            </a:pPr>
            <a:endParaRPr lang="de-DE">
              <a:cs typeface="Calibri"/>
            </a:endParaRPr>
          </a:p>
          <a:p>
            <a:pPr marL="171450" indent="-171450">
              <a:buFont typeface="Arial"/>
              <a:buChar char="•"/>
            </a:pPr>
            <a:r>
              <a:rPr lang="de-DE" err="1"/>
              <a:t>Two</a:t>
            </a:r>
            <a:r>
              <a:rPr lang="de-DE"/>
              <a:t> </a:t>
            </a:r>
            <a:r>
              <a:rPr lang="de-DE" err="1"/>
              <a:t>segments</a:t>
            </a:r>
            <a:r>
              <a:rPr lang="de-DE"/>
              <a:t> </a:t>
            </a:r>
            <a:r>
              <a:rPr lang="de-DE" err="1"/>
              <a:t>of</a:t>
            </a:r>
            <a:r>
              <a:rPr lang="de-DE"/>
              <a:t> DNA </a:t>
            </a:r>
            <a:r>
              <a:rPr lang="de-DE" err="1"/>
              <a:t>can</a:t>
            </a:r>
            <a:r>
              <a:rPr lang="de-DE"/>
              <a:t> </a:t>
            </a:r>
            <a:r>
              <a:rPr lang="de-DE" err="1"/>
              <a:t>have</a:t>
            </a:r>
            <a:r>
              <a:rPr lang="de-DE"/>
              <a:t> </a:t>
            </a:r>
            <a:r>
              <a:rPr lang="de-DE" err="1"/>
              <a:t>shared</a:t>
            </a:r>
            <a:r>
              <a:rPr lang="de-DE"/>
              <a:t> </a:t>
            </a:r>
            <a:r>
              <a:rPr lang="de-DE" err="1"/>
              <a:t>ancestry</a:t>
            </a:r>
            <a:r>
              <a:rPr lang="de-DE"/>
              <a:t> </a:t>
            </a:r>
            <a:r>
              <a:rPr lang="de-DE" err="1"/>
              <a:t>because</a:t>
            </a:r>
            <a:r>
              <a:rPr lang="de-DE"/>
              <a:t> </a:t>
            </a:r>
            <a:r>
              <a:rPr lang="de-DE" err="1"/>
              <a:t>of</a:t>
            </a:r>
            <a:r>
              <a:rPr lang="de-DE"/>
              <a:t> </a:t>
            </a:r>
            <a:r>
              <a:rPr lang="de-DE" err="1"/>
              <a:t>three</a:t>
            </a:r>
            <a:r>
              <a:rPr lang="de-DE"/>
              <a:t> </a:t>
            </a:r>
            <a:r>
              <a:rPr lang="de-DE" err="1"/>
              <a:t>phenomena</a:t>
            </a:r>
            <a:r>
              <a:rPr lang="de-DE"/>
              <a:t>: </a:t>
            </a:r>
            <a:r>
              <a:rPr lang="de-DE" err="1"/>
              <a:t>either</a:t>
            </a:r>
            <a:r>
              <a:rPr lang="de-DE"/>
              <a:t> a </a:t>
            </a:r>
            <a:r>
              <a:rPr lang="de-DE" err="1">
                <a:hlinkClick r:id="rId3"/>
              </a:rPr>
              <a:t>speciation</a:t>
            </a:r>
            <a:r>
              <a:rPr lang="de-DE"/>
              <a:t> </a:t>
            </a:r>
            <a:r>
              <a:rPr lang="de-DE" err="1"/>
              <a:t>event</a:t>
            </a:r>
            <a:r>
              <a:rPr lang="de-DE"/>
              <a:t> (</a:t>
            </a:r>
            <a:r>
              <a:rPr lang="de-DE" err="1"/>
              <a:t>orthologs</a:t>
            </a:r>
            <a:r>
              <a:rPr lang="de-DE"/>
              <a:t>), </a:t>
            </a:r>
            <a:r>
              <a:rPr lang="de-DE" err="1"/>
              <a:t>or</a:t>
            </a:r>
            <a:r>
              <a:rPr lang="de-DE"/>
              <a:t> a </a:t>
            </a:r>
            <a:r>
              <a:rPr lang="de-DE" err="1">
                <a:hlinkClick r:id="rId4"/>
              </a:rPr>
              <a:t>duplication</a:t>
            </a:r>
            <a:r>
              <a:rPr lang="de-DE">
                <a:hlinkClick r:id="rId4"/>
              </a:rPr>
              <a:t> </a:t>
            </a:r>
            <a:r>
              <a:rPr lang="de-DE" err="1">
                <a:hlinkClick r:id="rId4"/>
              </a:rPr>
              <a:t>event</a:t>
            </a:r>
            <a:r>
              <a:rPr lang="de-DE"/>
              <a:t> (</a:t>
            </a:r>
            <a:r>
              <a:rPr lang="de-DE" err="1"/>
              <a:t>paralogs</a:t>
            </a:r>
            <a:r>
              <a:rPr lang="de-DE"/>
              <a:t>), </a:t>
            </a:r>
            <a:r>
              <a:rPr lang="de-DE" err="1"/>
              <a:t>or</a:t>
            </a:r>
            <a:r>
              <a:rPr lang="de-DE"/>
              <a:t> </a:t>
            </a:r>
            <a:r>
              <a:rPr lang="de-DE" err="1"/>
              <a:t>else</a:t>
            </a:r>
            <a:r>
              <a:rPr lang="de-DE"/>
              <a:t> a </a:t>
            </a:r>
            <a:r>
              <a:rPr lang="de-DE">
                <a:hlinkClick r:id="rId5"/>
              </a:rPr>
              <a:t>horizontal (</a:t>
            </a:r>
            <a:r>
              <a:rPr lang="de-DE" err="1">
                <a:hlinkClick r:id="rId5"/>
              </a:rPr>
              <a:t>or</a:t>
            </a:r>
            <a:r>
              <a:rPr lang="de-DE">
                <a:hlinkClick r:id="rId5"/>
              </a:rPr>
              <a:t> lateral) </a:t>
            </a:r>
            <a:r>
              <a:rPr lang="de-DE" err="1">
                <a:hlinkClick r:id="rId5"/>
              </a:rPr>
              <a:t>gene</a:t>
            </a:r>
            <a:r>
              <a:rPr lang="de-DE">
                <a:hlinkClick r:id="rId5"/>
              </a:rPr>
              <a:t> </a:t>
            </a:r>
            <a:r>
              <a:rPr lang="de-DE" err="1">
                <a:hlinkClick r:id="rId5"/>
              </a:rPr>
              <a:t>transfer</a:t>
            </a:r>
            <a:r>
              <a:rPr lang="de-DE"/>
              <a:t> </a:t>
            </a:r>
            <a:r>
              <a:rPr lang="de-DE" err="1"/>
              <a:t>event</a:t>
            </a:r>
            <a:r>
              <a:rPr lang="de-DE"/>
              <a:t> (</a:t>
            </a:r>
            <a:r>
              <a:rPr lang="de-DE" err="1"/>
              <a:t>xenologs</a:t>
            </a:r>
            <a:r>
              <a:rPr lang="de-DE"/>
              <a:t>).</a:t>
            </a:r>
            <a:endParaRPr lang="de-DE">
              <a:cs typeface="Calibri"/>
            </a:endParaRPr>
          </a:p>
          <a:p>
            <a:pPr marL="228600" indent="-228600">
              <a:spcBef>
                <a:spcPts val="1000"/>
              </a:spcBef>
              <a:buFontTx/>
              <a:buAutoNum type="arabicParenR"/>
            </a:pPr>
            <a:endParaRPr lang="de-DE">
              <a:cs typeface="Calibri"/>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AutoNum type="arabicPeriod"/>
            </a:pPr>
            <a:r>
              <a:rPr lang="de-DE" err="1"/>
              <a:t>Now</a:t>
            </a:r>
            <a:r>
              <a:rPr lang="de-DE"/>
              <a:t> </a:t>
            </a:r>
            <a:r>
              <a:rPr lang="de-DE" err="1"/>
              <a:t>you</a:t>
            </a:r>
            <a:r>
              <a:rPr lang="de-DE"/>
              <a:t> </a:t>
            </a:r>
            <a:r>
              <a:rPr lang="de-DE" err="1"/>
              <a:t>know</a:t>
            </a:r>
            <a:r>
              <a:rPr lang="de-DE"/>
              <a:t> </a:t>
            </a:r>
            <a:r>
              <a:rPr lang="de-DE" err="1"/>
              <a:t>what</a:t>
            </a:r>
            <a:r>
              <a:rPr lang="de-DE"/>
              <a:t> </a:t>
            </a:r>
            <a:r>
              <a:rPr lang="de-DE" err="1"/>
              <a:t>we</a:t>
            </a:r>
            <a:r>
              <a:rPr lang="de-DE"/>
              <a:t> </a:t>
            </a:r>
            <a:r>
              <a:rPr lang="de-DE" err="1"/>
              <a:t>want</a:t>
            </a:r>
            <a:r>
              <a:rPr lang="de-DE"/>
              <a:t> </a:t>
            </a:r>
            <a:r>
              <a:rPr lang="de-DE" err="1"/>
              <a:t>to</a:t>
            </a:r>
            <a:r>
              <a:rPr lang="de-DE"/>
              <a:t> do </a:t>
            </a:r>
            <a:r>
              <a:rPr lang="de-DE" err="1"/>
              <a:t>with</a:t>
            </a:r>
            <a:r>
              <a:rPr lang="de-DE"/>
              <a:t> </a:t>
            </a:r>
            <a:r>
              <a:rPr lang="de-DE" err="1"/>
              <a:t>the</a:t>
            </a:r>
            <a:r>
              <a:rPr lang="de-DE"/>
              <a:t> </a:t>
            </a:r>
            <a:r>
              <a:rPr lang="de-DE" err="1"/>
              <a:t>data</a:t>
            </a:r>
            <a:r>
              <a:rPr lang="de-DE"/>
              <a:t> in </a:t>
            </a:r>
            <a:r>
              <a:rPr lang="de-DE" err="1"/>
              <a:t>theory</a:t>
            </a:r>
            <a:r>
              <a:rPr lang="de-DE"/>
              <a:t>, i </a:t>
            </a:r>
            <a:r>
              <a:rPr lang="de-DE" err="1"/>
              <a:t>try</a:t>
            </a:r>
            <a:r>
              <a:rPr lang="de-DE"/>
              <a:t> </a:t>
            </a:r>
            <a:r>
              <a:rPr lang="de-DE" err="1"/>
              <a:t>to</a:t>
            </a:r>
            <a:r>
              <a:rPr lang="de-DE"/>
              <a:t> </a:t>
            </a:r>
            <a:r>
              <a:rPr lang="de-DE" err="1"/>
              <a:t>explain</a:t>
            </a:r>
            <a:r>
              <a:rPr lang="de-DE"/>
              <a:t> </a:t>
            </a:r>
            <a:r>
              <a:rPr lang="de-DE" err="1"/>
              <a:t>with</a:t>
            </a:r>
            <a:r>
              <a:rPr lang="de-DE"/>
              <a:t> </a:t>
            </a:r>
            <a:r>
              <a:rPr lang="de-DE" err="1"/>
              <a:t>which</a:t>
            </a:r>
            <a:r>
              <a:rPr lang="de-DE"/>
              <a:t> </a:t>
            </a:r>
            <a:r>
              <a:rPr lang="de-DE" err="1"/>
              <a:t>methods</a:t>
            </a:r>
            <a:r>
              <a:rPr lang="de-DE"/>
              <a:t> and </a:t>
            </a:r>
            <a:r>
              <a:rPr lang="de-DE" err="1"/>
              <a:t>analysis</a:t>
            </a:r>
            <a:r>
              <a:rPr lang="de-DE"/>
              <a:t> </a:t>
            </a:r>
            <a:r>
              <a:rPr lang="de-DE" err="1"/>
              <a:t>we</a:t>
            </a:r>
            <a:r>
              <a:rPr lang="de-DE"/>
              <a:t> </a:t>
            </a:r>
            <a:r>
              <a:rPr lang="de-DE" err="1"/>
              <a:t>are</a:t>
            </a:r>
            <a:r>
              <a:rPr lang="de-DE"/>
              <a:t> </a:t>
            </a:r>
            <a:r>
              <a:rPr lang="de-DE" err="1"/>
              <a:t>planning</a:t>
            </a:r>
            <a:r>
              <a:rPr lang="de-DE"/>
              <a:t> </a:t>
            </a:r>
            <a:r>
              <a:rPr lang="de-DE" err="1"/>
              <a:t>to</a:t>
            </a:r>
            <a:r>
              <a:rPr lang="de-DE"/>
              <a:t> </a:t>
            </a:r>
            <a:r>
              <a:rPr lang="de-DE" err="1"/>
              <a:t>work</a:t>
            </a:r>
            <a:endParaRPr lang="de-DE"/>
          </a:p>
          <a:p>
            <a:pPr marL="228600" lvl="0" indent="-228600" algn="l" rtl="0">
              <a:spcBef>
                <a:spcPts val="0"/>
              </a:spcBef>
              <a:spcAft>
                <a:spcPts val="0"/>
              </a:spcAft>
              <a:buAutoNum type="arabicPeriod"/>
            </a:pPr>
            <a:r>
              <a:rPr lang="de-DE"/>
              <a:t> ---------</a:t>
            </a:r>
          </a:p>
          <a:p>
            <a:pPr marL="228600" lvl="0" indent="-228600" algn="l" rtl="0">
              <a:spcBef>
                <a:spcPts val="0"/>
              </a:spcBef>
              <a:spcAft>
                <a:spcPts val="0"/>
              </a:spcAft>
              <a:buAutoNum type="arabicPeriod"/>
            </a:pPr>
            <a:r>
              <a:rPr lang="de-DE"/>
              <a:t>This </a:t>
            </a:r>
            <a:r>
              <a:rPr lang="de-DE" err="1"/>
              <a:t>plot</a:t>
            </a:r>
            <a:r>
              <a:rPr lang="de-DE"/>
              <a:t> </a:t>
            </a:r>
            <a:r>
              <a:rPr lang="de-DE" err="1"/>
              <a:t>shows</a:t>
            </a:r>
            <a:r>
              <a:rPr lang="de-DE"/>
              <a:t> </a:t>
            </a:r>
            <a:r>
              <a:rPr lang="de-DE" err="1"/>
              <a:t>exactly</a:t>
            </a:r>
            <a:r>
              <a:rPr lang="de-DE"/>
              <a:t> </a:t>
            </a:r>
            <a:r>
              <a:rPr lang="de-DE" err="1"/>
              <a:t>this</a:t>
            </a:r>
            <a:r>
              <a:rPr lang="de-DE"/>
              <a:t> </a:t>
            </a:r>
            <a:r>
              <a:rPr lang="de-DE" err="1"/>
              <a:t>distribution</a:t>
            </a:r>
            <a:r>
              <a:rPr lang="de-DE"/>
              <a:t>, </a:t>
            </a:r>
            <a:r>
              <a:rPr lang="de-DE" err="1"/>
              <a:t>how</a:t>
            </a:r>
            <a:r>
              <a:rPr lang="de-DE"/>
              <a:t> </a:t>
            </a:r>
            <a:r>
              <a:rPr lang="de-DE" err="1"/>
              <a:t>many</a:t>
            </a:r>
            <a:r>
              <a:rPr lang="de-DE"/>
              <a:t> </a:t>
            </a:r>
            <a:r>
              <a:rPr lang="de-DE" err="1"/>
              <a:t>mutations</a:t>
            </a:r>
            <a:r>
              <a:rPr lang="de-DE"/>
              <a:t> </a:t>
            </a:r>
            <a:r>
              <a:rPr lang="de-DE" err="1"/>
              <a:t>the</a:t>
            </a:r>
            <a:r>
              <a:rPr lang="de-DE"/>
              <a:t> </a:t>
            </a:r>
            <a:r>
              <a:rPr lang="de-DE" err="1"/>
              <a:t>sequences</a:t>
            </a:r>
            <a:r>
              <a:rPr lang="de-DE"/>
              <a:t> </a:t>
            </a:r>
            <a:r>
              <a:rPr lang="de-DE" err="1"/>
              <a:t>have</a:t>
            </a:r>
            <a:r>
              <a:rPr lang="de-DE"/>
              <a:t>. (</a:t>
            </a:r>
            <a:r>
              <a:rPr lang="de-DE" err="1"/>
              <a:t>average</a:t>
            </a:r>
            <a:r>
              <a:rPr lang="de-DE"/>
              <a:t> </a:t>
            </a:r>
            <a:r>
              <a:rPr lang="de-DE" err="1"/>
              <a:t>of</a:t>
            </a:r>
            <a:r>
              <a:rPr lang="de-DE"/>
              <a:t> 3.7 </a:t>
            </a:r>
            <a:r>
              <a:rPr lang="de-DE" err="1"/>
              <a:t>mutations</a:t>
            </a:r>
            <a:r>
              <a:rPr lang="de-DE"/>
              <a:t>)</a:t>
            </a:r>
          </a:p>
          <a:p>
            <a:pPr marL="228600" lvl="0" indent="-228600" algn="l" rtl="0">
              <a:spcBef>
                <a:spcPts val="0"/>
              </a:spcBef>
              <a:spcAft>
                <a:spcPts val="0"/>
              </a:spcAft>
              <a:buAutoNum type="arabicPeriod"/>
            </a:pPr>
            <a:r>
              <a:rPr lang="de-DE">
                <a:sym typeface="Wingdings" pitchFamily="2" charset="2"/>
              </a:rPr>
              <a:t></a:t>
            </a:r>
            <a:r>
              <a:rPr lang="de-DE"/>
              <a:t> not </a:t>
            </a:r>
            <a:r>
              <a:rPr lang="de-DE" err="1"/>
              <a:t>as</a:t>
            </a:r>
            <a:r>
              <a:rPr lang="de-DE"/>
              <a:t> </a:t>
            </a:r>
            <a:r>
              <a:rPr lang="de-DE" err="1"/>
              <a:t>many</a:t>
            </a:r>
            <a:r>
              <a:rPr lang="de-DE"/>
              <a:t> </a:t>
            </a:r>
            <a:r>
              <a:rPr lang="de-DE" err="1"/>
              <a:t>single</a:t>
            </a:r>
            <a:r>
              <a:rPr lang="de-DE"/>
              <a:t> </a:t>
            </a:r>
            <a:r>
              <a:rPr lang="de-DE" err="1"/>
              <a:t>mutations</a:t>
            </a:r>
            <a:r>
              <a:rPr lang="de-DE"/>
              <a:t> (</a:t>
            </a:r>
            <a:r>
              <a:rPr lang="de-DE" err="1"/>
              <a:t>about</a:t>
            </a:r>
            <a:r>
              <a:rPr lang="de-DE"/>
              <a:t> 1000)</a:t>
            </a:r>
          </a:p>
          <a:p>
            <a:pPr marL="228600" lvl="0" indent="-228600" algn="l" rtl="0">
              <a:spcBef>
                <a:spcPts val="0"/>
              </a:spcBef>
              <a:spcAft>
                <a:spcPts val="0"/>
              </a:spcAft>
              <a:buAutoNum type="arabicPeriod"/>
            </a:pPr>
            <a:r>
              <a:rPr lang="de-DE">
                <a:sym typeface="Wingdings" pitchFamily="2" charset="2"/>
              </a:rPr>
              <a:t> BUT </a:t>
            </a:r>
            <a:r>
              <a:rPr lang="de-DE" err="1">
                <a:sym typeface="Wingdings" pitchFamily="2" charset="2"/>
              </a:rPr>
              <a:t>chance</a:t>
            </a:r>
            <a:r>
              <a:rPr lang="de-DE">
                <a:sym typeface="Wingdings" pitchFamily="2" charset="2"/>
              </a:rPr>
              <a:t> </a:t>
            </a:r>
            <a:r>
              <a:rPr lang="de-DE" err="1">
                <a:sym typeface="Wingdings" pitchFamily="2" charset="2"/>
              </a:rPr>
              <a:t>to</a:t>
            </a:r>
            <a:r>
              <a:rPr lang="de-DE">
                <a:sym typeface="Wingdings" pitchFamily="2" charset="2"/>
              </a:rPr>
              <a:t> </a:t>
            </a:r>
            <a:r>
              <a:rPr lang="de-DE" err="1">
                <a:sym typeface="Wingdings" pitchFamily="2" charset="2"/>
              </a:rPr>
              <a:t>analyze</a:t>
            </a:r>
            <a:r>
              <a:rPr lang="de-DE">
                <a:sym typeface="Wingdings" pitchFamily="2" charset="2"/>
              </a:rPr>
              <a:t> </a:t>
            </a:r>
            <a:r>
              <a:rPr lang="de-DE" err="1">
                <a:sym typeface="Wingdings" pitchFamily="2" charset="2"/>
              </a:rPr>
              <a:t>the</a:t>
            </a:r>
            <a:r>
              <a:rPr lang="de-DE">
                <a:sym typeface="Wingdings" pitchFamily="2" charset="2"/>
              </a:rPr>
              <a:t> </a:t>
            </a:r>
            <a:r>
              <a:rPr lang="de-DE" err="1">
                <a:sym typeface="Wingdings" pitchFamily="2" charset="2"/>
              </a:rPr>
              <a:t>effect</a:t>
            </a:r>
            <a:r>
              <a:rPr lang="de-DE">
                <a:sym typeface="Wingdings" pitchFamily="2" charset="2"/>
              </a:rPr>
              <a:t> multiple </a:t>
            </a:r>
            <a:r>
              <a:rPr lang="de-DE" err="1">
                <a:sym typeface="Wingdings" pitchFamily="2" charset="2"/>
              </a:rPr>
              <a:t>mutations</a:t>
            </a:r>
            <a:r>
              <a:rPr lang="de-DE">
                <a:sym typeface="Wingdings" pitchFamily="2" charset="2"/>
              </a:rPr>
              <a:t> </a:t>
            </a:r>
            <a:r>
              <a:rPr lang="de-DE" err="1">
                <a:sym typeface="Wingdings" pitchFamily="2" charset="2"/>
              </a:rPr>
              <a:t>have</a:t>
            </a:r>
            <a:r>
              <a:rPr lang="de-DE">
                <a:sym typeface="Wingdings" pitchFamily="2" charset="2"/>
              </a:rPr>
              <a:t> on </a:t>
            </a:r>
            <a:r>
              <a:rPr lang="de-DE" err="1">
                <a:sym typeface="Wingdings" pitchFamily="2" charset="2"/>
              </a:rPr>
              <a:t>each</a:t>
            </a:r>
            <a:r>
              <a:rPr lang="de-DE">
                <a:sym typeface="Wingdings" pitchFamily="2" charset="2"/>
              </a:rPr>
              <a:t> </a:t>
            </a:r>
            <a:r>
              <a:rPr lang="de-DE" err="1">
                <a:sym typeface="Wingdings" pitchFamily="2" charset="2"/>
              </a:rPr>
              <a:t>other</a:t>
            </a:r>
            <a:endParaRPr lang="de-DE">
              <a:sym typeface="Wingdings" pitchFamily="2" charset="2"/>
            </a:endParaRPr>
          </a:p>
          <a:p>
            <a:pPr marL="228600" lvl="0" indent="-228600" algn="l" rtl="0">
              <a:spcBef>
                <a:spcPts val="0"/>
              </a:spcBef>
              <a:spcAft>
                <a:spcPts val="0"/>
              </a:spcAft>
              <a:buAutoNum type="arabicPeriod"/>
            </a:pPr>
            <a:r>
              <a:rPr lang="de-DE">
                <a:sym typeface="Wingdings" pitchFamily="2" charset="2"/>
              </a:rPr>
              <a:t>---------</a:t>
            </a:r>
          </a:p>
          <a:p>
            <a:pPr marL="228600" lvl="0" indent="-228600" algn="l" rtl="0">
              <a:spcBef>
                <a:spcPts val="0"/>
              </a:spcBef>
              <a:spcAft>
                <a:spcPts val="0"/>
              </a:spcAft>
              <a:buAutoNum type="arabicPeriod"/>
            </a:pPr>
            <a:r>
              <a:rPr lang="de-DE"/>
              <a:t>This </a:t>
            </a:r>
            <a:r>
              <a:rPr lang="de-DE" err="1"/>
              <a:t>plot</a:t>
            </a:r>
            <a:r>
              <a:rPr lang="de-DE"/>
              <a:t> </a:t>
            </a:r>
            <a:r>
              <a:rPr lang="de-DE" err="1"/>
              <a:t>shows</a:t>
            </a:r>
            <a:r>
              <a:rPr lang="de-DE"/>
              <a:t> </a:t>
            </a:r>
            <a:r>
              <a:rPr lang="de-DE" err="1"/>
              <a:t>the</a:t>
            </a:r>
            <a:r>
              <a:rPr lang="de-DE"/>
              <a:t> </a:t>
            </a:r>
            <a:r>
              <a:rPr lang="de-DE" err="1"/>
              <a:t>distribution</a:t>
            </a:r>
            <a:r>
              <a:rPr lang="de-DE"/>
              <a:t> </a:t>
            </a:r>
            <a:r>
              <a:rPr lang="de-DE" err="1"/>
              <a:t>of</a:t>
            </a:r>
            <a:r>
              <a:rPr lang="de-DE"/>
              <a:t> </a:t>
            </a:r>
            <a:r>
              <a:rPr lang="de-DE" err="1"/>
              <a:t>the</a:t>
            </a:r>
            <a:r>
              <a:rPr lang="de-DE"/>
              <a:t> </a:t>
            </a:r>
            <a:r>
              <a:rPr lang="de-DE" err="1"/>
              <a:t>fitness</a:t>
            </a:r>
            <a:r>
              <a:rPr lang="de-DE"/>
              <a:t> score </a:t>
            </a:r>
            <a:r>
              <a:rPr lang="de-DE" err="1"/>
              <a:t>across</a:t>
            </a:r>
            <a:r>
              <a:rPr lang="de-DE"/>
              <a:t> all </a:t>
            </a:r>
            <a:r>
              <a:rPr lang="de-DE" err="1"/>
              <a:t>sequences</a:t>
            </a:r>
            <a:r>
              <a:rPr lang="de-DE"/>
              <a:t> </a:t>
            </a:r>
          </a:p>
          <a:p>
            <a:pPr marL="228600" lvl="0" indent="-228600" algn="l" rtl="0">
              <a:spcBef>
                <a:spcPts val="0"/>
              </a:spcBef>
              <a:spcAft>
                <a:spcPts val="0"/>
              </a:spcAft>
              <a:buAutoNum type="arabicPeriod"/>
            </a:pPr>
            <a:r>
              <a:rPr lang="de-DE"/>
              <a:t> </a:t>
            </a:r>
            <a:r>
              <a:rPr lang="de-DE" err="1"/>
              <a:t>the</a:t>
            </a:r>
            <a:r>
              <a:rPr lang="de-DE"/>
              <a:t> fitness- </a:t>
            </a:r>
            <a:r>
              <a:rPr lang="de-DE" err="1"/>
              <a:t>cut</a:t>
            </a:r>
            <a:r>
              <a:rPr lang="de-DE"/>
              <a:t> off was </a:t>
            </a:r>
            <a:r>
              <a:rPr lang="de-DE" err="1"/>
              <a:t>set</a:t>
            </a:r>
            <a:r>
              <a:rPr lang="de-DE"/>
              <a:t> at a DMS score </a:t>
            </a:r>
            <a:r>
              <a:rPr lang="de-DE" err="1"/>
              <a:t>of</a:t>
            </a:r>
            <a:r>
              <a:rPr lang="de-DE"/>
              <a:t> 2.5 </a:t>
            </a:r>
          </a:p>
          <a:p>
            <a:pPr marL="228600" lvl="0" indent="-228600" algn="l" rtl="0">
              <a:spcBef>
                <a:spcPts val="0"/>
              </a:spcBef>
              <a:spcAft>
                <a:spcPts val="0"/>
              </a:spcAft>
              <a:buAutoNum type="arabicPeriod"/>
            </a:pPr>
            <a:r>
              <a:rPr lang="de-DE"/>
              <a:t>------</a:t>
            </a:r>
          </a:p>
          <a:p>
            <a:pPr marL="228600" lvl="0" indent="-228600" algn="l" rtl="0">
              <a:spcBef>
                <a:spcPts val="0"/>
              </a:spcBef>
              <a:spcAft>
                <a:spcPts val="0"/>
              </a:spcAft>
              <a:buAutoNum type="arabicPeriod"/>
            </a:pPr>
            <a:r>
              <a:rPr lang="de-DE"/>
              <a:t> </a:t>
            </a:r>
            <a:r>
              <a:rPr lang="de-DE" err="1"/>
              <a:t>you</a:t>
            </a:r>
            <a:r>
              <a:rPr lang="de-DE"/>
              <a:t> </a:t>
            </a:r>
            <a:r>
              <a:rPr lang="de-DE" err="1"/>
              <a:t>can</a:t>
            </a:r>
            <a:r>
              <a:rPr lang="de-DE"/>
              <a:t> </a:t>
            </a:r>
            <a:r>
              <a:rPr lang="de-DE" err="1"/>
              <a:t>already</a:t>
            </a:r>
            <a:r>
              <a:rPr lang="de-DE"/>
              <a:t> </a:t>
            </a:r>
            <a:r>
              <a:rPr lang="de-DE" err="1"/>
              <a:t>see</a:t>
            </a:r>
            <a:r>
              <a:rPr lang="de-DE"/>
              <a:t> </a:t>
            </a:r>
            <a:r>
              <a:rPr lang="de-DE" err="1"/>
              <a:t>that</a:t>
            </a:r>
            <a:r>
              <a:rPr lang="de-DE"/>
              <a:t> a </a:t>
            </a:r>
            <a:r>
              <a:rPr lang="de-DE" err="1"/>
              <a:t>lot</a:t>
            </a:r>
            <a:r>
              <a:rPr lang="de-DE"/>
              <a:t> </a:t>
            </a:r>
            <a:r>
              <a:rPr lang="de-DE" err="1"/>
              <a:t>of</a:t>
            </a:r>
            <a:r>
              <a:rPr lang="de-DE"/>
              <a:t> </a:t>
            </a:r>
            <a:r>
              <a:rPr lang="de-DE" err="1"/>
              <a:t>the</a:t>
            </a:r>
            <a:r>
              <a:rPr lang="de-DE"/>
              <a:t> </a:t>
            </a:r>
            <a:r>
              <a:rPr lang="de-DE" err="1"/>
              <a:t>mutants</a:t>
            </a:r>
            <a:r>
              <a:rPr lang="de-DE"/>
              <a:t> </a:t>
            </a:r>
            <a:r>
              <a:rPr lang="de-DE" err="1"/>
              <a:t>are</a:t>
            </a:r>
            <a:r>
              <a:rPr lang="de-DE"/>
              <a:t> not </a:t>
            </a:r>
            <a:r>
              <a:rPr lang="de-DE" err="1"/>
              <a:t>considered</a:t>
            </a:r>
            <a:r>
              <a:rPr lang="de-DE"/>
              <a:t> </a:t>
            </a:r>
            <a:r>
              <a:rPr lang="de-DE" err="1"/>
              <a:t>as</a:t>
            </a:r>
            <a:r>
              <a:rPr lang="de-DE"/>
              <a:t> fit due </a:t>
            </a:r>
            <a:r>
              <a:rPr lang="de-DE" err="1"/>
              <a:t>to</a:t>
            </a:r>
            <a:r>
              <a:rPr lang="de-DE"/>
              <a:t> </a:t>
            </a:r>
            <a:r>
              <a:rPr lang="de-DE" err="1"/>
              <a:t>their</a:t>
            </a:r>
            <a:r>
              <a:rPr lang="de-DE"/>
              <a:t> </a:t>
            </a:r>
            <a:r>
              <a:rPr lang="de-DE" err="1"/>
              <a:t>mutations</a:t>
            </a:r>
            <a:r>
              <a:rPr lang="de-DE"/>
              <a:t> </a:t>
            </a:r>
          </a:p>
          <a:p>
            <a:pPr marL="228600" lvl="0" indent="-228600" algn="l" rtl="0">
              <a:spcBef>
                <a:spcPts val="0"/>
              </a:spcBef>
              <a:spcAft>
                <a:spcPts val="0"/>
              </a:spcAft>
              <a:buAutoNum type="arabicPeriod"/>
            </a:pPr>
            <a:r>
              <a:rPr lang="de-DE">
                <a:sym typeface="Wingdings" pitchFamily="2" charset="2"/>
              </a:rPr>
              <a:t> </a:t>
            </a:r>
            <a:r>
              <a:rPr lang="de-DE" err="1">
                <a:sym typeface="Wingdings" pitchFamily="2" charset="2"/>
              </a:rPr>
              <a:t>from</a:t>
            </a:r>
            <a:r>
              <a:rPr lang="de-DE">
                <a:sym typeface="Wingdings" pitchFamily="2" charset="2"/>
              </a:rPr>
              <a:t> a total </a:t>
            </a:r>
            <a:r>
              <a:rPr lang="de-DE" err="1">
                <a:sym typeface="Wingdings" pitchFamily="2" charset="2"/>
              </a:rPr>
              <a:t>of</a:t>
            </a:r>
            <a:r>
              <a:rPr lang="de-DE">
                <a:sym typeface="Wingdings" pitchFamily="2" charset="2"/>
              </a:rPr>
              <a:t> 50000 </a:t>
            </a:r>
            <a:r>
              <a:rPr lang="de-DE" err="1">
                <a:sym typeface="Wingdings" pitchFamily="2" charset="2"/>
              </a:rPr>
              <a:t>mutants</a:t>
            </a:r>
            <a:r>
              <a:rPr lang="de-DE">
                <a:sym typeface="Wingdings" pitchFamily="2" charset="2"/>
              </a:rPr>
              <a:t>, “</a:t>
            </a:r>
            <a:r>
              <a:rPr lang="de-DE" err="1">
                <a:sym typeface="Wingdings" pitchFamily="2" charset="2"/>
              </a:rPr>
              <a:t>only</a:t>
            </a:r>
            <a:r>
              <a:rPr lang="de-DE">
                <a:sym typeface="Wingdings" pitchFamily="2" charset="2"/>
              </a:rPr>
              <a:t>“ 30000 </a:t>
            </a:r>
            <a:r>
              <a:rPr lang="de-DE" err="1">
                <a:sym typeface="Wingdings" pitchFamily="2" charset="2"/>
              </a:rPr>
              <a:t>are</a:t>
            </a:r>
            <a:r>
              <a:rPr lang="de-DE">
                <a:sym typeface="Wingdings" pitchFamily="2" charset="2"/>
              </a:rPr>
              <a:t> </a:t>
            </a:r>
            <a:r>
              <a:rPr lang="de-DE" err="1">
                <a:sym typeface="Wingdings" pitchFamily="2" charset="2"/>
              </a:rPr>
              <a:t>declared</a:t>
            </a:r>
            <a:r>
              <a:rPr lang="de-DE">
                <a:sym typeface="Wingdings" pitchFamily="2" charset="2"/>
              </a:rPr>
              <a:t> </a:t>
            </a:r>
            <a:r>
              <a:rPr lang="de-DE" err="1">
                <a:sym typeface="Wingdings" pitchFamily="2" charset="2"/>
              </a:rPr>
              <a:t>as</a:t>
            </a:r>
            <a:r>
              <a:rPr lang="de-DE">
                <a:sym typeface="Wingdings" pitchFamily="2" charset="2"/>
              </a:rPr>
              <a:t> fit</a:t>
            </a:r>
          </a:p>
          <a:p>
            <a:pPr marL="228600" lvl="0" indent="-228600" algn="l" rtl="0">
              <a:spcBef>
                <a:spcPts val="0"/>
              </a:spcBef>
              <a:spcAft>
                <a:spcPts val="0"/>
              </a:spcAft>
              <a:buAutoNum type="arabicPeriod"/>
            </a:pPr>
            <a:r>
              <a:rPr lang="de-DE">
                <a:sym typeface="Wingdings" pitchFamily="2" charset="2"/>
              </a:rPr>
              <a:t> </a:t>
            </a:r>
            <a:r>
              <a:rPr lang="de-DE" err="1">
                <a:sym typeface="Wingdings" pitchFamily="2" charset="2"/>
              </a:rPr>
              <a:t>makes</a:t>
            </a:r>
            <a:r>
              <a:rPr lang="de-DE">
                <a:sym typeface="Wingdings" pitchFamily="2" charset="2"/>
              </a:rPr>
              <a:t> </a:t>
            </a:r>
            <a:r>
              <a:rPr lang="de-DE" err="1">
                <a:sym typeface="Wingdings" pitchFamily="2" charset="2"/>
              </a:rPr>
              <a:t>no</a:t>
            </a:r>
            <a:r>
              <a:rPr lang="de-DE">
                <a:sym typeface="Wingdings" pitchFamily="2" charset="2"/>
              </a:rPr>
              <a:t> sense </a:t>
            </a:r>
            <a:r>
              <a:rPr lang="de-DE" err="1">
                <a:sym typeface="Wingdings" pitchFamily="2" charset="2"/>
              </a:rPr>
              <a:t>to</a:t>
            </a:r>
            <a:r>
              <a:rPr lang="de-DE">
                <a:sym typeface="Wingdings" pitchFamily="2" charset="2"/>
              </a:rPr>
              <a:t> </a:t>
            </a:r>
            <a:r>
              <a:rPr lang="de-DE" err="1">
                <a:sym typeface="Wingdings" pitchFamily="2" charset="2"/>
              </a:rPr>
              <a:t>try</a:t>
            </a:r>
            <a:r>
              <a:rPr lang="de-DE">
                <a:sym typeface="Wingdings" pitchFamily="2" charset="2"/>
              </a:rPr>
              <a:t> </a:t>
            </a:r>
            <a:r>
              <a:rPr lang="de-DE" err="1">
                <a:sym typeface="Wingdings" pitchFamily="2" charset="2"/>
              </a:rPr>
              <a:t>to</a:t>
            </a:r>
            <a:r>
              <a:rPr lang="de-DE">
                <a:sym typeface="Wingdings" pitchFamily="2" charset="2"/>
              </a:rPr>
              <a:t> </a:t>
            </a:r>
            <a:r>
              <a:rPr lang="de-DE" err="1">
                <a:sym typeface="Wingdings" pitchFamily="2" charset="2"/>
              </a:rPr>
              <a:t>explore</a:t>
            </a:r>
            <a:r>
              <a:rPr lang="de-DE">
                <a:sym typeface="Wingdings" pitchFamily="2" charset="2"/>
              </a:rPr>
              <a:t> „</a:t>
            </a:r>
            <a:r>
              <a:rPr lang="de-DE" err="1">
                <a:sym typeface="Wingdings" pitchFamily="2" charset="2"/>
              </a:rPr>
              <a:t>better</a:t>
            </a:r>
            <a:r>
              <a:rPr lang="de-DE">
                <a:sym typeface="Wingdings" pitchFamily="2" charset="2"/>
              </a:rPr>
              <a:t>“ </a:t>
            </a:r>
            <a:r>
              <a:rPr lang="de-DE" err="1">
                <a:sym typeface="Wingdings" pitchFamily="2" charset="2"/>
              </a:rPr>
              <a:t>versions</a:t>
            </a:r>
            <a:r>
              <a:rPr lang="de-DE">
                <a:sym typeface="Wingdings" pitchFamily="2" charset="2"/>
              </a:rPr>
              <a:t> </a:t>
            </a:r>
            <a:r>
              <a:rPr lang="de-DE" err="1">
                <a:sym typeface="Wingdings" pitchFamily="2" charset="2"/>
              </a:rPr>
              <a:t>of</a:t>
            </a:r>
            <a:r>
              <a:rPr lang="de-DE">
                <a:sym typeface="Wingdings" pitchFamily="2" charset="2"/>
              </a:rPr>
              <a:t> an </a:t>
            </a:r>
            <a:r>
              <a:rPr lang="de-DE" err="1">
                <a:sym typeface="Wingdings" pitchFamily="2" charset="2"/>
              </a:rPr>
              <a:t>almost</a:t>
            </a:r>
            <a:r>
              <a:rPr lang="de-DE">
                <a:sym typeface="Wingdings" pitchFamily="2" charset="2"/>
              </a:rPr>
              <a:t> </a:t>
            </a:r>
            <a:r>
              <a:rPr lang="de-DE" err="1">
                <a:sym typeface="Wingdings" pitchFamily="2" charset="2"/>
              </a:rPr>
              <a:t>perfect</a:t>
            </a:r>
            <a:r>
              <a:rPr lang="de-DE">
                <a:sym typeface="Wingdings" pitchFamily="2" charset="2"/>
              </a:rPr>
              <a:t> </a:t>
            </a:r>
            <a:r>
              <a:rPr lang="de-DE" err="1">
                <a:sym typeface="Wingdings" pitchFamily="2" charset="2"/>
              </a:rPr>
              <a:t>protein</a:t>
            </a:r>
            <a:endParaRPr lang="de-DE"/>
          </a:p>
          <a:p>
            <a:pPr marL="228600" lvl="0" indent="-228600" algn="l" rtl="0">
              <a:spcBef>
                <a:spcPts val="0"/>
              </a:spcBef>
              <a:spcAft>
                <a:spcPts val="0"/>
              </a:spcAft>
              <a:buAutoNum type="arabicPeriod"/>
            </a:pPr>
            <a:r>
              <a:rPr lang="de-DE">
                <a:sym typeface="Wingdings" pitchFamily="2" charset="2"/>
              </a:rPr>
              <a:t> </a:t>
            </a:r>
            <a:r>
              <a:rPr lang="de-DE" err="1">
                <a:sym typeface="Wingdings" pitchFamily="2" charset="2"/>
              </a:rPr>
              <a:t>big</a:t>
            </a:r>
            <a:r>
              <a:rPr lang="de-DE">
                <a:sym typeface="Wingdings" pitchFamily="2" charset="2"/>
              </a:rPr>
              <a:t> </a:t>
            </a:r>
            <a:r>
              <a:rPr lang="de-DE" err="1">
                <a:sym typeface="Wingdings" pitchFamily="2" charset="2"/>
              </a:rPr>
              <a:t>impact</a:t>
            </a:r>
            <a:r>
              <a:rPr lang="de-DE">
                <a:sym typeface="Wingdings" pitchFamily="2" charset="2"/>
              </a:rPr>
              <a:t> </a:t>
            </a:r>
            <a:r>
              <a:rPr lang="de-DE" err="1">
                <a:sym typeface="Wingdings" pitchFamily="2" charset="2"/>
              </a:rPr>
              <a:t>of</a:t>
            </a:r>
            <a:r>
              <a:rPr lang="de-DE">
                <a:sym typeface="Wingdings" pitchFamily="2" charset="2"/>
              </a:rPr>
              <a:t> multiple </a:t>
            </a:r>
            <a:r>
              <a:rPr lang="de-DE" err="1">
                <a:sym typeface="Wingdings" pitchFamily="2" charset="2"/>
              </a:rPr>
              <a:t>mutations</a:t>
            </a:r>
            <a:r>
              <a:rPr lang="de-DE">
                <a:sym typeface="Wingdings" pitchFamily="2" charset="2"/>
              </a:rPr>
              <a:t> on </a:t>
            </a:r>
            <a:r>
              <a:rPr lang="de-DE" err="1">
                <a:sym typeface="Wingdings" pitchFamily="2" charset="2"/>
              </a:rPr>
              <a:t>the</a:t>
            </a:r>
            <a:r>
              <a:rPr lang="de-DE">
                <a:sym typeface="Wingdings" pitchFamily="2" charset="2"/>
              </a:rPr>
              <a:t> </a:t>
            </a:r>
            <a:r>
              <a:rPr lang="de-DE" err="1">
                <a:sym typeface="Wingdings" pitchFamily="2" charset="2"/>
              </a:rPr>
              <a:t>fitness</a:t>
            </a:r>
            <a:endParaRPr lang="de-DE">
              <a:sym typeface="Wingdings" pitchFamily="2" charset="2"/>
            </a:endParaRPr>
          </a:p>
          <a:p>
            <a:pPr marL="228600" lvl="0" indent="-228600" algn="l" rtl="0">
              <a:spcBef>
                <a:spcPts val="0"/>
              </a:spcBef>
              <a:spcAft>
                <a:spcPts val="0"/>
              </a:spcAft>
              <a:buAutoNum type="arabicPeriod"/>
            </a:pPr>
            <a:endParaRPr lang="de-DE">
              <a:sym typeface="Wingdings" pitchFamily="2" charset="2"/>
            </a:endParaRPr>
          </a:p>
          <a:p>
            <a:pPr marL="228600" lvl="0" indent="-228600" algn="l" rtl="0">
              <a:spcBef>
                <a:spcPts val="0"/>
              </a:spcBef>
              <a:spcAft>
                <a:spcPts val="0"/>
              </a:spcAft>
              <a:buAutoNum type="arabicPeriod"/>
            </a:pPr>
            <a:r>
              <a:rPr lang="de-DE">
                <a:sym typeface="Wingdings" pitchFamily="2" charset="2"/>
              </a:rPr>
              <a:t> NOW </a:t>
            </a:r>
            <a:r>
              <a:rPr lang="de-DE" err="1">
                <a:sym typeface="Wingdings" pitchFamily="2" charset="2"/>
              </a:rPr>
              <a:t>what</a:t>
            </a:r>
            <a:r>
              <a:rPr lang="de-DE">
                <a:sym typeface="Wingdings" pitchFamily="2" charset="2"/>
              </a:rPr>
              <a:t> do </a:t>
            </a:r>
            <a:r>
              <a:rPr lang="de-DE" err="1">
                <a:sym typeface="Wingdings" pitchFamily="2" charset="2"/>
              </a:rPr>
              <a:t>we</a:t>
            </a:r>
            <a:r>
              <a:rPr lang="de-DE">
                <a:sym typeface="Wingdings" pitchFamily="2" charset="2"/>
              </a:rPr>
              <a:t> </a:t>
            </a:r>
            <a:r>
              <a:rPr lang="de-DE" err="1">
                <a:sym typeface="Wingdings" pitchFamily="2" charset="2"/>
              </a:rPr>
              <a:t>want</a:t>
            </a:r>
            <a:r>
              <a:rPr lang="de-DE">
                <a:sym typeface="Wingdings" pitchFamily="2" charset="2"/>
              </a:rPr>
              <a:t> </a:t>
            </a:r>
            <a:r>
              <a:rPr lang="de-DE" err="1">
                <a:sym typeface="Wingdings" pitchFamily="2" charset="2"/>
              </a:rPr>
              <a:t>to</a:t>
            </a:r>
            <a:r>
              <a:rPr lang="de-DE">
                <a:sym typeface="Wingdings" pitchFamily="2" charset="2"/>
              </a:rPr>
              <a:t> </a:t>
            </a:r>
            <a:r>
              <a:rPr lang="de-DE" err="1">
                <a:sym typeface="Wingdings" pitchFamily="2" charset="2"/>
              </a:rPr>
              <a:t>try</a:t>
            </a:r>
            <a:r>
              <a:rPr lang="de-DE">
                <a:sym typeface="Wingdings" pitchFamily="2" charset="2"/>
              </a:rPr>
              <a:t> </a:t>
            </a:r>
            <a:r>
              <a:rPr lang="de-DE" err="1">
                <a:sym typeface="Wingdings" pitchFamily="2" charset="2"/>
              </a:rPr>
              <a:t>to</a:t>
            </a:r>
            <a:r>
              <a:rPr lang="de-DE">
                <a:sym typeface="Wingdings" pitchFamily="2" charset="2"/>
              </a:rPr>
              <a:t> do </a:t>
            </a:r>
            <a:r>
              <a:rPr lang="de-DE" err="1">
                <a:sym typeface="Wingdings" pitchFamily="2" charset="2"/>
              </a:rPr>
              <a:t>with</a:t>
            </a:r>
            <a:r>
              <a:rPr lang="de-DE">
                <a:sym typeface="Wingdings" pitchFamily="2" charset="2"/>
              </a:rPr>
              <a:t> </a:t>
            </a:r>
            <a:r>
              <a:rPr lang="de-DE" err="1">
                <a:sym typeface="Wingdings" pitchFamily="2" charset="2"/>
              </a:rPr>
              <a:t>our</a:t>
            </a:r>
            <a:r>
              <a:rPr lang="de-DE">
                <a:sym typeface="Wingdings" pitchFamily="2" charset="2"/>
              </a:rPr>
              <a:t> </a:t>
            </a:r>
            <a:r>
              <a:rPr lang="de-DE" err="1">
                <a:sym typeface="Wingdings" pitchFamily="2" charset="2"/>
              </a:rPr>
              <a:t>data</a:t>
            </a:r>
            <a:r>
              <a:rPr lang="de-DE">
                <a:sym typeface="Wingdings" pitchFamily="2" charset="2"/>
              </a:rPr>
              <a:t>:</a:t>
            </a:r>
          </a:p>
          <a:p>
            <a:pPr marL="228600" lvl="0" indent="-228600" algn="l" rtl="0">
              <a:spcBef>
                <a:spcPts val="0"/>
              </a:spcBef>
              <a:spcAft>
                <a:spcPts val="0"/>
              </a:spcAft>
              <a:buAutoNum type="arabicPeriod"/>
            </a:pPr>
            <a:r>
              <a:rPr lang="de-DE">
                <a:sym typeface="Wingdings" pitchFamily="2" charset="2"/>
              </a:rPr>
              <a:t>------</a:t>
            </a:r>
          </a:p>
          <a:p>
            <a:pPr marL="228600" lvl="0" indent="-228600" algn="l" rtl="0">
              <a:spcBef>
                <a:spcPts val="0"/>
              </a:spcBef>
              <a:spcAft>
                <a:spcPts val="0"/>
              </a:spcAft>
              <a:buAutoNum type="arabicPeriod"/>
            </a:pPr>
            <a:endParaRPr lang="de-DE"/>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749300" indent="-228600">
              <a:spcBef>
                <a:spcPts val="0"/>
              </a:spcBef>
              <a:buSzPts val="2800"/>
              <a:buFont typeface="+mj-lt"/>
              <a:buAutoNum type="arabicPeriod"/>
            </a:pPr>
            <a:r>
              <a:rPr lang="de-DE" sz="1200">
                <a:solidFill>
                  <a:schemeClr val="tx1">
                    <a:lumMod val="25000"/>
                  </a:schemeClr>
                </a:solidFill>
                <a:sym typeface="Wingdings" pitchFamily="2" charset="2"/>
              </a:rPr>
              <a:t>First </a:t>
            </a:r>
            <a:r>
              <a:rPr lang="de-DE" sz="1200" err="1">
                <a:solidFill>
                  <a:schemeClr val="tx1">
                    <a:lumMod val="25000"/>
                  </a:schemeClr>
                </a:solidFill>
                <a:sym typeface="Wingdings" pitchFamily="2" charset="2"/>
              </a:rPr>
              <a:t>step</a:t>
            </a:r>
            <a:r>
              <a:rPr lang="de-DE" sz="1200">
                <a:solidFill>
                  <a:schemeClr val="tx1">
                    <a:lumMod val="25000"/>
                  </a:schemeClr>
                </a:solidFill>
                <a:sym typeface="Wingdings" pitchFamily="2" charset="2"/>
              </a:rPr>
              <a:t> : </a:t>
            </a:r>
            <a:r>
              <a:rPr lang="de-DE" sz="1200" err="1">
                <a:solidFill>
                  <a:schemeClr val="tx1">
                    <a:lumMod val="25000"/>
                  </a:schemeClr>
                </a:solidFill>
                <a:sym typeface="Wingdings" pitchFamily="2" charset="2"/>
              </a:rPr>
              <a:t>get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comfortable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with</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python</a:t>
            </a:r>
            <a:r>
              <a:rPr lang="de-DE" sz="1200">
                <a:solidFill>
                  <a:schemeClr val="tx1">
                    <a:lumMod val="25000"/>
                  </a:schemeClr>
                </a:solidFill>
                <a:sym typeface="Wingdings" pitchFamily="2" charset="2"/>
              </a:rPr>
              <a:t> and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data</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set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itself</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Analysis on </a:t>
            </a:r>
            <a:r>
              <a:rPr lang="de-DE" sz="1200" err="1">
                <a:solidFill>
                  <a:schemeClr val="tx1">
                    <a:lumMod val="25000"/>
                  </a:schemeClr>
                </a:solidFill>
                <a:sym typeface="Wingdings" pitchFamily="2" charset="2"/>
              </a:rPr>
              <a:t>certain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features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dataset</a:t>
            </a:r>
            <a:r>
              <a:rPr lang="de-DE" sz="1200">
                <a:solidFill>
                  <a:schemeClr val="tx1">
                    <a:lumMod val="25000"/>
                  </a:schemeClr>
                </a:solidFill>
                <a:sym typeface="Wingdings" pitchFamily="2" charset="2"/>
              </a:rPr>
              <a:t>: </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percentage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per </a:t>
            </a:r>
            <a:r>
              <a:rPr lang="de-DE" sz="1200" err="1">
                <a:solidFill>
                  <a:schemeClr val="tx1">
                    <a:lumMod val="25000"/>
                  </a:schemeClr>
                </a:solidFill>
                <a:sym typeface="Wingdings" pitchFamily="2" charset="2"/>
              </a:rPr>
              <a:t>amino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acid</a:t>
            </a:r>
            <a:r>
              <a:rPr lang="de-DE" sz="1200">
                <a:solidFill>
                  <a:schemeClr val="tx1">
                    <a:lumMod val="25000"/>
                  </a:schemeClr>
                </a:solidFill>
                <a:sym typeface="Wingdings" pitchFamily="2" charset="2"/>
              </a:rPr>
              <a:t> </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looks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something</a:t>
            </a:r>
            <a:r>
              <a:rPr lang="de-DE" sz="1200">
                <a:solidFill>
                  <a:schemeClr val="tx1">
                    <a:lumMod val="25000"/>
                  </a:schemeClr>
                </a:solidFill>
                <a:sym typeface="Wingdings" pitchFamily="2" charset="2"/>
              </a:rPr>
              <a:t> like </a:t>
            </a:r>
            <a:r>
              <a:rPr lang="de-DE" sz="1200" err="1">
                <a:solidFill>
                  <a:schemeClr val="tx1">
                    <a:lumMod val="25000"/>
                  </a:schemeClr>
                </a:solidFill>
                <a:sym typeface="Wingdings" pitchFamily="2" charset="2"/>
              </a:rPr>
              <a:t>this</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doing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plots</a:t>
            </a:r>
            <a:r>
              <a:rPr lang="de-DE" sz="1200">
                <a:solidFill>
                  <a:schemeClr val="tx1">
                    <a:lumMod val="25000"/>
                  </a:schemeClr>
                </a:solidFill>
                <a:sym typeface="Wingdings" pitchFamily="2" charset="2"/>
              </a:rPr>
              <a:t> and </a:t>
            </a:r>
            <a:r>
              <a:rPr lang="de-DE" sz="1200" err="1">
                <a:solidFill>
                  <a:schemeClr val="tx1">
                    <a:lumMod val="25000"/>
                  </a:schemeClr>
                </a:solidFill>
                <a:sym typeface="Wingdings" pitchFamily="2" charset="2"/>
              </a:rPr>
              <a:t>distributions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for</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several</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attributes</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err="1">
                <a:solidFill>
                  <a:schemeClr val="tx1">
                    <a:lumMod val="25000"/>
                  </a:schemeClr>
                </a:solidFill>
                <a:sym typeface="Wingdings" pitchFamily="2" charset="2"/>
              </a:rPr>
              <a:t>F.e</a:t>
            </a:r>
            <a:r>
              <a:rPr lang="de-DE" sz="1200">
                <a:solidFill>
                  <a:schemeClr val="tx1">
                    <a:lumMod val="25000"/>
                  </a:schemeClr>
                </a:solidFill>
                <a:sym typeface="Wingdings" pitchFamily="2" charset="2"/>
              </a:rPr>
              <a:t>. : </a:t>
            </a:r>
          </a:p>
          <a:p>
            <a:pPr marL="749300" indent="-228600">
              <a:spcBef>
                <a:spcPts val="0"/>
              </a:spcBef>
              <a:buSzPts val="2800"/>
              <a:buFont typeface="+mj-lt"/>
              <a:buAutoNum type="arabicPeriod"/>
            </a:pPr>
            <a:r>
              <a:rPr lang="de-DE" sz="1200" err="1">
                <a:solidFill>
                  <a:schemeClr val="tx1">
                    <a:lumMod val="25000"/>
                  </a:schemeClr>
                </a:solidFill>
                <a:sym typeface="Wingdings" pitchFamily="2" charset="2"/>
              </a:rPr>
              <a:t>Substitutions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certain</a:t>
            </a:r>
            <a:r>
              <a:rPr lang="de-DE" sz="1200">
                <a:solidFill>
                  <a:schemeClr val="tx1">
                    <a:lumMod val="25000"/>
                  </a:schemeClr>
                </a:solidFill>
                <a:sym typeface="Wingdings" pitchFamily="2" charset="2"/>
              </a:rPr>
              <a:t> AA -&gt; </a:t>
            </a:r>
            <a:r>
              <a:rPr lang="de-DE" sz="1200" err="1">
                <a:solidFill>
                  <a:schemeClr val="tx1">
                    <a:lumMod val="25000"/>
                  </a:schemeClr>
                </a:solidFill>
                <a:sym typeface="Wingdings" pitchFamily="2" charset="2"/>
              </a:rPr>
              <a:t>effect</a:t>
            </a:r>
            <a:r>
              <a:rPr lang="de-DE" sz="1200">
                <a:solidFill>
                  <a:schemeClr val="tx1">
                    <a:lumMod val="25000"/>
                  </a:schemeClr>
                </a:solidFill>
                <a:sym typeface="Wingdings" pitchFamily="2" charset="2"/>
              </a:rPr>
              <a:t> on </a:t>
            </a:r>
            <a:r>
              <a:rPr lang="de-DE" sz="1200" err="1">
                <a:solidFill>
                  <a:schemeClr val="tx1">
                    <a:lumMod val="25000"/>
                  </a:schemeClr>
                </a:solidFill>
                <a:sym typeface="Wingdings" pitchFamily="2" charset="2"/>
              </a:rPr>
              <a:t>fitness</a:t>
            </a:r>
            <a:r>
              <a:rPr lang="de-DE" sz="1200">
                <a:solidFill>
                  <a:schemeClr val="tx1">
                    <a:lumMod val="25000"/>
                  </a:schemeClr>
                </a:solidFill>
                <a:sym typeface="Wingdings" pitchFamily="2" charset="2"/>
              </a:rPr>
              <a:t> score (all </a:t>
            </a:r>
            <a:r>
              <a:rPr lang="de-DE" sz="1200" err="1">
                <a:solidFill>
                  <a:schemeClr val="tx1">
                    <a:lumMod val="25000"/>
                  </a:schemeClr>
                </a:solidFill>
                <a:sym typeface="Wingdings" pitchFamily="2" charset="2"/>
              </a:rPr>
              <a:t>kind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vs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only</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single</a:t>
            </a:r>
            <a:r>
              <a:rPr lang="de-DE" sz="1200">
                <a:solidFill>
                  <a:schemeClr val="tx1">
                    <a:lumMod val="25000"/>
                  </a:schemeClr>
                </a:solidFill>
                <a:sym typeface="Wingdings" pitchFamily="2" charset="2"/>
              </a:rPr>
              <a:t>/double/…)</a:t>
            </a:r>
          </a:p>
          <a:p>
            <a:pPr marL="749300" indent="-228600">
              <a:spcBef>
                <a:spcPts val="0"/>
              </a:spcBef>
              <a:buSzPts val="2800"/>
              <a:buFont typeface="+mj-lt"/>
              <a:buAutoNum type="arabicPeriod"/>
            </a:pPr>
            <a:r>
              <a:rPr lang="de-DE" sz="1200" err="1">
                <a:solidFill>
                  <a:schemeClr val="tx1">
                    <a:lumMod val="25000"/>
                  </a:schemeClr>
                </a:solidFill>
                <a:sym typeface="Wingdings" pitchFamily="2" charset="2"/>
              </a:rPr>
              <a:t>Substitutions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defined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groups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AA + </a:t>
            </a:r>
            <a:r>
              <a:rPr lang="de-DE" sz="1200" err="1">
                <a:solidFill>
                  <a:schemeClr val="tx1">
                    <a:lumMod val="25000"/>
                  </a:schemeClr>
                </a:solidFill>
                <a:sym typeface="Wingdings" pitchFamily="2" charset="2"/>
              </a:rPr>
              <a:t>effect</a:t>
            </a:r>
            <a:r>
              <a:rPr lang="de-DE" sz="1200">
                <a:solidFill>
                  <a:schemeClr val="tx1">
                    <a:lumMod val="25000"/>
                  </a:schemeClr>
                </a:solidFill>
                <a:sym typeface="Wingdings" pitchFamily="2" charset="2"/>
              </a:rPr>
              <a:t> on </a:t>
            </a:r>
            <a:r>
              <a:rPr lang="de-DE" sz="1200" err="1">
                <a:solidFill>
                  <a:schemeClr val="tx1">
                    <a:lumMod val="25000"/>
                  </a:schemeClr>
                </a:solidFill>
                <a:sym typeface="Wingdings" pitchFamily="2" charset="2"/>
              </a:rPr>
              <a:t>fitness</a:t>
            </a:r>
            <a:r>
              <a:rPr lang="de-DE" sz="1200">
                <a:solidFill>
                  <a:schemeClr val="tx1">
                    <a:lumMod val="25000"/>
                  </a:schemeClr>
                </a:solidFill>
                <a:sym typeface="Wingdings" pitchFamily="2" charset="2"/>
              </a:rPr>
              <a:t> score (polar, unpolar, different </a:t>
            </a:r>
            <a:r>
              <a:rPr lang="de-DE" sz="1200" err="1">
                <a:solidFill>
                  <a:schemeClr val="tx1">
                    <a:lumMod val="25000"/>
                  </a:schemeClr>
                </a:solidFill>
                <a:sym typeface="Wingdings" pitchFamily="2" charset="2"/>
              </a:rPr>
              <a:t>charged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acid</a:t>
            </a: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t-tests: </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there</a:t>
            </a:r>
            <a:r>
              <a:rPr lang="de-DE" sz="1200">
                <a:solidFill>
                  <a:schemeClr val="tx1">
                    <a:lumMod val="25000"/>
                  </a:schemeClr>
                </a:solidFill>
                <a:sym typeface="Wingdings" pitchFamily="2" charset="2"/>
              </a:rPr>
              <a:t> a </a:t>
            </a:r>
            <a:r>
              <a:rPr lang="de-DE" sz="1200" err="1">
                <a:solidFill>
                  <a:schemeClr val="tx1">
                    <a:lumMod val="25000"/>
                  </a:schemeClr>
                </a:solidFill>
                <a:sym typeface="Wingdings" pitchFamily="2" charset="2"/>
              </a:rPr>
              <a:t>significant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change</a:t>
            </a:r>
            <a:r>
              <a:rPr lang="de-DE" sz="1200">
                <a:solidFill>
                  <a:schemeClr val="tx1">
                    <a:lumMod val="25000"/>
                  </a:schemeClr>
                </a:solidFill>
                <a:sym typeface="Wingdings" pitchFamily="2" charset="2"/>
              </a:rPr>
              <a:t> in </a:t>
            </a:r>
            <a:r>
              <a:rPr lang="de-DE" sz="1200" err="1">
                <a:solidFill>
                  <a:schemeClr val="tx1">
                    <a:lumMod val="25000"/>
                  </a:schemeClr>
                </a:solidFill>
                <a:sym typeface="Wingdings" pitchFamily="2" charset="2"/>
              </a:rPr>
              <a:t>overall</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fitness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between</a:t>
            </a:r>
            <a:r>
              <a:rPr lang="de-DE" sz="1200">
                <a:solidFill>
                  <a:schemeClr val="tx1">
                    <a:lumMod val="25000"/>
                  </a:schemeClr>
                </a:solidFill>
                <a:sym typeface="Wingdings" pitchFamily="2" charset="2"/>
              </a:rPr>
              <a:t> double and </a:t>
            </a:r>
            <a:r>
              <a:rPr lang="de-DE" sz="1200" err="1">
                <a:solidFill>
                  <a:schemeClr val="tx1">
                    <a:lumMod val="25000"/>
                  </a:schemeClr>
                </a:solidFill>
                <a:sym typeface="Wingdings" pitchFamily="2" charset="2"/>
              </a:rPr>
              <a:t>triple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etc. </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there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probably</a:t>
            </a:r>
            <a:r>
              <a:rPr lang="de-DE" sz="1200">
                <a:solidFill>
                  <a:schemeClr val="tx1">
                    <a:lumMod val="25000"/>
                  </a:schemeClr>
                </a:solidFill>
                <a:sym typeface="Wingdings" pitchFamily="2" charset="2"/>
              </a:rPr>
              <a:t> is a </a:t>
            </a:r>
            <a:r>
              <a:rPr lang="de-DE" sz="1200" err="1">
                <a:solidFill>
                  <a:schemeClr val="tx1">
                    <a:lumMod val="25000"/>
                  </a:schemeClr>
                </a:solidFill>
                <a:sym typeface="Wingdings" pitchFamily="2" charset="2"/>
              </a:rPr>
              <a:t>point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where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proteins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are</a:t>
            </a:r>
            <a:r>
              <a:rPr lang="de-DE" sz="1200">
                <a:solidFill>
                  <a:schemeClr val="tx1">
                    <a:lumMod val="25000"/>
                  </a:schemeClr>
                </a:solidFill>
                <a:sym typeface="Wingdings" pitchFamily="2" charset="2"/>
              </a:rPr>
              <a:t> just </a:t>
            </a:r>
            <a:r>
              <a:rPr lang="de-DE" sz="1200" err="1">
                <a:solidFill>
                  <a:schemeClr val="tx1">
                    <a:lumMod val="25000"/>
                  </a:schemeClr>
                </a:solidFill>
                <a:sym typeface="Wingdings" pitchFamily="2" charset="2"/>
              </a:rPr>
              <a:t>dead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caused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by</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much</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roman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already</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told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you</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about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chance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explore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epistatic</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effects</a:t>
            </a:r>
            <a:r>
              <a:rPr lang="de-DE" sz="1200">
                <a:solidFill>
                  <a:schemeClr val="tx1">
                    <a:lumMod val="25000"/>
                  </a:schemeClr>
                </a:solidFill>
                <a:sym typeface="Wingdings" pitchFamily="2" charset="2"/>
              </a:rPr>
              <a:t> on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dataset</a:t>
            </a:r>
            <a:r>
              <a:rPr lang="de-DE" sz="1200">
                <a:solidFill>
                  <a:schemeClr val="tx1">
                    <a:lumMod val="25000"/>
                  </a:schemeClr>
                </a:solidFill>
                <a:sym typeface="Wingdings" pitchFamily="2" charset="2"/>
              </a:rPr>
              <a:t>, due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multiple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 </a:t>
            </a:r>
            <a:r>
              <a:rPr lang="de-DE" sz="1200" err="1">
                <a:solidFill>
                  <a:schemeClr val="tx1">
                    <a:lumMod val="25000"/>
                  </a:schemeClr>
                </a:solidFill>
                <a:sym typeface="Wingdings" pitchFamily="2" charset="2"/>
              </a:rPr>
              <a:t>maybe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can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use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discover</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hotspots</a:t>
            </a:r>
            <a:r>
              <a:rPr lang="de-DE" sz="1200">
                <a:solidFill>
                  <a:schemeClr val="tx1">
                    <a:lumMod val="25000"/>
                  </a:schemeClr>
                </a:solidFill>
                <a:sym typeface="Wingdings" pitchFamily="2" charset="2"/>
              </a:rPr>
              <a:t> , different </a:t>
            </a:r>
            <a:r>
              <a:rPr lang="de-DE" sz="1200" err="1">
                <a:solidFill>
                  <a:schemeClr val="tx1">
                    <a:lumMod val="25000"/>
                  </a:schemeClr>
                </a:solidFill>
                <a:sym typeface="Wingdings" pitchFamily="2" charset="2"/>
              </a:rPr>
              <a:t>ideas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get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information</a:t>
            </a:r>
            <a:r>
              <a:rPr lang="de-DE" sz="1200">
                <a:solidFill>
                  <a:schemeClr val="tx1">
                    <a:lumMod val="25000"/>
                  </a:schemeClr>
                </a:solidFill>
                <a:sym typeface="Wingdings" pitchFamily="2" charset="2"/>
              </a:rPr>
              <a:t> on </a:t>
            </a:r>
            <a:r>
              <a:rPr lang="de-DE" sz="1200" err="1">
                <a:solidFill>
                  <a:schemeClr val="tx1">
                    <a:lumMod val="25000"/>
                  </a:schemeClr>
                </a:solidFill>
                <a:sym typeface="Wingdings" pitchFamily="2" charset="2"/>
              </a:rPr>
              <a:t>which</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positions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are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important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for</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general</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fitness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protein</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epistasis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explaines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effect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two</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are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deletious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or</a:t>
            </a:r>
            <a:r>
              <a:rPr lang="de-DE" sz="1200">
                <a:solidFill>
                  <a:schemeClr val="tx1">
                    <a:lumMod val="25000"/>
                  </a:schemeClr>
                </a:solidFill>
                <a:sym typeface="Wingdings" pitchFamily="2" charset="2"/>
              </a:rPr>
              <a:t> neutral on </a:t>
            </a:r>
            <a:r>
              <a:rPr lang="de-DE" sz="1200" err="1">
                <a:solidFill>
                  <a:schemeClr val="tx1">
                    <a:lumMod val="25000"/>
                  </a:schemeClr>
                </a:solidFill>
                <a:sym typeface="Wingdings" pitchFamily="2" charset="2"/>
              </a:rPr>
              <a:t>their</a:t>
            </a:r>
            <a:r>
              <a:rPr lang="de-DE" sz="1200">
                <a:solidFill>
                  <a:schemeClr val="tx1">
                    <a:lumMod val="25000"/>
                  </a:schemeClr>
                </a:solidFill>
                <a:sym typeface="Wingdings" pitchFamily="2" charset="2"/>
              </a:rPr>
              <a:t> own (</a:t>
            </a:r>
            <a:r>
              <a:rPr lang="de-DE" sz="1200" err="1">
                <a:solidFill>
                  <a:schemeClr val="tx1">
                    <a:lumMod val="25000"/>
                  </a:schemeClr>
                </a:solidFill>
                <a:sym typeface="Wingdings" pitchFamily="2" charset="2"/>
              </a:rPr>
              <a:t>as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single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can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rescue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each</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other</a:t>
            </a:r>
            <a:r>
              <a:rPr lang="de-DE" sz="1200">
                <a:solidFill>
                  <a:schemeClr val="tx1">
                    <a:lumMod val="25000"/>
                  </a:schemeClr>
                </a:solidFill>
                <a:sym typeface="Wingdings" pitchFamily="2" charset="2"/>
              </a:rPr>
              <a:t> and </a:t>
            </a:r>
            <a:r>
              <a:rPr lang="de-DE" sz="1200" err="1">
                <a:solidFill>
                  <a:schemeClr val="tx1">
                    <a:lumMod val="25000"/>
                  </a:schemeClr>
                </a:solidFill>
                <a:sym typeface="Wingdings" pitchFamily="2" charset="2"/>
              </a:rPr>
              <a:t>stabilze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protein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again</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identifying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those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have</a:t>
            </a:r>
            <a:r>
              <a:rPr lang="de-DE" sz="1200">
                <a:solidFill>
                  <a:schemeClr val="tx1">
                    <a:lumMod val="25000"/>
                  </a:schemeClr>
                </a:solidFill>
                <a:sym typeface="Wingdings" pitchFamily="2" charset="2"/>
              </a:rPr>
              <a:t> an </a:t>
            </a:r>
            <a:r>
              <a:rPr lang="de-DE" sz="1200" err="1">
                <a:solidFill>
                  <a:schemeClr val="tx1">
                    <a:lumMod val="25000"/>
                  </a:schemeClr>
                </a:solidFill>
                <a:sym typeface="Wingdings" pitchFamily="2" charset="2"/>
              </a:rPr>
              <a:t>stabilizing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effect</a:t>
            </a:r>
            <a:r>
              <a:rPr lang="de-DE" sz="1200">
                <a:solidFill>
                  <a:schemeClr val="tx1">
                    <a:lumMod val="25000"/>
                  </a:schemeClr>
                </a:solidFill>
                <a:sym typeface="Wingdings" pitchFamily="2" charset="2"/>
              </a:rPr>
              <a:t> -&gt; </a:t>
            </a:r>
            <a:r>
              <a:rPr lang="de-DE" sz="1200" err="1">
                <a:solidFill>
                  <a:schemeClr val="tx1">
                    <a:lumMod val="25000"/>
                  </a:schemeClr>
                </a:solidFill>
                <a:sym typeface="Wingdings" pitchFamily="2" charset="2"/>
              </a:rPr>
              <a:t>hint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they</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could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have</a:t>
            </a:r>
            <a:r>
              <a:rPr lang="de-DE" sz="1200">
                <a:solidFill>
                  <a:schemeClr val="tx1">
                    <a:lumMod val="25000"/>
                  </a:schemeClr>
                </a:solidFill>
                <a:sym typeface="Wingdings" pitchFamily="2" charset="2"/>
              </a:rPr>
              <a:t> an </a:t>
            </a:r>
            <a:r>
              <a:rPr lang="de-DE" sz="1200" err="1">
                <a:solidFill>
                  <a:schemeClr val="tx1">
                    <a:lumMod val="25000"/>
                  </a:schemeClr>
                </a:solidFill>
                <a:sym typeface="Wingdings" pitchFamily="2" charset="2"/>
              </a:rPr>
              <a:t>important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role</a:t>
            </a:r>
            <a:r>
              <a:rPr lang="de-DE" sz="1200">
                <a:solidFill>
                  <a:schemeClr val="tx1">
                    <a:lumMod val="25000"/>
                  </a:schemeClr>
                </a:solidFill>
                <a:sym typeface="Wingdings" pitchFamily="2" charset="2"/>
              </a:rPr>
              <a:t>  </a:t>
            </a:r>
            <a:r>
              <a:rPr lang="de-DE" sz="1200" err="1">
                <a:solidFill>
                  <a:schemeClr val="tx1">
                    <a:lumMod val="25000"/>
                  </a:schemeClr>
                </a:solidFill>
                <a:sym typeface="Wingdings" pitchFamily="2" charset="2"/>
              </a:rPr>
              <a:t>hotspot</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idea</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USE all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collected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data</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about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are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prevalent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for</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certain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positions</a:t>
            </a:r>
            <a:r>
              <a:rPr lang="de-DE" sz="1200">
                <a:solidFill>
                  <a:schemeClr val="tx1">
                    <a:lumMod val="25000"/>
                  </a:schemeClr>
                </a:solidFill>
                <a:sym typeface="Wingdings" pitchFamily="2" charset="2"/>
              </a:rPr>
              <a:t> +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resulting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fitness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scores</a:t>
            </a:r>
            <a:r>
              <a:rPr lang="de-DE" sz="1200">
                <a:solidFill>
                  <a:schemeClr val="tx1">
                    <a:lumMod val="25000"/>
                  </a:schemeClr>
                </a:solidFill>
                <a:sym typeface="Wingdings" pitchFamily="2" charset="2"/>
              </a:rPr>
              <a:t> </a:t>
            </a: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trying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to</a:t>
            </a:r>
            <a:r>
              <a:rPr lang="de-DE" sz="1200">
                <a:solidFill>
                  <a:schemeClr val="tx1">
                    <a:lumMod val="25000"/>
                  </a:schemeClr>
                </a:solidFill>
                <a:sym typeface="Wingdings" pitchFamily="2" charset="2"/>
              </a:rPr>
              <a:t> PREDICT FITNESS SCORES </a:t>
            </a:r>
            <a:r>
              <a:rPr lang="de-DE" sz="1200" err="1">
                <a:solidFill>
                  <a:schemeClr val="tx1">
                    <a:lumMod val="25000"/>
                  </a:schemeClr>
                </a:solidFill>
                <a:sym typeface="Wingdings" pitchFamily="2" charset="2"/>
              </a:rPr>
              <a:t>for</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mutated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sequences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weren´t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tested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using</a:t>
            </a:r>
            <a:r>
              <a:rPr lang="de-DE" sz="1200">
                <a:solidFill>
                  <a:schemeClr val="tx1">
                    <a:lumMod val="25000"/>
                  </a:schemeClr>
                </a:solidFill>
                <a:sym typeface="Wingdings" pitchFamily="2" charset="2"/>
              </a:rPr>
              <a:t> linear </a:t>
            </a:r>
            <a:r>
              <a:rPr lang="de-DE" sz="1200" err="1">
                <a:solidFill>
                  <a:schemeClr val="tx1">
                    <a:lumMod val="25000"/>
                  </a:schemeClr>
                </a:solidFill>
                <a:sym typeface="Wingdings" pitchFamily="2" charset="2"/>
              </a:rPr>
              <a:t>regression</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 </a:t>
            </a:r>
            <a:r>
              <a:rPr lang="de-DE" sz="1200" err="1">
                <a:solidFill>
                  <a:schemeClr val="tx1">
                    <a:lumMod val="25000"/>
                  </a:schemeClr>
                </a:solidFill>
                <a:sym typeface="Wingdings" pitchFamily="2" charset="2"/>
              </a:rPr>
              <a:t>would</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include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testing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it</a:t>
            </a:r>
            <a:r>
              <a:rPr lang="de-DE" sz="1200">
                <a:solidFill>
                  <a:schemeClr val="tx1">
                    <a:lumMod val="25000"/>
                  </a:schemeClr>
                </a:solidFill>
                <a:sym typeface="Wingdings" pitchFamily="2" charset="2"/>
              </a:rPr>
              <a:t> on </a:t>
            </a:r>
            <a:r>
              <a:rPr lang="de-DE" sz="1200" err="1">
                <a:solidFill>
                  <a:schemeClr val="tx1">
                    <a:lumMod val="25000"/>
                  </a:schemeClr>
                </a:solidFill>
                <a:sym typeface="Wingdings" pitchFamily="2" charset="2"/>
              </a:rPr>
              <a:t>part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our</a:t>
            </a:r>
            <a:r>
              <a:rPr lang="de-DE" sz="1200">
                <a:solidFill>
                  <a:schemeClr val="tx1">
                    <a:lumMod val="25000"/>
                  </a:schemeClr>
                </a:solidFill>
                <a:sym typeface="Wingdings" pitchFamily="2" charset="2"/>
              </a:rPr>
              <a:t> own </a:t>
            </a:r>
            <a:r>
              <a:rPr lang="de-DE" sz="1200" err="1">
                <a:solidFill>
                  <a:schemeClr val="tx1">
                    <a:lumMod val="25000"/>
                  </a:schemeClr>
                </a:solidFill>
                <a:sym typeface="Wingdings" pitchFamily="2" charset="2"/>
              </a:rPr>
              <a:t>data</a:t>
            </a:r>
            <a:r>
              <a:rPr lang="de-DE" sz="1200">
                <a:solidFill>
                  <a:schemeClr val="tx1">
                    <a:lumMod val="25000"/>
                  </a:schemeClr>
                </a:solidFill>
                <a:sym typeface="Wingdings" pitchFamily="2" charset="2"/>
              </a:rPr>
              <a:t> , </a:t>
            </a:r>
            <a:r>
              <a:rPr lang="de-DE" sz="1200" err="1">
                <a:solidFill>
                  <a:schemeClr val="tx1">
                    <a:lumMod val="25000"/>
                  </a:schemeClr>
                </a:solidFill>
                <a:sym typeface="Wingdings" pitchFamily="2" charset="2"/>
              </a:rPr>
              <a:t>doing</a:t>
            </a:r>
            <a:r>
              <a:rPr lang="de-DE" sz="1200">
                <a:solidFill>
                  <a:schemeClr val="tx1">
                    <a:lumMod val="25000"/>
                  </a:schemeClr>
                </a:solidFill>
                <a:sym typeface="Wingdings" pitchFamily="2" charset="2"/>
              </a:rPr>
              <a:t> a </a:t>
            </a:r>
            <a:r>
              <a:rPr lang="de-DE" sz="1200" err="1">
                <a:solidFill>
                  <a:schemeClr val="tx1">
                    <a:lumMod val="25000"/>
                  </a:schemeClr>
                </a:solidFill>
                <a:sym typeface="Wingdings" pitchFamily="2" charset="2"/>
              </a:rPr>
              <a:t>control</a:t>
            </a:r>
            <a:r>
              <a:rPr lang="de-DE" sz="1200">
                <a:solidFill>
                  <a:schemeClr val="tx1">
                    <a:lumMod val="25000"/>
                  </a:schemeClr>
                </a:solidFill>
                <a:sym typeface="Wingdings" pitchFamily="2" charset="2"/>
              </a:rPr>
              <a:t> via </a:t>
            </a:r>
            <a:r>
              <a:rPr lang="de-DE" sz="1200" err="1">
                <a:solidFill>
                  <a:schemeClr val="tx1">
                    <a:lumMod val="25000"/>
                  </a:schemeClr>
                </a:solidFill>
                <a:sym typeface="Wingdings" pitchFamily="2" charset="2"/>
              </a:rPr>
              <a:t>correlation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between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prediction</a:t>
            </a:r>
            <a:r>
              <a:rPr lang="de-DE" sz="1200">
                <a:solidFill>
                  <a:schemeClr val="tx1">
                    <a:lumMod val="25000"/>
                  </a:schemeClr>
                </a:solidFill>
                <a:sym typeface="Wingdings" pitchFamily="2" charset="2"/>
              </a:rPr>
              <a:t> and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actual</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data</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All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this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obviously</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depends</a:t>
            </a:r>
            <a:r>
              <a:rPr lang="de-DE" sz="1200">
                <a:solidFill>
                  <a:schemeClr val="tx1">
                    <a:lumMod val="25000"/>
                  </a:schemeClr>
                </a:solidFill>
                <a:sym typeface="Wingdings" pitchFamily="2" charset="2"/>
              </a:rPr>
              <a:t> on </a:t>
            </a:r>
            <a:r>
              <a:rPr lang="de-DE" sz="1200" err="1">
                <a:solidFill>
                  <a:schemeClr val="tx1">
                    <a:lumMod val="25000"/>
                  </a:schemeClr>
                </a:solidFill>
                <a:sym typeface="Wingdings" pitchFamily="2" charset="2"/>
              </a:rPr>
              <a:t>what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information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we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gain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during</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process</a:t>
            </a:r>
            <a:r>
              <a:rPr lang="de-DE" sz="1200">
                <a:solidFill>
                  <a:schemeClr val="tx1">
                    <a:lumMod val="25000"/>
                  </a:schemeClr>
                </a:solidFill>
                <a:sym typeface="Wingdings" pitchFamily="2" charset="2"/>
              </a:rPr>
              <a:t> </a:t>
            </a:r>
          </a:p>
          <a:p>
            <a:pPr marL="749300" indent="-228600">
              <a:spcBef>
                <a:spcPts val="0"/>
              </a:spcBef>
              <a:buSzPts val="2800"/>
              <a:buFont typeface="+mj-lt"/>
              <a:buAutoNum type="arabicPeriod"/>
            </a:pPr>
            <a:r>
              <a:rPr lang="de-DE" sz="1200">
                <a:solidFill>
                  <a:schemeClr val="tx1">
                    <a:lumMod val="25000"/>
                  </a:schemeClr>
                </a:solidFill>
                <a:sym typeface="Wingdings" pitchFamily="2" charset="2"/>
              </a:rPr>
              <a:t> But </a:t>
            </a:r>
            <a:r>
              <a:rPr lang="de-DE" sz="1200" err="1">
                <a:solidFill>
                  <a:schemeClr val="tx1">
                    <a:lumMod val="25000"/>
                  </a:schemeClr>
                </a:solidFill>
                <a:sym typeface="Wingdings" pitchFamily="2" charset="2"/>
              </a:rPr>
              <a:t>the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presence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of</a:t>
            </a:r>
            <a:r>
              <a:rPr lang="de-DE" sz="1200">
                <a:solidFill>
                  <a:schemeClr val="tx1">
                    <a:lumMod val="25000"/>
                  </a:schemeClr>
                </a:solidFill>
                <a:sym typeface="Wingdings" pitchFamily="2" charset="2"/>
              </a:rPr>
              <a:t> multiple </a:t>
            </a:r>
            <a:r>
              <a:rPr lang="de-DE" sz="1200" err="1">
                <a:solidFill>
                  <a:schemeClr val="tx1">
                    <a:lumMod val="25000"/>
                  </a:schemeClr>
                </a:solidFill>
                <a:sym typeface="Wingdings" pitchFamily="2" charset="2"/>
              </a:rPr>
              <a:t>mutations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makes</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most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propable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that</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we</a:t>
            </a:r>
            <a:r>
              <a:rPr lang="de-DE" sz="1200">
                <a:solidFill>
                  <a:schemeClr val="tx1">
                    <a:lumMod val="25000"/>
                  </a:schemeClr>
                </a:solidFill>
                <a:sym typeface="Wingdings" pitchFamily="2" charset="2"/>
              </a:rPr>
              <a:t> will </a:t>
            </a:r>
            <a:r>
              <a:rPr lang="de-DE" sz="1200" err="1">
                <a:solidFill>
                  <a:schemeClr val="tx1">
                    <a:lumMod val="25000"/>
                  </a:schemeClr>
                </a:solidFill>
                <a:sym typeface="Wingdings" pitchFamily="2" charset="2"/>
              </a:rPr>
              <a:t>be</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investigating</a:t>
            </a:r>
            <a:r>
              <a:rPr lang="de-DE" sz="1200">
                <a:solidFill>
                  <a:schemeClr val="tx1">
                    <a:lumMod val="25000"/>
                  </a:schemeClr>
                </a:solidFill>
                <a:sym typeface="Wingdings" pitchFamily="2" charset="2"/>
              </a:rPr>
              <a:t> in </a:t>
            </a:r>
            <a:r>
              <a:rPr lang="de-DE" sz="1200" err="1">
                <a:solidFill>
                  <a:schemeClr val="tx1">
                    <a:lumMod val="25000"/>
                  </a:schemeClr>
                </a:solidFill>
                <a:sym typeface="Wingdings" pitchFamily="2" charset="2"/>
              </a:rPr>
              <a:t>Epistasis</a:t>
            </a:r>
            <a:r>
              <a:rPr lang="de-DE" sz="1200">
                <a:solidFill>
                  <a:schemeClr val="tx1">
                    <a:lumMod val="25000"/>
                  </a:schemeClr>
                </a:solidFill>
                <a:sym typeface="Wingdings" pitchFamily="2" charset="2"/>
              </a:rPr>
              <a:t> and </a:t>
            </a:r>
            <a:r>
              <a:rPr lang="de-DE" sz="1200" err="1">
                <a:solidFill>
                  <a:schemeClr val="tx1">
                    <a:lumMod val="25000"/>
                  </a:schemeClr>
                </a:solidFill>
                <a:sym typeface="Wingdings" pitchFamily="2" charset="2"/>
              </a:rPr>
              <a:t>hopefully</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prediction</a:t>
            </a:r>
            <a:r>
              <a:rPr lang="de-DE" sz="1200">
                <a:solidFill>
                  <a:schemeClr val="tx1">
                    <a:lumMod val="25000"/>
                  </a:schemeClr>
                </a:solidFill>
                <a:sym typeface="Wingdings" pitchFamily="2" charset="2"/>
              </a:rPr>
              <a:t> </a:t>
            </a:r>
            <a:r>
              <a:rPr lang="de-DE" sz="1200" err="1">
                <a:solidFill>
                  <a:schemeClr val="tx1">
                    <a:lumMod val="25000"/>
                  </a:schemeClr>
                </a:solidFill>
                <a:sym typeface="Wingdings" pitchFamily="2" charset="2"/>
              </a:rPr>
              <a:t>models</a:t>
            </a: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749300" indent="-228600">
              <a:spcBef>
                <a:spcPts val="0"/>
              </a:spcBef>
              <a:buSzPts val="2800"/>
              <a:buFont typeface="+mj-lt"/>
              <a:buAutoNum type="arabicPeriod"/>
            </a:pPr>
            <a:endParaRPr lang="de-DE" sz="1200">
              <a:solidFill>
                <a:schemeClr val="tx1">
                  <a:lumMod val="25000"/>
                </a:schemeClr>
              </a:solidFill>
              <a:sym typeface="Wingdings" pitchFamily="2" charset="2"/>
            </a:endParaRPr>
          </a:p>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en-US"/>
              <a:t>let's move on to the final part of our presentation -&gt; In this last section, we will discuss the structure of our project and the timeline we have set.</a:t>
            </a:r>
          </a:p>
          <a:p>
            <a:pPr marL="228600" indent="-228600">
              <a:buAutoNum type="arabicPeriod"/>
            </a:pPr>
            <a:r>
              <a:rPr lang="en-US"/>
              <a:t>Have 8 Weeks for this project -&gt; starting from May 22</a:t>
            </a:r>
            <a:r>
              <a:rPr lang="en-US" baseline="30000"/>
              <a:t>nd</a:t>
            </a:r>
            <a:r>
              <a:rPr lang="en-US"/>
              <a:t> until July 16</a:t>
            </a:r>
            <a:r>
              <a:rPr lang="en-US" baseline="30000"/>
              <a:t>th</a:t>
            </a:r>
            <a:r>
              <a:rPr lang="en-US"/>
              <a:t> </a:t>
            </a:r>
          </a:p>
          <a:p>
            <a:pPr marL="228600" indent="-228600">
              <a:buAutoNum type="arabicPeriod"/>
            </a:pPr>
            <a:r>
              <a:rPr lang="en-US"/>
              <a:t>The first two weeks we -&gt; organizing the data and doing basic analysis, like </a:t>
            </a:r>
            <a:r>
              <a:rPr lang="en-US" err="1"/>
              <a:t>extrama</a:t>
            </a:r>
            <a:r>
              <a:rPr lang="en-US"/>
              <a:t> and minima, what have the </a:t>
            </a:r>
            <a:r>
              <a:rPr lang="en-US" err="1"/>
              <a:t>stongest</a:t>
            </a:r>
            <a:r>
              <a:rPr lang="en-US"/>
              <a:t> pos./neg. effect? </a:t>
            </a:r>
            <a:r>
              <a:rPr lang="en-US">
                <a:sym typeface="Wingdings" panose="05000000000000000000" pitchFamily="2" charset="2"/>
              </a:rPr>
              <a:t> we want all to work on this equally and this will be our first milestone </a:t>
            </a:r>
          </a:p>
          <a:p>
            <a:pPr marL="228600" indent="-228600">
              <a:buAutoNum type="arabicPeriod"/>
            </a:pPr>
            <a:r>
              <a:rPr lang="en-US">
                <a:sym typeface="Wingdings" panose="05000000000000000000" pitchFamily="2" charset="2"/>
              </a:rPr>
              <a:t>Following that -&gt; focus on pattern analysis -&gt; goal identify interesting patterns such as hotspots and combinations of mutations Roman </a:t>
            </a:r>
            <a:r>
              <a:rPr lang="en-US" err="1">
                <a:sym typeface="Wingdings" panose="05000000000000000000" pitchFamily="2" charset="2"/>
              </a:rPr>
              <a:t>explainet</a:t>
            </a:r>
            <a:r>
              <a:rPr lang="en-US">
                <a:sym typeface="Wingdings" panose="05000000000000000000" pitchFamily="2" charset="2"/>
              </a:rPr>
              <a:t> to you that in detail before  we allocated for this phase around 4 weeks -&gt; this will be our second milestone </a:t>
            </a:r>
          </a:p>
          <a:p>
            <a:pPr marL="228600" indent="-228600">
              <a:buAutoNum type="arabicPeriod"/>
            </a:pPr>
            <a:r>
              <a:rPr lang="en-US">
                <a:sym typeface="Wingdings" panose="05000000000000000000" pitchFamily="2" charset="2"/>
              </a:rPr>
              <a:t>Around week 4 to 5 -&gt; expected to have more experience and knowledge in working with python -&gt; work faster and efficiently </a:t>
            </a:r>
          </a:p>
          <a:p>
            <a:pPr marL="228600" indent="-228600">
              <a:buAutoNum type="arabicPeriod"/>
            </a:pPr>
            <a:r>
              <a:rPr lang="en-US">
                <a:sym typeface="Wingdings" panose="05000000000000000000" pitchFamily="2" charset="2"/>
              </a:rPr>
              <a:t>This is also the time when we except  get interesting results that we can use for the phylogeny  analysis  around week 5 starting the phylogeny analysis (</a:t>
            </a:r>
            <a:r>
              <a:rPr lang="en-US"/>
              <a:t>Evolutionary steps, site conservation, pairwise alignment/MSA </a:t>
            </a:r>
            <a:r>
              <a:rPr lang="en-US">
                <a:sym typeface="Wingdings" panose="05000000000000000000" pitchFamily="2" charset="2"/>
              </a:rPr>
              <a:t> this will be our last milestone </a:t>
            </a:r>
          </a:p>
          <a:p>
            <a:pPr marL="228600" indent="-228600">
              <a:buAutoNum type="arabicPeriod"/>
            </a:pPr>
            <a:r>
              <a:rPr lang="en-US">
                <a:sym typeface="Wingdings" panose="05000000000000000000" pitchFamily="2" charset="2"/>
              </a:rPr>
              <a:t>Based on the status/progress of the project  we also doing the 3D structure analysis (</a:t>
            </a:r>
            <a:r>
              <a:rPr lang="en-US"/>
              <a:t>combination of mutations, Decrease in size/mass, Long-range interaction)  </a:t>
            </a:r>
            <a:r>
              <a:rPr lang="en-US">
                <a:sym typeface="Wingdings" panose="05000000000000000000" pitchFamily="2" charset="2"/>
              </a:rPr>
              <a:t> but then we will split our team in two teams to work parallel on 3D-structure and phylogeny  work more efficient  aim to complete both 3D-structure and phylogeny by mid to late week 7 </a:t>
            </a:r>
          </a:p>
          <a:p>
            <a:pPr marL="228600" indent="-228600">
              <a:buAutoNum type="arabicPeriod"/>
            </a:pPr>
            <a:r>
              <a:rPr lang="en-US">
                <a:sym typeface="Wingdings" panose="05000000000000000000" pitchFamily="2" charset="2"/>
              </a:rPr>
              <a:t>By mid to late week 7 want to begin  clean up our </a:t>
            </a:r>
            <a:r>
              <a:rPr lang="en-US" err="1">
                <a:sym typeface="Wingdings" panose="05000000000000000000" pitchFamily="2" charset="2"/>
              </a:rPr>
              <a:t>github</a:t>
            </a:r>
            <a:r>
              <a:rPr lang="en-US">
                <a:sym typeface="Wingdings" panose="05000000000000000000" pitchFamily="2" charset="2"/>
              </a:rPr>
              <a:t> Repository, write the read me file  and prepare for our final presentation  both we need a week later </a:t>
            </a:r>
          </a:p>
          <a:p>
            <a:pPr marL="228600" indent="-228600">
              <a:buAutoNum type="arabicPeriod"/>
            </a:pPr>
            <a:r>
              <a:rPr lang="en-US">
                <a:sym typeface="Wingdings" panose="05000000000000000000" pitchFamily="2" charset="2"/>
              </a:rPr>
              <a:t>Since this is right before the exam phase  we split up in two teams  where 1 team is preparing the presentation and 1 team is cleaning up </a:t>
            </a:r>
            <a:r>
              <a:rPr lang="en-US" err="1">
                <a:sym typeface="Wingdings" panose="05000000000000000000" pitchFamily="2" charset="2"/>
              </a:rPr>
              <a:t>github</a:t>
            </a:r>
            <a:r>
              <a:rPr lang="en-US">
                <a:sym typeface="Wingdings" panose="05000000000000000000" pitchFamily="2" charset="2"/>
              </a:rPr>
              <a:t> repo and write the read me file  </a:t>
            </a:r>
            <a:r>
              <a:rPr lang="en-US"/>
              <a:t>work faster, more efficiently, and distribute the responsibility evenly among the team members</a:t>
            </a:r>
          </a:p>
          <a:p>
            <a:pPr marL="228600" indent="-228600">
              <a:buAutoNum type="arabicPeriod"/>
            </a:pPr>
            <a:r>
              <a:rPr lang="en-US">
                <a:sym typeface="Wingdings" panose="05000000000000000000" pitchFamily="2" charset="2"/>
              </a:rPr>
              <a:t>As you see we don’t establish a </a:t>
            </a:r>
            <a:r>
              <a:rPr lang="en-US" err="1">
                <a:sym typeface="Wingdings" panose="05000000000000000000" pitchFamily="2" charset="2"/>
              </a:rPr>
              <a:t>ridig</a:t>
            </a:r>
            <a:r>
              <a:rPr lang="en-US">
                <a:sym typeface="Wingdings" panose="05000000000000000000" pitchFamily="2" charset="2"/>
              </a:rPr>
              <a:t> structure  instead foster a collaborative and equal environment  we think everyone have an intrinsic motivation to do the project very good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We hope you enjoyed our presentation and feel free to ask us questions. </a:t>
            </a:r>
            <a:endParaRPr lang="en-US">
              <a:sym typeface="Wingdings" panose="05000000000000000000" pitchFamily="2" charset="2"/>
            </a:endParaRPr>
          </a:p>
          <a:p>
            <a:pPr marL="228600" indent="-228600">
              <a:buAutoNum type="arabicPeriod"/>
            </a:pPr>
            <a:endParaRPr lang="en-US">
              <a:sym typeface="Wingdings" panose="05000000000000000000" pitchFamily="2" charset="2"/>
            </a:endParaRPr>
          </a:p>
          <a:p>
            <a:pPr marL="228600" indent="-228600">
              <a:buAutoNum type="arabicPeriod"/>
            </a:pPr>
            <a:endParaRPr lang="en-US">
              <a:sym typeface="Wingdings" panose="05000000000000000000" pitchFamily="2" charset="2"/>
            </a:endParaRPr>
          </a:p>
          <a:p>
            <a:pPr marL="228600" indent="-228600">
              <a:buAutoNum type="arabicPeriod"/>
            </a:pPr>
            <a:endParaRPr lang="en-US">
              <a:sym typeface="Wingdings" panose="05000000000000000000" pitchFamily="2" charset="2"/>
            </a:endParaRPr>
          </a:p>
          <a:p>
            <a:pPr marL="228600" indent="-228600">
              <a:buAutoNum type="arabicPeriod"/>
            </a:pPr>
            <a:endParaRPr lang="en-US">
              <a:sym typeface="Wingdings" panose="05000000000000000000" pitchFamily="2" charset="2"/>
            </a:endParaRPr>
          </a:p>
          <a:p>
            <a:pPr marL="228600" indent="-228600">
              <a:buAutoNum type="arabicPeriod"/>
            </a:pPr>
            <a:endParaRPr lang="en-US">
              <a:sym typeface="Wingdings" panose="05000000000000000000" pitchFamily="2" charset="2"/>
            </a:endParaRPr>
          </a:p>
          <a:p>
            <a:pPr marL="228600" indent="-228600">
              <a:buAutoNum type="arabicPeriod"/>
            </a:pPr>
            <a:endParaRPr lang="en-US"/>
          </a:p>
          <a:p>
            <a:endParaRPr lang="en-US"/>
          </a:p>
          <a:p>
            <a:r>
              <a:rPr lang="en-US"/>
              <a:t>We have approximately 8 weeks for the project, starting from May 22nd until July 16th. Initially, we will dedicate some time to organizing the data and conducting initial analyses. We have allocated two weeks for this task, and all four of us will work on it together. This will be our first milestone, where we aim to establish a solid foundation for the project.</a:t>
            </a:r>
          </a:p>
          <a:p>
            <a:endParaRPr lang="en-US"/>
          </a:p>
          <a:p>
            <a:r>
              <a:rPr lang="en-US"/>
              <a:t>Following that, as Roman mentioned earlier, we will focus on pattern analysis. Our goal will be to identify interesting patterns such as hotspots and combinations of mutations. We have allocated around 4 weeks for this phase. During this period, all team members will collaborate on the pattern analysis, and this will serve as our second milestone. By the end of week 4 to 5, we expect to have gained more experience and knowledge in working with Python, enabling us to work faster and more efficiently.</a:t>
            </a:r>
            <a:br>
              <a:rPr lang="de-DE"/>
            </a:br>
            <a:endParaRPr lang="de-DE"/>
          </a:p>
          <a:p>
            <a:endParaRPr lang="en-US"/>
          </a:p>
          <a:p>
            <a:endParaRPr lang="en-US"/>
          </a:p>
          <a:p>
            <a:r>
              <a:rPr lang="en-US"/>
              <a:t>Starting from week 5, we will begin working in parallel on both the pattern analysis and the 3D structural analysis ( combination of mutations, Decrease in size/mass, Long-range interaction). All four of us will contribute to the 3D structure analysis, which will serve as our final milestone. Based on the status/ progress of the pattern analysis, we might also explore the phylogeny aspect (Evolutionary steps, site conservation, pairwise alignment/MSA) of the project. In that case, we will split our team into two groups, with two members focusing on the 3D structure and the other two on the phylogeny. Our aim is to complete both the 3D structure and phylogeny analysis by mid to late week 7.</a:t>
            </a:r>
          </a:p>
          <a:p>
            <a:endParaRPr lang="de-DE" sz="1200"/>
          </a:p>
          <a:p>
            <a:endParaRPr lang="en-US"/>
          </a:p>
          <a:p>
            <a:endParaRPr lang="en-US"/>
          </a:p>
          <a:p>
            <a:r>
              <a:rPr lang="en-US"/>
              <a:t>Simultaneously, we will allocate time to clean up our GitHub repository, write the Readme file, and prepare our final presentation. We will have approximately 1 to 1 ½ weeks to complete these tasks. Since this aligns with the exam period, we will divide the work again, assigning two people to each task. This approach will allow us to work faster, more efficiently, and distribute the responsibility evenly among the team members.</a:t>
            </a:r>
          </a:p>
          <a:p>
            <a:endParaRPr lang="en-US"/>
          </a:p>
          <a:p>
            <a:r>
              <a:rPr lang="en-US"/>
              <a:t>We intentionally did not establish a rigid structure with a team leader because we believe it is not necessary. Instead, we will foster a collaborative and equal environment where everyone's opinions and contributions are valued.</a:t>
            </a:r>
          </a:p>
          <a:p>
            <a:endParaRPr lang="en-US"/>
          </a:p>
          <a:p>
            <a:r>
              <a:rPr lang="en-US"/>
              <a:t>We hope you enjoyed our presentation and feel free to ask us questions. </a:t>
            </a:r>
          </a:p>
          <a:p>
            <a:endParaRPr lang="en-US"/>
          </a:p>
          <a:p>
            <a:endParaRPr lang="en-US"/>
          </a:p>
          <a:p>
            <a:pPr marL="285750" indent="-285750">
              <a:lnSpc>
                <a:spcPct val="90000"/>
              </a:lnSpc>
              <a:spcBef>
                <a:spcPts val="1600"/>
              </a:spcBef>
              <a:buFont typeface="Arial,Sans-Serif"/>
              <a:buChar char="•"/>
            </a:pPr>
            <a:r>
              <a:rPr lang="de-DE"/>
              <a:t>First </a:t>
            </a:r>
            <a:r>
              <a:rPr lang="de-DE" err="1"/>
              <a:t>gain</a:t>
            </a:r>
            <a:r>
              <a:rPr lang="de-DE"/>
              <a:t> </a:t>
            </a:r>
            <a:r>
              <a:rPr lang="de-DE" err="1"/>
              <a:t>general</a:t>
            </a:r>
            <a:r>
              <a:rPr lang="de-DE"/>
              <a:t> </a:t>
            </a:r>
            <a:r>
              <a:rPr lang="de-DE" err="1"/>
              <a:t>insights</a:t>
            </a:r>
            <a:r>
              <a:rPr lang="de-DE"/>
              <a:t> </a:t>
            </a:r>
            <a:r>
              <a:rPr lang="de-DE" err="1"/>
              <a:t>into</a:t>
            </a:r>
            <a:r>
              <a:rPr lang="de-DE"/>
              <a:t> </a:t>
            </a:r>
            <a:r>
              <a:rPr lang="de-DE" err="1"/>
              <a:t>the</a:t>
            </a:r>
            <a:r>
              <a:rPr lang="de-DE"/>
              <a:t> </a:t>
            </a:r>
            <a:r>
              <a:rPr lang="de-DE" err="1"/>
              <a:t>data</a:t>
            </a:r>
            <a:r>
              <a:rPr lang="de-DE"/>
              <a:t> +  </a:t>
            </a:r>
            <a:r>
              <a:rPr lang="de-DE" err="1"/>
              <a:t>basic</a:t>
            </a:r>
            <a:r>
              <a:rPr lang="de-DE"/>
              <a:t> </a:t>
            </a:r>
            <a:r>
              <a:rPr lang="de-DE" err="1"/>
              <a:t>analysis</a:t>
            </a:r>
            <a:endParaRPr lang="de-DE"/>
          </a:p>
          <a:p>
            <a:pPr marL="628650" lvl="3" indent="0">
              <a:lnSpc>
                <a:spcPct val="90000"/>
              </a:lnSpc>
              <a:spcBef>
                <a:spcPts val="800"/>
              </a:spcBef>
              <a:buFont typeface="Arial,Sans-Serif"/>
              <a:buChar char="•"/>
            </a:pPr>
            <a:r>
              <a:rPr lang="de-DE"/>
              <a:t>E.g. </a:t>
            </a:r>
            <a:r>
              <a:rPr lang="de-DE" err="1"/>
              <a:t>extrema</a:t>
            </a:r>
            <a:r>
              <a:rPr lang="de-DE"/>
              <a:t> and </a:t>
            </a:r>
            <a:r>
              <a:rPr lang="de-DE" err="1"/>
              <a:t>minima</a:t>
            </a:r>
            <a:r>
              <a:rPr lang="de-DE"/>
              <a:t> – </a:t>
            </a:r>
            <a:r>
              <a:rPr lang="de-DE" err="1"/>
              <a:t>which</a:t>
            </a:r>
            <a:r>
              <a:rPr lang="de-DE"/>
              <a:t> </a:t>
            </a:r>
            <a:r>
              <a:rPr lang="de-DE" err="1"/>
              <a:t>mutations</a:t>
            </a:r>
            <a:r>
              <a:rPr lang="de-DE"/>
              <a:t> </a:t>
            </a:r>
            <a:r>
              <a:rPr lang="de-DE" err="1"/>
              <a:t>have</a:t>
            </a:r>
            <a:r>
              <a:rPr lang="de-DE"/>
              <a:t> </a:t>
            </a:r>
            <a:r>
              <a:rPr lang="de-DE" err="1"/>
              <a:t>the</a:t>
            </a:r>
            <a:r>
              <a:rPr lang="de-DE"/>
              <a:t> </a:t>
            </a:r>
            <a:r>
              <a:rPr lang="de-DE" err="1"/>
              <a:t>strongest</a:t>
            </a:r>
            <a:r>
              <a:rPr lang="de-DE"/>
              <a:t> positive/negative </a:t>
            </a:r>
            <a:r>
              <a:rPr lang="de-DE" err="1"/>
              <a:t>effect</a:t>
            </a:r>
            <a:r>
              <a:rPr lang="de-DE"/>
              <a:t>?</a:t>
            </a:r>
            <a:endParaRPr lang="en-US"/>
          </a:p>
          <a:p>
            <a:pPr marL="285750" indent="-285750">
              <a:lnSpc>
                <a:spcPct val="90000"/>
              </a:lnSpc>
              <a:spcBef>
                <a:spcPts val="1600"/>
              </a:spcBef>
              <a:buFont typeface="Arial,Sans-Serif"/>
              <a:buChar char="•"/>
            </a:pPr>
            <a:r>
              <a:rPr lang="de-DE" err="1"/>
              <a:t>Following</a:t>
            </a:r>
            <a:r>
              <a:rPr lang="de-DE"/>
              <a:t> </a:t>
            </a:r>
            <a:r>
              <a:rPr lang="de-DE" err="1"/>
              <a:t>that</a:t>
            </a:r>
            <a:r>
              <a:rPr lang="de-DE"/>
              <a:t> </a:t>
            </a:r>
            <a:r>
              <a:rPr lang="de-DE" err="1"/>
              <a:t>up</a:t>
            </a:r>
            <a:r>
              <a:rPr lang="de-DE"/>
              <a:t>, find </a:t>
            </a:r>
            <a:r>
              <a:rPr lang="de-DE" err="1"/>
              <a:t>trends</a:t>
            </a:r>
            <a:r>
              <a:rPr lang="de-DE"/>
              <a:t> </a:t>
            </a:r>
            <a:r>
              <a:rPr lang="de-DE" err="1"/>
              <a:t>for</a:t>
            </a:r>
            <a:r>
              <a:rPr lang="de-DE"/>
              <a:t> </a:t>
            </a:r>
            <a:r>
              <a:rPr lang="de-DE" err="1"/>
              <a:t>improvement</a:t>
            </a:r>
            <a:r>
              <a:rPr lang="de-DE"/>
              <a:t> </a:t>
            </a:r>
            <a:r>
              <a:rPr lang="de-DE" err="1"/>
              <a:t>of</a:t>
            </a:r>
            <a:r>
              <a:rPr lang="de-DE"/>
              <a:t> </a:t>
            </a:r>
            <a:r>
              <a:rPr lang="de-DE" err="1"/>
              <a:t>protein</a:t>
            </a:r>
            <a:r>
              <a:rPr lang="de-DE"/>
              <a:t> </a:t>
            </a:r>
            <a:r>
              <a:rPr lang="de-DE" err="1"/>
              <a:t>function</a:t>
            </a:r>
            <a:r>
              <a:rPr lang="de-DE"/>
              <a:t>/</a:t>
            </a:r>
            <a:r>
              <a:rPr lang="de-DE" err="1"/>
              <a:t>deterioration</a:t>
            </a:r>
            <a:endParaRPr lang="en-US"/>
          </a:p>
          <a:p>
            <a:pPr marL="628650" lvl="3" indent="0">
              <a:lnSpc>
                <a:spcPct val="90000"/>
              </a:lnSpc>
              <a:spcBef>
                <a:spcPts val="800"/>
              </a:spcBef>
              <a:buFont typeface="Arial,Sans-Serif"/>
              <a:buChar char="•"/>
            </a:pPr>
            <a:r>
              <a:rPr lang="de-DE"/>
              <a:t>Multiple </a:t>
            </a:r>
            <a:r>
              <a:rPr lang="de-DE" err="1"/>
              <a:t>levels</a:t>
            </a:r>
            <a:r>
              <a:rPr lang="de-DE"/>
              <a:t> </a:t>
            </a:r>
            <a:r>
              <a:rPr lang="de-DE" err="1"/>
              <a:t>of</a:t>
            </a:r>
            <a:r>
              <a:rPr lang="de-DE"/>
              <a:t> </a:t>
            </a:r>
            <a:r>
              <a:rPr lang="de-DE" err="1"/>
              <a:t>mutational</a:t>
            </a:r>
            <a:r>
              <a:rPr lang="de-DE"/>
              <a:t> </a:t>
            </a:r>
            <a:r>
              <a:rPr lang="de-DE" err="1"/>
              <a:t>effects</a:t>
            </a:r>
            <a:r>
              <a:rPr lang="de-DE"/>
              <a:t> due </a:t>
            </a:r>
            <a:r>
              <a:rPr lang="de-DE" err="1"/>
              <a:t>to</a:t>
            </a:r>
            <a:r>
              <a:rPr lang="de-DE"/>
              <a:t> multiple </a:t>
            </a:r>
            <a:r>
              <a:rPr lang="de-DE" err="1"/>
              <a:t>layers</a:t>
            </a:r>
            <a:r>
              <a:rPr lang="de-DE"/>
              <a:t> (</a:t>
            </a:r>
            <a:r>
              <a:rPr lang="de-DE" err="1"/>
              <a:t>amount</a:t>
            </a:r>
            <a:r>
              <a:rPr lang="de-DE"/>
              <a:t> </a:t>
            </a:r>
            <a:r>
              <a:rPr lang="de-DE" err="1"/>
              <a:t>of</a:t>
            </a:r>
            <a:r>
              <a:rPr lang="de-DE"/>
              <a:t> </a:t>
            </a:r>
            <a:r>
              <a:rPr lang="de-DE" err="1"/>
              <a:t>mutation</a:t>
            </a:r>
            <a:r>
              <a:rPr lang="de-DE"/>
              <a:t>) 1-12 </a:t>
            </a:r>
            <a:r>
              <a:rPr lang="de-DE" err="1"/>
              <a:t>mutationen</a:t>
            </a:r>
            <a:endParaRPr lang="en-US"/>
          </a:p>
          <a:p>
            <a:pPr marL="628650" lvl="3" indent="0">
              <a:lnSpc>
                <a:spcPct val="90000"/>
              </a:lnSpc>
              <a:spcBef>
                <a:spcPts val="800"/>
              </a:spcBef>
              <a:buFont typeface="Arial,Sans-Serif"/>
              <a:buChar char="•"/>
            </a:pPr>
            <a:r>
              <a:rPr lang="de-DE"/>
              <a:t>And </a:t>
            </a:r>
            <a:r>
              <a:rPr lang="de-DE" err="1"/>
              <a:t>identify</a:t>
            </a:r>
            <a:r>
              <a:rPr lang="de-DE"/>
              <a:t> </a:t>
            </a:r>
            <a:r>
              <a:rPr lang="de-DE" err="1"/>
              <a:t>the</a:t>
            </a:r>
            <a:r>
              <a:rPr lang="de-DE"/>
              <a:t> </a:t>
            </a:r>
            <a:r>
              <a:rPr lang="de-DE" err="1"/>
              <a:t>cause</a:t>
            </a:r>
            <a:endParaRPr lang="de-DE"/>
          </a:p>
          <a:p>
            <a:pPr marL="1371600" lvl="5" indent="-319405">
              <a:lnSpc>
                <a:spcPct val="90000"/>
              </a:lnSpc>
              <a:spcBef>
                <a:spcPts val="800"/>
              </a:spcBef>
              <a:buFont typeface="Arial,Sans-Serif"/>
              <a:buChar char="•"/>
            </a:pPr>
            <a:r>
              <a:rPr lang="de-DE" err="1"/>
              <a:t>Correlation</a:t>
            </a:r>
            <a:r>
              <a:rPr lang="de-DE"/>
              <a:t> </a:t>
            </a:r>
            <a:r>
              <a:rPr lang="de-DE" err="1"/>
              <a:t>between</a:t>
            </a:r>
            <a:r>
              <a:rPr lang="de-DE"/>
              <a:t> AA-</a:t>
            </a:r>
            <a:r>
              <a:rPr lang="de-DE" err="1"/>
              <a:t>properties</a:t>
            </a:r>
            <a:r>
              <a:rPr lang="de-DE"/>
              <a:t> (</a:t>
            </a:r>
            <a:r>
              <a:rPr lang="de-DE" err="1"/>
              <a:t>charge</a:t>
            </a:r>
            <a:r>
              <a:rPr lang="de-DE"/>
              <a:t>, </a:t>
            </a:r>
            <a:r>
              <a:rPr lang="de-DE" err="1"/>
              <a:t>hydrophilicity</a:t>
            </a:r>
            <a:r>
              <a:rPr lang="de-DE"/>
              <a:t>, </a:t>
            </a:r>
            <a:r>
              <a:rPr lang="de-DE" err="1"/>
              <a:t>size</a:t>
            </a:r>
            <a:r>
              <a:rPr lang="de-DE"/>
              <a:t> and </a:t>
            </a:r>
            <a:r>
              <a:rPr lang="de-DE" err="1"/>
              <a:t>mass</a:t>
            </a:r>
            <a:r>
              <a:rPr lang="de-DE"/>
              <a:t>) and </a:t>
            </a:r>
            <a:r>
              <a:rPr lang="de-DE" err="1"/>
              <a:t>the</a:t>
            </a:r>
            <a:r>
              <a:rPr lang="de-DE"/>
              <a:t> visible </a:t>
            </a:r>
            <a:r>
              <a:rPr lang="de-DE" err="1"/>
              <a:t>effect</a:t>
            </a:r>
            <a:r>
              <a:rPr lang="de-DE"/>
              <a:t> </a:t>
            </a:r>
            <a:r>
              <a:rPr lang="de-DE" err="1"/>
              <a:t>to</a:t>
            </a:r>
            <a:r>
              <a:rPr lang="de-DE"/>
              <a:t> </a:t>
            </a:r>
            <a:r>
              <a:rPr lang="de-DE" err="1"/>
              <a:t>the</a:t>
            </a:r>
            <a:r>
              <a:rPr lang="de-DE"/>
              <a:t> </a:t>
            </a:r>
            <a:r>
              <a:rPr lang="de-DE" err="1"/>
              <a:t>protein</a:t>
            </a:r>
            <a:endParaRPr lang="de-DE"/>
          </a:p>
          <a:p>
            <a:pPr marL="1371600" lvl="5" indent="-319405">
              <a:lnSpc>
                <a:spcPct val="90000"/>
              </a:lnSpc>
              <a:spcBef>
                <a:spcPts val="800"/>
              </a:spcBef>
              <a:buFont typeface="Arial,Sans-Serif"/>
              <a:buChar char="•"/>
            </a:pPr>
            <a:endParaRPr lang="de-DE"/>
          </a:p>
          <a:p>
            <a:pPr marL="514350" indent="-285750">
              <a:lnSpc>
                <a:spcPct val="90000"/>
              </a:lnSpc>
              <a:spcBef>
                <a:spcPts val="1600"/>
              </a:spcBef>
              <a:buFont typeface="Arial,Sans-Serif"/>
              <a:buChar char="•"/>
            </a:pPr>
            <a:r>
              <a:rPr lang="de-DE" err="1"/>
              <a:t>Based</a:t>
            </a:r>
            <a:r>
              <a:rPr lang="de-DE"/>
              <a:t> off </a:t>
            </a:r>
            <a:r>
              <a:rPr lang="de-DE" err="1"/>
              <a:t>this</a:t>
            </a:r>
            <a:r>
              <a:rPr lang="de-DE"/>
              <a:t>, </a:t>
            </a:r>
            <a:r>
              <a:rPr lang="de-DE" err="1"/>
              <a:t>move</a:t>
            </a:r>
            <a:r>
              <a:rPr lang="de-DE"/>
              <a:t> </a:t>
            </a:r>
            <a:r>
              <a:rPr lang="de-DE" err="1"/>
              <a:t>to</a:t>
            </a:r>
            <a:r>
              <a:rPr lang="de-DE"/>
              <a:t> </a:t>
            </a:r>
            <a:r>
              <a:rPr lang="de-DE" err="1"/>
              <a:t>the</a:t>
            </a:r>
            <a:r>
              <a:rPr lang="de-DE"/>
              <a:t> </a:t>
            </a:r>
            <a:r>
              <a:rPr lang="de-DE" err="1"/>
              <a:t>analysis</a:t>
            </a:r>
            <a:r>
              <a:rPr lang="de-DE"/>
              <a:t> </a:t>
            </a:r>
            <a:r>
              <a:rPr lang="de-DE" err="1"/>
              <a:t>of</a:t>
            </a:r>
            <a:r>
              <a:rPr lang="de-DE"/>
              <a:t> </a:t>
            </a:r>
            <a:r>
              <a:rPr lang="de-DE" err="1"/>
              <a:t>mutational</a:t>
            </a:r>
            <a:r>
              <a:rPr lang="de-DE"/>
              <a:t> </a:t>
            </a:r>
            <a:r>
              <a:rPr lang="de-DE" err="1"/>
              <a:t>hotspots</a:t>
            </a:r>
            <a:r>
              <a:rPr lang="de-DE"/>
              <a:t>, so </a:t>
            </a:r>
            <a:r>
              <a:rPr lang="de-DE" err="1"/>
              <a:t>focussing</a:t>
            </a:r>
            <a:r>
              <a:rPr lang="de-DE"/>
              <a:t> on a </a:t>
            </a:r>
            <a:r>
              <a:rPr lang="de-DE" err="1"/>
              <a:t>region</a:t>
            </a:r>
            <a:r>
              <a:rPr lang="de-DE"/>
              <a:t> </a:t>
            </a:r>
            <a:r>
              <a:rPr lang="de-DE" err="1"/>
              <a:t>with</a:t>
            </a:r>
            <a:r>
              <a:rPr lang="de-DE"/>
              <a:t> </a:t>
            </a:r>
            <a:r>
              <a:rPr lang="de-DE" err="1"/>
              <a:t>interesting</a:t>
            </a:r>
            <a:r>
              <a:rPr lang="de-DE"/>
              <a:t>/</a:t>
            </a:r>
            <a:r>
              <a:rPr lang="de-DE" err="1"/>
              <a:t>clear</a:t>
            </a:r>
            <a:r>
              <a:rPr lang="de-DE"/>
              <a:t> </a:t>
            </a:r>
            <a:r>
              <a:rPr lang="de-DE" err="1"/>
              <a:t>mutational</a:t>
            </a:r>
            <a:r>
              <a:rPr lang="de-DE"/>
              <a:t> </a:t>
            </a:r>
            <a:r>
              <a:rPr lang="de-DE" err="1"/>
              <a:t>results</a:t>
            </a:r>
            <a:r>
              <a:rPr lang="de-DE"/>
              <a:t>.</a:t>
            </a:r>
            <a:endParaRPr lang="en-US"/>
          </a:p>
          <a:p>
            <a:pPr marL="971550" lvl="1" indent="-285750">
              <a:lnSpc>
                <a:spcPct val="90000"/>
              </a:lnSpc>
              <a:spcBef>
                <a:spcPts val="800"/>
              </a:spcBef>
              <a:buFont typeface="Arial,Sans-Serif"/>
              <a:buChar char="•"/>
            </a:pPr>
            <a:r>
              <a:rPr lang="de-DE" err="1"/>
              <a:t>Might</a:t>
            </a:r>
            <a:r>
              <a:rPr lang="de-DE"/>
              <a:t> also </a:t>
            </a:r>
            <a:r>
              <a:rPr lang="de-DE" err="1"/>
              <a:t>contain</a:t>
            </a:r>
            <a:r>
              <a:rPr lang="de-DE"/>
              <a:t> </a:t>
            </a:r>
            <a:r>
              <a:rPr lang="de-DE" err="1"/>
              <a:t>mutational</a:t>
            </a:r>
            <a:r>
              <a:rPr lang="de-DE"/>
              <a:t> </a:t>
            </a:r>
            <a:r>
              <a:rPr lang="de-DE" err="1"/>
              <a:t>patterns</a:t>
            </a:r>
            <a:r>
              <a:rPr lang="de-DE"/>
              <a:t>, </a:t>
            </a:r>
            <a:r>
              <a:rPr lang="de-DE" err="1"/>
              <a:t>which</a:t>
            </a:r>
            <a:r>
              <a:rPr lang="de-DE"/>
              <a:t> </a:t>
            </a:r>
            <a:r>
              <a:rPr lang="de-DE" err="1"/>
              <a:t>could</a:t>
            </a:r>
            <a:r>
              <a:rPr lang="de-DE"/>
              <a:t> </a:t>
            </a:r>
            <a:r>
              <a:rPr lang="de-DE" err="1"/>
              <a:t>cause</a:t>
            </a:r>
            <a:r>
              <a:rPr lang="de-DE"/>
              <a:t> an </a:t>
            </a:r>
            <a:r>
              <a:rPr lang="de-DE" err="1"/>
              <a:t>increased</a:t>
            </a:r>
            <a:r>
              <a:rPr lang="de-DE"/>
              <a:t>/</a:t>
            </a:r>
            <a:r>
              <a:rPr lang="de-DE" err="1"/>
              <a:t>decreased</a:t>
            </a:r>
            <a:r>
              <a:rPr lang="de-DE"/>
              <a:t> </a:t>
            </a:r>
            <a:r>
              <a:rPr lang="de-DE" err="1"/>
              <a:t>fitness</a:t>
            </a:r>
            <a:r>
              <a:rPr lang="de-DE"/>
              <a:t> </a:t>
            </a:r>
            <a:r>
              <a:rPr lang="de-DE" err="1"/>
              <a:t>of</a:t>
            </a:r>
            <a:r>
              <a:rPr lang="de-DE"/>
              <a:t> GFP</a:t>
            </a:r>
            <a:endParaRPr lang="en-US"/>
          </a:p>
          <a:p>
            <a:pPr marL="971550" lvl="1" indent="-285750">
              <a:lnSpc>
                <a:spcPct val="90000"/>
              </a:lnSpc>
              <a:spcBef>
                <a:spcPts val="800"/>
              </a:spcBef>
              <a:buFont typeface="Arial,Sans-Serif"/>
              <a:buChar char="•"/>
            </a:pPr>
            <a:r>
              <a:rPr lang="de-DE"/>
              <a:t>Special </a:t>
            </a:r>
            <a:r>
              <a:rPr lang="de-DE" err="1"/>
              <a:t>focus</a:t>
            </a:r>
            <a:r>
              <a:rPr lang="de-DE"/>
              <a:t> on </a:t>
            </a:r>
            <a:r>
              <a:rPr lang="de-DE" err="1"/>
              <a:t>the</a:t>
            </a:r>
            <a:r>
              <a:rPr lang="de-DE"/>
              <a:t> chromophore </a:t>
            </a:r>
            <a:r>
              <a:rPr lang="de-DE" err="1"/>
              <a:t>as</a:t>
            </a:r>
            <a:r>
              <a:rPr lang="de-DE"/>
              <a:t> a </a:t>
            </a:r>
            <a:r>
              <a:rPr lang="de-DE" err="1"/>
              <a:t>mutational</a:t>
            </a:r>
            <a:r>
              <a:rPr lang="de-DE"/>
              <a:t> </a:t>
            </a:r>
            <a:r>
              <a:rPr lang="de-DE" err="1"/>
              <a:t>site</a:t>
            </a:r>
            <a:endParaRPr lang="de-DE"/>
          </a:p>
          <a:p>
            <a:pPr marL="971550" lvl="1" indent="-285750">
              <a:lnSpc>
                <a:spcPct val="90000"/>
              </a:lnSpc>
              <a:spcBef>
                <a:spcPts val="800"/>
              </a:spcBef>
              <a:buFont typeface="Arial,Sans-Serif"/>
              <a:buChar char="•"/>
            </a:pPr>
            <a:r>
              <a:rPr lang="de-DE" err="1"/>
              <a:t>Usage</a:t>
            </a:r>
            <a:r>
              <a:rPr lang="de-DE"/>
              <a:t> </a:t>
            </a:r>
            <a:r>
              <a:rPr lang="de-DE" err="1"/>
              <a:t>of</a:t>
            </a:r>
            <a:r>
              <a:rPr lang="de-DE"/>
              <a:t> </a:t>
            </a:r>
            <a:r>
              <a:rPr lang="de-DE" err="1"/>
              <a:t>extrema</a:t>
            </a:r>
            <a:r>
              <a:rPr lang="de-DE"/>
              <a:t> and </a:t>
            </a:r>
            <a:r>
              <a:rPr lang="de-DE" err="1"/>
              <a:t>dead-threshhold</a:t>
            </a:r>
            <a:r>
              <a:rPr lang="de-DE"/>
              <a:t> --&gt; </a:t>
            </a:r>
            <a:r>
              <a:rPr lang="de-DE" err="1"/>
              <a:t>pymole</a:t>
            </a:r>
            <a:r>
              <a:rPr lang="de-DE"/>
              <a:t> </a:t>
            </a:r>
            <a:r>
              <a:rPr lang="de-DE" err="1"/>
              <a:t>to</a:t>
            </a:r>
            <a:r>
              <a:rPr lang="de-DE"/>
              <a:t> </a:t>
            </a:r>
            <a:r>
              <a:rPr lang="de-DE" err="1"/>
              <a:t>display</a:t>
            </a:r>
            <a:r>
              <a:rPr lang="de-DE"/>
              <a:t> </a:t>
            </a:r>
            <a:r>
              <a:rPr lang="de-DE" err="1"/>
              <a:t>structure</a:t>
            </a:r>
            <a:endParaRPr lang="en-US"/>
          </a:p>
          <a:p>
            <a:endParaRPr lang="de-DE">
              <a:cs typeface="Calibri"/>
            </a:endParaRPr>
          </a:p>
        </p:txBody>
      </p:sp>
      <p:sp>
        <p:nvSpPr>
          <p:cNvPr id="4" name="Foliennummernplatzhalter 3"/>
          <p:cNvSpPr>
            <a:spLocks noGrp="1"/>
          </p:cNvSpPr>
          <p:nvPr>
            <p:ph type="sldNum" sz="quarter" idx="5"/>
          </p:nvPr>
        </p:nvSpPr>
        <p:spPr/>
        <p:txBody>
          <a:bodyPr/>
          <a:lstStyle/>
          <a:p>
            <a:fld id="{3EBA5BD7-F043-4D1B-AA17-CD412FC534DE}" type="slidenum">
              <a:rPr lang="de-DE" smtClean="0"/>
              <a:pPr/>
              <a:t>9</a:t>
            </a:fld>
            <a:endParaRPr lang="de-DE"/>
          </a:p>
        </p:txBody>
      </p:sp>
    </p:spTree>
    <p:extLst>
      <p:ext uri="{BB962C8B-B14F-4D97-AF65-F5344CB8AC3E}">
        <p14:creationId xmlns:p14="http://schemas.microsoft.com/office/powerpoint/2010/main" val="3894864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The </a:t>
            </a:r>
            <a:r>
              <a:rPr lang="de-DE" err="1"/>
              <a:t>contribution</a:t>
            </a:r>
            <a:r>
              <a:rPr lang="de-DE"/>
              <a:t> a </a:t>
            </a:r>
            <a:r>
              <a:rPr lang="de-DE" err="1"/>
              <a:t>ceratin</a:t>
            </a:r>
            <a:r>
              <a:rPr lang="de-DE"/>
              <a:t> </a:t>
            </a:r>
            <a:r>
              <a:rPr lang="de-DE" err="1"/>
              <a:t>amino</a:t>
            </a:r>
            <a:r>
              <a:rPr lang="de-DE"/>
              <a:t> </a:t>
            </a:r>
            <a:r>
              <a:rPr lang="de-DE" err="1"/>
              <a:t>acid</a:t>
            </a:r>
            <a:r>
              <a:rPr lang="de-DE"/>
              <a:t> </a:t>
            </a:r>
            <a:r>
              <a:rPr lang="de-DE" err="1"/>
              <a:t>makes</a:t>
            </a:r>
            <a:r>
              <a:rPr lang="de-DE"/>
              <a:t> </a:t>
            </a:r>
            <a:r>
              <a:rPr lang="de-DE" err="1"/>
              <a:t>to</a:t>
            </a:r>
            <a:r>
              <a:rPr lang="de-DE"/>
              <a:t> </a:t>
            </a:r>
            <a:r>
              <a:rPr lang="de-DE" err="1"/>
              <a:t>the</a:t>
            </a:r>
            <a:r>
              <a:rPr lang="de-DE"/>
              <a:t> </a:t>
            </a:r>
            <a:r>
              <a:rPr lang="de-DE" err="1"/>
              <a:t>fitness</a:t>
            </a:r>
            <a:r>
              <a:rPr lang="de-DE"/>
              <a:t> </a:t>
            </a:r>
            <a:r>
              <a:rPr lang="de-DE" err="1"/>
              <a:t>of</a:t>
            </a:r>
            <a:r>
              <a:rPr lang="de-DE"/>
              <a:t> a </a:t>
            </a:r>
            <a:r>
              <a:rPr lang="de-DE" err="1"/>
              <a:t>protein</a:t>
            </a:r>
            <a:endParaRPr lang="de-DE"/>
          </a:p>
          <a:p>
            <a:r>
              <a:rPr lang="de-DE" err="1"/>
              <a:t>Either</a:t>
            </a:r>
            <a:r>
              <a:rPr lang="de-DE"/>
              <a:t> </a:t>
            </a:r>
            <a:r>
              <a:rPr lang="de-DE" err="1"/>
              <a:t>independent</a:t>
            </a:r>
            <a:r>
              <a:rPr lang="de-DE"/>
              <a:t> </a:t>
            </a:r>
            <a:r>
              <a:rPr lang="de-DE" err="1"/>
              <a:t>or</a:t>
            </a:r>
            <a:r>
              <a:rPr lang="de-DE"/>
              <a:t> </a:t>
            </a:r>
            <a:r>
              <a:rPr lang="de-DE" err="1"/>
              <a:t>depends</a:t>
            </a:r>
            <a:r>
              <a:rPr lang="de-DE"/>
              <a:t> on </a:t>
            </a:r>
            <a:r>
              <a:rPr lang="de-DE" err="1"/>
              <a:t>other</a:t>
            </a:r>
            <a:r>
              <a:rPr lang="de-DE"/>
              <a:t> </a:t>
            </a:r>
            <a:r>
              <a:rPr lang="de-DE" err="1"/>
              <a:t>sites</a:t>
            </a:r>
            <a:endParaRPr lang="de-DE"/>
          </a:p>
        </p:txBody>
      </p:sp>
      <p:sp>
        <p:nvSpPr>
          <p:cNvPr id="4" name="Foliennummernplatzhalter 3"/>
          <p:cNvSpPr>
            <a:spLocks noGrp="1"/>
          </p:cNvSpPr>
          <p:nvPr>
            <p:ph type="sldNum" sz="quarter" idx="5"/>
          </p:nvPr>
        </p:nvSpPr>
        <p:spPr/>
        <p:txBody>
          <a:bodyPr/>
          <a:lstStyle/>
          <a:p>
            <a:fld id="{E28D4702-26A4-1B41-A22A-C9A84FDAD6D0}" type="slidenum">
              <a:rPr lang="de-DE" smtClean="0"/>
              <a:t>10</a:t>
            </a:fld>
            <a:endParaRPr lang="de-DE"/>
          </a:p>
        </p:txBody>
      </p:sp>
    </p:spTree>
    <p:extLst>
      <p:ext uri="{BB962C8B-B14F-4D97-AF65-F5344CB8AC3E}">
        <p14:creationId xmlns:p14="http://schemas.microsoft.com/office/powerpoint/2010/main" val="36709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Is</a:t>
            </a:r>
            <a:r>
              <a:rPr lang="de-DE"/>
              <a:t> </a:t>
            </a:r>
            <a:r>
              <a:rPr lang="de-DE" err="1"/>
              <a:t>the</a:t>
            </a:r>
            <a:r>
              <a:rPr lang="de-DE"/>
              <a:t> </a:t>
            </a:r>
            <a:r>
              <a:rPr lang="de-DE" err="1"/>
              <a:t>difference</a:t>
            </a:r>
            <a:r>
              <a:rPr lang="de-DE"/>
              <a:t> </a:t>
            </a:r>
            <a:r>
              <a:rPr lang="de-DE" err="1"/>
              <a:t>between</a:t>
            </a:r>
            <a:r>
              <a:rPr lang="de-DE"/>
              <a:t> </a:t>
            </a:r>
            <a:r>
              <a:rPr lang="de-DE" err="1"/>
              <a:t>the</a:t>
            </a:r>
            <a:r>
              <a:rPr lang="de-DE"/>
              <a:t> </a:t>
            </a:r>
            <a:r>
              <a:rPr lang="de-DE" err="1"/>
              <a:t>groups</a:t>
            </a:r>
            <a:r>
              <a:rPr lang="de-DE"/>
              <a:t> </a:t>
            </a:r>
            <a:r>
              <a:rPr lang="de-DE" err="1"/>
              <a:t>statistically</a:t>
            </a:r>
            <a:r>
              <a:rPr lang="de-DE"/>
              <a:t> relevant?</a:t>
            </a:r>
          </a:p>
        </p:txBody>
      </p:sp>
      <p:sp>
        <p:nvSpPr>
          <p:cNvPr id="4" name="Foliennummernplatzhalter 3"/>
          <p:cNvSpPr>
            <a:spLocks noGrp="1"/>
          </p:cNvSpPr>
          <p:nvPr>
            <p:ph type="sldNum" sz="quarter" idx="5"/>
          </p:nvPr>
        </p:nvSpPr>
        <p:spPr/>
        <p:txBody>
          <a:bodyPr/>
          <a:lstStyle/>
          <a:p>
            <a:fld id="{E28D4702-26A4-1B41-A22A-C9A84FDAD6D0}" type="slidenum">
              <a:rPr lang="de-DE" smtClean="0"/>
              <a:t>14</a:t>
            </a:fld>
            <a:endParaRPr lang="de-DE"/>
          </a:p>
        </p:txBody>
      </p:sp>
    </p:spTree>
    <p:extLst>
      <p:ext uri="{BB962C8B-B14F-4D97-AF65-F5344CB8AC3E}">
        <p14:creationId xmlns:p14="http://schemas.microsoft.com/office/powerpoint/2010/main" val="202218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7" name="Date Placeholder 6"/>
          <p:cNvSpPr>
            <a:spLocks noGrp="1"/>
          </p:cNvSpPr>
          <p:nvPr>
            <p:ph type="dt" sz="half" idx="10"/>
          </p:nvPr>
        </p:nvSpPr>
        <p:spPr/>
        <p:txBody>
          <a:bodyPr/>
          <a:lstStyle/>
          <a:p>
            <a:endParaRPr lang="en-DE"/>
          </a:p>
        </p:txBody>
      </p:sp>
      <p:sp>
        <p:nvSpPr>
          <p:cNvPr id="8" name="Footer Placeholder 7"/>
          <p:cNvSpPr>
            <a:spLocks noGrp="1"/>
          </p:cNvSpPr>
          <p:nvPr>
            <p:ph type="ftr" sz="quarter" idx="11"/>
          </p:nvPr>
        </p:nvSpPr>
        <p:spPr/>
        <p:txBody>
          <a:bodyPr/>
          <a:lstStyle/>
          <a:p>
            <a:r>
              <a:rPr lang="de-DE"/>
              <a:t>hello</a:t>
            </a:r>
            <a:endParaRPr lang="en-D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41279125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DE"/>
          </a:p>
        </p:txBody>
      </p:sp>
      <p:sp>
        <p:nvSpPr>
          <p:cNvPr id="5" name="Footer Placeholder 4"/>
          <p:cNvSpPr>
            <a:spLocks noGrp="1"/>
          </p:cNvSpPr>
          <p:nvPr>
            <p:ph type="ftr" sz="quarter" idx="11"/>
          </p:nvPr>
        </p:nvSpPr>
        <p:spPr/>
        <p:txBody>
          <a:bodyPr/>
          <a:lstStyle/>
          <a:p>
            <a:r>
              <a:rPr lang="de-DE"/>
              <a:t>hello</a:t>
            </a:r>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312333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DE"/>
          </a:p>
        </p:txBody>
      </p:sp>
      <p:sp>
        <p:nvSpPr>
          <p:cNvPr id="5" name="Footer Placeholder 4"/>
          <p:cNvSpPr>
            <a:spLocks noGrp="1"/>
          </p:cNvSpPr>
          <p:nvPr>
            <p:ph type="ftr" sz="quarter" idx="11"/>
          </p:nvPr>
        </p:nvSpPr>
        <p:spPr/>
        <p:txBody>
          <a:bodyPr/>
          <a:lstStyle/>
          <a:p>
            <a:r>
              <a:rPr lang="de-DE"/>
              <a:t>hello</a:t>
            </a:r>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198869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endParaRPr lang="en-DE"/>
          </a:p>
        </p:txBody>
      </p:sp>
      <p:sp>
        <p:nvSpPr>
          <p:cNvPr id="8" name="Footer Placeholder 7"/>
          <p:cNvSpPr>
            <a:spLocks noGrp="1"/>
          </p:cNvSpPr>
          <p:nvPr>
            <p:ph type="ftr" sz="quarter" idx="11"/>
          </p:nvPr>
        </p:nvSpPr>
        <p:spPr/>
        <p:txBody>
          <a:bodyPr/>
          <a:lstStyle/>
          <a:p>
            <a:r>
              <a:rPr lang="de-DE"/>
              <a:t>hello</a:t>
            </a:r>
            <a:endParaRPr lang="en-D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204477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endParaRPr lang="en-DE"/>
          </a:p>
        </p:txBody>
      </p:sp>
      <p:sp>
        <p:nvSpPr>
          <p:cNvPr id="8" name="Footer Placeholder 7"/>
          <p:cNvSpPr>
            <a:spLocks noGrp="1"/>
          </p:cNvSpPr>
          <p:nvPr>
            <p:ph type="ftr" sz="quarter" idx="11"/>
          </p:nvPr>
        </p:nvSpPr>
        <p:spPr/>
        <p:txBody>
          <a:bodyPr/>
          <a:lstStyle/>
          <a:p>
            <a:r>
              <a:rPr lang="de-DE"/>
              <a:t>hello</a:t>
            </a:r>
            <a:endParaRPr lang="en-D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9464000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endParaRPr lang="en-DE"/>
          </a:p>
        </p:txBody>
      </p:sp>
      <p:sp>
        <p:nvSpPr>
          <p:cNvPr id="9" name="Footer Placeholder 8"/>
          <p:cNvSpPr>
            <a:spLocks noGrp="1"/>
          </p:cNvSpPr>
          <p:nvPr>
            <p:ph type="ftr" sz="quarter" idx="11"/>
          </p:nvPr>
        </p:nvSpPr>
        <p:spPr/>
        <p:txBody>
          <a:bodyPr/>
          <a:lstStyle/>
          <a:p>
            <a:r>
              <a:rPr lang="de-DE"/>
              <a:t>hello</a:t>
            </a:r>
            <a:endParaRPr lang="en-DE"/>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187004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endParaRPr lang="en-DE"/>
          </a:p>
        </p:txBody>
      </p:sp>
      <p:sp>
        <p:nvSpPr>
          <p:cNvPr id="8" name="Footer Placeholder 7"/>
          <p:cNvSpPr>
            <a:spLocks noGrp="1"/>
          </p:cNvSpPr>
          <p:nvPr>
            <p:ph type="ftr" sz="quarter" idx="11"/>
          </p:nvPr>
        </p:nvSpPr>
        <p:spPr/>
        <p:txBody>
          <a:bodyPr/>
          <a:lstStyle/>
          <a:p>
            <a:r>
              <a:rPr lang="de-DE"/>
              <a:t>hello</a:t>
            </a:r>
            <a:endParaRPr lang="en-D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
        <p:nvSpPr>
          <p:cNvPr id="10" name="Title 9"/>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6751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endParaRPr lang="en-DE"/>
          </a:p>
        </p:txBody>
      </p:sp>
      <p:sp>
        <p:nvSpPr>
          <p:cNvPr id="4" name="Footer Placeholder 3"/>
          <p:cNvSpPr>
            <a:spLocks noGrp="1"/>
          </p:cNvSpPr>
          <p:nvPr>
            <p:ph type="ftr" sz="quarter" idx="11"/>
          </p:nvPr>
        </p:nvSpPr>
        <p:spPr/>
        <p:txBody>
          <a:bodyPr/>
          <a:lstStyle/>
          <a:p>
            <a:r>
              <a:rPr lang="de-DE"/>
              <a:t>hello</a:t>
            </a:r>
            <a:endParaRPr lang="en-D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359648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82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endParaRPr lang="en-D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de-DE"/>
              <a:t>hello</a:t>
            </a:r>
            <a:endParaRPr lang="en-DE"/>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116875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D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de-DE"/>
              <a:t>hello</a:t>
            </a:r>
            <a:endParaRPr lang="en-DE"/>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DE" smtClean="0"/>
              <a:pPr marL="0" lvl="0" indent="0" algn="r" rtl="0">
                <a:spcBef>
                  <a:spcPts val="0"/>
                </a:spcBef>
                <a:spcAft>
                  <a:spcPts val="0"/>
                </a:spcAft>
                <a:buNone/>
              </a:pPr>
              <a:t>‹Nr.›</a:t>
            </a:fld>
            <a:endParaRPr lang="de-DE"/>
          </a:p>
        </p:txBody>
      </p:sp>
    </p:spTree>
    <p:extLst>
      <p:ext uri="{BB962C8B-B14F-4D97-AF65-F5344CB8AC3E}">
        <p14:creationId xmlns:p14="http://schemas.microsoft.com/office/powerpoint/2010/main" val="39880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hello</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B71BB7F-D773-2E47-B37A-3311D2598B9F}" type="slidenum">
              <a:rPr lang="en-US" smtClean="0"/>
              <a:t>‹Nr.›</a:t>
            </a:fld>
            <a:endParaRPr lang="en-US"/>
          </a:p>
        </p:txBody>
      </p:sp>
    </p:spTree>
    <p:extLst>
      <p:ext uri="{BB962C8B-B14F-4D97-AF65-F5344CB8AC3E}">
        <p14:creationId xmlns:p14="http://schemas.microsoft.com/office/powerpoint/2010/main" val="37001724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www.pnas.org/doi/full/10.1073/pnas.1412933112#con2" TargetMode="External"/><Relationship Id="rId5" Type="http://schemas.openxmlformats.org/officeDocument/2006/relationships/hyperlink" Target="https://www.pnas.org/doi/full/10.1073/pnas.1412933112#con1" TargetMode="External"/><Relationship Id="rId4" Type="http://schemas.openxmlformats.org/officeDocument/2006/relationships/hyperlink" Target="https://theshahlab.org/research/epistasis-prote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atisticshowto.com/ratios-and-rates/?_gl=1*1r1f2mg*_up*MQ..*_ga*MTAwOTM3MDQ1OS4xNjg0MzA0ODg2*_ga_BDDC5TR12E*MTY4NDMwNDg4NS4xLjAuMTY4NDMwNDg4NS4wLjAuM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tatisticshowto.com/sample/" TargetMode="External"/><Relationship Id="rId4" Type="http://schemas.openxmlformats.org/officeDocument/2006/relationships/hyperlink" Target="https://www.statisticshowto.com/probability-and-statistics/probability-main-inde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ctrTitle"/>
          </p:nvPr>
        </p:nvSpPr>
        <p:spPr>
          <a:xfrm>
            <a:off x="1626765" y="584201"/>
            <a:ext cx="9095941" cy="2020845"/>
          </a:xfrm>
          <a:prstGeom prst="rect">
            <a:avLst/>
          </a:prstGeom>
          <a:noFill/>
          <a:ln>
            <a:noFill/>
          </a:ln>
        </p:spPr>
        <p:txBody>
          <a:bodyPr spcFirstLastPara="1" wrap="square" lIns="121875" tIns="60925" rIns="121875" bIns="60925" anchor="b" anchorCtr="0">
            <a:normAutofit/>
          </a:bodyPr>
          <a:lstStyle/>
          <a:p>
            <a:r>
              <a:rPr lang="de-DE"/>
              <a:t>Project </a:t>
            </a:r>
            <a:r>
              <a:rPr lang="de-DE" err="1"/>
              <a:t>Proposal</a:t>
            </a:r>
            <a:r>
              <a:rPr lang="de-DE"/>
              <a:t> – GFP Dataset</a:t>
            </a:r>
            <a:endParaRPr/>
          </a:p>
        </p:txBody>
      </p:sp>
      <p:sp>
        <p:nvSpPr>
          <p:cNvPr id="118" name="Google Shape;118;p3"/>
          <p:cNvSpPr txBox="1">
            <a:spLocks noGrp="1"/>
          </p:cNvSpPr>
          <p:nvPr>
            <p:ph type="subTitle" idx="1"/>
          </p:nvPr>
        </p:nvSpPr>
        <p:spPr>
          <a:xfrm>
            <a:off x="1626765" y="2616200"/>
            <a:ext cx="8735325" cy="1752600"/>
          </a:xfrm>
          <a:prstGeom prst="rect">
            <a:avLst/>
          </a:prstGeom>
          <a:noFill/>
          <a:ln>
            <a:noFill/>
          </a:ln>
        </p:spPr>
        <p:txBody>
          <a:bodyPr spcFirstLastPara="1" wrap="square" lIns="121875" tIns="60925" rIns="121875" bIns="60925" anchor="t" anchorCtr="0">
            <a:normAutofit fontScale="85000" lnSpcReduction="20000"/>
          </a:bodyPr>
          <a:lstStyle/>
          <a:p>
            <a:pPr marL="0" indent="0"/>
            <a:r>
              <a:rPr lang="de-DE">
                <a:solidFill>
                  <a:schemeClr val="tx2">
                    <a:lumMod val="60000"/>
                    <a:lumOff val="40000"/>
                  </a:schemeClr>
                </a:solidFill>
              </a:rPr>
              <a:t>DATA ANALYSIS 2023</a:t>
            </a:r>
          </a:p>
          <a:p>
            <a:pPr marL="0" indent="0"/>
            <a:endParaRPr lang="de-DE"/>
          </a:p>
          <a:p>
            <a:pPr marL="0" indent="0"/>
            <a:r>
              <a:rPr lang="de-DE">
                <a:solidFill>
                  <a:schemeClr val="bg1"/>
                </a:solidFill>
              </a:rPr>
              <a:t>17.05.2023</a:t>
            </a:r>
          </a:p>
          <a:p>
            <a:r>
              <a:rPr lang="de-DE">
                <a:solidFill>
                  <a:schemeClr val="tx2">
                    <a:lumMod val="60000"/>
                    <a:lumOff val="40000"/>
                  </a:schemeClr>
                </a:solidFill>
              </a:rPr>
              <a:t>A </a:t>
            </a:r>
            <a:r>
              <a:rPr lang="de-DE" err="1">
                <a:solidFill>
                  <a:schemeClr val="tx2">
                    <a:lumMod val="60000"/>
                    <a:lumOff val="40000"/>
                  </a:schemeClr>
                </a:solidFill>
              </a:rPr>
              <a:t>presentation</a:t>
            </a:r>
            <a:r>
              <a:rPr lang="de-DE">
                <a:solidFill>
                  <a:schemeClr val="tx2">
                    <a:lumMod val="60000"/>
                    <a:lumOff val="40000"/>
                  </a:schemeClr>
                </a:solidFill>
              </a:rPr>
              <a:t> </a:t>
            </a:r>
            <a:r>
              <a:rPr lang="de-DE" err="1">
                <a:solidFill>
                  <a:schemeClr val="tx2">
                    <a:lumMod val="60000"/>
                    <a:lumOff val="40000"/>
                  </a:schemeClr>
                </a:solidFill>
              </a:rPr>
              <a:t>by</a:t>
            </a:r>
            <a:r>
              <a:rPr lang="de-DE">
                <a:solidFill>
                  <a:schemeClr val="tx2">
                    <a:lumMod val="60000"/>
                    <a:lumOff val="40000"/>
                  </a:schemeClr>
                </a:solidFill>
              </a:rPr>
              <a:t>: ​</a:t>
            </a:r>
            <a:br>
              <a:rPr lang="de-DE"/>
            </a:br>
            <a:r>
              <a:rPr lang="de-DE">
                <a:solidFill>
                  <a:schemeClr val="tx2">
                    <a:lumMod val="60000"/>
                    <a:lumOff val="40000"/>
                  </a:schemeClr>
                </a:solidFill>
              </a:rPr>
              <a:t>Angela Ma, Roman </a:t>
            </a:r>
            <a:r>
              <a:rPr lang="de-DE" err="1">
                <a:solidFill>
                  <a:schemeClr val="tx2">
                    <a:lumMod val="60000"/>
                    <a:lumOff val="40000"/>
                  </a:schemeClr>
                </a:solidFill>
              </a:rPr>
              <a:t>Kurley</a:t>
            </a:r>
            <a:r>
              <a:rPr lang="de-DE">
                <a:solidFill>
                  <a:schemeClr val="tx2">
                    <a:lumMod val="60000"/>
                    <a:lumOff val="40000"/>
                  </a:schemeClr>
                </a:solidFill>
              </a:rPr>
              <a:t>, Lisa Duttenhöfer, Rebecca Ress</a:t>
            </a:r>
          </a:p>
          <a:p>
            <a:pPr marL="0" indent="0"/>
            <a:endParaRPr lang="de-DE"/>
          </a:p>
          <a:p>
            <a:pPr marL="0" indent="0"/>
            <a:endParaRPr lang="de-DE"/>
          </a:p>
          <a:p>
            <a:pPr marL="0" indent="0"/>
            <a:endParaRPr lang="de-DE"/>
          </a:p>
        </p:txBody>
      </p:sp>
      <p:sp>
        <p:nvSpPr>
          <p:cNvPr id="2" name="Textfeld 1">
            <a:extLst>
              <a:ext uri="{FF2B5EF4-FFF2-40B4-BE49-F238E27FC236}">
                <a16:creationId xmlns:a16="http://schemas.microsoft.com/office/drawing/2014/main" id="{65142029-8BF2-70D3-2527-E60ABA42EEDD}"/>
              </a:ext>
            </a:extLst>
          </p:cNvPr>
          <p:cNvSpPr txBox="1"/>
          <p:nvPr/>
        </p:nvSpPr>
        <p:spPr>
          <a:xfrm>
            <a:off x="4724400" y="320040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35253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DAC7C-0532-394D-B6CC-2614E50CA2F9}"/>
              </a:ext>
            </a:extLst>
          </p:cNvPr>
          <p:cNvSpPr>
            <a:spLocks noGrp="1"/>
          </p:cNvSpPr>
          <p:nvPr>
            <p:ph type="title"/>
          </p:nvPr>
        </p:nvSpPr>
        <p:spPr/>
        <p:txBody>
          <a:bodyPr/>
          <a:lstStyle/>
          <a:p>
            <a:r>
              <a:rPr lang="de-DE" err="1"/>
              <a:t>Epistasis</a:t>
            </a:r>
            <a:endParaRPr lang="de-DE"/>
          </a:p>
        </p:txBody>
      </p:sp>
      <p:sp>
        <p:nvSpPr>
          <p:cNvPr id="3" name="Inhaltsplatzhalter 2">
            <a:extLst>
              <a:ext uri="{FF2B5EF4-FFF2-40B4-BE49-F238E27FC236}">
                <a16:creationId xmlns:a16="http://schemas.microsoft.com/office/drawing/2014/main" id="{038AA0C5-AABB-36F0-D8E2-B8444352D79E}"/>
              </a:ext>
            </a:extLst>
          </p:cNvPr>
          <p:cNvSpPr>
            <a:spLocks noGrp="1"/>
          </p:cNvSpPr>
          <p:nvPr>
            <p:ph idx="1"/>
          </p:nvPr>
        </p:nvSpPr>
        <p:spPr>
          <a:xfrm>
            <a:off x="524828" y="2249178"/>
            <a:ext cx="11003796" cy="4090638"/>
          </a:xfrm>
        </p:spPr>
        <p:txBody>
          <a:bodyPr>
            <a:normAutofit fontScale="92500" lnSpcReduction="20000"/>
          </a:bodyPr>
          <a:lstStyle/>
          <a:p>
            <a:r>
              <a:rPr lang="de-DE" sz="2200" b="0" i="0" u="none" strike="noStrike" err="1">
                <a:solidFill>
                  <a:srgbClr val="333333"/>
                </a:solidFill>
                <a:effectLst/>
                <a:latin typeface="Helvetica Neue" panose="02000503000000020004" pitchFamily="2" charset="0"/>
              </a:rPr>
              <a:t>whether</a:t>
            </a:r>
            <a:r>
              <a:rPr lang="de-DE" sz="2200" b="0" i="0" u="none" strike="noStrike">
                <a:solidFill>
                  <a:srgbClr val="333333"/>
                </a:solidFill>
                <a:effectLst/>
                <a:latin typeface="Helvetica Neue" panose="02000503000000020004" pitchFamily="2" charset="0"/>
              </a:rPr>
              <a:t> an </a:t>
            </a:r>
            <a:r>
              <a:rPr lang="de-DE" sz="2200" b="0" i="0" u="none" strike="noStrike" err="1">
                <a:solidFill>
                  <a:srgbClr val="333333"/>
                </a:solidFill>
                <a:effectLst/>
                <a:latin typeface="Helvetica Neue" panose="02000503000000020004" pitchFamily="2" charset="0"/>
              </a:rPr>
              <a:t>amino</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acid</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that</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occurs</a:t>
            </a:r>
            <a:r>
              <a:rPr lang="de-DE" sz="2200" b="0" i="0" u="none" strike="noStrike">
                <a:solidFill>
                  <a:srgbClr val="333333"/>
                </a:solidFill>
                <a:effectLst/>
                <a:latin typeface="Helvetica Neue" panose="02000503000000020004" pitchFamily="2" charset="0"/>
              </a:rPr>
              <a:t> at a </a:t>
            </a:r>
            <a:r>
              <a:rPr lang="de-DE" sz="2200" b="0" i="0" u="none" strike="noStrike" err="1">
                <a:solidFill>
                  <a:srgbClr val="333333"/>
                </a:solidFill>
                <a:effectLst/>
                <a:latin typeface="Helvetica Neue" panose="02000503000000020004" pitchFamily="2" charset="0"/>
              </a:rPr>
              <a:t>given</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site</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makes</a:t>
            </a:r>
            <a:r>
              <a:rPr lang="de-DE" sz="2200" b="0" i="0" u="none" strike="noStrike">
                <a:solidFill>
                  <a:srgbClr val="333333"/>
                </a:solidFill>
                <a:effectLst/>
                <a:latin typeface="Helvetica Neue" panose="02000503000000020004" pitchFamily="2" charset="0"/>
              </a:rPr>
              <a:t> </a:t>
            </a:r>
            <a:r>
              <a:rPr lang="de-DE" sz="2200" b="1" i="0" u="none" strike="noStrike">
                <a:solidFill>
                  <a:srgbClr val="333333"/>
                </a:solidFill>
                <a:effectLst/>
                <a:latin typeface="Helvetica Neue" panose="02000503000000020004" pitchFamily="2" charset="0"/>
              </a:rPr>
              <a:t>an </a:t>
            </a:r>
            <a:r>
              <a:rPr lang="de-DE" sz="2200" b="1" i="0" u="none" strike="noStrike" err="1">
                <a:solidFill>
                  <a:schemeClr val="tx2"/>
                </a:solidFill>
                <a:effectLst/>
                <a:latin typeface="Helvetica Neue" panose="02000503000000020004" pitchFamily="2" charset="0"/>
              </a:rPr>
              <a:t>independent</a:t>
            </a:r>
            <a:r>
              <a:rPr lang="de-DE" sz="2200" b="1" i="0" u="none" strike="noStrike">
                <a:solidFill>
                  <a:schemeClr val="tx2"/>
                </a:solidFill>
                <a:effectLst/>
                <a:latin typeface="Helvetica Neue" panose="02000503000000020004" pitchFamily="2" charset="0"/>
              </a:rPr>
              <a:t> </a:t>
            </a:r>
            <a:r>
              <a:rPr lang="de-DE" sz="2200" b="1" i="0" u="none" strike="noStrike" err="1">
                <a:solidFill>
                  <a:schemeClr val="tx2"/>
                </a:solidFill>
                <a:effectLst/>
                <a:latin typeface="Helvetica Neue" panose="02000503000000020004" pitchFamily="2" charset="0"/>
              </a:rPr>
              <a:t>contribution</a:t>
            </a:r>
            <a:r>
              <a:rPr lang="de-DE" sz="2200" b="0" i="0" u="none" strike="noStrike">
                <a:solidFill>
                  <a:schemeClr val="tx2"/>
                </a:solidFill>
                <a:effectLst/>
                <a:latin typeface="Helvetica Neue" panose="02000503000000020004" pitchFamily="2" charset="0"/>
              </a:rPr>
              <a:t> </a:t>
            </a:r>
            <a:r>
              <a:rPr lang="de-DE" sz="2200" b="0" i="0" u="none" strike="noStrike" err="1">
                <a:solidFill>
                  <a:schemeClr val="tx2"/>
                </a:solidFill>
                <a:effectLst/>
                <a:latin typeface="Helvetica Neue" panose="02000503000000020004" pitchFamily="2" charset="0"/>
              </a:rPr>
              <a:t>to</a:t>
            </a:r>
            <a:r>
              <a:rPr lang="de-DE" sz="2200" b="0" i="0" u="none" strike="noStrike">
                <a:solidFill>
                  <a:schemeClr val="tx2"/>
                </a:solidFill>
                <a:effectLst/>
                <a:latin typeface="Helvetica Neue" panose="02000503000000020004" pitchFamily="2" charset="0"/>
              </a:rPr>
              <a:t> </a:t>
            </a:r>
            <a:r>
              <a:rPr lang="de-DE" sz="2200" b="0" i="0" u="none" strike="noStrike" err="1">
                <a:solidFill>
                  <a:schemeClr val="tx2"/>
                </a:solidFill>
                <a:effectLst/>
                <a:latin typeface="Helvetica Neue" panose="02000503000000020004" pitchFamily="2" charset="0"/>
              </a:rPr>
              <a:t>fitness</a:t>
            </a:r>
            <a:r>
              <a:rPr lang="de-DE" sz="2200" b="0"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or</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whether</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its</a:t>
            </a:r>
            <a:r>
              <a:rPr lang="de-DE" sz="2200" b="0"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contribution</a:t>
            </a:r>
            <a:r>
              <a:rPr lang="de-DE" sz="2200" b="1"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depends</a:t>
            </a:r>
            <a:r>
              <a:rPr lang="de-DE" sz="2200" b="1" i="0" u="none" strike="noStrike">
                <a:solidFill>
                  <a:srgbClr val="333333"/>
                </a:solidFill>
                <a:effectLst/>
                <a:latin typeface="Helvetica Neue" panose="02000503000000020004" pitchFamily="2" charset="0"/>
              </a:rPr>
              <a:t> on </a:t>
            </a:r>
            <a:r>
              <a:rPr lang="de-DE" sz="2200" b="1" i="0" u="none" strike="noStrike" err="1">
                <a:solidFill>
                  <a:srgbClr val="333333"/>
                </a:solidFill>
                <a:effectLst/>
                <a:latin typeface="Helvetica Neue" panose="02000503000000020004" pitchFamily="2" charset="0"/>
              </a:rPr>
              <a:t>the</a:t>
            </a:r>
            <a:r>
              <a:rPr lang="de-DE" sz="2200" b="1"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state</a:t>
            </a:r>
            <a:r>
              <a:rPr lang="de-DE" sz="2200" b="1"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of</a:t>
            </a:r>
            <a:r>
              <a:rPr lang="de-DE" sz="2200" b="1"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other</a:t>
            </a:r>
            <a:r>
              <a:rPr lang="de-DE" sz="2200" b="1" i="0" u="none" strike="noStrike">
                <a:solidFill>
                  <a:srgbClr val="333333"/>
                </a:solidFill>
                <a:effectLst/>
                <a:latin typeface="Helvetica Neue" panose="02000503000000020004" pitchFamily="2" charset="0"/>
              </a:rPr>
              <a:t> </a:t>
            </a:r>
            <a:r>
              <a:rPr lang="de-DE" sz="2200" b="1" i="0" u="none" strike="noStrike" err="1">
                <a:solidFill>
                  <a:srgbClr val="333333"/>
                </a:solidFill>
                <a:effectLst/>
                <a:latin typeface="Helvetica Neue" panose="02000503000000020004" pitchFamily="2" charset="0"/>
              </a:rPr>
              <a:t>sites</a:t>
            </a:r>
            <a:r>
              <a:rPr lang="de-DE" sz="2200" b="0" i="0" u="none" strike="noStrike">
                <a:solidFill>
                  <a:srgbClr val="333333"/>
                </a:solidFill>
                <a:effectLst/>
                <a:latin typeface="Helvetica Neue" panose="02000503000000020004" pitchFamily="2" charset="0"/>
              </a:rPr>
              <a:t> in </a:t>
            </a:r>
            <a:r>
              <a:rPr lang="de-DE" sz="2200" b="0" i="0" u="none" strike="noStrike" err="1">
                <a:solidFill>
                  <a:srgbClr val="333333"/>
                </a:solidFill>
                <a:effectLst/>
                <a:latin typeface="Helvetica Neue" panose="02000503000000020004" pitchFamily="2" charset="0"/>
              </a:rPr>
              <a:t>the</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organism’s</a:t>
            </a:r>
            <a:r>
              <a:rPr lang="de-DE" sz="2200" b="0" i="0" u="none" strike="noStrike">
                <a:solidFill>
                  <a:srgbClr val="333333"/>
                </a:solidFill>
                <a:effectLst/>
                <a:latin typeface="Helvetica Neue" panose="02000503000000020004" pitchFamily="2" charset="0"/>
              </a:rPr>
              <a:t> </a:t>
            </a:r>
            <a:r>
              <a:rPr lang="de-DE" sz="2200" b="0" i="0" u="none" strike="noStrike" err="1">
                <a:solidFill>
                  <a:srgbClr val="333333"/>
                </a:solidFill>
                <a:effectLst/>
                <a:latin typeface="Helvetica Neue" panose="02000503000000020004" pitchFamily="2" charset="0"/>
              </a:rPr>
              <a:t>genom</a:t>
            </a:r>
            <a:endParaRPr lang="de-DE" sz="2200" b="0" i="0" u="none" strike="noStrike">
              <a:solidFill>
                <a:srgbClr val="333333"/>
              </a:solidFill>
              <a:effectLst/>
              <a:latin typeface="Helvetica Neue" panose="02000503000000020004" pitchFamily="2" charset="0"/>
            </a:endParaRPr>
          </a:p>
          <a:p>
            <a:pPr marL="0" indent="0">
              <a:buNone/>
            </a:pPr>
            <a:r>
              <a:rPr lang="de-DE" sz="2200">
                <a:solidFill>
                  <a:srgbClr val="333333"/>
                </a:solidFill>
                <a:latin typeface="Helvetica Neue" panose="02000503000000020004" pitchFamily="2" charset="0"/>
                <a:sym typeface="Wingdings" pitchFamily="2" charset="2"/>
              </a:rPr>
              <a:t> </a:t>
            </a:r>
            <a:r>
              <a:rPr lang="de-DE" sz="2200" err="1">
                <a:solidFill>
                  <a:srgbClr val="333333"/>
                </a:solidFill>
                <a:latin typeface="Helvetica Neue" panose="02000503000000020004" pitchFamily="2" charset="0"/>
              </a:rPr>
              <a:t>Evolutionary</a:t>
            </a:r>
            <a:r>
              <a:rPr lang="de-DE" sz="2200">
                <a:solidFill>
                  <a:srgbClr val="333333"/>
                </a:solidFill>
                <a:latin typeface="Helvetica Neue" panose="02000503000000020004" pitchFamily="2" charset="0"/>
              </a:rPr>
              <a:t> </a:t>
            </a:r>
            <a:r>
              <a:rPr lang="de-DE" sz="2200" err="1">
                <a:solidFill>
                  <a:srgbClr val="333333"/>
                </a:solidFill>
                <a:latin typeface="Helvetica Neue" panose="02000503000000020004" pitchFamily="2" charset="0"/>
              </a:rPr>
              <a:t>predictions</a:t>
            </a:r>
            <a:endParaRPr lang="de-DE" sz="2200">
              <a:solidFill>
                <a:srgbClr val="333333"/>
              </a:solidFill>
              <a:latin typeface="Helvetica Neue" panose="02000503000000020004" pitchFamily="2" charset="0"/>
            </a:endParaRPr>
          </a:p>
          <a:p>
            <a:pPr marL="0" indent="0">
              <a:buNone/>
            </a:pPr>
            <a:endParaRPr lang="de-DE" sz="2200">
              <a:solidFill>
                <a:srgbClr val="333333"/>
              </a:solidFill>
              <a:latin typeface="Helvetica Neue" panose="02000503000000020004" pitchFamily="2" charset="0"/>
            </a:endParaRPr>
          </a:p>
          <a:p>
            <a:r>
              <a:rPr lang="de-DE" sz="2200" err="1"/>
              <a:t>Testing</a:t>
            </a:r>
            <a:r>
              <a:rPr lang="de-DE" sz="2200"/>
              <a:t> </a:t>
            </a:r>
            <a:r>
              <a:rPr lang="de-DE" sz="2200" err="1"/>
              <a:t>the</a:t>
            </a:r>
            <a:r>
              <a:rPr lang="de-DE" sz="2200"/>
              <a:t> </a:t>
            </a:r>
            <a:r>
              <a:rPr lang="de-DE" sz="2200" err="1"/>
              <a:t>influence</a:t>
            </a:r>
            <a:r>
              <a:rPr lang="de-DE" sz="2200"/>
              <a:t> </a:t>
            </a:r>
            <a:r>
              <a:rPr lang="de-DE" sz="2200" err="1"/>
              <a:t>of</a:t>
            </a:r>
            <a:r>
              <a:rPr lang="de-DE" sz="2200"/>
              <a:t> </a:t>
            </a:r>
            <a:r>
              <a:rPr lang="de-DE" sz="2200" err="1"/>
              <a:t>epistasis</a:t>
            </a:r>
            <a:r>
              <a:rPr lang="de-DE" sz="2200"/>
              <a:t> on </a:t>
            </a:r>
            <a:r>
              <a:rPr lang="de-DE" sz="2200" err="1"/>
              <a:t>fitness</a:t>
            </a:r>
            <a:r>
              <a:rPr lang="de-DE" sz="2200"/>
              <a:t> </a:t>
            </a:r>
            <a:r>
              <a:rPr lang="de-DE" sz="2200" err="1"/>
              <a:t>levels</a:t>
            </a:r>
            <a:r>
              <a:rPr lang="de-DE" sz="2200"/>
              <a:t>:</a:t>
            </a:r>
          </a:p>
          <a:p>
            <a:r>
              <a:rPr lang="de-DE" sz="2200" err="1"/>
              <a:t>How</a:t>
            </a:r>
            <a:r>
              <a:rPr lang="de-DE" sz="2200"/>
              <a:t> </a:t>
            </a:r>
            <a:r>
              <a:rPr lang="de-DE" sz="2200" err="1"/>
              <a:t>much</a:t>
            </a:r>
            <a:r>
              <a:rPr lang="de-DE" sz="2200"/>
              <a:t> </a:t>
            </a:r>
            <a:r>
              <a:rPr lang="de-DE" sz="2200" err="1"/>
              <a:t>of</a:t>
            </a:r>
            <a:r>
              <a:rPr lang="de-DE" sz="2200"/>
              <a:t> </a:t>
            </a:r>
            <a:r>
              <a:rPr lang="de-DE" sz="2200" err="1"/>
              <a:t>the</a:t>
            </a:r>
            <a:r>
              <a:rPr lang="de-DE" sz="2200"/>
              <a:t> sample </a:t>
            </a:r>
            <a:r>
              <a:rPr lang="de-DE" sz="2200" err="1"/>
              <a:t>variance</a:t>
            </a:r>
            <a:r>
              <a:rPr lang="de-DE" sz="2200"/>
              <a:t> </a:t>
            </a:r>
            <a:r>
              <a:rPr lang="de-DE" sz="2200" err="1"/>
              <a:t>can</a:t>
            </a:r>
            <a:r>
              <a:rPr lang="de-DE" sz="2200"/>
              <a:t> </a:t>
            </a:r>
            <a:r>
              <a:rPr lang="de-DE" sz="2200" err="1"/>
              <a:t>be</a:t>
            </a:r>
            <a:r>
              <a:rPr lang="de-DE" sz="2200"/>
              <a:t> </a:t>
            </a:r>
            <a:r>
              <a:rPr lang="de-DE" sz="2200" err="1"/>
              <a:t>explained</a:t>
            </a:r>
            <a:r>
              <a:rPr lang="de-DE" sz="2200"/>
              <a:t> </a:t>
            </a:r>
            <a:r>
              <a:rPr lang="de-DE" sz="2200" err="1"/>
              <a:t>by</a:t>
            </a:r>
            <a:r>
              <a:rPr lang="de-DE" sz="2200"/>
              <a:t> a non-</a:t>
            </a:r>
            <a:r>
              <a:rPr lang="de-DE" sz="2200" err="1"/>
              <a:t>epistatic</a:t>
            </a:r>
            <a:r>
              <a:rPr lang="de-DE" sz="2200"/>
              <a:t> </a:t>
            </a:r>
            <a:r>
              <a:rPr lang="de-DE" sz="2200" err="1"/>
              <a:t>model</a:t>
            </a:r>
            <a:r>
              <a:rPr lang="de-DE" sz="2200"/>
              <a:t>?</a:t>
            </a:r>
          </a:p>
          <a:p>
            <a:pPr marL="0" indent="0">
              <a:buNone/>
            </a:pPr>
            <a:r>
              <a:rPr lang="de-DE" sz="2200">
                <a:sym typeface="Wingdings" pitchFamily="2" charset="2"/>
              </a:rPr>
              <a:t></a:t>
            </a:r>
            <a:r>
              <a:rPr lang="de-DE" sz="2200" err="1">
                <a:sym typeface="Wingdings" pitchFamily="2" charset="2"/>
              </a:rPr>
              <a:t>using</a:t>
            </a:r>
            <a:r>
              <a:rPr lang="de-DE" sz="2200">
                <a:sym typeface="Wingdings" pitchFamily="2" charset="2"/>
              </a:rPr>
              <a:t> a </a:t>
            </a:r>
            <a:r>
              <a:rPr lang="de-DE" sz="2200" err="1">
                <a:sym typeface="Wingdings" pitchFamily="2" charset="2"/>
              </a:rPr>
              <a:t>model</a:t>
            </a:r>
            <a:r>
              <a:rPr lang="de-DE" sz="2200">
                <a:sym typeface="Wingdings" pitchFamily="2" charset="2"/>
              </a:rPr>
              <a:t>, </a:t>
            </a:r>
            <a:r>
              <a:rPr lang="de-DE" sz="2200" err="1">
                <a:sym typeface="Wingdings" pitchFamily="2" charset="2"/>
              </a:rPr>
              <a:t>recording</a:t>
            </a:r>
            <a:r>
              <a:rPr lang="de-DE" sz="2200">
                <a:sym typeface="Wingdings" pitchFamily="2" charset="2"/>
              </a:rPr>
              <a:t> </a:t>
            </a:r>
            <a:r>
              <a:rPr lang="de-DE" sz="2200" err="1">
                <a:sym typeface="Wingdings" pitchFamily="2" charset="2"/>
              </a:rPr>
              <a:t>to</a:t>
            </a:r>
            <a:r>
              <a:rPr lang="de-DE" sz="2200">
                <a:sym typeface="Wingdings" pitchFamily="2" charset="2"/>
              </a:rPr>
              <a:t> </a:t>
            </a:r>
            <a:r>
              <a:rPr lang="de-DE" sz="2200" err="1">
                <a:sym typeface="Wingdings" pitchFamily="2" charset="2"/>
              </a:rPr>
              <a:t>the</a:t>
            </a:r>
            <a:r>
              <a:rPr lang="de-DE" sz="2200">
                <a:sym typeface="Wingdings" pitchFamily="2" charset="2"/>
              </a:rPr>
              <a:t> </a:t>
            </a:r>
            <a:r>
              <a:rPr lang="de-DE" sz="2200" err="1">
                <a:sym typeface="Wingdings" pitchFamily="2" charset="2"/>
              </a:rPr>
              <a:t>function</a:t>
            </a:r>
            <a:r>
              <a:rPr lang="de-DE" sz="2200">
                <a:sym typeface="Wingdings" pitchFamily="2" charset="2"/>
              </a:rPr>
              <a:t> </a:t>
            </a:r>
            <a:r>
              <a:rPr lang="de-DE" sz="2200" err="1">
                <a:sym typeface="Wingdings" pitchFamily="2" charset="2"/>
              </a:rPr>
              <a:t>of</a:t>
            </a:r>
            <a:r>
              <a:rPr lang="de-DE" sz="2200">
                <a:sym typeface="Wingdings" pitchFamily="2" charset="2"/>
              </a:rPr>
              <a:t> </a:t>
            </a:r>
            <a:r>
              <a:rPr lang="de-DE" sz="2200" b="1" err="1">
                <a:sym typeface="Wingdings" pitchFamily="2" charset="2"/>
              </a:rPr>
              <a:t>fitness</a:t>
            </a:r>
            <a:r>
              <a:rPr lang="de-DE" sz="2200" b="1">
                <a:sym typeface="Wingdings" pitchFamily="2" charset="2"/>
              </a:rPr>
              <a:t> potential</a:t>
            </a:r>
            <a:r>
              <a:rPr lang="de-DE" sz="2200">
                <a:sym typeface="Wingdings" pitchFamily="2" charset="2"/>
              </a:rPr>
              <a:t> (</a:t>
            </a:r>
            <a:r>
              <a:rPr lang="de-DE" sz="2200" err="1">
                <a:sym typeface="Wingdings" pitchFamily="2" charset="2"/>
              </a:rPr>
              <a:t>sum</a:t>
            </a:r>
            <a:r>
              <a:rPr lang="de-DE" sz="2200">
                <a:sym typeface="Wingdings" pitchFamily="2" charset="2"/>
              </a:rPr>
              <a:t> </a:t>
            </a:r>
            <a:r>
              <a:rPr lang="de-DE" sz="2200" err="1">
                <a:sym typeface="Wingdings" pitchFamily="2" charset="2"/>
              </a:rPr>
              <a:t>of</a:t>
            </a:r>
            <a:r>
              <a:rPr lang="de-DE" sz="2200">
                <a:sym typeface="Wingdings" pitchFamily="2" charset="2"/>
              </a:rPr>
              <a:t> </a:t>
            </a:r>
            <a:r>
              <a:rPr lang="de-DE" sz="2200" err="1">
                <a:sym typeface="Wingdings" pitchFamily="2" charset="2"/>
              </a:rPr>
              <a:t>the</a:t>
            </a:r>
            <a:r>
              <a:rPr lang="de-DE" sz="2200">
                <a:sym typeface="Wingdings" pitchFamily="2" charset="2"/>
              </a:rPr>
              <a:t> individual </a:t>
            </a:r>
            <a:r>
              <a:rPr lang="de-DE" sz="2200" err="1">
                <a:sym typeface="Wingdings" pitchFamily="2" charset="2"/>
              </a:rPr>
              <a:t>mutations</a:t>
            </a:r>
            <a:r>
              <a:rPr lang="de-DE" sz="2200">
                <a:sym typeface="Wingdings" pitchFamily="2" charset="2"/>
              </a:rPr>
              <a:t>) </a:t>
            </a:r>
            <a:r>
              <a:rPr lang="de-DE" sz="2200" err="1">
                <a:solidFill>
                  <a:schemeClr val="tx2"/>
                </a:solidFill>
                <a:sym typeface="Wingdings" pitchFamily="2" charset="2"/>
              </a:rPr>
              <a:t>no</a:t>
            </a:r>
            <a:r>
              <a:rPr lang="de-DE" sz="2200">
                <a:solidFill>
                  <a:schemeClr val="tx2"/>
                </a:solidFill>
                <a:sym typeface="Wingdings" pitchFamily="2" charset="2"/>
              </a:rPr>
              <a:t> </a:t>
            </a:r>
            <a:r>
              <a:rPr lang="de-DE" sz="2200" err="1">
                <a:solidFill>
                  <a:schemeClr val="tx2"/>
                </a:solidFill>
                <a:sym typeface="Wingdings" pitchFamily="2" charset="2"/>
              </a:rPr>
              <a:t>epistasis</a:t>
            </a:r>
            <a:endParaRPr lang="de-DE" sz="2200">
              <a:solidFill>
                <a:schemeClr val="tx2"/>
              </a:solidFill>
              <a:sym typeface="Wingdings" pitchFamily="2" charset="2"/>
            </a:endParaRPr>
          </a:p>
          <a:p>
            <a:endParaRPr lang="de-DE" sz="2200">
              <a:sym typeface="Wingdings" pitchFamily="2" charset="2"/>
            </a:endParaRPr>
          </a:p>
          <a:p>
            <a:r>
              <a:rPr lang="de-DE" sz="2200" b="1" err="1">
                <a:sym typeface="Wingdings" pitchFamily="2" charset="2"/>
              </a:rPr>
              <a:t>Epistasis</a:t>
            </a:r>
            <a:r>
              <a:rPr lang="de-DE" sz="2200" b="1">
                <a:sym typeface="Wingdings" pitchFamily="2" charset="2"/>
              </a:rPr>
              <a:t>: </a:t>
            </a:r>
            <a:r>
              <a:rPr lang="de-DE" sz="2200" err="1">
                <a:sym typeface="Wingdings" pitchFamily="2" charset="2"/>
              </a:rPr>
              <a:t>deviation</a:t>
            </a:r>
            <a:r>
              <a:rPr lang="de-DE" sz="2200">
                <a:sym typeface="Wingdings" pitchFamily="2" charset="2"/>
              </a:rPr>
              <a:t> </a:t>
            </a:r>
            <a:r>
              <a:rPr lang="de-DE" sz="2200" err="1">
                <a:sym typeface="Wingdings" pitchFamily="2" charset="2"/>
              </a:rPr>
              <a:t>from</a:t>
            </a:r>
            <a:r>
              <a:rPr lang="de-DE" sz="2200">
                <a:sym typeface="Wingdings" pitchFamily="2" charset="2"/>
              </a:rPr>
              <a:t> </a:t>
            </a:r>
            <a:r>
              <a:rPr lang="de-DE" sz="2200" err="1">
                <a:sym typeface="Wingdings" pitchFamily="2" charset="2"/>
              </a:rPr>
              <a:t>additivity</a:t>
            </a:r>
            <a:r>
              <a:rPr lang="de-DE" sz="2200">
                <a:sym typeface="Wingdings" pitchFamily="2" charset="2"/>
              </a:rPr>
              <a:t> </a:t>
            </a:r>
            <a:r>
              <a:rPr lang="de-DE" sz="2200" err="1">
                <a:sym typeface="Wingdings" pitchFamily="2" charset="2"/>
              </a:rPr>
              <a:t>of</a:t>
            </a:r>
            <a:r>
              <a:rPr lang="de-DE" sz="2200">
                <a:sym typeface="Wingdings" pitchFamily="2" charset="2"/>
              </a:rPr>
              <a:t> </a:t>
            </a:r>
            <a:r>
              <a:rPr lang="de-DE" sz="2200" err="1">
                <a:sym typeface="Wingdings" pitchFamily="2" charset="2"/>
              </a:rPr>
              <a:t>effects</a:t>
            </a:r>
            <a:r>
              <a:rPr lang="de-DE" sz="2200">
                <a:sym typeface="Wingdings" pitchFamily="2" charset="2"/>
              </a:rPr>
              <a:t> </a:t>
            </a:r>
            <a:r>
              <a:rPr lang="de-DE" sz="2200" err="1">
                <a:sym typeface="Wingdings" pitchFamily="2" charset="2"/>
              </a:rPr>
              <a:t>of</a:t>
            </a:r>
            <a:r>
              <a:rPr lang="de-DE" sz="2200">
                <a:sym typeface="Wingdings" pitchFamily="2" charset="2"/>
              </a:rPr>
              <a:t> </a:t>
            </a:r>
            <a:r>
              <a:rPr lang="de-DE" sz="2200" err="1">
                <a:sym typeface="Wingdings" pitchFamily="2" charset="2"/>
              </a:rPr>
              <a:t>single</a:t>
            </a:r>
            <a:r>
              <a:rPr lang="de-DE" sz="2200">
                <a:sym typeface="Wingdings" pitchFamily="2" charset="2"/>
              </a:rPr>
              <a:t> </a:t>
            </a:r>
            <a:r>
              <a:rPr lang="de-DE" sz="2200" err="1">
                <a:sym typeface="Wingdings" pitchFamily="2" charset="2"/>
              </a:rPr>
              <a:t>mutations</a:t>
            </a:r>
            <a:endParaRPr lang="de-DE" sz="2200">
              <a:sym typeface="Wingdings" pitchFamily="2" charset="2"/>
            </a:endParaRPr>
          </a:p>
          <a:p>
            <a:pPr marL="0" indent="0">
              <a:buNone/>
            </a:pPr>
            <a:r>
              <a:rPr lang="de-DE" sz="2200">
                <a:sym typeface="Wingdings" pitchFamily="2" charset="2"/>
              </a:rPr>
              <a:t> possible </a:t>
            </a:r>
            <a:r>
              <a:rPr lang="de-DE" sz="2200" err="1">
                <a:sym typeface="Wingdings" pitchFamily="2" charset="2"/>
              </a:rPr>
              <a:t>to</a:t>
            </a:r>
            <a:r>
              <a:rPr lang="de-DE" sz="2200">
                <a:sym typeface="Wingdings" pitchFamily="2" charset="2"/>
              </a:rPr>
              <a:t> „</a:t>
            </a:r>
            <a:r>
              <a:rPr lang="de-DE" sz="2200" err="1">
                <a:sym typeface="Wingdings" pitchFamily="2" charset="2"/>
              </a:rPr>
              <a:t>calculate</a:t>
            </a:r>
            <a:r>
              <a:rPr lang="de-DE" sz="2200">
                <a:sym typeface="Wingdings" pitchFamily="2" charset="2"/>
              </a:rPr>
              <a:t>“ </a:t>
            </a:r>
            <a:r>
              <a:rPr lang="de-DE" sz="2200" err="1">
                <a:sym typeface="Wingdings" pitchFamily="2" charset="2"/>
              </a:rPr>
              <a:t>the</a:t>
            </a:r>
            <a:r>
              <a:rPr lang="de-DE" sz="2200">
                <a:sym typeface="Wingdings" pitchFamily="2" charset="2"/>
              </a:rPr>
              <a:t> </a:t>
            </a:r>
            <a:r>
              <a:rPr lang="de-DE" sz="2200" err="1">
                <a:sym typeface="Wingdings" pitchFamily="2" charset="2"/>
              </a:rPr>
              <a:t>extent</a:t>
            </a:r>
            <a:r>
              <a:rPr lang="de-DE" sz="2200">
                <a:sym typeface="Wingdings" pitchFamily="2" charset="2"/>
              </a:rPr>
              <a:t> </a:t>
            </a:r>
            <a:r>
              <a:rPr lang="de-DE" sz="2200" err="1">
                <a:sym typeface="Wingdings" pitchFamily="2" charset="2"/>
              </a:rPr>
              <a:t>of</a:t>
            </a:r>
            <a:r>
              <a:rPr lang="de-DE" sz="2200">
                <a:sym typeface="Wingdings" pitchFamily="2" charset="2"/>
              </a:rPr>
              <a:t> </a:t>
            </a:r>
            <a:r>
              <a:rPr lang="de-DE" sz="2200" err="1">
                <a:sym typeface="Wingdings" pitchFamily="2" charset="2"/>
              </a:rPr>
              <a:t>epistasis</a:t>
            </a:r>
            <a:r>
              <a:rPr lang="de-DE" sz="2200">
                <a:sym typeface="Wingdings" pitchFamily="2" charset="2"/>
              </a:rPr>
              <a:t> in a </a:t>
            </a:r>
            <a:r>
              <a:rPr lang="de-DE" sz="2200" err="1">
                <a:sym typeface="Wingdings" pitchFamily="2" charset="2"/>
              </a:rPr>
              <a:t>combination</a:t>
            </a:r>
            <a:r>
              <a:rPr lang="de-DE" sz="2200">
                <a:sym typeface="Wingdings" pitchFamily="2" charset="2"/>
              </a:rPr>
              <a:t> </a:t>
            </a:r>
            <a:r>
              <a:rPr lang="de-DE" sz="2200" err="1">
                <a:sym typeface="Wingdings" pitchFamily="2" charset="2"/>
              </a:rPr>
              <a:t>of</a:t>
            </a:r>
            <a:r>
              <a:rPr lang="de-DE" sz="2200">
                <a:sym typeface="Wingdings" pitchFamily="2" charset="2"/>
              </a:rPr>
              <a:t> </a:t>
            </a:r>
            <a:r>
              <a:rPr lang="de-DE" sz="2200" err="1">
                <a:sym typeface="Wingdings" pitchFamily="2" charset="2"/>
              </a:rPr>
              <a:t>mutations</a:t>
            </a:r>
            <a:endParaRPr lang="de-DE" sz="2200">
              <a:sym typeface="Wingdings" pitchFamily="2" charset="2"/>
            </a:endParaRPr>
          </a:p>
          <a:p>
            <a:endParaRPr lang="de-DE" sz="2200" b="1"/>
          </a:p>
        </p:txBody>
      </p:sp>
      <p:sp>
        <p:nvSpPr>
          <p:cNvPr id="4" name="Fußzeilenplatzhalter 3">
            <a:extLst>
              <a:ext uri="{FF2B5EF4-FFF2-40B4-BE49-F238E27FC236}">
                <a16:creationId xmlns:a16="http://schemas.microsoft.com/office/drawing/2014/main" id="{3B74C493-1F5E-6528-97C5-75B883C7976E}"/>
              </a:ext>
            </a:extLst>
          </p:cNvPr>
          <p:cNvSpPr>
            <a:spLocks noGrp="1"/>
          </p:cNvSpPr>
          <p:nvPr>
            <p:ph type="ftr" sz="quarter" idx="11"/>
          </p:nvPr>
        </p:nvSpPr>
        <p:spPr>
          <a:xfrm>
            <a:off x="-1" y="6492875"/>
            <a:ext cx="12053455" cy="228600"/>
          </a:xfrm>
        </p:spPr>
        <p:txBody>
          <a:bodyPr/>
          <a:lstStyle/>
          <a:p>
            <a:r>
              <a:rPr lang="de-DE" b="0" i="0" u="none" strike="noStrike" err="1">
                <a:solidFill>
                  <a:schemeClr val="tx2"/>
                </a:solidFill>
                <a:effectLst/>
                <a:latin typeface="-apple-system"/>
              </a:rPr>
              <a:t>McCandlish</a:t>
            </a:r>
            <a:r>
              <a:rPr lang="de-DE" b="0" i="0" u="none" strike="noStrike">
                <a:solidFill>
                  <a:schemeClr val="tx2"/>
                </a:solidFill>
                <a:effectLst/>
                <a:latin typeface="-apple-system"/>
              </a:rPr>
              <a:t>, D., </a:t>
            </a:r>
            <a:r>
              <a:rPr lang="de-DE" b="0" i="0" u="none" strike="noStrike" err="1">
                <a:solidFill>
                  <a:schemeClr val="tx2"/>
                </a:solidFill>
                <a:effectLst/>
                <a:latin typeface="-apple-system"/>
              </a:rPr>
              <a:t>Rajon</a:t>
            </a:r>
            <a:r>
              <a:rPr lang="de-DE" b="0" i="0" u="none" strike="noStrike">
                <a:solidFill>
                  <a:schemeClr val="tx2"/>
                </a:solidFill>
                <a:effectLst/>
                <a:latin typeface="-apple-system"/>
              </a:rPr>
              <a:t>, E., Shah, P. </a:t>
            </a:r>
            <a:r>
              <a:rPr lang="de-DE" b="0" i="1" u="none" strike="noStrike">
                <a:solidFill>
                  <a:schemeClr val="tx2"/>
                </a:solidFill>
                <a:effectLst/>
                <a:latin typeface="-apple-system"/>
              </a:rPr>
              <a:t>et al.</a:t>
            </a:r>
            <a:r>
              <a:rPr lang="de-DE" b="0" i="0" u="none" strike="noStrike">
                <a:solidFill>
                  <a:schemeClr val="tx2"/>
                </a:solidFill>
                <a:effectLst/>
                <a:latin typeface="-apple-system"/>
              </a:rPr>
              <a:t> The </a:t>
            </a:r>
            <a:r>
              <a:rPr lang="de-DE" b="0" i="0" u="none" strike="noStrike" err="1">
                <a:solidFill>
                  <a:schemeClr val="tx2"/>
                </a:solidFill>
                <a:effectLst/>
                <a:latin typeface="-apple-system"/>
              </a:rPr>
              <a:t>role</a:t>
            </a:r>
            <a:r>
              <a:rPr lang="de-DE" b="0" i="0" u="none" strike="noStrike">
                <a:solidFill>
                  <a:schemeClr val="tx2"/>
                </a:solidFill>
                <a:effectLst/>
                <a:latin typeface="-apple-system"/>
              </a:rPr>
              <a:t> </a:t>
            </a:r>
            <a:r>
              <a:rPr lang="de-DE" b="0" i="0" u="none" strike="noStrike" err="1">
                <a:solidFill>
                  <a:schemeClr val="tx2"/>
                </a:solidFill>
                <a:effectLst/>
                <a:latin typeface="-apple-system"/>
              </a:rPr>
              <a:t>of</a:t>
            </a:r>
            <a:r>
              <a:rPr lang="de-DE" b="0" i="0" u="none" strike="noStrike">
                <a:solidFill>
                  <a:schemeClr val="tx2"/>
                </a:solidFill>
                <a:effectLst/>
                <a:latin typeface="-apple-system"/>
              </a:rPr>
              <a:t> </a:t>
            </a:r>
            <a:r>
              <a:rPr lang="de-DE" b="0" i="0" u="none" strike="noStrike" err="1">
                <a:solidFill>
                  <a:schemeClr val="tx2"/>
                </a:solidFill>
                <a:effectLst/>
                <a:latin typeface="-apple-system"/>
              </a:rPr>
              <a:t>epistasis</a:t>
            </a:r>
            <a:r>
              <a:rPr lang="de-DE" b="0" i="0" u="none" strike="noStrike">
                <a:solidFill>
                  <a:schemeClr val="tx2"/>
                </a:solidFill>
                <a:effectLst/>
                <a:latin typeface="-apple-system"/>
              </a:rPr>
              <a:t> in </a:t>
            </a:r>
            <a:r>
              <a:rPr lang="de-DE" b="0" i="0" u="none" strike="noStrike" err="1">
                <a:solidFill>
                  <a:schemeClr val="tx2"/>
                </a:solidFill>
                <a:effectLst/>
                <a:latin typeface="-apple-system"/>
              </a:rPr>
              <a:t>protein</a:t>
            </a:r>
            <a:r>
              <a:rPr lang="de-DE" b="0" i="0" u="none" strike="noStrike">
                <a:solidFill>
                  <a:schemeClr val="tx2"/>
                </a:solidFill>
                <a:effectLst/>
                <a:latin typeface="-apple-system"/>
              </a:rPr>
              <a:t> </a:t>
            </a:r>
            <a:r>
              <a:rPr lang="de-DE" b="0" i="0" u="none" strike="noStrike" err="1">
                <a:solidFill>
                  <a:schemeClr val="tx2"/>
                </a:solidFill>
                <a:effectLst/>
                <a:latin typeface="-apple-system"/>
              </a:rPr>
              <a:t>evolution</a:t>
            </a:r>
            <a:r>
              <a:rPr lang="de-DE" b="0" i="0" u="none" strike="noStrike">
                <a:solidFill>
                  <a:schemeClr val="tx2"/>
                </a:solidFill>
                <a:effectLst/>
                <a:latin typeface="-apple-system"/>
              </a:rPr>
              <a:t>. </a:t>
            </a:r>
            <a:r>
              <a:rPr lang="de-DE" b="0" i="1" u="none" strike="noStrike">
                <a:solidFill>
                  <a:schemeClr val="tx2"/>
                </a:solidFill>
                <a:effectLst/>
                <a:latin typeface="-apple-system"/>
              </a:rPr>
              <a:t>Nature</a:t>
            </a:r>
            <a:r>
              <a:rPr lang="de-DE" b="0" i="0" u="none" strike="noStrike">
                <a:solidFill>
                  <a:schemeClr val="tx2"/>
                </a:solidFill>
                <a:effectLst/>
                <a:latin typeface="-apple-system"/>
              </a:rPr>
              <a:t> </a:t>
            </a:r>
            <a:r>
              <a:rPr lang="de-DE" b="1" i="0" u="none" strike="noStrike">
                <a:solidFill>
                  <a:schemeClr val="tx2"/>
                </a:solidFill>
                <a:effectLst/>
                <a:latin typeface="-apple-system"/>
              </a:rPr>
              <a:t>497</a:t>
            </a:r>
            <a:r>
              <a:rPr lang="de-DE" b="0" i="0" u="none" strike="noStrike">
                <a:solidFill>
                  <a:schemeClr val="tx2"/>
                </a:solidFill>
                <a:effectLst/>
                <a:latin typeface="-apple-system"/>
              </a:rPr>
              <a:t>, E1–E2 (2013)</a:t>
            </a:r>
          </a:p>
          <a:p>
            <a:r>
              <a:rPr lang="de-DE" b="0" i="0" u="none" strike="noStrike" err="1">
                <a:solidFill>
                  <a:schemeClr val="tx2"/>
                </a:solidFill>
                <a:effectLst/>
                <a:latin typeface="-apple-system"/>
              </a:rPr>
              <a:t>Sarkisyan</a:t>
            </a:r>
            <a:r>
              <a:rPr lang="de-DE" b="0" i="0" u="none" strike="noStrike">
                <a:solidFill>
                  <a:schemeClr val="tx2"/>
                </a:solidFill>
                <a:effectLst/>
                <a:latin typeface="-apple-system"/>
              </a:rPr>
              <a:t>, K., </a:t>
            </a:r>
            <a:r>
              <a:rPr lang="de-DE" b="0" i="0" u="none" strike="noStrike" err="1">
                <a:solidFill>
                  <a:schemeClr val="tx2"/>
                </a:solidFill>
                <a:effectLst/>
                <a:latin typeface="-apple-system"/>
              </a:rPr>
              <a:t>Bolotin</a:t>
            </a:r>
            <a:r>
              <a:rPr lang="de-DE" b="0" i="0" u="none" strike="noStrike">
                <a:solidFill>
                  <a:schemeClr val="tx2"/>
                </a:solidFill>
                <a:effectLst/>
                <a:latin typeface="-apple-system"/>
              </a:rPr>
              <a:t>, D., Meer, M. et al. </a:t>
            </a:r>
            <a:r>
              <a:rPr lang="de-DE" b="0" i="0" u="none" strike="noStrike" err="1">
                <a:solidFill>
                  <a:schemeClr val="tx2"/>
                </a:solidFill>
                <a:effectLst/>
                <a:latin typeface="-apple-system"/>
              </a:rPr>
              <a:t>Local</a:t>
            </a:r>
            <a:r>
              <a:rPr lang="de-DE" b="0" i="0" u="none" strike="noStrike">
                <a:solidFill>
                  <a:schemeClr val="tx2"/>
                </a:solidFill>
                <a:effectLst/>
                <a:latin typeface="-apple-system"/>
              </a:rPr>
              <a:t> </a:t>
            </a:r>
            <a:r>
              <a:rPr lang="de-DE" b="0" i="0" u="none" strike="noStrike" err="1">
                <a:solidFill>
                  <a:schemeClr val="tx2"/>
                </a:solidFill>
                <a:effectLst/>
                <a:latin typeface="-apple-system"/>
              </a:rPr>
              <a:t>fitness</a:t>
            </a:r>
            <a:r>
              <a:rPr lang="de-DE" b="0" i="0" u="none" strike="noStrike">
                <a:solidFill>
                  <a:schemeClr val="tx2"/>
                </a:solidFill>
                <a:effectLst/>
                <a:latin typeface="-apple-system"/>
              </a:rPr>
              <a:t> </a:t>
            </a:r>
            <a:r>
              <a:rPr lang="de-DE" b="0" i="0" u="none" strike="noStrike" err="1">
                <a:solidFill>
                  <a:schemeClr val="tx2"/>
                </a:solidFill>
                <a:effectLst/>
                <a:latin typeface="-apple-system"/>
              </a:rPr>
              <a:t>landscape</a:t>
            </a:r>
            <a:r>
              <a:rPr lang="de-DE" b="0" i="0" u="none" strike="noStrike">
                <a:solidFill>
                  <a:schemeClr val="tx2"/>
                </a:solidFill>
                <a:effectLst/>
                <a:latin typeface="-apple-system"/>
              </a:rPr>
              <a:t> </a:t>
            </a:r>
            <a:r>
              <a:rPr lang="de-DE" b="0" i="0" u="none" strike="noStrike" err="1">
                <a:solidFill>
                  <a:schemeClr val="tx2"/>
                </a:solidFill>
                <a:effectLst/>
                <a:latin typeface="-apple-system"/>
              </a:rPr>
              <a:t>of</a:t>
            </a:r>
            <a:r>
              <a:rPr lang="de-DE" b="0" i="0" u="none" strike="noStrike">
                <a:solidFill>
                  <a:schemeClr val="tx2"/>
                </a:solidFill>
                <a:effectLst/>
                <a:latin typeface="-apple-system"/>
              </a:rPr>
              <a:t> </a:t>
            </a:r>
            <a:r>
              <a:rPr lang="de-DE" b="0" i="0" u="none" strike="noStrike" err="1">
                <a:solidFill>
                  <a:schemeClr val="tx2"/>
                </a:solidFill>
                <a:effectLst/>
                <a:latin typeface="-apple-system"/>
              </a:rPr>
              <a:t>the</a:t>
            </a:r>
            <a:r>
              <a:rPr lang="de-DE" b="0" i="0" u="none" strike="noStrike">
                <a:solidFill>
                  <a:schemeClr val="tx2"/>
                </a:solidFill>
                <a:effectLst/>
                <a:latin typeface="-apple-system"/>
              </a:rPr>
              <a:t> </a:t>
            </a:r>
            <a:r>
              <a:rPr lang="de-DE" b="0" i="0" u="none" strike="noStrike" err="1">
                <a:solidFill>
                  <a:schemeClr val="tx2"/>
                </a:solidFill>
                <a:effectLst/>
                <a:latin typeface="-apple-system"/>
              </a:rPr>
              <a:t>green</a:t>
            </a:r>
            <a:r>
              <a:rPr lang="de-DE" b="0" i="0" u="none" strike="noStrike">
                <a:solidFill>
                  <a:schemeClr val="tx2"/>
                </a:solidFill>
                <a:effectLst/>
                <a:latin typeface="-apple-system"/>
              </a:rPr>
              <a:t> </a:t>
            </a:r>
            <a:r>
              <a:rPr lang="de-DE" b="0" i="0" u="none" strike="noStrike" err="1">
                <a:solidFill>
                  <a:schemeClr val="tx2"/>
                </a:solidFill>
                <a:effectLst/>
                <a:latin typeface="-apple-system"/>
              </a:rPr>
              <a:t>fluorescent</a:t>
            </a:r>
            <a:r>
              <a:rPr lang="de-DE" b="0" i="0" u="none" strike="noStrike">
                <a:solidFill>
                  <a:schemeClr val="tx2"/>
                </a:solidFill>
                <a:effectLst/>
                <a:latin typeface="-apple-system"/>
              </a:rPr>
              <a:t> </a:t>
            </a:r>
            <a:r>
              <a:rPr lang="de-DE" b="0" i="0" u="none" strike="noStrike" err="1">
                <a:solidFill>
                  <a:schemeClr val="tx2"/>
                </a:solidFill>
                <a:effectLst/>
                <a:latin typeface="-apple-system"/>
              </a:rPr>
              <a:t>protein</a:t>
            </a:r>
            <a:r>
              <a:rPr lang="de-DE" b="0" i="0" u="none" strike="noStrike">
                <a:solidFill>
                  <a:schemeClr val="tx2"/>
                </a:solidFill>
                <a:effectLst/>
                <a:latin typeface="-apple-system"/>
              </a:rPr>
              <a:t>. Nature 533, 397–401 (2016</a:t>
            </a:r>
            <a:r>
              <a:rPr lang="de-DE" b="0" i="0" u="none" strike="noStrike">
                <a:solidFill>
                  <a:srgbClr val="1F2328"/>
                </a:solidFill>
                <a:effectLst/>
                <a:latin typeface="-apple-system"/>
              </a:rPr>
              <a:t>)</a:t>
            </a:r>
            <a:endParaRPr lang="de-DE"/>
          </a:p>
        </p:txBody>
      </p:sp>
    </p:spTree>
    <p:extLst>
      <p:ext uri="{BB962C8B-B14F-4D97-AF65-F5344CB8AC3E}">
        <p14:creationId xmlns:p14="http://schemas.microsoft.com/office/powerpoint/2010/main" val="241542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95DFC0-045D-CA7B-CFC9-9C8E8E846299}"/>
              </a:ext>
            </a:extLst>
          </p:cNvPr>
          <p:cNvSpPr>
            <a:spLocks noGrp="1"/>
          </p:cNvSpPr>
          <p:nvPr>
            <p:ph type="title"/>
          </p:nvPr>
        </p:nvSpPr>
        <p:spPr/>
        <p:txBody>
          <a:bodyPr/>
          <a:lstStyle/>
          <a:p>
            <a:r>
              <a:rPr lang="de-DE" err="1"/>
              <a:t>Epistasis</a:t>
            </a:r>
            <a:endParaRPr lang="de-DE"/>
          </a:p>
        </p:txBody>
      </p:sp>
      <p:pic>
        <p:nvPicPr>
          <p:cNvPr id="4" name="Grafik 3" descr="Ein Bild, das Kreis, Symmetrie, Diagramm, Entwurf enthält.&#10;&#10;Automatisch generierte Beschreibung">
            <a:extLst>
              <a:ext uri="{FF2B5EF4-FFF2-40B4-BE49-F238E27FC236}">
                <a16:creationId xmlns:a16="http://schemas.microsoft.com/office/drawing/2014/main" id="{7B92C20B-68DF-A09F-8F64-1D49B6CE7B25}"/>
              </a:ext>
            </a:extLst>
          </p:cNvPr>
          <p:cNvPicPr>
            <a:picLocks noChangeAspect="1"/>
          </p:cNvPicPr>
          <p:nvPr/>
        </p:nvPicPr>
        <p:blipFill>
          <a:blip r:embed="rId2"/>
          <a:stretch>
            <a:fillRect/>
          </a:stretch>
        </p:blipFill>
        <p:spPr>
          <a:xfrm>
            <a:off x="6070790" y="2286107"/>
            <a:ext cx="3890074" cy="3805507"/>
          </a:xfrm>
          <a:prstGeom prst="rect">
            <a:avLst/>
          </a:prstGeom>
        </p:spPr>
      </p:pic>
      <p:sp>
        <p:nvSpPr>
          <p:cNvPr id="5" name="Fußzeilenplatzhalter 3">
            <a:extLst>
              <a:ext uri="{FF2B5EF4-FFF2-40B4-BE49-F238E27FC236}">
                <a16:creationId xmlns:a16="http://schemas.microsoft.com/office/drawing/2014/main" id="{90D5C10A-751C-6CD7-EEAB-F5164644321E}"/>
              </a:ext>
            </a:extLst>
          </p:cNvPr>
          <p:cNvSpPr>
            <a:spLocks noGrp="1"/>
          </p:cNvSpPr>
          <p:nvPr>
            <p:ph type="ftr" sz="quarter" idx="11"/>
          </p:nvPr>
        </p:nvSpPr>
        <p:spPr>
          <a:xfrm>
            <a:off x="0" y="6224309"/>
            <a:ext cx="12053455" cy="1042261"/>
          </a:xfrm>
        </p:spPr>
        <p:txBody>
          <a:bodyPr/>
          <a:lstStyle/>
          <a:p>
            <a:r>
              <a:rPr lang="de-DE" sz="1000" b="0" i="0" u="none" strike="noStrike" err="1">
                <a:solidFill>
                  <a:schemeClr val="accent2"/>
                </a:solidFill>
                <a:effectLst/>
                <a:latin typeface="-apple-system"/>
              </a:rPr>
              <a:t>Sarkisyan</a:t>
            </a:r>
            <a:r>
              <a:rPr lang="de-DE" sz="1000" b="0" i="0" u="none" strike="noStrike">
                <a:solidFill>
                  <a:schemeClr val="accent2"/>
                </a:solidFill>
                <a:effectLst/>
                <a:latin typeface="-apple-system"/>
              </a:rPr>
              <a:t>, K., </a:t>
            </a:r>
            <a:r>
              <a:rPr lang="de-DE" sz="1000" b="0" i="0" u="none" strike="noStrike" err="1">
                <a:solidFill>
                  <a:schemeClr val="accent2"/>
                </a:solidFill>
                <a:effectLst/>
                <a:latin typeface="-apple-system"/>
              </a:rPr>
              <a:t>Bolotin</a:t>
            </a:r>
            <a:r>
              <a:rPr lang="de-DE" sz="1000" b="0" i="0" u="none" strike="noStrike">
                <a:solidFill>
                  <a:schemeClr val="accent2"/>
                </a:solidFill>
                <a:effectLst/>
                <a:latin typeface="-apple-system"/>
              </a:rPr>
              <a:t>, D., Meer, M. et al. </a:t>
            </a:r>
            <a:r>
              <a:rPr lang="de-DE" sz="1000" b="0" i="0" u="none" strike="noStrike" err="1">
                <a:solidFill>
                  <a:schemeClr val="accent2"/>
                </a:solidFill>
                <a:effectLst/>
                <a:latin typeface="-apple-system"/>
              </a:rPr>
              <a:t>Local</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fitness</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landscape</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of</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the</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green</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fluorescent</a:t>
            </a:r>
            <a:r>
              <a:rPr lang="de-DE" sz="1000" b="0" i="0" u="none" strike="noStrike">
                <a:solidFill>
                  <a:schemeClr val="accent2"/>
                </a:solidFill>
                <a:effectLst/>
                <a:latin typeface="-apple-system"/>
              </a:rPr>
              <a:t> </a:t>
            </a:r>
            <a:r>
              <a:rPr lang="de-DE" sz="1000" b="0" i="0" u="none" strike="noStrike" err="1">
                <a:solidFill>
                  <a:schemeClr val="accent2"/>
                </a:solidFill>
                <a:effectLst/>
                <a:latin typeface="-apple-system"/>
              </a:rPr>
              <a:t>protein</a:t>
            </a:r>
            <a:r>
              <a:rPr lang="de-DE" sz="1000" b="0" i="0" u="none" strike="noStrike">
                <a:solidFill>
                  <a:schemeClr val="accent2"/>
                </a:solidFill>
                <a:effectLst/>
                <a:latin typeface="-apple-system"/>
              </a:rPr>
              <a:t>. Nature 533, 397–401 (2016)</a:t>
            </a:r>
          </a:p>
          <a:p>
            <a:r>
              <a:rPr lang="de-DE" sz="1000">
                <a:solidFill>
                  <a:schemeClr val="accent2"/>
                </a:solidFill>
                <a:effectLst/>
                <a:latin typeface="AdvOT6c1def61.B"/>
              </a:rPr>
              <a:t>Carlos L. </a:t>
            </a:r>
            <a:r>
              <a:rPr lang="de-DE" sz="1000" err="1">
                <a:solidFill>
                  <a:schemeClr val="accent2"/>
                </a:solidFill>
                <a:effectLst/>
                <a:latin typeface="AdvOT6c1def61.B"/>
              </a:rPr>
              <a:t>Arayaa</a:t>
            </a:r>
            <a:r>
              <a:rPr lang="de-DE" sz="1000">
                <a:solidFill>
                  <a:schemeClr val="accent2"/>
                </a:solidFill>
                <a:effectLst/>
                <a:latin typeface="AdvOT6c1def61.B"/>
              </a:rPr>
              <a:t>, Douglas M. Fowler </a:t>
            </a:r>
            <a:r>
              <a:rPr lang="de-DE" sz="1000" i="1">
                <a:solidFill>
                  <a:schemeClr val="accent2"/>
                </a:solidFill>
                <a:effectLst/>
                <a:latin typeface="AdvOT6c1def61.B"/>
              </a:rPr>
              <a:t>et al.</a:t>
            </a:r>
            <a:r>
              <a:rPr lang="de-DE" sz="1000">
                <a:solidFill>
                  <a:schemeClr val="accent2"/>
                </a:solidFill>
                <a:effectLst/>
                <a:latin typeface="AdvOT6c1def61.B"/>
              </a:rPr>
              <a:t> </a:t>
            </a:r>
            <a:r>
              <a:rPr lang="de-DE" sz="1000">
                <a:solidFill>
                  <a:schemeClr val="accent2"/>
                </a:solidFill>
                <a:effectLst/>
                <a:latin typeface="AdvOT24c3cae3.B"/>
              </a:rPr>
              <a:t>A fundamental </a:t>
            </a:r>
            <a:r>
              <a:rPr lang="de-DE" sz="1000" err="1">
                <a:solidFill>
                  <a:schemeClr val="accent2"/>
                </a:solidFill>
                <a:effectLst/>
                <a:latin typeface="AdvOT24c3cae3.B"/>
              </a:rPr>
              <a:t>protein</a:t>
            </a:r>
            <a:r>
              <a:rPr lang="de-DE" sz="1000">
                <a:solidFill>
                  <a:schemeClr val="accent2"/>
                </a:solidFill>
                <a:effectLst/>
                <a:latin typeface="AdvOT24c3cae3.B"/>
              </a:rPr>
              <a:t> </a:t>
            </a:r>
            <a:r>
              <a:rPr lang="de-DE" sz="1000" err="1">
                <a:solidFill>
                  <a:schemeClr val="accent2"/>
                </a:solidFill>
                <a:effectLst/>
                <a:latin typeface="AdvOT24c3cae3.B"/>
              </a:rPr>
              <a:t>property</a:t>
            </a:r>
            <a:r>
              <a:rPr lang="de-DE" sz="1000">
                <a:solidFill>
                  <a:schemeClr val="accent2"/>
                </a:solidFill>
                <a:effectLst/>
                <a:latin typeface="AdvOT24c3cae3.B"/>
              </a:rPr>
              <a:t>, </a:t>
            </a:r>
            <a:r>
              <a:rPr lang="de-DE" sz="1000" err="1">
                <a:solidFill>
                  <a:schemeClr val="accent2"/>
                </a:solidFill>
                <a:effectLst/>
                <a:latin typeface="AdvOT24c3cae3.B"/>
              </a:rPr>
              <a:t>thermodynamic</a:t>
            </a:r>
            <a:r>
              <a:rPr lang="de-DE" sz="1000">
                <a:solidFill>
                  <a:schemeClr val="accent2"/>
                </a:solidFill>
                <a:effectLst/>
                <a:latin typeface="AdvOT24c3cae3.B"/>
              </a:rPr>
              <a:t> </a:t>
            </a:r>
            <a:r>
              <a:rPr lang="de-DE" sz="1000" err="1">
                <a:solidFill>
                  <a:schemeClr val="accent2"/>
                </a:solidFill>
                <a:effectLst/>
                <a:latin typeface="AdvOT24c3cae3.B"/>
              </a:rPr>
              <a:t>stability</a:t>
            </a:r>
            <a:r>
              <a:rPr lang="de-DE" sz="1000">
                <a:solidFill>
                  <a:schemeClr val="accent2"/>
                </a:solidFill>
                <a:effectLst/>
                <a:latin typeface="AdvOT24c3cae3.B"/>
              </a:rPr>
              <a:t>, </a:t>
            </a:r>
            <a:r>
              <a:rPr lang="de-DE" sz="1000" err="1">
                <a:solidFill>
                  <a:schemeClr val="accent2"/>
                </a:solidFill>
                <a:effectLst/>
                <a:latin typeface="AdvOT24c3cae3.B"/>
              </a:rPr>
              <a:t>revealed</a:t>
            </a:r>
            <a:r>
              <a:rPr lang="de-DE" sz="1000">
                <a:solidFill>
                  <a:schemeClr val="accent2"/>
                </a:solidFill>
                <a:effectLst/>
                <a:latin typeface="AdvOT24c3cae3.B"/>
              </a:rPr>
              <a:t> </a:t>
            </a:r>
            <a:r>
              <a:rPr lang="de-DE" sz="1000" err="1">
                <a:solidFill>
                  <a:schemeClr val="accent2"/>
                </a:solidFill>
                <a:effectLst/>
                <a:latin typeface="AdvOT24c3cae3.B"/>
              </a:rPr>
              <a:t>solely</a:t>
            </a:r>
            <a:r>
              <a:rPr lang="de-DE" sz="1000">
                <a:solidFill>
                  <a:schemeClr val="accent2"/>
                </a:solidFill>
                <a:effectLst/>
                <a:latin typeface="AdvOT24c3cae3.B"/>
              </a:rPr>
              <a:t> </a:t>
            </a:r>
            <a:r>
              <a:rPr lang="de-DE" sz="1000" err="1">
                <a:solidFill>
                  <a:schemeClr val="accent2"/>
                </a:solidFill>
                <a:effectLst/>
                <a:latin typeface="AdvOT24c3cae3.B"/>
              </a:rPr>
              <a:t>from</a:t>
            </a:r>
            <a:r>
              <a:rPr lang="de-DE" sz="1000">
                <a:solidFill>
                  <a:schemeClr val="accent2"/>
                </a:solidFill>
                <a:effectLst/>
                <a:latin typeface="AdvOT24c3cae3.B"/>
              </a:rPr>
              <a:t> large-</a:t>
            </a:r>
            <a:r>
              <a:rPr lang="de-DE" sz="1000" err="1">
                <a:solidFill>
                  <a:schemeClr val="accent2"/>
                </a:solidFill>
                <a:effectLst/>
                <a:latin typeface="AdvOT24c3cae3.B"/>
              </a:rPr>
              <a:t>scale</a:t>
            </a:r>
            <a:r>
              <a:rPr lang="de-DE" sz="1000">
                <a:solidFill>
                  <a:schemeClr val="accent2"/>
                </a:solidFill>
                <a:effectLst/>
                <a:latin typeface="AdvOT24c3cae3.B"/>
              </a:rPr>
              <a:t> </a:t>
            </a:r>
            <a:r>
              <a:rPr lang="de-DE" sz="1000" err="1">
                <a:solidFill>
                  <a:schemeClr val="accent2"/>
                </a:solidFill>
                <a:effectLst/>
                <a:latin typeface="AdvOT24c3cae3.B"/>
              </a:rPr>
              <a:t>measurements</a:t>
            </a:r>
            <a:r>
              <a:rPr lang="de-DE" sz="1000">
                <a:solidFill>
                  <a:schemeClr val="accent2"/>
                </a:solidFill>
                <a:effectLst/>
                <a:latin typeface="AdvOT24c3cae3.B"/>
              </a:rPr>
              <a:t> </a:t>
            </a:r>
            <a:r>
              <a:rPr lang="de-DE" sz="1000" err="1">
                <a:solidFill>
                  <a:schemeClr val="accent2"/>
                </a:solidFill>
                <a:effectLst/>
                <a:latin typeface="AdvOT24c3cae3.B"/>
              </a:rPr>
              <a:t>of</a:t>
            </a:r>
            <a:r>
              <a:rPr lang="de-DE" sz="1000">
                <a:solidFill>
                  <a:schemeClr val="accent2"/>
                </a:solidFill>
                <a:effectLst/>
                <a:latin typeface="AdvOT24c3cae3.B"/>
              </a:rPr>
              <a:t> </a:t>
            </a:r>
            <a:r>
              <a:rPr lang="de-DE" sz="1000" err="1">
                <a:solidFill>
                  <a:schemeClr val="accent2"/>
                </a:solidFill>
                <a:effectLst/>
                <a:latin typeface="AdvOT24c3cae3.B"/>
              </a:rPr>
              <a:t>protein</a:t>
            </a:r>
            <a:r>
              <a:rPr lang="de-DE" sz="1000">
                <a:solidFill>
                  <a:schemeClr val="accent2"/>
                </a:solidFill>
                <a:effectLst/>
                <a:latin typeface="AdvOT24c3cae3.B"/>
              </a:rPr>
              <a:t> </a:t>
            </a:r>
            <a:r>
              <a:rPr lang="de-DE" sz="1000" err="1">
                <a:solidFill>
                  <a:schemeClr val="accent2"/>
                </a:solidFill>
                <a:effectLst/>
                <a:latin typeface="AdvOT24c3cae3.B"/>
              </a:rPr>
              <a:t>function</a:t>
            </a:r>
            <a:r>
              <a:rPr lang="de-DE" sz="1000">
                <a:solidFill>
                  <a:schemeClr val="accent2"/>
                </a:solidFill>
                <a:effectLst/>
                <a:latin typeface="AdvOT24c3cae3.B"/>
              </a:rPr>
              <a:t>. </a:t>
            </a:r>
            <a:r>
              <a:rPr lang="de-DE" sz="1000" i="0" u="none" strike="noStrike">
                <a:solidFill>
                  <a:schemeClr val="accent2"/>
                </a:solidFill>
                <a:effectLst/>
                <a:latin typeface="+mj-lt"/>
              </a:rPr>
              <a:t>PNAS </a:t>
            </a:r>
            <a:r>
              <a:rPr lang="de-DE" sz="1000" b="0" i="0" u="none" strike="noStrike">
                <a:solidFill>
                  <a:schemeClr val="accent2"/>
                </a:solidFill>
                <a:effectLst/>
                <a:latin typeface="Open Sans" panose="020B0606030504020204" pitchFamily="34" charset="0"/>
              </a:rPr>
              <a:t>112 (25) E3226-E3235</a:t>
            </a:r>
            <a:r>
              <a:rPr lang="de-DE" sz="1000">
                <a:solidFill>
                  <a:schemeClr val="accent2"/>
                </a:solidFill>
                <a:effectLst/>
                <a:latin typeface="AdvOT24c3cae3.B"/>
              </a:rPr>
              <a:t>   </a:t>
            </a:r>
            <a:endParaRPr lang="de-DE" sz="1000">
              <a:solidFill>
                <a:schemeClr val="accent2"/>
              </a:solidFill>
            </a:endParaRPr>
          </a:p>
          <a:p>
            <a:endParaRPr lang="de-DE" sz="1000"/>
          </a:p>
          <a:p>
            <a:endParaRPr lang="de-DE"/>
          </a:p>
        </p:txBody>
      </p:sp>
      <p:sp>
        <p:nvSpPr>
          <p:cNvPr id="6" name="Textfeld 5">
            <a:extLst>
              <a:ext uri="{FF2B5EF4-FFF2-40B4-BE49-F238E27FC236}">
                <a16:creationId xmlns:a16="http://schemas.microsoft.com/office/drawing/2014/main" id="{24612E54-266F-F5F2-536F-A5FB7C1ED4DA}"/>
              </a:ext>
            </a:extLst>
          </p:cNvPr>
          <p:cNvSpPr txBox="1"/>
          <p:nvPr/>
        </p:nvSpPr>
        <p:spPr>
          <a:xfrm>
            <a:off x="9960864" y="4893692"/>
            <a:ext cx="1476885" cy="1323439"/>
          </a:xfrm>
          <a:prstGeom prst="rect">
            <a:avLst/>
          </a:prstGeom>
          <a:noFill/>
        </p:spPr>
        <p:txBody>
          <a:bodyPr wrap="square" rtlCol="0">
            <a:spAutoFit/>
          </a:bodyPr>
          <a:lstStyle/>
          <a:p>
            <a:r>
              <a:rPr lang="de-DE" sz="1600" u="sng">
                <a:solidFill>
                  <a:schemeClr val="accent2"/>
                </a:solidFill>
              </a:rPr>
              <a:t>Grey: </a:t>
            </a:r>
            <a:r>
              <a:rPr lang="de-DE" sz="1600" err="1">
                <a:solidFill>
                  <a:schemeClr val="accent2"/>
                </a:solidFill>
              </a:rPr>
              <a:t>deleterious</a:t>
            </a:r>
            <a:r>
              <a:rPr lang="de-DE" sz="1600">
                <a:solidFill>
                  <a:schemeClr val="accent2"/>
                </a:solidFill>
              </a:rPr>
              <a:t> / negative</a:t>
            </a:r>
          </a:p>
          <a:p>
            <a:r>
              <a:rPr lang="de-DE" sz="1600" u="sng">
                <a:solidFill>
                  <a:schemeClr val="accent2"/>
                </a:solidFill>
              </a:rPr>
              <a:t>Green: </a:t>
            </a:r>
            <a:r>
              <a:rPr lang="de-DE" sz="1600">
                <a:solidFill>
                  <a:schemeClr val="accent2"/>
                </a:solidFill>
              </a:rPr>
              <a:t>positive / </a:t>
            </a:r>
            <a:r>
              <a:rPr lang="de-DE" sz="1600" err="1">
                <a:solidFill>
                  <a:schemeClr val="accent2"/>
                </a:solidFill>
              </a:rPr>
              <a:t>rescued</a:t>
            </a:r>
            <a:endParaRPr lang="de-DE" sz="1600">
              <a:solidFill>
                <a:schemeClr val="accent2"/>
              </a:solidFill>
            </a:endParaRPr>
          </a:p>
        </p:txBody>
      </p:sp>
      <p:pic>
        <p:nvPicPr>
          <p:cNvPr id="8" name="Grafik 7" descr="Ein Bild, das Kreis, Diagramm, Reihe enthält.&#10;&#10;Automatisch generierte Beschreibung">
            <a:extLst>
              <a:ext uri="{FF2B5EF4-FFF2-40B4-BE49-F238E27FC236}">
                <a16:creationId xmlns:a16="http://schemas.microsoft.com/office/drawing/2014/main" id="{A28DA4D8-655F-2ACE-01CE-86607CDAB85D}"/>
              </a:ext>
            </a:extLst>
          </p:cNvPr>
          <p:cNvPicPr>
            <a:picLocks noChangeAspect="1"/>
          </p:cNvPicPr>
          <p:nvPr/>
        </p:nvPicPr>
        <p:blipFill>
          <a:blip r:embed="rId3"/>
          <a:stretch>
            <a:fillRect/>
          </a:stretch>
        </p:blipFill>
        <p:spPr>
          <a:xfrm>
            <a:off x="1104420" y="2286107"/>
            <a:ext cx="3904782" cy="3805508"/>
          </a:xfrm>
          <a:prstGeom prst="rect">
            <a:avLst/>
          </a:prstGeom>
        </p:spPr>
      </p:pic>
    </p:spTree>
    <p:extLst>
      <p:ext uri="{BB962C8B-B14F-4D97-AF65-F5344CB8AC3E}">
        <p14:creationId xmlns:p14="http://schemas.microsoft.com/office/powerpoint/2010/main" val="324746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A4783-E3AE-9E80-61C1-861FA7D0CA8D}"/>
              </a:ext>
            </a:extLst>
          </p:cNvPr>
          <p:cNvSpPr>
            <a:spLocks noGrp="1"/>
          </p:cNvSpPr>
          <p:nvPr>
            <p:ph type="title"/>
          </p:nvPr>
        </p:nvSpPr>
        <p:spPr>
          <a:xfrm>
            <a:off x="5138928" y="964692"/>
            <a:ext cx="6092952" cy="1188720"/>
          </a:xfrm>
        </p:spPr>
        <p:txBody>
          <a:bodyPr>
            <a:normAutofit/>
          </a:bodyPr>
          <a:lstStyle/>
          <a:p>
            <a:r>
              <a:rPr lang="de-DE" err="1"/>
              <a:t>Epistasis</a:t>
            </a:r>
            <a:r>
              <a:rPr lang="de-DE"/>
              <a:t> and Phylogenie</a:t>
            </a:r>
          </a:p>
        </p:txBody>
      </p:sp>
      <p:pic>
        <p:nvPicPr>
          <p:cNvPr id="5" name="Grafik 4" descr="Ein Bild, das Kreis, Reihe, Design, Schwarzweiß enthält.&#10;&#10;Automatisch generierte Beschreibung">
            <a:extLst>
              <a:ext uri="{FF2B5EF4-FFF2-40B4-BE49-F238E27FC236}">
                <a16:creationId xmlns:a16="http://schemas.microsoft.com/office/drawing/2014/main" id="{49D8EB8D-2AE3-3BA5-B59F-E0D80746BFFF}"/>
              </a:ext>
            </a:extLst>
          </p:cNvPr>
          <p:cNvPicPr>
            <a:picLocks noChangeAspect="1"/>
          </p:cNvPicPr>
          <p:nvPr/>
        </p:nvPicPr>
        <p:blipFill>
          <a:blip r:embed="rId2"/>
          <a:stretch>
            <a:fillRect/>
          </a:stretch>
        </p:blipFill>
        <p:spPr>
          <a:xfrm>
            <a:off x="502528" y="2416251"/>
            <a:ext cx="3902198" cy="1716965"/>
          </a:xfrm>
          <a:prstGeom prst="rect">
            <a:avLst/>
          </a:prstGeom>
          <a:ln w="31750" cap="sq">
            <a:solidFill>
              <a:srgbClr val="FFFFFF"/>
            </a:solidFill>
            <a:miter lim="800000"/>
          </a:ln>
        </p:spPr>
      </p:pic>
      <p:pic>
        <p:nvPicPr>
          <p:cNvPr id="9" name="Grafik 8" descr="Ein Bild, das Text, Schrift, Screenshot, Reihe enthält.&#10;&#10;Automatisch generierte Beschreibung">
            <a:extLst>
              <a:ext uri="{FF2B5EF4-FFF2-40B4-BE49-F238E27FC236}">
                <a16:creationId xmlns:a16="http://schemas.microsoft.com/office/drawing/2014/main" id="{507BB34B-9471-1A9F-7731-9741E293D291}"/>
              </a:ext>
            </a:extLst>
          </p:cNvPr>
          <p:cNvPicPr>
            <a:picLocks noChangeAspect="1"/>
          </p:cNvPicPr>
          <p:nvPr/>
        </p:nvPicPr>
        <p:blipFill>
          <a:blip r:embed="rId3"/>
          <a:stretch>
            <a:fillRect/>
          </a:stretch>
        </p:blipFill>
        <p:spPr>
          <a:xfrm>
            <a:off x="480447" y="620547"/>
            <a:ext cx="3946360" cy="1470019"/>
          </a:xfrm>
          <a:prstGeom prst="rect">
            <a:avLst/>
          </a:prstGeom>
          <a:ln w="31750" cap="sq">
            <a:solidFill>
              <a:srgbClr val="FFFFFF"/>
            </a:solidFill>
            <a:miter lim="800000"/>
          </a:ln>
        </p:spPr>
      </p:pic>
      <p:sp>
        <p:nvSpPr>
          <p:cNvPr id="3" name="Inhaltsplatzhalter 2">
            <a:extLst>
              <a:ext uri="{FF2B5EF4-FFF2-40B4-BE49-F238E27FC236}">
                <a16:creationId xmlns:a16="http://schemas.microsoft.com/office/drawing/2014/main" id="{08CC596A-F9B5-4616-F8E8-9A8F16D1AFA2}"/>
              </a:ext>
            </a:extLst>
          </p:cNvPr>
          <p:cNvSpPr>
            <a:spLocks noGrp="1"/>
          </p:cNvSpPr>
          <p:nvPr>
            <p:ph idx="1"/>
          </p:nvPr>
        </p:nvSpPr>
        <p:spPr>
          <a:xfrm>
            <a:off x="5089646" y="2475145"/>
            <a:ext cx="6472090" cy="3409259"/>
          </a:xfrm>
        </p:spPr>
        <p:txBody>
          <a:bodyPr>
            <a:normAutofit fontScale="92500" lnSpcReduction="10000"/>
          </a:bodyPr>
          <a:lstStyle/>
          <a:p>
            <a:pPr>
              <a:lnSpc>
                <a:spcPct val="90000"/>
              </a:lnSpc>
            </a:pPr>
            <a:r>
              <a:rPr lang="de-DE" sz="2200" err="1"/>
              <a:t>Extent</a:t>
            </a:r>
            <a:r>
              <a:rPr lang="de-DE" sz="2200"/>
              <a:t> + </a:t>
            </a:r>
            <a:r>
              <a:rPr lang="de-DE" sz="2200" err="1"/>
              <a:t>distribution</a:t>
            </a:r>
            <a:r>
              <a:rPr lang="de-DE" sz="2200"/>
              <a:t> </a:t>
            </a:r>
            <a:r>
              <a:rPr lang="de-DE" sz="2200" err="1"/>
              <a:t>of</a:t>
            </a:r>
            <a:r>
              <a:rPr lang="de-DE" sz="2200"/>
              <a:t> </a:t>
            </a:r>
            <a:r>
              <a:rPr lang="de-DE" sz="2200" err="1"/>
              <a:t>epistasis</a:t>
            </a:r>
            <a:r>
              <a:rPr lang="de-DE" sz="2200"/>
              <a:t> in a </a:t>
            </a:r>
            <a:r>
              <a:rPr lang="de-DE" sz="2200" err="1"/>
              <a:t>protein</a:t>
            </a:r>
            <a:r>
              <a:rPr lang="de-DE" sz="2200"/>
              <a:t> : </a:t>
            </a:r>
            <a:r>
              <a:rPr lang="de-DE" sz="2200" b="1"/>
              <a:t>essential </a:t>
            </a:r>
            <a:r>
              <a:rPr lang="de-DE" sz="2200" b="1" err="1"/>
              <a:t>for</a:t>
            </a:r>
            <a:r>
              <a:rPr lang="de-DE" sz="2200" b="1"/>
              <a:t> </a:t>
            </a:r>
            <a:r>
              <a:rPr lang="de-DE" sz="2200" b="1" err="1"/>
              <a:t>phylogenie</a:t>
            </a:r>
            <a:r>
              <a:rPr lang="de-DE" sz="2200" b="1"/>
              <a:t> </a:t>
            </a:r>
            <a:r>
              <a:rPr lang="de-DE" sz="2200" err="1"/>
              <a:t>of</a:t>
            </a:r>
            <a:r>
              <a:rPr lang="de-DE" sz="2200"/>
              <a:t> </a:t>
            </a:r>
            <a:r>
              <a:rPr lang="de-DE" sz="2200" err="1"/>
              <a:t>the</a:t>
            </a:r>
            <a:r>
              <a:rPr lang="de-DE" sz="2200"/>
              <a:t> </a:t>
            </a:r>
            <a:r>
              <a:rPr lang="de-DE" sz="2200" err="1"/>
              <a:t>protein</a:t>
            </a:r>
            <a:endParaRPr lang="de-DE" sz="2200"/>
          </a:p>
          <a:p>
            <a:pPr>
              <a:lnSpc>
                <a:spcPct val="90000"/>
              </a:lnSpc>
            </a:pPr>
            <a:r>
              <a:rPr lang="de-DE" sz="2200" b="0" i="0" u="none" strike="noStrike">
                <a:effectLst/>
                <a:latin typeface="Helvetica Neue" panose="02000503000000020004" pitchFamily="2" charset="0"/>
              </a:rPr>
              <a:t>amino-</a:t>
            </a:r>
            <a:r>
              <a:rPr lang="de-DE" sz="2200" b="0" i="0" u="none" strike="noStrike" err="1">
                <a:effectLst/>
                <a:latin typeface="Helvetica Neue" panose="02000503000000020004" pitchFamily="2" charset="0"/>
              </a:rPr>
              <a:t>acid</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substitutions</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are</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typically</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contingent</a:t>
            </a:r>
            <a:r>
              <a:rPr lang="de-DE" sz="2200" b="0" i="0" u="none" strike="noStrike">
                <a:effectLst/>
                <a:latin typeface="Helvetica Neue" panose="02000503000000020004" pitchFamily="2" charset="0"/>
              </a:rPr>
              <a:t> on </a:t>
            </a:r>
            <a:r>
              <a:rPr lang="de-DE" sz="2200" b="0" i="0" u="none" strike="noStrike" err="1">
                <a:effectLst/>
                <a:latin typeface="Helvetica Neue" panose="02000503000000020004" pitchFamily="2" charset="0"/>
              </a:rPr>
              <a:t>the</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presence</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of</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prior</a:t>
            </a:r>
            <a:r>
              <a:rPr lang="de-DE" sz="2200" b="0" i="0" u="none" strike="noStrike">
                <a:effectLst/>
                <a:latin typeface="Helvetica Neue" panose="02000503000000020004" pitchFamily="2" charset="0"/>
              </a:rPr>
              <a:t> </a:t>
            </a:r>
            <a:r>
              <a:rPr lang="de-DE" sz="2200" b="0" i="0" u="none" strike="noStrike" err="1">
                <a:effectLst/>
                <a:latin typeface="Helvetica Neue" panose="02000503000000020004" pitchFamily="2" charset="0"/>
              </a:rPr>
              <a:t>substitutions</a:t>
            </a:r>
            <a:endParaRPr lang="de-DE" sz="2200">
              <a:latin typeface="Helvetica Neue" panose="02000503000000020004" pitchFamily="2" charset="0"/>
            </a:endParaRPr>
          </a:p>
          <a:p>
            <a:pPr>
              <a:lnSpc>
                <a:spcPct val="90000"/>
              </a:lnSpc>
            </a:pPr>
            <a:endParaRPr lang="de-DE" sz="2200">
              <a:latin typeface="Helvetica Neue" panose="02000503000000020004" pitchFamily="2" charset="0"/>
            </a:endParaRPr>
          </a:p>
          <a:p>
            <a:pPr>
              <a:lnSpc>
                <a:spcPct val="90000"/>
              </a:lnSpc>
            </a:pPr>
            <a:r>
              <a:rPr lang="de-DE" sz="2200" b="0" i="0" u="none" strike="noStrike">
                <a:effectLst/>
                <a:latin typeface="Helvetica Neue" panose="02000503000000020004" pitchFamily="2" charset="0"/>
              </a:rPr>
              <a:t>More </a:t>
            </a:r>
            <a:r>
              <a:rPr lang="de-DE" sz="2200" b="0" i="0" u="none" strike="noStrike" err="1">
                <a:effectLst/>
                <a:latin typeface="Helvetica Neue" panose="02000503000000020004" pitchFamily="2" charset="0"/>
              </a:rPr>
              <a:t>known</a:t>
            </a:r>
            <a:r>
              <a:rPr lang="de-DE" sz="2200" b="0" i="0" u="none" strike="noStrike">
                <a:effectLst/>
                <a:latin typeface="Helvetica Neue" panose="02000503000000020004" pitchFamily="2" charset="0"/>
              </a:rPr>
              <a:t>:</a:t>
            </a:r>
            <a:r>
              <a:rPr lang="de-DE" sz="2200">
                <a:latin typeface="Helvetica Neue" panose="02000503000000020004" pitchFamily="2" charset="0"/>
              </a:rPr>
              <a:t> </a:t>
            </a:r>
            <a:r>
              <a:rPr lang="de-DE" sz="2200" err="1">
                <a:latin typeface="Helvetica Neue" panose="02000503000000020004" pitchFamily="2" charset="0"/>
              </a:rPr>
              <a:t>Epistasis</a:t>
            </a:r>
            <a:r>
              <a:rPr lang="de-DE" sz="2200">
                <a:latin typeface="Helvetica Neue" panose="02000503000000020004" pitchFamily="2" charset="0"/>
              </a:rPr>
              <a:t> in adaptive </a:t>
            </a:r>
            <a:r>
              <a:rPr lang="de-DE" sz="2200" err="1">
                <a:latin typeface="Helvetica Neue" panose="02000503000000020004" pitchFamily="2" charset="0"/>
              </a:rPr>
              <a:t>evolution</a:t>
            </a:r>
            <a:r>
              <a:rPr lang="de-DE" sz="2200">
                <a:latin typeface="Helvetica Neue" panose="02000503000000020004" pitchFamily="2" charset="0"/>
              </a:rPr>
              <a:t> </a:t>
            </a:r>
          </a:p>
          <a:p>
            <a:pPr>
              <a:lnSpc>
                <a:spcPct val="90000"/>
              </a:lnSpc>
              <a:buFont typeface="Wingdings" pitchFamily="2" charset="2"/>
              <a:buChar char="à"/>
            </a:pPr>
            <a:r>
              <a:rPr lang="de-DE" sz="2200" err="1">
                <a:latin typeface="Helvetica Neue" panose="02000503000000020004" pitchFamily="2" charset="0"/>
                <a:sym typeface="Wingdings" pitchFamily="2" charset="2"/>
              </a:rPr>
              <a:t>Analyzing</a:t>
            </a:r>
            <a:r>
              <a:rPr lang="de-DE" sz="2200">
                <a:latin typeface="Helvetica Neue" panose="02000503000000020004" pitchFamily="2" charset="0"/>
                <a:sym typeface="Wingdings" pitchFamily="2" charset="2"/>
              </a:rPr>
              <a:t> </a:t>
            </a:r>
            <a:r>
              <a:rPr lang="de-DE" sz="2200" err="1">
                <a:latin typeface="Helvetica Neue" panose="02000503000000020004" pitchFamily="2" charset="0"/>
                <a:sym typeface="Wingdings" pitchFamily="2" charset="2"/>
              </a:rPr>
              <a:t>it´s</a:t>
            </a:r>
            <a:r>
              <a:rPr lang="de-DE" sz="2200">
                <a:latin typeface="Helvetica Neue" panose="02000503000000020004" pitchFamily="2" charset="0"/>
                <a:sym typeface="Wingdings" pitchFamily="2" charset="2"/>
              </a:rPr>
              <a:t> </a:t>
            </a:r>
            <a:r>
              <a:rPr lang="de-DE" sz="2200" err="1">
                <a:latin typeface="Helvetica Neue" panose="02000503000000020004" pitchFamily="2" charset="0"/>
                <a:sym typeface="Wingdings" pitchFamily="2" charset="2"/>
              </a:rPr>
              <a:t>impact</a:t>
            </a:r>
            <a:r>
              <a:rPr lang="de-DE" sz="2200">
                <a:latin typeface="Helvetica Neue" panose="02000503000000020004" pitchFamily="2" charset="0"/>
                <a:sym typeface="Wingdings" pitchFamily="2" charset="2"/>
              </a:rPr>
              <a:t> on </a:t>
            </a:r>
            <a:r>
              <a:rPr lang="de-DE" sz="2200" err="1">
                <a:latin typeface="Helvetica Neue" panose="02000503000000020004" pitchFamily="2" charset="0"/>
                <a:sym typeface="Wingdings" pitchFamily="2" charset="2"/>
              </a:rPr>
              <a:t>purifying</a:t>
            </a:r>
            <a:r>
              <a:rPr lang="de-DE" sz="2200">
                <a:latin typeface="Helvetica Neue" panose="02000503000000020004" pitchFamily="2" charset="0"/>
                <a:sym typeface="Wingdings" pitchFamily="2" charset="2"/>
              </a:rPr>
              <a:t> </a:t>
            </a:r>
            <a:r>
              <a:rPr lang="de-DE" sz="2200" err="1">
                <a:latin typeface="Helvetica Neue" panose="02000503000000020004" pitchFamily="2" charset="0"/>
                <a:sym typeface="Wingdings" pitchFamily="2" charset="2"/>
              </a:rPr>
              <a:t>evolution</a:t>
            </a:r>
            <a:endParaRPr lang="de-DE" sz="2200">
              <a:latin typeface="Helvetica Neue" panose="02000503000000020004" pitchFamily="2" charset="0"/>
              <a:sym typeface="Wingdings" pitchFamily="2" charset="2"/>
            </a:endParaRPr>
          </a:p>
          <a:p>
            <a:pPr>
              <a:lnSpc>
                <a:spcPct val="90000"/>
              </a:lnSpc>
              <a:buFont typeface="Wingdings" pitchFamily="2" charset="2"/>
              <a:buChar char="à"/>
            </a:pPr>
            <a:endParaRPr lang="de-DE" sz="2200">
              <a:latin typeface="Helvetica Neue" panose="02000503000000020004" pitchFamily="2" charset="0"/>
              <a:sym typeface="Wingdings" pitchFamily="2" charset="2"/>
            </a:endParaRPr>
          </a:p>
          <a:p>
            <a:pPr>
              <a:lnSpc>
                <a:spcPct val="90000"/>
              </a:lnSpc>
            </a:pPr>
            <a:r>
              <a:rPr lang="de-DE" sz="2200" err="1">
                <a:latin typeface="Helvetica Neue" panose="02000503000000020004" pitchFamily="2" charset="0"/>
              </a:rPr>
              <a:t>Sequence</a:t>
            </a:r>
            <a:r>
              <a:rPr lang="de-DE" sz="2200">
                <a:latin typeface="Helvetica Neue" panose="02000503000000020004" pitchFamily="2" charset="0"/>
              </a:rPr>
              <a:t> </a:t>
            </a:r>
            <a:r>
              <a:rPr lang="de-DE" sz="2200" err="1">
                <a:latin typeface="Helvetica Neue" panose="02000503000000020004" pitchFamily="2" charset="0"/>
              </a:rPr>
              <a:t>alignment</a:t>
            </a:r>
            <a:r>
              <a:rPr lang="de-DE" sz="2200">
                <a:latin typeface="Helvetica Neue" panose="02000503000000020004" pitchFamily="2" charset="0"/>
              </a:rPr>
              <a:t> (blast) : </a:t>
            </a:r>
            <a:r>
              <a:rPr lang="de-DE" sz="2200" err="1">
                <a:latin typeface="Helvetica Neue" panose="02000503000000020004" pitchFamily="2" charset="0"/>
              </a:rPr>
              <a:t>information</a:t>
            </a:r>
            <a:r>
              <a:rPr lang="de-DE" sz="2200">
                <a:latin typeface="Helvetica Neue" panose="02000503000000020004" pitchFamily="2" charset="0"/>
              </a:rPr>
              <a:t> </a:t>
            </a:r>
            <a:r>
              <a:rPr lang="de-DE" sz="2200" err="1">
                <a:latin typeface="Helvetica Neue" panose="02000503000000020004" pitchFamily="2" charset="0"/>
              </a:rPr>
              <a:t>about</a:t>
            </a:r>
            <a:r>
              <a:rPr lang="de-DE" sz="2200">
                <a:latin typeface="Helvetica Neue" panose="02000503000000020004" pitchFamily="2" charset="0"/>
              </a:rPr>
              <a:t> </a:t>
            </a:r>
            <a:r>
              <a:rPr lang="de-DE" sz="2200" err="1">
                <a:latin typeface="Helvetica Neue" panose="02000503000000020004" pitchFamily="2" charset="0"/>
              </a:rPr>
              <a:t>conserved</a:t>
            </a:r>
            <a:r>
              <a:rPr lang="de-DE" sz="2200">
                <a:latin typeface="Helvetica Neue" panose="02000503000000020004" pitchFamily="2" charset="0"/>
              </a:rPr>
              <a:t> </a:t>
            </a:r>
            <a:r>
              <a:rPr lang="de-DE" sz="2200" err="1">
                <a:latin typeface="Helvetica Neue" panose="02000503000000020004" pitchFamily="2" charset="0"/>
              </a:rPr>
              <a:t>positions</a:t>
            </a:r>
            <a:r>
              <a:rPr lang="de-DE" sz="2200">
                <a:latin typeface="Helvetica Neue" panose="02000503000000020004" pitchFamily="2" charset="0"/>
              </a:rPr>
              <a:t> (</a:t>
            </a:r>
            <a:r>
              <a:rPr lang="de-DE" sz="2200">
                <a:latin typeface="Helvetica Neue" panose="02000503000000020004" pitchFamily="2" charset="0"/>
                <a:sym typeface="Wingdings" pitchFamily="2" charset="2"/>
              </a:rPr>
              <a:t></a:t>
            </a:r>
            <a:r>
              <a:rPr lang="de-DE" sz="2200" err="1">
                <a:latin typeface="Helvetica Neue" panose="02000503000000020004" pitchFamily="2" charset="0"/>
                <a:sym typeface="Wingdings" pitchFamily="2" charset="2"/>
              </a:rPr>
              <a:t>importance</a:t>
            </a:r>
            <a:r>
              <a:rPr lang="de-DE" sz="2200">
                <a:latin typeface="Helvetica Neue" panose="02000503000000020004" pitchFamily="2" charset="0"/>
                <a:sym typeface="Wingdings" pitchFamily="2" charset="2"/>
              </a:rPr>
              <a:t>)</a:t>
            </a:r>
            <a:endParaRPr lang="de-DE" sz="2200">
              <a:latin typeface="Helvetica Neue" panose="02000503000000020004" pitchFamily="2" charset="0"/>
            </a:endParaRPr>
          </a:p>
          <a:p>
            <a:pPr>
              <a:lnSpc>
                <a:spcPct val="90000"/>
              </a:lnSpc>
            </a:pPr>
            <a:endParaRPr lang="de-DE" sz="1700" b="0" i="0" u="none" strike="noStrike">
              <a:effectLst/>
              <a:latin typeface="Helvetica Neue" panose="02000503000000020004" pitchFamily="2" charset="0"/>
            </a:endParaRPr>
          </a:p>
        </p:txBody>
      </p:sp>
      <p:sp>
        <p:nvSpPr>
          <p:cNvPr id="7" name="Fußzeilenplatzhalter 6">
            <a:extLst>
              <a:ext uri="{FF2B5EF4-FFF2-40B4-BE49-F238E27FC236}">
                <a16:creationId xmlns:a16="http://schemas.microsoft.com/office/drawing/2014/main" id="{00A46BC7-83F2-2574-EE44-A03C4AF41156}"/>
              </a:ext>
            </a:extLst>
          </p:cNvPr>
          <p:cNvSpPr>
            <a:spLocks noGrp="1"/>
          </p:cNvSpPr>
          <p:nvPr>
            <p:ph type="ftr" sz="quarter" idx="11"/>
          </p:nvPr>
        </p:nvSpPr>
        <p:spPr>
          <a:xfrm>
            <a:off x="0" y="6210089"/>
            <a:ext cx="10937930" cy="1131376"/>
          </a:xfrm>
        </p:spPr>
        <p:txBody>
          <a:bodyPr>
            <a:normAutofit/>
          </a:bodyPr>
          <a:lstStyle/>
          <a:p>
            <a:pPr>
              <a:lnSpc>
                <a:spcPct val="90000"/>
              </a:lnSpc>
              <a:spcAft>
                <a:spcPts val="600"/>
              </a:spcAft>
            </a:pPr>
            <a:r>
              <a:rPr lang="de-DE" sz="1000">
                <a:solidFill>
                  <a:schemeClr val="accent2">
                    <a:alpha val="70000"/>
                  </a:schemeClr>
                </a:solidFill>
                <a:hlinkClick r:id="rId4">
                  <a:extLst>
                    <a:ext uri="{A12FA001-AC4F-418D-AE19-62706E023703}">
                      <ahyp:hlinkClr xmlns:ahyp="http://schemas.microsoft.com/office/drawing/2018/hyperlinkcolor" val="tx"/>
                    </a:ext>
                  </a:extLst>
                </a:hlinkClick>
              </a:rPr>
              <a:t>https://theshahlab.org/research/epistasis-protein/</a:t>
            </a:r>
            <a:endParaRPr lang="de-DE" sz="1000">
              <a:solidFill>
                <a:schemeClr val="accent2">
                  <a:alpha val="70000"/>
                </a:schemeClr>
              </a:solidFill>
            </a:endParaRPr>
          </a:p>
          <a:p>
            <a:pPr>
              <a:lnSpc>
                <a:spcPct val="90000"/>
              </a:lnSpc>
              <a:spcAft>
                <a:spcPts val="600"/>
              </a:spcAft>
            </a:pPr>
            <a:r>
              <a:rPr lang="de-DE" sz="1000" b="0" i="0" u="sng" strike="noStrike">
                <a:solidFill>
                  <a:schemeClr val="accent2">
                    <a:alpha val="70000"/>
                  </a:schemeClr>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Premal Shah</a:t>
            </a:r>
            <a:r>
              <a:rPr lang="de-DE" sz="1000" b="0" i="0" u="sng" strike="noStrike">
                <a:solidFill>
                  <a:schemeClr val="accent2">
                    <a:alpha val="70000"/>
                  </a:schemeClr>
                </a:solidFill>
                <a:effectLst/>
                <a:latin typeface="Open Sans" panose="020B0606030504020204" pitchFamily="34" charset="0"/>
              </a:rPr>
              <a:t>, </a:t>
            </a:r>
            <a:r>
              <a:rPr lang="de-DE" sz="1000" b="0" i="0" u="sng" strike="noStrike">
                <a:solidFill>
                  <a:schemeClr val="accent2">
                    <a:alpha val="70000"/>
                  </a:schemeClr>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David M. McCandlish</a:t>
            </a:r>
            <a:r>
              <a:rPr lang="de-DE" sz="1000" b="0" i="0" strike="noStrike">
                <a:solidFill>
                  <a:schemeClr val="accent2">
                    <a:alpha val="70000"/>
                  </a:schemeClr>
                </a:solidFill>
                <a:effectLst/>
                <a:latin typeface="Open Sans" panose="020B0606030504020204" pitchFamily="34" charset="0"/>
              </a:rPr>
              <a:t> </a:t>
            </a:r>
            <a:r>
              <a:rPr lang="de-DE" sz="1000" b="0" i="1" strike="noStrike">
                <a:solidFill>
                  <a:schemeClr val="accent2">
                    <a:alpha val="70000"/>
                  </a:schemeClr>
                </a:solidFill>
                <a:effectLst/>
                <a:latin typeface="Open Sans" panose="020B0606030504020204" pitchFamily="34" charset="0"/>
              </a:rPr>
              <a:t>et al.</a:t>
            </a:r>
            <a:r>
              <a:rPr lang="de-DE" sz="1000" b="0" strike="noStrike">
                <a:solidFill>
                  <a:schemeClr val="accent2">
                    <a:alpha val="70000"/>
                  </a:schemeClr>
                </a:solidFill>
                <a:effectLst/>
                <a:latin typeface="Open Sans" panose="020B0606030504020204" pitchFamily="34" charset="0"/>
              </a:rPr>
              <a:t> </a:t>
            </a:r>
            <a:r>
              <a:rPr lang="de-DE" sz="1000" i="0" u="none" strike="noStrike" err="1">
                <a:solidFill>
                  <a:schemeClr val="accent2">
                    <a:alpha val="70000"/>
                  </a:schemeClr>
                </a:solidFill>
                <a:effectLst/>
                <a:latin typeface="+mj-lt"/>
              </a:rPr>
              <a:t>Contingency</a:t>
            </a:r>
            <a:r>
              <a:rPr lang="de-DE" sz="1000" i="0" u="none" strike="noStrike">
                <a:solidFill>
                  <a:schemeClr val="accent2">
                    <a:alpha val="70000"/>
                  </a:schemeClr>
                </a:solidFill>
                <a:effectLst/>
                <a:latin typeface="+mj-lt"/>
              </a:rPr>
              <a:t> and </a:t>
            </a:r>
            <a:r>
              <a:rPr lang="de-DE" sz="1000" i="0" u="none" strike="noStrike" err="1">
                <a:solidFill>
                  <a:schemeClr val="accent2">
                    <a:alpha val="70000"/>
                  </a:schemeClr>
                </a:solidFill>
                <a:effectLst/>
                <a:latin typeface="+mj-lt"/>
              </a:rPr>
              <a:t>entrenchment</a:t>
            </a:r>
            <a:r>
              <a:rPr lang="de-DE" sz="1000" i="0" u="none" strike="noStrike">
                <a:solidFill>
                  <a:schemeClr val="accent2">
                    <a:alpha val="70000"/>
                  </a:schemeClr>
                </a:solidFill>
                <a:effectLst/>
                <a:latin typeface="+mj-lt"/>
              </a:rPr>
              <a:t> in </a:t>
            </a:r>
            <a:r>
              <a:rPr lang="de-DE" sz="1000" i="0" u="none" strike="noStrike" err="1">
                <a:solidFill>
                  <a:schemeClr val="accent2">
                    <a:alpha val="70000"/>
                  </a:schemeClr>
                </a:solidFill>
                <a:effectLst/>
                <a:latin typeface="+mj-lt"/>
              </a:rPr>
              <a:t>protein</a:t>
            </a:r>
            <a:r>
              <a:rPr lang="de-DE" sz="1000" i="0" u="none" strike="noStrike">
                <a:solidFill>
                  <a:schemeClr val="accent2">
                    <a:alpha val="70000"/>
                  </a:schemeClr>
                </a:solidFill>
                <a:effectLst/>
                <a:latin typeface="+mj-lt"/>
              </a:rPr>
              <a:t> </a:t>
            </a:r>
            <a:r>
              <a:rPr lang="de-DE" sz="1000" i="0" u="none" strike="noStrike" err="1">
                <a:solidFill>
                  <a:schemeClr val="accent2">
                    <a:alpha val="70000"/>
                  </a:schemeClr>
                </a:solidFill>
                <a:effectLst/>
                <a:latin typeface="+mj-lt"/>
              </a:rPr>
              <a:t>evolution</a:t>
            </a:r>
            <a:r>
              <a:rPr lang="de-DE" sz="1000" i="0" u="none" strike="noStrike">
                <a:solidFill>
                  <a:schemeClr val="accent2">
                    <a:alpha val="70000"/>
                  </a:schemeClr>
                </a:solidFill>
                <a:effectLst/>
                <a:latin typeface="+mj-lt"/>
              </a:rPr>
              <a:t> </a:t>
            </a:r>
            <a:r>
              <a:rPr lang="de-DE" sz="1000" i="0" u="none" strike="noStrike" err="1">
                <a:solidFill>
                  <a:schemeClr val="accent2">
                    <a:alpha val="70000"/>
                  </a:schemeClr>
                </a:solidFill>
                <a:effectLst/>
                <a:latin typeface="+mj-lt"/>
              </a:rPr>
              <a:t>under</a:t>
            </a:r>
            <a:r>
              <a:rPr lang="de-DE" sz="1000" i="0" u="none" strike="noStrike">
                <a:solidFill>
                  <a:schemeClr val="accent2">
                    <a:alpha val="70000"/>
                  </a:schemeClr>
                </a:solidFill>
                <a:effectLst/>
                <a:latin typeface="+mj-lt"/>
              </a:rPr>
              <a:t> </a:t>
            </a:r>
            <a:r>
              <a:rPr lang="de-DE" sz="1000" i="0" u="none" strike="noStrike" err="1">
                <a:solidFill>
                  <a:schemeClr val="accent2">
                    <a:alpha val="70000"/>
                  </a:schemeClr>
                </a:solidFill>
                <a:effectLst/>
                <a:latin typeface="+mj-lt"/>
              </a:rPr>
              <a:t>purifying</a:t>
            </a:r>
            <a:r>
              <a:rPr lang="de-DE" sz="1000" i="0" u="none" strike="noStrike">
                <a:solidFill>
                  <a:schemeClr val="accent2">
                    <a:alpha val="70000"/>
                  </a:schemeClr>
                </a:solidFill>
                <a:effectLst/>
                <a:latin typeface="+mj-lt"/>
              </a:rPr>
              <a:t> </a:t>
            </a:r>
            <a:r>
              <a:rPr lang="de-DE" sz="1000" i="0" u="none" strike="noStrike" err="1">
                <a:solidFill>
                  <a:schemeClr val="accent2">
                    <a:alpha val="70000"/>
                  </a:schemeClr>
                </a:solidFill>
                <a:effectLst/>
                <a:latin typeface="+mj-lt"/>
              </a:rPr>
              <a:t>selection</a:t>
            </a:r>
            <a:r>
              <a:rPr lang="de-DE" sz="1000" i="0" u="none" strike="noStrike">
                <a:solidFill>
                  <a:schemeClr val="accent2">
                    <a:alpha val="70000"/>
                  </a:schemeClr>
                </a:solidFill>
                <a:effectLst/>
                <a:latin typeface="+mj-lt"/>
              </a:rPr>
              <a:t>. PNAS </a:t>
            </a:r>
            <a:r>
              <a:rPr lang="de-DE" sz="1000" b="0" i="0" u="none" strike="noStrike">
                <a:solidFill>
                  <a:schemeClr val="accent2">
                    <a:alpha val="70000"/>
                  </a:schemeClr>
                </a:solidFill>
                <a:effectLst/>
                <a:latin typeface="Open Sans" panose="020B0606030504020204" pitchFamily="34" charset="0"/>
              </a:rPr>
              <a:t>112 (25) E3226-E3235</a:t>
            </a:r>
          </a:p>
          <a:p>
            <a:pPr>
              <a:lnSpc>
                <a:spcPct val="90000"/>
              </a:lnSpc>
              <a:spcAft>
                <a:spcPts val="600"/>
              </a:spcAft>
            </a:pPr>
            <a:br>
              <a:rPr lang="de-DE" sz="300"/>
            </a:br>
            <a:r>
              <a:rPr lang="de-DE" sz="300" i="0" u="none" strike="noStrike">
                <a:effectLst/>
                <a:latin typeface="+mj-lt"/>
              </a:rPr>
              <a:t> </a:t>
            </a:r>
          </a:p>
          <a:p>
            <a:pPr>
              <a:lnSpc>
                <a:spcPct val="90000"/>
              </a:lnSpc>
              <a:spcAft>
                <a:spcPts val="600"/>
              </a:spcAft>
            </a:pPr>
            <a:endParaRPr lang="de-DE" sz="300" i="1"/>
          </a:p>
          <a:p>
            <a:pPr>
              <a:lnSpc>
                <a:spcPct val="90000"/>
              </a:lnSpc>
              <a:spcAft>
                <a:spcPts val="600"/>
              </a:spcAft>
            </a:pPr>
            <a:endParaRPr lang="de-DE" sz="300"/>
          </a:p>
        </p:txBody>
      </p:sp>
      <p:pic>
        <p:nvPicPr>
          <p:cNvPr id="12" name="Grafik 11" descr="Ein Bild, das Text, Schrift, Screenshot, Grafiken enthält.&#10;&#10;Automatisch generierte Beschreibung">
            <a:extLst>
              <a:ext uri="{FF2B5EF4-FFF2-40B4-BE49-F238E27FC236}">
                <a16:creationId xmlns:a16="http://schemas.microsoft.com/office/drawing/2014/main" id="{375ADE87-3258-AF63-DF3A-274ECF1FAF92}"/>
              </a:ext>
            </a:extLst>
          </p:cNvPr>
          <p:cNvPicPr>
            <a:picLocks noChangeAspect="1"/>
          </p:cNvPicPr>
          <p:nvPr/>
        </p:nvPicPr>
        <p:blipFill>
          <a:blip r:embed="rId7"/>
          <a:stretch>
            <a:fillRect/>
          </a:stretch>
        </p:blipFill>
        <p:spPr>
          <a:xfrm>
            <a:off x="896246" y="4452667"/>
            <a:ext cx="2621713" cy="1716965"/>
          </a:xfrm>
          <a:prstGeom prst="rect">
            <a:avLst/>
          </a:prstGeom>
        </p:spPr>
      </p:pic>
    </p:spTree>
    <p:extLst>
      <p:ext uri="{BB962C8B-B14F-4D97-AF65-F5344CB8AC3E}">
        <p14:creationId xmlns:p14="http://schemas.microsoft.com/office/powerpoint/2010/main" val="252408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59FD6-4E24-469A-8E09-3367084F9ABD}"/>
              </a:ext>
            </a:extLst>
          </p:cNvPr>
          <p:cNvSpPr>
            <a:spLocks noGrp="1"/>
          </p:cNvSpPr>
          <p:nvPr>
            <p:ph type="title"/>
          </p:nvPr>
        </p:nvSpPr>
        <p:spPr/>
        <p:txBody>
          <a:bodyPr/>
          <a:lstStyle/>
          <a:p>
            <a:r>
              <a:rPr lang="de-DE"/>
              <a:t>Linear </a:t>
            </a:r>
            <a:r>
              <a:rPr lang="de-DE" err="1"/>
              <a:t>regression</a:t>
            </a:r>
            <a:br>
              <a:rPr lang="de-DE"/>
            </a:br>
            <a:r>
              <a:rPr lang="de-DE">
                <a:sym typeface="Wingdings" pitchFamily="2" charset="2"/>
              </a:rPr>
              <a:t></a:t>
            </a:r>
            <a:r>
              <a:rPr lang="de-DE" err="1">
                <a:sym typeface="Wingdings" pitchFamily="2" charset="2"/>
              </a:rPr>
              <a:t>prediction</a:t>
            </a:r>
            <a:r>
              <a:rPr lang="de-DE">
                <a:sym typeface="Wingdings" pitchFamily="2" charset="2"/>
              </a:rPr>
              <a:t> </a:t>
            </a:r>
            <a:r>
              <a:rPr lang="de-DE" err="1">
                <a:sym typeface="Wingdings" pitchFamily="2" charset="2"/>
              </a:rPr>
              <a:t>models</a:t>
            </a:r>
            <a:endParaRPr lang="de-DE"/>
          </a:p>
        </p:txBody>
      </p:sp>
      <p:sp>
        <p:nvSpPr>
          <p:cNvPr id="3" name="Inhaltsplatzhalter 2">
            <a:extLst>
              <a:ext uri="{FF2B5EF4-FFF2-40B4-BE49-F238E27FC236}">
                <a16:creationId xmlns:a16="http://schemas.microsoft.com/office/drawing/2014/main" id="{7F96CF49-7ED8-D4DD-F34E-10F2CF0B22B0}"/>
              </a:ext>
            </a:extLst>
          </p:cNvPr>
          <p:cNvSpPr>
            <a:spLocks noGrp="1"/>
          </p:cNvSpPr>
          <p:nvPr>
            <p:ph idx="1"/>
          </p:nvPr>
        </p:nvSpPr>
        <p:spPr>
          <a:xfrm>
            <a:off x="588936" y="2417736"/>
            <a:ext cx="10647336" cy="4060556"/>
          </a:xfrm>
        </p:spPr>
        <p:txBody>
          <a:bodyPr>
            <a:normAutofit fontScale="92500" lnSpcReduction="10000"/>
          </a:bodyPr>
          <a:lstStyle/>
          <a:p>
            <a:r>
              <a:rPr lang="de-DE" sz="2200" err="1"/>
              <a:t>Predicting</a:t>
            </a:r>
            <a:r>
              <a:rPr lang="de-DE" sz="2200"/>
              <a:t> a </a:t>
            </a:r>
            <a:r>
              <a:rPr lang="de-DE" sz="2200" err="1"/>
              <a:t>value</a:t>
            </a:r>
            <a:r>
              <a:rPr lang="de-DE" sz="2200"/>
              <a:t>, </a:t>
            </a:r>
            <a:r>
              <a:rPr lang="de-DE" sz="2200" err="1"/>
              <a:t>based</a:t>
            </a:r>
            <a:r>
              <a:rPr lang="de-DE" sz="2200"/>
              <a:t> on </a:t>
            </a:r>
            <a:r>
              <a:rPr lang="de-DE" sz="2200" err="1"/>
              <a:t>the</a:t>
            </a:r>
            <a:r>
              <a:rPr lang="de-DE" sz="2200"/>
              <a:t> </a:t>
            </a:r>
            <a:r>
              <a:rPr lang="de-DE" sz="2200" err="1"/>
              <a:t>value</a:t>
            </a:r>
            <a:r>
              <a:rPr lang="de-DE" sz="2200"/>
              <a:t> </a:t>
            </a:r>
            <a:r>
              <a:rPr lang="de-DE" sz="2200" err="1"/>
              <a:t>of</a:t>
            </a:r>
            <a:r>
              <a:rPr lang="de-DE" sz="2200"/>
              <a:t> </a:t>
            </a:r>
            <a:r>
              <a:rPr lang="de-DE" sz="2200" err="1"/>
              <a:t>other</a:t>
            </a:r>
            <a:r>
              <a:rPr lang="de-DE" sz="2200"/>
              <a:t> variables</a:t>
            </a:r>
          </a:p>
          <a:p>
            <a:endParaRPr lang="de-DE" sz="2200"/>
          </a:p>
          <a:p>
            <a:pPr marL="457200" indent="-457200">
              <a:buFont typeface="+mj-lt"/>
              <a:buAutoNum type="arabicPeriod"/>
            </a:pPr>
            <a:r>
              <a:rPr lang="de-DE" sz="2200"/>
              <a:t>Fit a </a:t>
            </a:r>
            <a:r>
              <a:rPr lang="de-DE" sz="2200" err="1"/>
              <a:t>predictive</a:t>
            </a:r>
            <a:r>
              <a:rPr lang="de-DE" sz="2200"/>
              <a:t> </a:t>
            </a:r>
            <a:r>
              <a:rPr lang="de-DE" sz="2200" err="1"/>
              <a:t>model</a:t>
            </a:r>
            <a:r>
              <a:rPr lang="de-DE" sz="2200"/>
              <a:t> on an </a:t>
            </a:r>
            <a:r>
              <a:rPr lang="de-DE" sz="2200" err="1"/>
              <a:t>observed</a:t>
            </a:r>
            <a:r>
              <a:rPr lang="de-DE" sz="2200"/>
              <a:t> </a:t>
            </a:r>
            <a:r>
              <a:rPr lang="de-DE" sz="2200" err="1"/>
              <a:t>dataset</a:t>
            </a:r>
            <a:r>
              <a:rPr lang="de-DE" sz="2200"/>
              <a:t> (</a:t>
            </a:r>
            <a:r>
              <a:rPr lang="de-DE" sz="2200" err="1"/>
              <a:t>explanatory</a:t>
            </a:r>
            <a:r>
              <a:rPr lang="de-DE" sz="2200"/>
              <a:t> </a:t>
            </a:r>
            <a:r>
              <a:rPr lang="de-DE" sz="2200" err="1"/>
              <a:t>values</a:t>
            </a:r>
            <a:r>
              <a:rPr lang="de-DE" sz="2200"/>
              <a:t> + </a:t>
            </a:r>
            <a:r>
              <a:rPr lang="de-DE" sz="2200" err="1"/>
              <a:t>response</a:t>
            </a:r>
            <a:r>
              <a:rPr lang="de-DE" sz="2200"/>
              <a:t> </a:t>
            </a:r>
            <a:r>
              <a:rPr lang="de-DE" sz="2200" err="1"/>
              <a:t>values</a:t>
            </a:r>
            <a:r>
              <a:rPr lang="de-DE" sz="2200"/>
              <a:t>)</a:t>
            </a:r>
          </a:p>
          <a:p>
            <a:pPr marL="457200" indent="-457200">
              <a:buFont typeface="+mj-lt"/>
              <a:buAutoNum type="arabicPeriod"/>
            </a:pPr>
            <a:r>
              <a:rPr lang="de-DE" sz="2200" err="1"/>
              <a:t>If</a:t>
            </a:r>
            <a:r>
              <a:rPr lang="de-DE" sz="2200"/>
              <a:t> </a:t>
            </a:r>
            <a:r>
              <a:rPr lang="de-DE" sz="2200" err="1"/>
              <a:t>we</a:t>
            </a:r>
            <a:r>
              <a:rPr lang="de-DE" sz="2200"/>
              <a:t> </a:t>
            </a:r>
            <a:r>
              <a:rPr lang="de-DE" sz="2200" err="1"/>
              <a:t>have</a:t>
            </a:r>
            <a:r>
              <a:rPr lang="de-DE" sz="2200"/>
              <a:t> </a:t>
            </a:r>
            <a:r>
              <a:rPr lang="de-DE" sz="2200" err="1"/>
              <a:t>more</a:t>
            </a:r>
            <a:r>
              <a:rPr lang="de-DE" sz="2200"/>
              <a:t> </a:t>
            </a:r>
            <a:r>
              <a:rPr lang="de-DE" sz="2200" err="1"/>
              <a:t>explanatory</a:t>
            </a:r>
            <a:r>
              <a:rPr lang="de-DE" sz="2200"/>
              <a:t> </a:t>
            </a:r>
            <a:r>
              <a:rPr lang="de-DE" sz="2200" err="1"/>
              <a:t>data</a:t>
            </a:r>
            <a:r>
              <a:rPr lang="de-DE" sz="2200"/>
              <a:t> </a:t>
            </a:r>
            <a:r>
              <a:rPr lang="de-DE" sz="2200" err="1"/>
              <a:t>than</a:t>
            </a:r>
            <a:r>
              <a:rPr lang="de-DE" sz="2200"/>
              <a:t> </a:t>
            </a:r>
            <a:r>
              <a:rPr lang="de-DE" sz="2200" err="1"/>
              <a:t>response</a:t>
            </a:r>
            <a:r>
              <a:rPr lang="de-DE" sz="2200"/>
              <a:t> </a:t>
            </a:r>
          </a:p>
          <a:p>
            <a:pPr marL="0" indent="0">
              <a:buNone/>
            </a:pPr>
            <a:r>
              <a:rPr lang="de-DE" sz="2200">
                <a:solidFill>
                  <a:schemeClr val="accent2"/>
                </a:solidFill>
              </a:rPr>
              <a:t> </a:t>
            </a:r>
            <a:r>
              <a:rPr lang="de-DE" sz="2200">
                <a:solidFill>
                  <a:schemeClr val="accent2"/>
                </a:solidFill>
                <a:sym typeface="Wingdings" pitchFamily="2" charset="2"/>
              </a:rPr>
              <a:t> </a:t>
            </a:r>
            <a:r>
              <a:rPr lang="de-DE" sz="2200">
                <a:solidFill>
                  <a:schemeClr val="accent2"/>
                </a:solidFill>
              </a:rPr>
              <a:t>More possible </a:t>
            </a:r>
            <a:r>
              <a:rPr lang="de-DE" sz="2200" err="1">
                <a:solidFill>
                  <a:schemeClr val="accent2"/>
                </a:solidFill>
              </a:rPr>
              <a:t>mutation</a:t>
            </a:r>
            <a:r>
              <a:rPr lang="de-DE" sz="2200">
                <a:solidFill>
                  <a:schemeClr val="accent2"/>
                </a:solidFill>
              </a:rPr>
              <a:t> </a:t>
            </a:r>
            <a:r>
              <a:rPr lang="de-DE" sz="2200" err="1">
                <a:solidFill>
                  <a:schemeClr val="accent2"/>
                </a:solidFill>
              </a:rPr>
              <a:t>combinations</a:t>
            </a:r>
            <a:r>
              <a:rPr lang="de-DE" sz="2200">
                <a:solidFill>
                  <a:schemeClr val="accent2"/>
                </a:solidFill>
              </a:rPr>
              <a:t> but </a:t>
            </a:r>
            <a:r>
              <a:rPr lang="de-DE" sz="2200" err="1">
                <a:solidFill>
                  <a:schemeClr val="accent2"/>
                </a:solidFill>
              </a:rPr>
              <a:t>no</a:t>
            </a:r>
            <a:r>
              <a:rPr lang="de-DE" sz="2200">
                <a:solidFill>
                  <a:schemeClr val="accent2"/>
                </a:solidFill>
              </a:rPr>
              <a:t> </a:t>
            </a:r>
            <a:r>
              <a:rPr lang="de-DE" sz="2200" err="1">
                <a:solidFill>
                  <a:schemeClr val="accent2"/>
                </a:solidFill>
              </a:rPr>
              <a:t>observed</a:t>
            </a:r>
            <a:r>
              <a:rPr lang="de-DE" sz="2200">
                <a:solidFill>
                  <a:schemeClr val="accent2"/>
                </a:solidFill>
              </a:rPr>
              <a:t> </a:t>
            </a:r>
            <a:r>
              <a:rPr lang="de-DE" sz="2200" err="1">
                <a:solidFill>
                  <a:schemeClr val="accent2"/>
                </a:solidFill>
              </a:rPr>
              <a:t>fitness</a:t>
            </a:r>
            <a:r>
              <a:rPr lang="de-DE" sz="2200">
                <a:solidFill>
                  <a:schemeClr val="accent2"/>
                </a:solidFill>
              </a:rPr>
              <a:t> score</a:t>
            </a:r>
          </a:p>
          <a:p>
            <a:pPr marL="457200" indent="-457200">
              <a:buAutoNum type="arabicPeriod" startAt="3"/>
            </a:pPr>
            <a:r>
              <a:rPr lang="de-DE" sz="2200" err="1">
                <a:solidFill>
                  <a:schemeClr val="tx1"/>
                </a:solidFill>
              </a:rPr>
              <a:t>Fitted</a:t>
            </a:r>
            <a:r>
              <a:rPr lang="de-DE" sz="2200">
                <a:solidFill>
                  <a:schemeClr val="tx1"/>
                </a:solidFill>
              </a:rPr>
              <a:t> </a:t>
            </a:r>
            <a:r>
              <a:rPr lang="de-DE" sz="2200" err="1">
                <a:solidFill>
                  <a:schemeClr val="tx1"/>
                </a:solidFill>
              </a:rPr>
              <a:t>model</a:t>
            </a:r>
            <a:r>
              <a:rPr lang="de-DE" sz="2200">
                <a:solidFill>
                  <a:schemeClr val="tx1"/>
                </a:solidFill>
              </a:rPr>
              <a:t> </a:t>
            </a:r>
            <a:r>
              <a:rPr lang="de-DE" sz="2200" err="1">
                <a:solidFill>
                  <a:schemeClr val="tx1"/>
                </a:solidFill>
              </a:rPr>
              <a:t>can</a:t>
            </a:r>
            <a:r>
              <a:rPr lang="de-DE" sz="2200">
                <a:solidFill>
                  <a:schemeClr val="tx1"/>
                </a:solidFill>
              </a:rPr>
              <a:t> </a:t>
            </a:r>
            <a:r>
              <a:rPr lang="de-DE" sz="2200" err="1">
                <a:solidFill>
                  <a:schemeClr val="tx1"/>
                </a:solidFill>
              </a:rPr>
              <a:t>make</a:t>
            </a:r>
            <a:r>
              <a:rPr lang="de-DE" sz="2200">
                <a:solidFill>
                  <a:schemeClr val="tx1"/>
                </a:solidFill>
              </a:rPr>
              <a:t> </a:t>
            </a:r>
            <a:r>
              <a:rPr lang="de-DE" sz="2200" err="1">
                <a:solidFill>
                  <a:schemeClr val="tx1"/>
                </a:solidFill>
              </a:rPr>
              <a:t>predictions</a:t>
            </a:r>
            <a:r>
              <a:rPr lang="de-DE" sz="2200">
                <a:solidFill>
                  <a:schemeClr val="tx1"/>
                </a:solidFill>
              </a:rPr>
              <a:t> </a:t>
            </a:r>
            <a:r>
              <a:rPr lang="de-DE" sz="2200" err="1">
                <a:solidFill>
                  <a:schemeClr val="tx1"/>
                </a:solidFill>
              </a:rPr>
              <a:t>based</a:t>
            </a:r>
            <a:r>
              <a:rPr lang="de-DE" sz="2200">
                <a:solidFill>
                  <a:schemeClr val="tx1"/>
                </a:solidFill>
              </a:rPr>
              <a:t> on </a:t>
            </a:r>
            <a:r>
              <a:rPr lang="de-DE" sz="2200" err="1">
                <a:solidFill>
                  <a:schemeClr val="tx1"/>
                </a:solidFill>
              </a:rPr>
              <a:t>the</a:t>
            </a:r>
            <a:r>
              <a:rPr lang="de-DE" sz="2200">
                <a:solidFill>
                  <a:schemeClr val="tx1"/>
                </a:solidFill>
              </a:rPr>
              <a:t> </a:t>
            </a:r>
            <a:r>
              <a:rPr lang="de-DE" sz="2200" err="1">
                <a:solidFill>
                  <a:schemeClr val="tx1"/>
                </a:solidFill>
              </a:rPr>
              <a:t>explanatory</a:t>
            </a:r>
            <a:r>
              <a:rPr lang="de-DE" sz="2200">
                <a:solidFill>
                  <a:schemeClr val="tx1"/>
                </a:solidFill>
              </a:rPr>
              <a:t> </a:t>
            </a:r>
            <a:r>
              <a:rPr lang="de-DE" sz="2200" err="1">
                <a:solidFill>
                  <a:schemeClr val="tx1"/>
                </a:solidFill>
              </a:rPr>
              <a:t>data</a:t>
            </a:r>
            <a:endParaRPr lang="de-DE" sz="2200">
              <a:solidFill>
                <a:schemeClr val="tx1"/>
              </a:solidFill>
            </a:endParaRPr>
          </a:p>
          <a:p>
            <a:pPr marL="457200" indent="-457200">
              <a:buAutoNum type="arabicPeriod" startAt="3"/>
            </a:pPr>
            <a:endParaRPr lang="de-DE" sz="2200">
              <a:solidFill>
                <a:schemeClr val="tx1"/>
              </a:solidFill>
            </a:endParaRPr>
          </a:p>
          <a:p>
            <a:r>
              <a:rPr lang="de-DE" sz="2200" err="1">
                <a:solidFill>
                  <a:schemeClr val="tx1"/>
                </a:solidFill>
              </a:rPr>
              <a:t>Finding</a:t>
            </a:r>
            <a:r>
              <a:rPr lang="de-DE" sz="2200">
                <a:solidFill>
                  <a:schemeClr val="tx1"/>
                </a:solidFill>
              </a:rPr>
              <a:t> </a:t>
            </a:r>
            <a:r>
              <a:rPr lang="de-DE" sz="2200" err="1">
                <a:solidFill>
                  <a:schemeClr val="tx1"/>
                </a:solidFill>
              </a:rPr>
              <a:t>the</a:t>
            </a:r>
            <a:r>
              <a:rPr lang="de-DE" sz="2200">
                <a:solidFill>
                  <a:schemeClr val="tx1"/>
                </a:solidFill>
              </a:rPr>
              <a:t> best-</a:t>
            </a:r>
            <a:r>
              <a:rPr lang="de-DE" sz="2200" err="1">
                <a:solidFill>
                  <a:schemeClr val="tx1"/>
                </a:solidFill>
              </a:rPr>
              <a:t>fitted</a:t>
            </a:r>
            <a:r>
              <a:rPr lang="de-DE" sz="2200">
                <a:solidFill>
                  <a:schemeClr val="tx1"/>
                </a:solidFill>
              </a:rPr>
              <a:t> </a:t>
            </a:r>
            <a:r>
              <a:rPr lang="de-DE" sz="2200" err="1">
                <a:solidFill>
                  <a:schemeClr val="tx1"/>
                </a:solidFill>
              </a:rPr>
              <a:t>line</a:t>
            </a:r>
            <a:r>
              <a:rPr lang="de-DE" sz="2200">
                <a:solidFill>
                  <a:schemeClr val="tx1"/>
                </a:solidFill>
              </a:rPr>
              <a:t> </a:t>
            </a:r>
            <a:r>
              <a:rPr lang="de-DE" sz="2200" err="1">
                <a:solidFill>
                  <a:schemeClr val="tx1"/>
                </a:solidFill>
              </a:rPr>
              <a:t>that</a:t>
            </a:r>
            <a:r>
              <a:rPr lang="de-DE" sz="2200">
                <a:solidFill>
                  <a:schemeClr val="tx1"/>
                </a:solidFill>
              </a:rPr>
              <a:t> </a:t>
            </a:r>
            <a:r>
              <a:rPr lang="de-DE" sz="2200" err="1">
                <a:solidFill>
                  <a:schemeClr val="tx1"/>
                </a:solidFill>
              </a:rPr>
              <a:t>describes</a:t>
            </a:r>
            <a:r>
              <a:rPr lang="de-DE" sz="2200">
                <a:solidFill>
                  <a:schemeClr val="tx1"/>
                </a:solidFill>
              </a:rPr>
              <a:t> </a:t>
            </a:r>
            <a:r>
              <a:rPr lang="de-DE" sz="2200" err="1">
                <a:solidFill>
                  <a:schemeClr val="tx1"/>
                </a:solidFill>
              </a:rPr>
              <a:t>the</a:t>
            </a:r>
            <a:r>
              <a:rPr lang="de-DE" sz="2200">
                <a:solidFill>
                  <a:schemeClr val="tx1"/>
                </a:solidFill>
              </a:rPr>
              <a:t> </a:t>
            </a:r>
            <a:r>
              <a:rPr lang="de-DE" sz="2200" err="1">
                <a:solidFill>
                  <a:schemeClr val="tx1"/>
                </a:solidFill>
              </a:rPr>
              <a:t>data</a:t>
            </a:r>
            <a:endParaRPr lang="de-DE" sz="2200">
              <a:solidFill>
                <a:schemeClr val="tx1"/>
              </a:solidFill>
            </a:endParaRPr>
          </a:p>
          <a:p>
            <a:pPr marL="0" indent="0">
              <a:buNone/>
            </a:pPr>
            <a:r>
              <a:rPr lang="de-DE" sz="2200">
                <a:solidFill>
                  <a:schemeClr val="tx1"/>
                </a:solidFill>
                <a:sym typeface="Wingdings" pitchFamily="2" charset="2"/>
              </a:rPr>
              <a:t> </a:t>
            </a:r>
            <a:r>
              <a:rPr lang="de-DE" sz="2200" err="1">
                <a:solidFill>
                  <a:schemeClr val="tx1"/>
                </a:solidFill>
                <a:sym typeface="Wingdings" pitchFamily="2" charset="2"/>
              </a:rPr>
              <a:t>Determined</a:t>
            </a:r>
            <a:r>
              <a:rPr lang="de-DE" sz="2200">
                <a:solidFill>
                  <a:schemeClr val="tx1"/>
                </a:solidFill>
                <a:sym typeface="Wingdings" pitchFamily="2" charset="2"/>
              </a:rPr>
              <a:t> </a:t>
            </a:r>
            <a:r>
              <a:rPr lang="de-DE" sz="2200" err="1">
                <a:solidFill>
                  <a:schemeClr val="tx1"/>
                </a:solidFill>
                <a:sym typeface="Wingdings" pitchFamily="2" charset="2"/>
              </a:rPr>
              <a:t>by</a:t>
            </a:r>
            <a:r>
              <a:rPr lang="de-DE" sz="2200">
                <a:solidFill>
                  <a:schemeClr val="tx1"/>
                </a:solidFill>
                <a:sym typeface="Wingdings" pitchFamily="2" charset="2"/>
              </a:rPr>
              <a:t> </a:t>
            </a:r>
            <a:r>
              <a:rPr lang="de-DE" sz="2200" err="1">
                <a:solidFill>
                  <a:schemeClr val="tx1"/>
                </a:solidFill>
                <a:sym typeface="Wingdings" pitchFamily="2" charset="2"/>
              </a:rPr>
              <a:t>minimizing</a:t>
            </a:r>
            <a:r>
              <a:rPr lang="de-DE" sz="2200">
                <a:solidFill>
                  <a:schemeClr val="tx1"/>
                </a:solidFill>
                <a:sym typeface="Wingdings" pitchFamily="2" charset="2"/>
              </a:rPr>
              <a:t> </a:t>
            </a:r>
            <a:r>
              <a:rPr lang="de-DE" sz="2200" err="1">
                <a:solidFill>
                  <a:schemeClr val="tx1"/>
                </a:solidFill>
                <a:sym typeface="Wingdings" pitchFamily="2" charset="2"/>
              </a:rPr>
              <a:t>the</a:t>
            </a:r>
            <a:r>
              <a:rPr lang="de-DE" sz="2200">
                <a:solidFill>
                  <a:schemeClr val="tx1"/>
                </a:solidFill>
                <a:sym typeface="Wingdings" pitchFamily="2" charset="2"/>
              </a:rPr>
              <a:t> </a:t>
            </a:r>
            <a:r>
              <a:rPr lang="de-DE" sz="2200" err="1">
                <a:solidFill>
                  <a:schemeClr val="tx1"/>
                </a:solidFill>
                <a:sym typeface="Wingdings" pitchFamily="2" charset="2"/>
              </a:rPr>
              <a:t>sum</a:t>
            </a:r>
            <a:r>
              <a:rPr lang="de-DE" sz="2200">
                <a:solidFill>
                  <a:schemeClr val="tx1"/>
                </a:solidFill>
                <a:sym typeface="Wingdings" pitchFamily="2" charset="2"/>
              </a:rPr>
              <a:t> </a:t>
            </a:r>
            <a:r>
              <a:rPr lang="de-DE" sz="2200" err="1">
                <a:solidFill>
                  <a:schemeClr val="tx1"/>
                </a:solidFill>
                <a:sym typeface="Wingdings" pitchFamily="2" charset="2"/>
              </a:rPr>
              <a:t>of</a:t>
            </a:r>
            <a:r>
              <a:rPr lang="de-DE" sz="2200">
                <a:solidFill>
                  <a:schemeClr val="tx1"/>
                </a:solidFill>
                <a:sym typeface="Wingdings" pitchFamily="2" charset="2"/>
              </a:rPr>
              <a:t> </a:t>
            </a:r>
            <a:r>
              <a:rPr lang="de-DE" sz="2200" err="1">
                <a:solidFill>
                  <a:schemeClr val="tx1"/>
                </a:solidFill>
                <a:sym typeface="Wingdings" pitchFamily="2" charset="2"/>
              </a:rPr>
              <a:t>the</a:t>
            </a:r>
            <a:r>
              <a:rPr lang="de-DE" sz="2200">
                <a:solidFill>
                  <a:schemeClr val="tx1"/>
                </a:solidFill>
                <a:sym typeface="Wingdings" pitchFamily="2" charset="2"/>
              </a:rPr>
              <a:t> </a:t>
            </a:r>
            <a:r>
              <a:rPr lang="de-DE" sz="2200" err="1">
                <a:solidFill>
                  <a:schemeClr val="tx1"/>
                </a:solidFill>
                <a:sym typeface="Wingdings" pitchFamily="2" charset="2"/>
              </a:rPr>
              <a:t>squared</a:t>
            </a:r>
            <a:r>
              <a:rPr lang="de-DE" sz="2200">
                <a:solidFill>
                  <a:schemeClr val="tx1"/>
                </a:solidFill>
                <a:sym typeface="Wingdings" pitchFamily="2" charset="2"/>
              </a:rPr>
              <a:t> </a:t>
            </a:r>
            <a:r>
              <a:rPr lang="de-DE" sz="2200" err="1">
                <a:solidFill>
                  <a:schemeClr val="tx1"/>
                </a:solidFill>
                <a:sym typeface="Wingdings" pitchFamily="2" charset="2"/>
              </a:rPr>
              <a:t>differences</a:t>
            </a:r>
            <a:r>
              <a:rPr lang="de-DE" sz="2200">
                <a:solidFill>
                  <a:schemeClr val="tx1"/>
                </a:solidFill>
                <a:sym typeface="Wingdings" pitchFamily="2" charset="2"/>
              </a:rPr>
              <a:t> </a:t>
            </a:r>
            <a:r>
              <a:rPr lang="de-DE" sz="2200" err="1">
                <a:solidFill>
                  <a:schemeClr val="tx1"/>
                </a:solidFill>
                <a:sym typeface="Wingdings" pitchFamily="2" charset="2"/>
              </a:rPr>
              <a:t>between</a:t>
            </a:r>
            <a:r>
              <a:rPr lang="de-DE" sz="2200">
                <a:solidFill>
                  <a:schemeClr val="tx1"/>
                </a:solidFill>
                <a:sym typeface="Wingdings" pitchFamily="2" charset="2"/>
              </a:rPr>
              <a:t> </a:t>
            </a:r>
            <a:r>
              <a:rPr lang="de-DE" sz="2200" err="1">
                <a:solidFill>
                  <a:schemeClr val="tx1"/>
                </a:solidFill>
                <a:sym typeface="Wingdings" pitchFamily="2" charset="2"/>
              </a:rPr>
              <a:t>the</a:t>
            </a:r>
            <a:r>
              <a:rPr lang="de-DE" sz="2200">
                <a:solidFill>
                  <a:schemeClr val="tx1"/>
                </a:solidFill>
                <a:sym typeface="Wingdings" pitchFamily="2" charset="2"/>
              </a:rPr>
              <a:t> </a:t>
            </a:r>
            <a:r>
              <a:rPr lang="de-DE" sz="2200" err="1">
                <a:solidFill>
                  <a:schemeClr val="tx1"/>
                </a:solidFill>
                <a:sym typeface="Wingdings" pitchFamily="2" charset="2"/>
              </a:rPr>
              <a:t>predicted</a:t>
            </a:r>
            <a:r>
              <a:rPr lang="de-DE" sz="2200">
                <a:solidFill>
                  <a:schemeClr val="tx1"/>
                </a:solidFill>
                <a:sym typeface="Wingdings" pitchFamily="2" charset="2"/>
              </a:rPr>
              <a:t> and </a:t>
            </a:r>
            <a:r>
              <a:rPr lang="de-DE" sz="2200" err="1">
                <a:solidFill>
                  <a:schemeClr val="tx1"/>
                </a:solidFill>
                <a:sym typeface="Wingdings" pitchFamily="2" charset="2"/>
              </a:rPr>
              <a:t>actual</a:t>
            </a:r>
            <a:r>
              <a:rPr lang="de-DE" sz="2200">
                <a:solidFill>
                  <a:schemeClr val="tx1"/>
                </a:solidFill>
                <a:sym typeface="Wingdings" pitchFamily="2" charset="2"/>
              </a:rPr>
              <a:t> </a:t>
            </a:r>
            <a:r>
              <a:rPr lang="de-DE" sz="2200" err="1">
                <a:solidFill>
                  <a:schemeClr val="tx1"/>
                </a:solidFill>
                <a:sym typeface="Wingdings" pitchFamily="2" charset="2"/>
              </a:rPr>
              <a:t>values</a:t>
            </a:r>
            <a:endParaRPr lang="de-DE" sz="2200">
              <a:solidFill>
                <a:schemeClr val="accent2"/>
              </a:solidFill>
            </a:endParaRPr>
          </a:p>
        </p:txBody>
      </p:sp>
    </p:spTree>
    <p:extLst>
      <p:ext uri="{BB962C8B-B14F-4D97-AF65-F5344CB8AC3E}">
        <p14:creationId xmlns:p14="http://schemas.microsoft.com/office/powerpoint/2010/main" val="9355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2296C1-21CD-BFF9-DA4D-6972C6D47294}"/>
              </a:ext>
            </a:extLst>
          </p:cNvPr>
          <p:cNvSpPr>
            <a:spLocks noGrp="1"/>
          </p:cNvSpPr>
          <p:nvPr>
            <p:ph type="title"/>
          </p:nvPr>
        </p:nvSpPr>
        <p:spPr/>
        <p:txBody>
          <a:bodyPr/>
          <a:lstStyle/>
          <a:p>
            <a:r>
              <a:rPr lang="de-DE"/>
              <a:t>T-tests</a:t>
            </a:r>
          </a:p>
        </p:txBody>
      </p:sp>
      <p:sp>
        <p:nvSpPr>
          <p:cNvPr id="3" name="Inhaltsplatzhalter 2">
            <a:extLst>
              <a:ext uri="{FF2B5EF4-FFF2-40B4-BE49-F238E27FC236}">
                <a16:creationId xmlns:a16="http://schemas.microsoft.com/office/drawing/2014/main" id="{CB84F226-2F65-AC90-13A0-34F8BEE7FD48}"/>
              </a:ext>
            </a:extLst>
          </p:cNvPr>
          <p:cNvSpPr>
            <a:spLocks noGrp="1"/>
          </p:cNvSpPr>
          <p:nvPr>
            <p:ph idx="1"/>
          </p:nvPr>
        </p:nvSpPr>
        <p:spPr>
          <a:xfrm>
            <a:off x="821410" y="2436566"/>
            <a:ext cx="10337370" cy="4026227"/>
          </a:xfrm>
        </p:spPr>
        <p:txBody>
          <a:bodyPr>
            <a:normAutofit fontScale="92500" lnSpcReduction="10000"/>
          </a:bodyPr>
          <a:lstStyle/>
          <a:p>
            <a:r>
              <a:rPr lang="de-DE" sz="2200" err="1">
                <a:latin typeface="+mj-lt"/>
              </a:rPr>
              <a:t>Significance</a:t>
            </a:r>
            <a:r>
              <a:rPr lang="de-DE" sz="2200">
                <a:latin typeface="+mj-lt"/>
              </a:rPr>
              <a:t> </a:t>
            </a:r>
            <a:r>
              <a:rPr lang="de-DE" sz="2200" err="1">
                <a:latin typeface="+mj-lt"/>
              </a:rPr>
              <a:t>of</a:t>
            </a:r>
            <a:r>
              <a:rPr lang="de-DE" sz="2200">
                <a:latin typeface="+mj-lt"/>
              </a:rPr>
              <a:t> </a:t>
            </a:r>
            <a:r>
              <a:rPr lang="de-DE" sz="2200" err="1">
                <a:latin typeface="+mj-lt"/>
              </a:rPr>
              <a:t>the</a:t>
            </a:r>
            <a:r>
              <a:rPr lang="de-DE" sz="2200">
                <a:latin typeface="+mj-lt"/>
              </a:rPr>
              <a:t> </a:t>
            </a:r>
            <a:r>
              <a:rPr lang="de-DE" sz="2200" err="1">
                <a:latin typeface="+mj-lt"/>
              </a:rPr>
              <a:t>difference</a:t>
            </a:r>
            <a:r>
              <a:rPr lang="de-DE" sz="2200">
                <a:latin typeface="+mj-lt"/>
              </a:rPr>
              <a:t> </a:t>
            </a:r>
            <a:r>
              <a:rPr lang="de-DE" sz="2200" err="1">
                <a:latin typeface="+mj-lt"/>
              </a:rPr>
              <a:t>between</a:t>
            </a:r>
            <a:r>
              <a:rPr lang="de-DE" sz="2200">
                <a:latin typeface="+mj-lt"/>
              </a:rPr>
              <a:t> </a:t>
            </a:r>
            <a:r>
              <a:rPr lang="de-DE" sz="2200" err="1">
                <a:latin typeface="+mj-lt"/>
              </a:rPr>
              <a:t>group</a:t>
            </a:r>
            <a:r>
              <a:rPr lang="de-DE" sz="2200">
                <a:latin typeface="+mj-lt"/>
              </a:rPr>
              <a:t> </a:t>
            </a:r>
            <a:r>
              <a:rPr lang="de-DE" sz="2200" err="1">
                <a:latin typeface="+mj-lt"/>
              </a:rPr>
              <a:t>means</a:t>
            </a:r>
            <a:endParaRPr lang="de-DE" sz="2200">
              <a:latin typeface="+mj-lt"/>
            </a:endParaRPr>
          </a:p>
          <a:p>
            <a:endParaRPr lang="de-DE" sz="2200">
              <a:latin typeface="+mj-lt"/>
            </a:endParaRPr>
          </a:p>
          <a:p>
            <a:r>
              <a:rPr lang="de-DE" sz="2200" b="1">
                <a:latin typeface="+mj-lt"/>
              </a:rPr>
              <a:t>t-score: </a:t>
            </a:r>
            <a:r>
              <a:rPr lang="de-DE" sz="2200" b="0" i="0" u="none" strike="noStrike">
                <a:effectLst/>
                <a:latin typeface="+mj-lt"/>
                <a:hlinkClick r:id="rId3">
                  <a:extLst>
                    <a:ext uri="{A12FA001-AC4F-418D-AE19-62706E023703}">
                      <ahyp:hlinkClr xmlns:ahyp="http://schemas.microsoft.com/office/drawing/2018/hyperlinkcolor" val="tx"/>
                    </a:ext>
                  </a:extLst>
                </a:hlinkClick>
              </a:rPr>
              <a:t>ratio </a:t>
            </a:r>
            <a:r>
              <a:rPr lang="de-DE" sz="2200" b="0" i="0" u="none" strike="noStrike" err="1">
                <a:effectLst/>
                <a:latin typeface="+mj-lt"/>
              </a:rPr>
              <a:t>between</a:t>
            </a:r>
            <a:r>
              <a:rPr lang="de-DE" sz="2200" b="0" i="0" u="none" strike="noStrike">
                <a:effectLst/>
                <a:latin typeface="+mj-lt"/>
              </a:rPr>
              <a:t> </a:t>
            </a:r>
            <a:r>
              <a:rPr lang="de-DE" sz="2200" b="0" i="0" u="none" strike="noStrike" err="1">
                <a:effectLst/>
                <a:latin typeface="+mj-lt"/>
              </a:rPr>
              <a:t>the</a:t>
            </a:r>
            <a:r>
              <a:rPr lang="de-DE" sz="2200" b="0" i="0" u="none" strike="noStrike">
                <a:effectLst/>
                <a:latin typeface="+mj-lt"/>
              </a:rPr>
              <a:t> </a:t>
            </a:r>
            <a:r>
              <a:rPr lang="de-DE" sz="2200" i="0" u="none" strike="noStrike" err="1">
                <a:effectLst/>
                <a:latin typeface="+mj-lt"/>
              </a:rPr>
              <a:t>difference</a:t>
            </a:r>
            <a:r>
              <a:rPr lang="de-DE" sz="2200" i="0" u="none" strike="noStrike">
                <a:effectLst/>
                <a:latin typeface="+mj-lt"/>
              </a:rPr>
              <a:t> </a:t>
            </a:r>
            <a:r>
              <a:rPr lang="de-DE" sz="2200" i="0" u="none" strike="noStrike" err="1">
                <a:effectLst/>
                <a:latin typeface="+mj-lt"/>
              </a:rPr>
              <a:t>between</a:t>
            </a:r>
            <a:r>
              <a:rPr lang="de-DE" sz="2200" i="0" u="none" strike="noStrike">
                <a:effectLst/>
                <a:latin typeface="+mj-lt"/>
              </a:rPr>
              <a:t> </a:t>
            </a:r>
            <a:r>
              <a:rPr lang="de-DE" sz="2200" i="0" u="none" strike="noStrike" err="1">
                <a:effectLst/>
                <a:latin typeface="+mj-lt"/>
              </a:rPr>
              <a:t>two</a:t>
            </a:r>
            <a:r>
              <a:rPr lang="de-DE" sz="2200" i="0" u="none" strike="noStrike">
                <a:effectLst/>
                <a:latin typeface="+mj-lt"/>
              </a:rPr>
              <a:t> </a:t>
            </a:r>
            <a:r>
              <a:rPr lang="de-DE" sz="2200" i="0" u="none" strike="noStrike" err="1">
                <a:effectLst/>
                <a:latin typeface="+mj-lt"/>
              </a:rPr>
              <a:t>groups</a:t>
            </a:r>
            <a:r>
              <a:rPr lang="de-DE" sz="2200" i="0" u="none" strike="noStrike">
                <a:effectLst/>
                <a:latin typeface="+mj-lt"/>
              </a:rPr>
              <a:t> and </a:t>
            </a:r>
            <a:r>
              <a:rPr lang="de-DE" sz="2200" i="0" u="none" strike="noStrike" err="1">
                <a:effectLst/>
                <a:latin typeface="+mj-lt"/>
              </a:rPr>
              <a:t>the</a:t>
            </a:r>
            <a:r>
              <a:rPr lang="de-DE" sz="2200" i="0" u="none" strike="noStrike">
                <a:effectLst/>
                <a:latin typeface="+mj-lt"/>
              </a:rPr>
              <a:t> </a:t>
            </a:r>
            <a:r>
              <a:rPr lang="de-DE" sz="2200" i="0" u="none" strike="noStrike" err="1">
                <a:effectLst/>
                <a:latin typeface="+mj-lt"/>
              </a:rPr>
              <a:t>difference</a:t>
            </a:r>
            <a:r>
              <a:rPr lang="de-DE" sz="2200" i="0" u="none" strike="noStrike">
                <a:effectLst/>
                <a:latin typeface="+mj-lt"/>
              </a:rPr>
              <a:t> </a:t>
            </a:r>
            <a:r>
              <a:rPr lang="de-DE" sz="2200" i="0" u="none" strike="noStrike" err="1">
                <a:effectLst/>
                <a:latin typeface="+mj-lt"/>
              </a:rPr>
              <a:t>within</a:t>
            </a:r>
            <a:r>
              <a:rPr lang="de-DE" sz="2200" i="0" u="none" strike="noStrike">
                <a:effectLst/>
                <a:latin typeface="+mj-lt"/>
              </a:rPr>
              <a:t> </a:t>
            </a:r>
            <a:r>
              <a:rPr lang="de-DE" sz="2200" i="0" u="none" strike="noStrike" err="1">
                <a:effectLst/>
                <a:latin typeface="+mj-lt"/>
              </a:rPr>
              <a:t>the</a:t>
            </a:r>
            <a:r>
              <a:rPr lang="de-DE" sz="2200" i="0" u="none" strike="noStrike">
                <a:effectLst/>
                <a:latin typeface="+mj-lt"/>
              </a:rPr>
              <a:t> </a:t>
            </a:r>
            <a:r>
              <a:rPr lang="de-DE" sz="2200" i="0" u="none" strike="noStrike" err="1">
                <a:effectLst/>
                <a:latin typeface="+mj-lt"/>
              </a:rPr>
              <a:t>groups</a:t>
            </a:r>
            <a:endParaRPr lang="de-DE" sz="2200" i="0" u="none" strike="noStrike">
              <a:effectLst/>
              <a:latin typeface="+mj-lt"/>
            </a:endParaRPr>
          </a:p>
          <a:p>
            <a:pPr algn="l">
              <a:buFont typeface="Arial" panose="020B0604020202020204" pitchFamily="34" charset="0"/>
              <a:buChar char="•"/>
            </a:pPr>
            <a:r>
              <a:rPr lang="de-DE" sz="1900" b="0" i="0" u="none" strike="noStrike">
                <a:effectLst/>
                <a:latin typeface="+mj-lt"/>
              </a:rPr>
              <a:t>Larger t </a:t>
            </a:r>
            <a:r>
              <a:rPr lang="de-DE" sz="1900" b="0" i="0" u="none" strike="noStrike" err="1">
                <a:effectLst/>
                <a:latin typeface="+mj-lt"/>
              </a:rPr>
              <a:t>scores</a:t>
            </a:r>
            <a:r>
              <a:rPr lang="de-DE" sz="1900" b="0" i="0" u="none" strike="noStrike">
                <a:effectLst/>
                <a:latin typeface="+mj-lt"/>
              </a:rPr>
              <a:t> = </a:t>
            </a:r>
            <a:r>
              <a:rPr lang="de-DE" sz="1900" b="0" i="0" u="none" strike="noStrike" err="1">
                <a:effectLst/>
                <a:latin typeface="+mj-lt"/>
              </a:rPr>
              <a:t>more</a:t>
            </a:r>
            <a:r>
              <a:rPr lang="de-DE" sz="1900" b="0" i="0" u="none" strike="noStrike">
                <a:effectLst/>
                <a:latin typeface="+mj-lt"/>
              </a:rPr>
              <a:t> </a:t>
            </a:r>
            <a:r>
              <a:rPr lang="de-DE" sz="1900" b="0" i="0" u="none" strike="noStrike" err="1">
                <a:effectLst/>
                <a:latin typeface="+mj-lt"/>
              </a:rPr>
              <a:t>difference</a:t>
            </a:r>
            <a:r>
              <a:rPr lang="de-DE" sz="1900" b="0" i="0" u="none" strike="noStrike">
                <a:effectLst/>
                <a:latin typeface="+mj-lt"/>
              </a:rPr>
              <a:t> </a:t>
            </a:r>
            <a:r>
              <a:rPr lang="de-DE" sz="1900" b="0" i="0" u="none" strike="noStrike" err="1">
                <a:effectLst/>
                <a:latin typeface="+mj-lt"/>
              </a:rPr>
              <a:t>between</a:t>
            </a:r>
            <a:r>
              <a:rPr lang="de-DE" sz="1900" b="0" i="0" u="none" strike="noStrike">
                <a:effectLst/>
                <a:latin typeface="+mj-lt"/>
              </a:rPr>
              <a:t> </a:t>
            </a:r>
            <a:r>
              <a:rPr lang="de-DE" sz="1900" b="0" i="0" u="none" strike="noStrike" err="1">
                <a:effectLst/>
                <a:latin typeface="+mj-lt"/>
              </a:rPr>
              <a:t>groups</a:t>
            </a:r>
            <a:r>
              <a:rPr lang="de-DE" sz="1900" b="0" i="0" u="none" strike="noStrike">
                <a:effectLst/>
                <a:latin typeface="+mj-lt"/>
              </a:rPr>
              <a:t>. </a:t>
            </a:r>
          </a:p>
          <a:p>
            <a:pPr algn="l">
              <a:buFont typeface="Arial" panose="020B0604020202020204" pitchFamily="34" charset="0"/>
              <a:buChar char="•"/>
            </a:pPr>
            <a:r>
              <a:rPr lang="de-DE" sz="1900" b="0" i="0" u="none" strike="noStrike" err="1">
                <a:effectLst/>
                <a:latin typeface="+mj-lt"/>
              </a:rPr>
              <a:t>Smaller</a:t>
            </a:r>
            <a:r>
              <a:rPr lang="de-DE" sz="1900" b="0" i="0" u="none" strike="noStrike">
                <a:effectLst/>
                <a:latin typeface="+mj-lt"/>
              </a:rPr>
              <a:t> t score = </a:t>
            </a:r>
            <a:r>
              <a:rPr lang="de-DE" sz="1900" b="0" i="0" u="none" strike="noStrike" err="1">
                <a:effectLst/>
                <a:latin typeface="+mj-lt"/>
              </a:rPr>
              <a:t>more</a:t>
            </a:r>
            <a:r>
              <a:rPr lang="de-DE" sz="1900" b="0" i="0" u="none" strike="noStrike">
                <a:effectLst/>
                <a:latin typeface="+mj-lt"/>
              </a:rPr>
              <a:t> </a:t>
            </a:r>
            <a:r>
              <a:rPr lang="de-DE" sz="1900" b="0" i="0" u="none" strike="noStrike" err="1">
                <a:effectLst/>
                <a:latin typeface="+mj-lt"/>
              </a:rPr>
              <a:t>similarity</a:t>
            </a:r>
            <a:r>
              <a:rPr lang="de-DE" sz="1900" b="0" i="0" u="none" strike="noStrike">
                <a:effectLst/>
                <a:latin typeface="+mj-lt"/>
              </a:rPr>
              <a:t> </a:t>
            </a:r>
            <a:r>
              <a:rPr lang="de-DE" sz="1900" b="0" i="0" u="none" strike="noStrike" err="1">
                <a:effectLst/>
                <a:latin typeface="+mj-lt"/>
              </a:rPr>
              <a:t>between</a:t>
            </a:r>
            <a:r>
              <a:rPr lang="de-DE" sz="1900" b="0" i="0" u="none" strike="noStrike">
                <a:effectLst/>
                <a:latin typeface="+mj-lt"/>
              </a:rPr>
              <a:t> </a:t>
            </a:r>
            <a:r>
              <a:rPr lang="de-DE" sz="1900" b="0" i="0" u="none" strike="noStrike" err="1">
                <a:effectLst/>
                <a:latin typeface="+mj-lt"/>
              </a:rPr>
              <a:t>groups</a:t>
            </a:r>
            <a:r>
              <a:rPr lang="de-DE" sz="1900" b="0" i="0" u="none" strike="noStrike">
                <a:effectLst/>
                <a:latin typeface="+mj-lt"/>
              </a:rPr>
              <a:t>.</a:t>
            </a:r>
          </a:p>
          <a:p>
            <a:pPr algn="l">
              <a:buFont typeface="Arial" panose="020B0604020202020204" pitchFamily="34" charset="0"/>
              <a:buChar char="•"/>
            </a:pPr>
            <a:endParaRPr lang="de-DE" sz="1900" b="0" i="0" u="none" strike="noStrike">
              <a:effectLst/>
              <a:latin typeface="+mj-lt"/>
            </a:endParaRPr>
          </a:p>
          <a:p>
            <a:r>
              <a:rPr lang="de-DE" sz="2200" b="1">
                <a:latin typeface="+mj-lt"/>
              </a:rPr>
              <a:t>P-</a:t>
            </a:r>
            <a:r>
              <a:rPr lang="de-DE" sz="2200" b="1" err="1">
                <a:latin typeface="+mj-lt"/>
              </a:rPr>
              <a:t>value</a:t>
            </a:r>
            <a:r>
              <a:rPr lang="de-DE" sz="2200" b="1">
                <a:latin typeface="+mj-lt"/>
              </a:rPr>
              <a:t>:</a:t>
            </a:r>
            <a:r>
              <a:rPr lang="de-DE" sz="2200">
                <a:latin typeface="+mj-lt"/>
              </a:rPr>
              <a:t> </a:t>
            </a:r>
            <a:r>
              <a:rPr lang="de-DE" sz="2200" err="1">
                <a:latin typeface="+mj-lt"/>
              </a:rPr>
              <a:t>to</a:t>
            </a:r>
            <a:r>
              <a:rPr lang="de-DE" sz="2200">
                <a:latin typeface="+mj-lt"/>
              </a:rPr>
              <a:t> </a:t>
            </a:r>
            <a:r>
              <a:rPr lang="de-DE" sz="2200" err="1">
                <a:latin typeface="+mj-lt"/>
              </a:rPr>
              <a:t>the</a:t>
            </a:r>
            <a:r>
              <a:rPr lang="de-DE" sz="2200">
                <a:latin typeface="+mj-lt"/>
              </a:rPr>
              <a:t> t-score, </a:t>
            </a:r>
            <a:r>
              <a:rPr lang="de-DE" sz="2200" b="0" i="0" u="none" strike="noStrike">
                <a:effectLst/>
                <a:latin typeface="+mj-lt"/>
                <a:hlinkClick r:id="rId4">
                  <a:extLst>
                    <a:ext uri="{A12FA001-AC4F-418D-AE19-62706E023703}">
                      <ahyp:hlinkClr xmlns:ahyp="http://schemas.microsoft.com/office/drawing/2018/hyperlinkcolor" val="tx"/>
                    </a:ext>
                  </a:extLst>
                </a:hlinkClick>
              </a:rPr>
              <a:t>probability</a:t>
            </a:r>
            <a:r>
              <a:rPr lang="de-DE" sz="2200" b="0" i="0" u="none" strike="noStrike">
                <a:effectLst/>
                <a:latin typeface="+mj-lt"/>
              </a:rPr>
              <a:t> </a:t>
            </a:r>
            <a:r>
              <a:rPr lang="de-DE" sz="2200" b="0" i="0" u="none" strike="noStrike" err="1">
                <a:effectLst/>
                <a:latin typeface="+mj-lt"/>
              </a:rPr>
              <a:t>that</a:t>
            </a:r>
            <a:r>
              <a:rPr lang="de-DE" sz="2200" b="0" i="0" u="none" strike="noStrike">
                <a:effectLst/>
                <a:latin typeface="+mj-lt"/>
              </a:rPr>
              <a:t> </a:t>
            </a:r>
            <a:r>
              <a:rPr lang="de-DE" sz="2200" b="0" i="0" u="none" strike="noStrike" err="1">
                <a:effectLst/>
                <a:latin typeface="+mj-lt"/>
              </a:rPr>
              <a:t>the</a:t>
            </a:r>
            <a:r>
              <a:rPr lang="de-DE" sz="2200" b="0" i="0" u="none" strike="noStrike">
                <a:effectLst/>
                <a:latin typeface="+mj-lt"/>
              </a:rPr>
              <a:t> </a:t>
            </a:r>
            <a:r>
              <a:rPr lang="de-DE" sz="2200" b="0" i="0" u="none" strike="noStrike" err="1">
                <a:effectLst/>
                <a:latin typeface="+mj-lt"/>
              </a:rPr>
              <a:t>results</a:t>
            </a:r>
            <a:r>
              <a:rPr lang="de-DE" sz="2200" b="0" i="0" u="none" strike="noStrike">
                <a:effectLst/>
                <a:latin typeface="+mj-lt"/>
              </a:rPr>
              <a:t> </a:t>
            </a:r>
            <a:r>
              <a:rPr lang="de-DE" sz="2200" b="0" i="0" u="none" strike="noStrike" err="1">
                <a:effectLst/>
                <a:latin typeface="+mj-lt"/>
              </a:rPr>
              <a:t>from</a:t>
            </a:r>
            <a:r>
              <a:rPr lang="de-DE" sz="2200" b="0" i="0" u="none" strike="noStrike">
                <a:effectLst/>
                <a:latin typeface="+mj-lt"/>
              </a:rPr>
              <a:t> </a:t>
            </a:r>
            <a:r>
              <a:rPr lang="de-DE" sz="2200" b="0" i="0" u="none" strike="noStrike" err="1">
                <a:effectLst/>
                <a:latin typeface="+mj-lt"/>
              </a:rPr>
              <a:t>your</a:t>
            </a:r>
            <a:r>
              <a:rPr lang="de-DE" sz="2200" b="0" i="0" u="none" strike="noStrike">
                <a:effectLst/>
                <a:latin typeface="+mj-lt"/>
              </a:rPr>
              <a:t> </a:t>
            </a:r>
            <a:r>
              <a:rPr lang="de-DE" sz="2200" b="0" i="0" u="none" strike="noStrike">
                <a:effectLst/>
                <a:latin typeface="+mj-lt"/>
                <a:hlinkClick r:id="rId5">
                  <a:extLst>
                    <a:ext uri="{A12FA001-AC4F-418D-AE19-62706E023703}">
                      <ahyp:hlinkClr xmlns:ahyp="http://schemas.microsoft.com/office/drawing/2018/hyperlinkcolor" val="tx"/>
                    </a:ext>
                  </a:extLst>
                </a:hlinkClick>
              </a:rPr>
              <a:t>sample </a:t>
            </a:r>
            <a:r>
              <a:rPr lang="de-DE" sz="2200" b="0" i="0" u="none" strike="noStrike" err="1">
                <a:effectLst/>
                <a:latin typeface="+mj-lt"/>
              </a:rPr>
              <a:t>data</a:t>
            </a:r>
            <a:r>
              <a:rPr lang="de-DE" sz="2200" b="0" i="0" u="none" strike="noStrike">
                <a:effectLst/>
                <a:latin typeface="+mj-lt"/>
              </a:rPr>
              <a:t> </a:t>
            </a:r>
            <a:r>
              <a:rPr lang="de-DE" sz="2200" b="0" i="0" u="none" strike="noStrike" err="1">
                <a:effectLst/>
                <a:latin typeface="+mj-lt"/>
              </a:rPr>
              <a:t>occurred</a:t>
            </a:r>
            <a:r>
              <a:rPr lang="de-DE" sz="2200" b="0" i="0" u="none" strike="noStrike">
                <a:effectLst/>
                <a:latin typeface="+mj-lt"/>
              </a:rPr>
              <a:t> </a:t>
            </a:r>
            <a:r>
              <a:rPr lang="de-DE" sz="2200" b="0" i="0" u="none" strike="noStrike" err="1">
                <a:effectLst/>
                <a:latin typeface="+mj-lt"/>
              </a:rPr>
              <a:t>by</a:t>
            </a:r>
            <a:r>
              <a:rPr lang="de-DE" sz="2200" b="0" i="0" u="none" strike="noStrike">
                <a:effectLst/>
                <a:latin typeface="+mj-lt"/>
              </a:rPr>
              <a:t> </a:t>
            </a:r>
            <a:r>
              <a:rPr lang="de-DE" sz="2200" b="0" i="0" u="none" strike="noStrike" err="1">
                <a:effectLst/>
                <a:latin typeface="+mj-lt"/>
              </a:rPr>
              <a:t>chance</a:t>
            </a:r>
            <a:endParaRPr lang="de-DE" sz="2200" b="0" i="0" u="none" strike="noStrike">
              <a:effectLst/>
              <a:latin typeface="+mj-lt"/>
            </a:endParaRPr>
          </a:p>
          <a:p>
            <a:r>
              <a:rPr lang="de-DE" sz="2200" i="0" u="none" strike="noStrike">
                <a:effectLst/>
                <a:latin typeface="+mj-lt"/>
                <a:sym typeface="Wingdings" pitchFamily="2" charset="2"/>
              </a:rPr>
              <a:t> </a:t>
            </a:r>
            <a:r>
              <a:rPr lang="de-DE" sz="2200" i="0" u="none" strike="noStrike">
                <a:effectLst/>
                <a:latin typeface="+mj-lt"/>
              </a:rPr>
              <a:t>Low p-</a:t>
            </a:r>
            <a:r>
              <a:rPr lang="de-DE" sz="2200" i="0" u="none" strike="noStrike" err="1">
                <a:effectLst/>
                <a:latin typeface="+mj-lt"/>
              </a:rPr>
              <a:t>values</a:t>
            </a:r>
            <a:r>
              <a:rPr lang="de-DE" sz="2200" i="0" u="none" strike="noStrike">
                <a:effectLst/>
                <a:latin typeface="+mj-lt"/>
              </a:rPr>
              <a:t> </a:t>
            </a:r>
            <a:r>
              <a:rPr lang="de-DE" sz="2200" i="0" u="none" strike="noStrike" err="1">
                <a:effectLst/>
                <a:latin typeface="+mj-lt"/>
              </a:rPr>
              <a:t>indicate</a:t>
            </a:r>
            <a:r>
              <a:rPr lang="de-DE" sz="2200" i="0" u="none" strike="noStrike">
                <a:effectLst/>
                <a:latin typeface="+mj-lt"/>
              </a:rPr>
              <a:t> </a:t>
            </a:r>
            <a:r>
              <a:rPr lang="de-DE" sz="2200" i="0" u="none" strike="noStrike" err="1">
                <a:effectLst/>
                <a:latin typeface="+mj-lt"/>
              </a:rPr>
              <a:t>your</a:t>
            </a:r>
            <a:r>
              <a:rPr lang="de-DE" sz="2200" i="0" u="none" strike="noStrike">
                <a:effectLst/>
                <a:latin typeface="+mj-lt"/>
              </a:rPr>
              <a:t> </a:t>
            </a:r>
            <a:r>
              <a:rPr lang="de-DE" sz="2200" i="0" u="none" strike="noStrike" err="1">
                <a:effectLst/>
                <a:latin typeface="+mj-lt"/>
              </a:rPr>
              <a:t>data</a:t>
            </a:r>
            <a:r>
              <a:rPr lang="de-DE" sz="2200" i="0" u="none" strike="noStrike">
                <a:effectLst/>
                <a:latin typeface="+mj-lt"/>
              </a:rPr>
              <a:t> </a:t>
            </a:r>
            <a:r>
              <a:rPr lang="de-DE" sz="2200" i="0" u="none" strike="noStrike" err="1">
                <a:effectLst/>
                <a:latin typeface="+mj-lt"/>
              </a:rPr>
              <a:t>did</a:t>
            </a:r>
            <a:r>
              <a:rPr lang="de-DE" sz="2200" i="0" u="none" strike="noStrike">
                <a:effectLst/>
                <a:latin typeface="+mj-lt"/>
              </a:rPr>
              <a:t> not </a:t>
            </a:r>
            <a:r>
              <a:rPr lang="de-DE" sz="2200" i="0" u="none" strike="noStrike" err="1">
                <a:effectLst/>
                <a:latin typeface="+mj-lt"/>
              </a:rPr>
              <a:t>occur</a:t>
            </a:r>
            <a:r>
              <a:rPr lang="de-DE" sz="2200" i="0" u="none" strike="noStrike">
                <a:effectLst/>
                <a:latin typeface="+mj-lt"/>
              </a:rPr>
              <a:t> </a:t>
            </a:r>
            <a:r>
              <a:rPr lang="de-DE" sz="2200" i="0" u="none" strike="noStrike" err="1">
                <a:effectLst/>
                <a:latin typeface="+mj-lt"/>
              </a:rPr>
              <a:t>by</a:t>
            </a:r>
            <a:r>
              <a:rPr lang="de-DE" sz="2200" i="0" u="none" strike="noStrike">
                <a:effectLst/>
                <a:latin typeface="+mj-lt"/>
              </a:rPr>
              <a:t> </a:t>
            </a:r>
            <a:r>
              <a:rPr lang="de-DE" sz="2200" i="0" u="none" strike="noStrike" err="1">
                <a:effectLst/>
                <a:latin typeface="+mj-lt"/>
              </a:rPr>
              <a:t>chance</a:t>
            </a:r>
            <a:endParaRPr lang="de-DE" sz="2200" i="0" u="none" strike="noStrike">
              <a:effectLst/>
              <a:latin typeface="+mj-lt"/>
            </a:endParaRPr>
          </a:p>
          <a:p>
            <a:endParaRPr lang="de-DE" sz="2200" i="0" u="none" strike="noStrike">
              <a:effectLst/>
              <a:latin typeface="+mj-lt"/>
            </a:endParaRPr>
          </a:p>
          <a:p>
            <a:r>
              <a:rPr lang="de-DE" sz="2200" u="sng" err="1">
                <a:latin typeface="+mj-lt"/>
              </a:rPr>
              <a:t>Example</a:t>
            </a:r>
            <a:r>
              <a:rPr lang="de-DE" sz="2200" u="sng">
                <a:latin typeface="+mj-lt"/>
              </a:rPr>
              <a:t>:</a:t>
            </a:r>
            <a:r>
              <a:rPr lang="de-DE" sz="2200">
                <a:latin typeface="+mj-lt"/>
              </a:rPr>
              <a:t> </a:t>
            </a:r>
            <a:r>
              <a:rPr lang="de-DE" sz="2200" err="1">
                <a:latin typeface="+mj-lt"/>
              </a:rPr>
              <a:t>comparing</a:t>
            </a:r>
            <a:r>
              <a:rPr lang="de-DE" sz="2200">
                <a:latin typeface="+mj-lt"/>
              </a:rPr>
              <a:t> </a:t>
            </a:r>
            <a:r>
              <a:rPr lang="de-DE" sz="2200" err="1">
                <a:latin typeface="+mj-lt"/>
              </a:rPr>
              <a:t>the</a:t>
            </a:r>
            <a:r>
              <a:rPr lang="de-DE" sz="2200">
                <a:latin typeface="+mj-lt"/>
              </a:rPr>
              <a:t> </a:t>
            </a:r>
            <a:r>
              <a:rPr lang="de-DE" sz="2200" err="1">
                <a:latin typeface="+mj-lt"/>
              </a:rPr>
              <a:t>mean</a:t>
            </a:r>
            <a:r>
              <a:rPr lang="de-DE" sz="2200">
                <a:latin typeface="+mj-lt"/>
              </a:rPr>
              <a:t> </a:t>
            </a:r>
            <a:r>
              <a:rPr lang="de-DE" sz="2200" err="1">
                <a:latin typeface="+mj-lt"/>
              </a:rPr>
              <a:t>fitness</a:t>
            </a:r>
            <a:r>
              <a:rPr lang="de-DE" sz="2200">
                <a:latin typeface="+mj-lt"/>
              </a:rPr>
              <a:t> </a:t>
            </a:r>
            <a:r>
              <a:rPr lang="de-DE" sz="2200" err="1">
                <a:latin typeface="+mj-lt"/>
              </a:rPr>
              <a:t>scores</a:t>
            </a:r>
            <a:r>
              <a:rPr lang="de-DE" sz="2200">
                <a:latin typeface="+mj-lt"/>
              </a:rPr>
              <a:t> </a:t>
            </a:r>
            <a:r>
              <a:rPr lang="de-DE" sz="2200" err="1">
                <a:latin typeface="+mj-lt"/>
              </a:rPr>
              <a:t>of</a:t>
            </a:r>
            <a:r>
              <a:rPr lang="de-DE" sz="2200">
                <a:latin typeface="+mj-lt"/>
              </a:rPr>
              <a:t> </a:t>
            </a:r>
            <a:r>
              <a:rPr lang="de-DE" sz="2200" err="1">
                <a:latin typeface="+mj-lt"/>
              </a:rPr>
              <a:t>to</a:t>
            </a:r>
            <a:r>
              <a:rPr lang="de-DE" sz="2200">
                <a:latin typeface="+mj-lt"/>
              </a:rPr>
              <a:t> </a:t>
            </a:r>
            <a:r>
              <a:rPr lang="de-DE" sz="2200" err="1">
                <a:latin typeface="+mj-lt"/>
              </a:rPr>
              <a:t>groups</a:t>
            </a:r>
            <a:r>
              <a:rPr lang="de-DE" sz="2200">
                <a:latin typeface="+mj-lt"/>
              </a:rPr>
              <a:t> (</a:t>
            </a:r>
            <a:r>
              <a:rPr lang="de-DE" sz="2200" err="1">
                <a:latin typeface="+mj-lt"/>
              </a:rPr>
              <a:t>substitutions</a:t>
            </a:r>
            <a:r>
              <a:rPr lang="de-DE" sz="2200">
                <a:latin typeface="+mj-lt"/>
              </a:rPr>
              <a:t> </a:t>
            </a:r>
            <a:r>
              <a:rPr lang="de-DE" sz="2200" err="1">
                <a:latin typeface="+mj-lt"/>
              </a:rPr>
              <a:t>to</a:t>
            </a:r>
            <a:r>
              <a:rPr lang="de-DE" sz="2200">
                <a:latin typeface="+mj-lt"/>
              </a:rPr>
              <a:t> a </a:t>
            </a:r>
            <a:r>
              <a:rPr lang="de-DE" sz="2200" err="1">
                <a:latin typeface="+mj-lt"/>
              </a:rPr>
              <a:t>specific</a:t>
            </a:r>
            <a:r>
              <a:rPr lang="de-DE" sz="2200">
                <a:latin typeface="+mj-lt"/>
              </a:rPr>
              <a:t> AA </a:t>
            </a:r>
            <a:r>
              <a:rPr lang="de-DE" sz="2200" err="1">
                <a:latin typeface="+mj-lt"/>
              </a:rPr>
              <a:t>f.e</a:t>
            </a:r>
            <a:r>
              <a:rPr lang="de-DE" sz="2200">
                <a:latin typeface="+mj-lt"/>
              </a:rPr>
              <a:t>.)</a:t>
            </a:r>
          </a:p>
          <a:p>
            <a:endParaRPr lang="de-DE" sz="2200" u="sng"/>
          </a:p>
        </p:txBody>
      </p:sp>
    </p:spTree>
    <p:extLst>
      <p:ext uri="{BB962C8B-B14F-4D97-AF65-F5344CB8AC3E}">
        <p14:creationId xmlns:p14="http://schemas.microsoft.com/office/powerpoint/2010/main" val="208800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1B96-EE72-E59D-2316-7E0C8C2B84DD}"/>
              </a:ext>
            </a:extLst>
          </p:cNvPr>
          <p:cNvSpPr>
            <a:spLocks noGrp="1"/>
          </p:cNvSpPr>
          <p:nvPr>
            <p:ph type="title"/>
          </p:nvPr>
        </p:nvSpPr>
        <p:spPr>
          <a:xfrm>
            <a:off x="2231136" y="461665"/>
            <a:ext cx="7729728" cy="1188720"/>
          </a:xfrm>
        </p:spPr>
        <p:txBody>
          <a:bodyPr/>
          <a:lstStyle/>
          <a:p>
            <a:r>
              <a:rPr lang="de-DE"/>
              <a:t>Methods</a:t>
            </a:r>
          </a:p>
        </p:txBody>
      </p:sp>
      <p:sp>
        <p:nvSpPr>
          <p:cNvPr id="3" name="TextBox 2">
            <a:extLst>
              <a:ext uri="{FF2B5EF4-FFF2-40B4-BE49-F238E27FC236}">
                <a16:creationId xmlns:a16="http://schemas.microsoft.com/office/drawing/2014/main" id="{A76002E3-5154-4832-B2E1-582A07E6C257}"/>
              </a:ext>
            </a:extLst>
          </p:cNvPr>
          <p:cNvSpPr txBox="1"/>
          <p:nvPr/>
        </p:nvSpPr>
        <p:spPr>
          <a:xfrm>
            <a:off x="5228492" y="1974350"/>
            <a:ext cx="2614246" cy="369332"/>
          </a:xfrm>
          <a:prstGeom prst="rect">
            <a:avLst/>
          </a:prstGeom>
          <a:noFill/>
        </p:spPr>
        <p:txBody>
          <a:bodyPr wrap="square" rtlCol="0">
            <a:spAutoFit/>
          </a:bodyPr>
          <a:lstStyle/>
          <a:p>
            <a:pPr algn="ctr"/>
            <a:r>
              <a:rPr lang="en-US"/>
              <a:t>error-prone PCR</a:t>
            </a:r>
          </a:p>
        </p:txBody>
      </p:sp>
      <p:pic>
        <p:nvPicPr>
          <p:cNvPr id="15" name="Picture 14">
            <a:extLst>
              <a:ext uri="{FF2B5EF4-FFF2-40B4-BE49-F238E27FC236}">
                <a16:creationId xmlns:a16="http://schemas.microsoft.com/office/drawing/2014/main" id="{1672ACDB-78E6-8074-BC29-6F13BC10078B}"/>
              </a:ext>
            </a:extLst>
          </p:cNvPr>
          <p:cNvPicPr>
            <a:picLocks noChangeAspect="1"/>
          </p:cNvPicPr>
          <p:nvPr/>
        </p:nvPicPr>
        <p:blipFill>
          <a:blip r:embed="rId2"/>
          <a:stretch>
            <a:fillRect/>
          </a:stretch>
        </p:blipFill>
        <p:spPr>
          <a:xfrm>
            <a:off x="2231136" y="2697681"/>
            <a:ext cx="7772400" cy="2245360"/>
          </a:xfrm>
          <a:prstGeom prst="rect">
            <a:avLst/>
          </a:prstGeom>
        </p:spPr>
      </p:pic>
      <p:cxnSp>
        <p:nvCxnSpPr>
          <p:cNvPr id="7" name="Straight Arrow Connector 6">
            <a:extLst>
              <a:ext uri="{FF2B5EF4-FFF2-40B4-BE49-F238E27FC236}">
                <a16:creationId xmlns:a16="http://schemas.microsoft.com/office/drawing/2014/main" id="{D12E5BFE-0816-E75B-5C33-C50AA5C45B8A}"/>
              </a:ext>
            </a:extLst>
          </p:cNvPr>
          <p:cNvCxnSpPr>
            <a:cxnSpLocks/>
          </p:cNvCxnSpPr>
          <p:nvPr/>
        </p:nvCxnSpPr>
        <p:spPr>
          <a:xfrm>
            <a:off x="6535615" y="2440425"/>
            <a:ext cx="0" cy="514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 name="Picture 2" descr="Extended Data Figure 1">
            <a:extLst>
              <a:ext uri="{FF2B5EF4-FFF2-40B4-BE49-F238E27FC236}">
                <a16:creationId xmlns:a16="http://schemas.microsoft.com/office/drawing/2014/main" id="{89859295-113C-D9A8-CE03-2CD7CE034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464" y="365125"/>
            <a:ext cx="8057565" cy="56406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3803A3-AFB2-A69E-5695-12E6E8E0EA8D}"/>
              </a:ext>
            </a:extLst>
          </p:cNvPr>
          <p:cNvSpPr txBox="1"/>
          <p:nvPr/>
        </p:nvSpPr>
        <p:spPr>
          <a:xfrm>
            <a:off x="9771525" y="6185098"/>
            <a:ext cx="2379785" cy="307777"/>
          </a:xfrm>
          <a:prstGeom prst="rect">
            <a:avLst/>
          </a:prstGeom>
          <a:noFill/>
        </p:spPr>
        <p:txBody>
          <a:bodyPr wrap="square" rtlCol="0">
            <a:spAutoFit/>
          </a:bodyPr>
          <a:lstStyle/>
          <a:p>
            <a:r>
              <a:rPr lang="de-DE" sz="1400">
                <a:solidFill>
                  <a:schemeClr val="bg2">
                    <a:lumMod val="75000"/>
                  </a:schemeClr>
                </a:solidFill>
              </a:rPr>
              <a:t>Sarkisyan </a:t>
            </a:r>
            <a:r>
              <a:rPr lang="de-DE" sz="1400" i="1">
                <a:solidFill>
                  <a:schemeClr val="bg2">
                    <a:lumMod val="75000"/>
                  </a:schemeClr>
                </a:solidFill>
              </a:rPr>
              <a:t>et al.</a:t>
            </a:r>
            <a:r>
              <a:rPr lang="de-DE" sz="1400">
                <a:solidFill>
                  <a:schemeClr val="bg2">
                    <a:lumMod val="75000"/>
                  </a:schemeClr>
                </a:solidFill>
              </a:rPr>
              <a:t> 2016</a:t>
            </a:r>
          </a:p>
        </p:txBody>
      </p:sp>
      <p:sp>
        <p:nvSpPr>
          <p:cNvPr id="5" name="TextBox 4">
            <a:extLst>
              <a:ext uri="{FF2B5EF4-FFF2-40B4-BE49-F238E27FC236}">
                <a16:creationId xmlns:a16="http://schemas.microsoft.com/office/drawing/2014/main" id="{8CC4A567-E156-9C22-39FD-ABD2F34DE898}"/>
              </a:ext>
            </a:extLst>
          </p:cNvPr>
          <p:cNvSpPr txBox="1"/>
          <p:nvPr/>
        </p:nvSpPr>
        <p:spPr>
          <a:xfrm>
            <a:off x="9960864" y="2238706"/>
            <a:ext cx="691661" cy="369332"/>
          </a:xfrm>
          <a:prstGeom prst="rect">
            <a:avLst/>
          </a:prstGeom>
          <a:noFill/>
        </p:spPr>
        <p:txBody>
          <a:bodyPr wrap="square" rtlCol="0">
            <a:spAutoFit/>
          </a:bodyPr>
          <a:lstStyle/>
          <a:p>
            <a:r>
              <a:rPr lang="en-US"/>
              <a:t>FACS</a:t>
            </a:r>
          </a:p>
        </p:txBody>
      </p:sp>
    </p:spTree>
    <p:extLst>
      <p:ext uri="{BB962C8B-B14F-4D97-AF65-F5344CB8AC3E}">
        <p14:creationId xmlns:p14="http://schemas.microsoft.com/office/powerpoint/2010/main" val="156563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698-969E-CB32-0879-B7B02877CBC7}"/>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t>Data and Limitations</a:t>
            </a:r>
          </a:p>
        </p:txBody>
      </p:sp>
      <p:sp>
        <p:nvSpPr>
          <p:cNvPr id="6" name="TextBox 5">
            <a:extLst>
              <a:ext uri="{FF2B5EF4-FFF2-40B4-BE49-F238E27FC236}">
                <a16:creationId xmlns:a16="http://schemas.microsoft.com/office/drawing/2014/main" id="{220F6663-9DBF-D3E4-9665-1F5994C2E670}"/>
              </a:ext>
            </a:extLst>
          </p:cNvPr>
          <p:cNvSpPr txBox="1"/>
          <p:nvPr/>
        </p:nvSpPr>
        <p:spPr>
          <a:xfrm>
            <a:off x="803244" y="2638044"/>
            <a:ext cx="2643341" cy="3263206"/>
          </a:xfrm>
          <a:prstGeom prst="rect">
            <a:avLst/>
          </a:prstGeom>
        </p:spPr>
        <p:txBody>
          <a:bodyPr vert="horz" lIns="91440" tIns="45720" rIns="91440" bIns="45720" rtlCol="0">
            <a:normAutofit/>
          </a:bodyPr>
          <a:lstStyle/>
          <a:p>
            <a:pPr marL="285750" indent="-228600">
              <a:spcBef>
                <a:spcPts val="1000"/>
              </a:spcBef>
              <a:buClr>
                <a:schemeClr val="accent2"/>
              </a:buClr>
              <a:buFont typeface="Arial" panose="020B0604020202020204" pitchFamily="34" charset="0"/>
              <a:buChar char="•"/>
            </a:pPr>
            <a:r>
              <a:rPr lang="en-US">
                <a:solidFill>
                  <a:schemeClr val="tx1">
                    <a:lumMod val="85000"/>
                    <a:lumOff val="15000"/>
                  </a:schemeClr>
                </a:solidFill>
              </a:rPr>
              <a:t>few single mutations</a:t>
            </a:r>
          </a:p>
          <a:p>
            <a:pPr marL="285750" indent="-228600">
              <a:spcBef>
                <a:spcPts val="1000"/>
              </a:spcBef>
              <a:buClr>
                <a:schemeClr val="accent2"/>
              </a:buClr>
              <a:buFont typeface="Arial" panose="020B0604020202020204" pitchFamily="34" charset="0"/>
              <a:buChar char="•"/>
            </a:pPr>
            <a:r>
              <a:rPr lang="en-US">
                <a:solidFill>
                  <a:schemeClr val="tx1">
                    <a:lumMod val="85000"/>
                    <a:lumOff val="15000"/>
                  </a:schemeClr>
                </a:solidFill>
              </a:rPr>
              <a:t>almost perfect protein → optimization nearly impossible</a:t>
            </a:r>
          </a:p>
        </p:txBody>
      </p:sp>
      <p:sp>
        <p:nvSpPr>
          <p:cNvPr id="35" name="Rectangle 34">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with medium confidence">
            <a:extLst>
              <a:ext uri="{FF2B5EF4-FFF2-40B4-BE49-F238E27FC236}">
                <a16:creationId xmlns:a16="http://schemas.microsoft.com/office/drawing/2014/main" id="{94840279-23E7-7BED-B14F-7FD354357D57}"/>
              </a:ext>
            </a:extLst>
          </p:cNvPr>
          <p:cNvPicPr>
            <a:picLocks noChangeAspect="1"/>
          </p:cNvPicPr>
          <p:nvPr/>
        </p:nvPicPr>
        <p:blipFill rotWithShape="1">
          <a:blip r:embed="rId2"/>
          <a:srcRect b="37226"/>
          <a:stretch/>
        </p:blipFill>
        <p:spPr>
          <a:xfrm>
            <a:off x="4823366" y="1967105"/>
            <a:ext cx="6227064" cy="2931731"/>
          </a:xfrm>
          <a:prstGeom prst="rect">
            <a:avLst/>
          </a:prstGeom>
        </p:spPr>
      </p:pic>
      <p:sp>
        <p:nvSpPr>
          <p:cNvPr id="3" name="TextBox 2">
            <a:extLst>
              <a:ext uri="{FF2B5EF4-FFF2-40B4-BE49-F238E27FC236}">
                <a16:creationId xmlns:a16="http://schemas.microsoft.com/office/drawing/2014/main" id="{9DFE92B9-0DF8-D698-A130-C8465434589C}"/>
              </a:ext>
            </a:extLst>
          </p:cNvPr>
          <p:cNvSpPr txBox="1"/>
          <p:nvPr/>
        </p:nvSpPr>
        <p:spPr>
          <a:xfrm>
            <a:off x="9771525" y="6185098"/>
            <a:ext cx="2379785" cy="307777"/>
          </a:xfrm>
          <a:prstGeom prst="rect">
            <a:avLst/>
          </a:prstGeom>
          <a:noFill/>
        </p:spPr>
        <p:txBody>
          <a:bodyPr wrap="square" rtlCol="0">
            <a:spAutoFit/>
          </a:bodyPr>
          <a:lstStyle/>
          <a:p>
            <a:r>
              <a:rPr lang="de-DE" sz="1400">
                <a:solidFill>
                  <a:schemeClr val="bg2">
                    <a:lumMod val="75000"/>
                  </a:schemeClr>
                </a:solidFill>
              </a:rPr>
              <a:t>Sarkisyan </a:t>
            </a:r>
            <a:r>
              <a:rPr lang="de-DE" sz="1400" i="1">
                <a:solidFill>
                  <a:schemeClr val="bg2">
                    <a:lumMod val="75000"/>
                  </a:schemeClr>
                </a:solidFill>
              </a:rPr>
              <a:t>et al.</a:t>
            </a:r>
            <a:r>
              <a:rPr lang="de-DE" sz="1400">
                <a:solidFill>
                  <a:schemeClr val="bg2">
                    <a:lumMod val="75000"/>
                  </a:schemeClr>
                </a:solidFill>
              </a:rPr>
              <a:t> 2016</a:t>
            </a:r>
          </a:p>
        </p:txBody>
      </p:sp>
    </p:spTree>
    <p:extLst>
      <p:ext uri="{BB962C8B-B14F-4D97-AF65-F5344CB8AC3E}">
        <p14:creationId xmlns:p14="http://schemas.microsoft.com/office/powerpoint/2010/main" val="180828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1220472" y="274638"/>
            <a:ext cx="10360501" cy="1223963"/>
          </a:xfrm>
          <a:prstGeom prst="rect">
            <a:avLst/>
          </a:prstGeom>
          <a:noFill/>
          <a:ln>
            <a:noFill/>
          </a:ln>
        </p:spPr>
        <p:txBody>
          <a:bodyPr spcFirstLastPara="1" wrap="square" lIns="121875" tIns="60925" rIns="121875" bIns="60925" anchor="b" anchorCtr="0">
            <a:normAutofit/>
          </a:bodyPr>
          <a:lstStyle/>
          <a:p>
            <a:pPr>
              <a:buSzPts val="3600"/>
            </a:pPr>
            <a:r>
              <a:rPr lang="de-DE" err="1"/>
              <a:t>What</a:t>
            </a:r>
            <a:r>
              <a:rPr lang="de-DE"/>
              <a:t> </a:t>
            </a:r>
            <a:r>
              <a:rPr lang="de-DE" err="1"/>
              <a:t>we</a:t>
            </a:r>
            <a:r>
              <a:rPr lang="de-DE"/>
              <a:t> </a:t>
            </a:r>
            <a:r>
              <a:rPr lang="de-DE" err="1"/>
              <a:t>want</a:t>
            </a:r>
            <a:r>
              <a:rPr lang="de-DE"/>
              <a:t> </a:t>
            </a:r>
            <a:r>
              <a:rPr lang="de-DE" err="1"/>
              <a:t>to</a:t>
            </a:r>
            <a:r>
              <a:rPr lang="de-DE"/>
              <a:t> </a:t>
            </a:r>
            <a:r>
              <a:rPr lang="de-DE" err="1"/>
              <a:t>achieve</a:t>
            </a:r>
            <a:r>
              <a:rPr lang="de-DE"/>
              <a:t> </a:t>
            </a:r>
            <a:endParaRPr/>
          </a:p>
        </p:txBody>
      </p:sp>
      <p:pic>
        <p:nvPicPr>
          <p:cNvPr id="10" name="Grafik 9">
            <a:extLst>
              <a:ext uri="{FF2B5EF4-FFF2-40B4-BE49-F238E27FC236}">
                <a16:creationId xmlns:a16="http://schemas.microsoft.com/office/drawing/2014/main" id="{AC133AA9-6FAD-7F5B-5767-3AF06D9CD487}"/>
              </a:ext>
            </a:extLst>
          </p:cNvPr>
          <p:cNvPicPr>
            <a:picLocks noChangeAspect="1"/>
          </p:cNvPicPr>
          <p:nvPr/>
        </p:nvPicPr>
        <p:blipFill>
          <a:blip r:embed="rId3"/>
          <a:stretch>
            <a:fillRect/>
          </a:stretch>
        </p:blipFill>
        <p:spPr>
          <a:xfrm>
            <a:off x="8128253" y="3164180"/>
            <a:ext cx="3381498" cy="2080922"/>
          </a:xfrm>
          <a:prstGeom prst="rect">
            <a:avLst/>
          </a:prstGeom>
        </p:spPr>
      </p:pic>
      <p:sp>
        <p:nvSpPr>
          <p:cNvPr id="12" name="Textfeld 11">
            <a:extLst>
              <a:ext uri="{FF2B5EF4-FFF2-40B4-BE49-F238E27FC236}">
                <a16:creationId xmlns:a16="http://schemas.microsoft.com/office/drawing/2014/main" id="{85F51487-7BB9-F1D5-5908-026297EB14EA}"/>
              </a:ext>
            </a:extLst>
          </p:cNvPr>
          <p:cNvSpPr txBox="1"/>
          <p:nvPr/>
        </p:nvSpPr>
        <p:spPr>
          <a:xfrm>
            <a:off x="6011309" y="6317932"/>
            <a:ext cx="6631727" cy="338554"/>
          </a:xfrm>
          <a:prstGeom prst="rect">
            <a:avLst/>
          </a:prstGeom>
          <a:noFill/>
        </p:spPr>
        <p:txBody>
          <a:bodyPr wrap="square" lIns="91440" tIns="45720" rIns="91440" bIns="45720" rtlCol="0" anchor="t">
            <a:spAutoFit/>
          </a:bodyPr>
          <a:lstStyle/>
          <a:p>
            <a:r>
              <a:rPr lang="de-DE" sz="1600">
                <a:solidFill>
                  <a:srgbClr val="000000"/>
                </a:solidFill>
                <a:latin typeface="Calibri"/>
                <a:cs typeface="Calibri"/>
              </a:rPr>
              <a:t>https://zeiss-campus.magnet.fsu.edu/articles/probes/fpintroduction.html</a:t>
            </a:r>
          </a:p>
        </p:txBody>
      </p:sp>
      <p:sp>
        <p:nvSpPr>
          <p:cNvPr id="2" name="Rechteck: abgerundete Ecken 1">
            <a:extLst>
              <a:ext uri="{FF2B5EF4-FFF2-40B4-BE49-F238E27FC236}">
                <a16:creationId xmlns:a16="http://schemas.microsoft.com/office/drawing/2014/main" id="{6F58EAC0-AA2E-210F-D7AC-98CACFDC5FCA}"/>
              </a:ext>
            </a:extLst>
          </p:cNvPr>
          <p:cNvSpPr/>
          <p:nvPr/>
        </p:nvSpPr>
        <p:spPr>
          <a:xfrm>
            <a:off x="3414868" y="2002281"/>
            <a:ext cx="5040000" cy="549141"/>
          </a:xfrm>
          <a:prstGeom prst="roundRect">
            <a:avLst/>
          </a:prstGeom>
          <a:solidFill>
            <a:schemeClr val="accent2"/>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de-DE" sz="2200" err="1">
                <a:cs typeface="Arial"/>
              </a:rPr>
              <a:t>Insights</a:t>
            </a:r>
            <a:endParaRPr lang="de-DE" sz="2200">
              <a:cs typeface="Arial"/>
            </a:endParaRPr>
          </a:p>
        </p:txBody>
      </p:sp>
      <p:sp>
        <p:nvSpPr>
          <p:cNvPr id="3" name="Rechteck: abgerundete Ecken 2">
            <a:extLst>
              <a:ext uri="{FF2B5EF4-FFF2-40B4-BE49-F238E27FC236}">
                <a16:creationId xmlns:a16="http://schemas.microsoft.com/office/drawing/2014/main" id="{3AA07507-ED74-C523-6EBB-FDB2C899DFEA}"/>
              </a:ext>
            </a:extLst>
          </p:cNvPr>
          <p:cNvSpPr/>
          <p:nvPr/>
        </p:nvSpPr>
        <p:spPr>
          <a:xfrm>
            <a:off x="3879198" y="2649943"/>
            <a:ext cx="4100544" cy="550800"/>
          </a:xfrm>
          <a:prstGeom prst="roundRect">
            <a:avLst/>
          </a:prstGeom>
          <a:solidFill>
            <a:schemeClr val="accent2"/>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de-DE" sz="2200" err="1">
                <a:cs typeface="Arial"/>
              </a:rPr>
              <a:t>Improvement</a:t>
            </a:r>
            <a:r>
              <a:rPr lang="de-DE" sz="2200">
                <a:cs typeface="Arial"/>
              </a:rPr>
              <a:t> vs. Deterioration</a:t>
            </a:r>
          </a:p>
        </p:txBody>
      </p:sp>
      <p:sp>
        <p:nvSpPr>
          <p:cNvPr id="4" name="Rechteck: abgerundete Ecken 3">
            <a:extLst>
              <a:ext uri="{FF2B5EF4-FFF2-40B4-BE49-F238E27FC236}">
                <a16:creationId xmlns:a16="http://schemas.microsoft.com/office/drawing/2014/main" id="{75097E4E-D605-E9CE-06C4-7E7D20B4E3CA}"/>
              </a:ext>
            </a:extLst>
          </p:cNvPr>
          <p:cNvSpPr/>
          <p:nvPr/>
        </p:nvSpPr>
        <p:spPr>
          <a:xfrm>
            <a:off x="4354325" y="3297343"/>
            <a:ext cx="3161087" cy="550800"/>
          </a:xfrm>
          <a:prstGeom prst="roundRect">
            <a:avLst/>
          </a:prstGeom>
          <a:solidFill>
            <a:schemeClr val="accent2"/>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de-DE" sz="2200">
                <a:cs typeface="Arial"/>
              </a:rPr>
              <a:t>Hotspots &amp; Patterns</a:t>
            </a:r>
          </a:p>
        </p:txBody>
      </p:sp>
      <p:sp>
        <p:nvSpPr>
          <p:cNvPr id="14" name="Rechteck: abgerundete Ecken 13">
            <a:extLst>
              <a:ext uri="{FF2B5EF4-FFF2-40B4-BE49-F238E27FC236}">
                <a16:creationId xmlns:a16="http://schemas.microsoft.com/office/drawing/2014/main" id="{48A47ED1-ADAD-8866-8C68-E3E89EBAFCED}"/>
              </a:ext>
            </a:extLst>
          </p:cNvPr>
          <p:cNvSpPr/>
          <p:nvPr/>
        </p:nvSpPr>
        <p:spPr>
          <a:xfrm>
            <a:off x="4667509" y="3937680"/>
            <a:ext cx="2523922" cy="550800"/>
          </a:xfrm>
          <a:prstGeom prst="roundRect">
            <a:avLst/>
          </a:prstGeom>
          <a:solidFill>
            <a:schemeClr val="accent2"/>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de-DE" sz="2200">
                <a:cs typeface="Arial"/>
              </a:rPr>
              <a:t>Further Analysis</a:t>
            </a:r>
          </a:p>
        </p:txBody>
      </p:sp>
      <p:sp>
        <p:nvSpPr>
          <p:cNvPr id="7" name="Titel 1">
            <a:extLst>
              <a:ext uri="{FF2B5EF4-FFF2-40B4-BE49-F238E27FC236}">
                <a16:creationId xmlns:a16="http://schemas.microsoft.com/office/drawing/2014/main" id="{2B5235A2-71B6-8EEB-212D-2230D17A47AA}"/>
              </a:ext>
            </a:extLst>
          </p:cNvPr>
          <p:cNvSpPr txBox="1">
            <a:spLocks/>
          </p:cNvSpPr>
          <p:nvPr/>
        </p:nvSpPr>
        <p:spPr bwMode="black">
          <a:xfrm>
            <a:off x="2543431" y="490003"/>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de-DE" err="1"/>
              <a:t>what</a:t>
            </a:r>
            <a:r>
              <a:rPr lang="de-DE"/>
              <a:t> </a:t>
            </a:r>
            <a:r>
              <a:rPr lang="de-DE" err="1"/>
              <a:t>we</a:t>
            </a:r>
            <a:r>
              <a:rPr lang="de-DE"/>
              <a:t> </a:t>
            </a:r>
            <a:r>
              <a:rPr lang="de-DE" err="1"/>
              <a:t>want</a:t>
            </a:r>
            <a:r>
              <a:rPr lang="de-DE"/>
              <a:t> </a:t>
            </a:r>
            <a:r>
              <a:rPr lang="de-DE" err="1"/>
              <a:t>to</a:t>
            </a:r>
            <a:r>
              <a:rPr lang="de-DE"/>
              <a:t> </a:t>
            </a:r>
            <a:r>
              <a:rPr lang="de-DE" err="1"/>
              <a:t>achieve</a:t>
            </a:r>
            <a:r>
              <a:rPr lang="de-DE"/>
              <a:t> </a:t>
            </a:r>
          </a:p>
        </p:txBody>
      </p:sp>
      <p:pic>
        <p:nvPicPr>
          <p:cNvPr id="8" name="Grafik 10">
            <a:extLst>
              <a:ext uri="{FF2B5EF4-FFF2-40B4-BE49-F238E27FC236}">
                <a16:creationId xmlns:a16="http://schemas.microsoft.com/office/drawing/2014/main" id="{56235A9E-0BB9-65C1-BCE5-104797286AEB}"/>
              </a:ext>
            </a:extLst>
          </p:cNvPr>
          <p:cNvPicPr>
            <a:picLocks noChangeAspect="1"/>
          </p:cNvPicPr>
          <p:nvPr/>
        </p:nvPicPr>
        <p:blipFill>
          <a:blip r:embed="rId4"/>
          <a:stretch>
            <a:fillRect/>
          </a:stretch>
        </p:blipFill>
        <p:spPr>
          <a:xfrm>
            <a:off x="689546" y="3036516"/>
            <a:ext cx="3043003" cy="2558804"/>
          </a:xfrm>
          <a:prstGeom prst="rect">
            <a:avLst/>
          </a:prstGeom>
        </p:spPr>
      </p:pic>
      <p:sp>
        <p:nvSpPr>
          <p:cNvPr id="13" name="Textfeld 12">
            <a:extLst>
              <a:ext uri="{FF2B5EF4-FFF2-40B4-BE49-F238E27FC236}">
                <a16:creationId xmlns:a16="http://schemas.microsoft.com/office/drawing/2014/main" id="{69BC7D88-EFC4-BD5F-75EC-F61E430C55DA}"/>
              </a:ext>
            </a:extLst>
          </p:cNvPr>
          <p:cNvSpPr txBox="1"/>
          <p:nvPr/>
        </p:nvSpPr>
        <p:spPr>
          <a:xfrm>
            <a:off x="2498" y="6485745"/>
            <a:ext cx="95262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00000"/>
                </a:solidFill>
              </a:rPr>
              <a:t>https://ib.bioninja.com.au/standard-level/topic-2-molecular-biology/24-proteins/amino-acids.html</a:t>
            </a:r>
          </a:p>
        </p:txBody>
      </p:sp>
    </p:spTree>
    <p:extLst>
      <p:ext uri="{BB962C8B-B14F-4D97-AF65-F5344CB8AC3E}">
        <p14:creationId xmlns:p14="http://schemas.microsoft.com/office/powerpoint/2010/main" val="56744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1220472" y="274638"/>
            <a:ext cx="10360501" cy="1223963"/>
          </a:xfrm>
          <a:prstGeom prst="rect">
            <a:avLst/>
          </a:prstGeom>
          <a:noFill/>
          <a:ln>
            <a:noFill/>
          </a:ln>
        </p:spPr>
        <p:txBody>
          <a:bodyPr spcFirstLastPara="1" wrap="square" lIns="121875" tIns="60925" rIns="121875" bIns="60925" anchor="b" anchorCtr="0">
            <a:normAutofit/>
          </a:bodyPr>
          <a:lstStyle/>
          <a:p>
            <a:pPr>
              <a:buSzPts val="3600"/>
            </a:pPr>
            <a:r>
              <a:rPr lang="de-DE"/>
              <a:t>The </a:t>
            </a:r>
            <a:r>
              <a:rPr lang="de-DE" err="1"/>
              <a:t>direction</a:t>
            </a:r>
            <a:r>
              <a:rPr lang="de-DE"/>
              <a:t> </a:t>
            </a:r>
            <a:r>
              <a:rPr lang="de-DE" err="1"/>
              <a:t>we</a:t>
            </a:r>
            <a:r>
              <a:rPr lang="de-DE"/>
              <a:t> </a:t>
            </a:r>
            <a:r>
              <a:rPr lang="de-DE" err="1"/>
              <a:t>want</a:t>
            </a:r>
            <a:r>
              <a:rPr lang="de-DE"/>
              <a:t> </a:t>
            </a:r>
            <a:r>
              <a:rPr lang="de-DE" err="1"/>
              <a:t>to</a:t>
            </a:r>
            <a:r>
              <a:rPr lang="de-DE"/>
              <a:t> </a:t>
            </a:r>
            <a:r>
              <a:rPr lang="de-DE" err="1"/>
              <a:t>take</a:t>
            </a:r>
            <a:r>
              <a:rPr lang="de-DE"/>
              <a:t> </a:t>
            </a:r>
            <a:r>
              <a:rPr lang="de-DE" err="1"/>
              <a:t>the</a:t>
            </a:r>
            <a:r>
              <a:rPr lang="de-DE"/>
              <a:t> </a:t>
            </a:r>
            <a:r>
              <a:rPr lang="de-DE" err="1"/>
              <a:t>project</a:t>
            </a:r>
            <a:endParaRPr/>
          </a:p>
        </p:txBody>
      </p:sp>
      <p:sp>
        <p:nvSpPr>
          <p:cNvPr id="4" name="Textfeld 3">
            <a:extLst>
              <a:ext uri="{FF2B5EF4-FFF2-40B4-BE49-F238E27FC236}">
                <a16:creationId xmlns:a16="http://schemas.microsoft.com/office/drawing/2014/main" id="{F7F42FA8-2C31-FCF1-EC1B-959F6AD044E6}"/>
              </a:ext>
            </a:extLst>
          </p:cNvPr>
          <p:cNvSpPr txBox="1"/>
          <p:nvPr/>
        </p:nvSpPr>
        <p:spPr>
          <a:xfrm>
            <a:off x="1394484" y="4004178"/>
            <a:ext cx="2570579" cy="840327"/>
          </a:xfrm>
          <a:prstGeom prst="rect">
            <a:avLst/>
          </a:prstGeom>
          <a:noFill/>
        </p:spPr>
        <p:txBody>
          <a:bodyPr wrap="square" lIns="91440" tIns="45720" rIns="91440" bIns="45720" rtlCol="0" anchor="t">
            <a:spAutoFit/>
          </a:bodyPr>
          <a:lstStyle/>
          <a:p>
            <a:r>
              <a:rPr lang="de-DE" sz="1600"/>
              <a:t>1) GFP </a:t>
            </a:r>
            <a:r>
              <a:rPr lang="de-DE" sz="1600" err="1"/>
              <a:t>as</a:t>
            </a:r>
            <a:r>
              <a:rPr lang="de-DE" sz="1600"/>
              <a:t> a </a:t>
            </a:r>
            <a:r>
              <a:rPr lang="de-DE" sz="1600" err="1"/>
              <a:t>marker</a:t>
            </a:r>
            <a:endParaRPr lang="de-DE" sz="1600">
              <a:cs typeface="Arial"/>
            </a:endParaRPr>
          </a:p>
          <a:p>
            <a:r>
              <a:rPr lang="de-DE" sz="1600"/>
              <a:t>2) New </a:t>
            </a:r>
            <a:r>
              <a:rPr lang="de-DE" sz="1600" err="1"/>
              <a:t>linking</a:t>
            </a:r>
            <a:r>
              <a:rPr lang="de-DE" sz="1600"/>
              <a:t> </a:t>
            </a:r>
            <a:r>
              <a:rPr lang="de-DE" sz="1600" err="1"/>
              <a:t>possibilities</a:t>
            </a:r>
            <a:endParaRPr lang="de-DE" sz="1600">
              <a:cs typeface="Arial"/>
            </a:endParaRPr>
          </a:p>
          <a:p>
            <a:r>
              <a:rPr lang="de-DE" sz="1600">
                <a:solidFill>
                  <a:srgbClr val="FF0000"/>
                </a:solidFill>
                <a:sym typeface="Wingdings" panose="05000000000000000000" pitchFamily="2" charset="2"/>
              </a:rPr>
              <a:t> </a:t>
            </a:r>
            <a:r>
              <a:rPr lang="de-DE" sz="1600">
                <a:solidFill>
                  <a:srgbClr val="FF0000"/>
                </a:solidFill>
              </a:rPr>
              <a:t>More </a:t>
            </a:r>
            <a:r>
              <a:rPr lang="de-DE" sz="1600" err="1">
                <a:solidFill>
                  <a:srgbClr val="FF0000"/>
                </a:solidFill>
              </a:rPr>
              <a:t>data</a:t>
            </a:r>
            <a:r>
              <a:rPr lang="de-DE" sz="1600">
                <a:solidFill>
                  <a:srgbClr val="FF0000"/>
                </a:solidFill>
              </a:rPr>
              <a:t> </a:t>
            </a:r>
            <a:r>
              <a:rPr lang="de-DE" sz="1600" err="1">
                <a:solidFill>
                  <a:srgbClr val="FF0000"/>
                </a:solidFill>
              </a:rPr>
              <a:t>required</a:t>
            </a:r>
            <a:endParaRPr lang="de-DE" sz="1600">
              <a:solidFill>
                <a:srgbClr val="FF0000"/>
              </a:solidFill>
            </a:endParaRPr>
          </a:p>
        </p:txBody>
      </p:sp>
      <p:sp>
        <p:nvSpPr>
          <p:cNvPr id="5" name="Textfeld 4">
            <a:extLst>
              <a:ext uri="{FF2B5EF4-FFF2-40B4-BE49-F238E27FC236}">
                <a16:creationId xmlns:a16="http://schemas.microsoft.com/office/drawing/2014/main" id="{5E535AF1-737D-5E35-AD0F-8537414A1837}"/>
              </a:ext>
            </a:extLst>
          </p:cNvPr>
          <p:cNvSpPr txBox="1"/>
          <p:nvPr/>
        </p:nvSpPr>
        <p:spPr>
          <a:xfrm>
            <a:off x="6970194" y="4013508"/>
            <a:ext cx="3418439" cy="830997"/>
          </a:xfrm>
          <a:prstGeom prst="rect">
            <a:avLst/>
          </a:prstGeom>
          <a:noFill/>
        </p:spPr>
        <p:txBody>
          <a:bodyPr wrap="square" lIns="91440" tIns="45720" rIns="91440" bIns="45720" rtlCol="0" anchor="t">
            <a:spAutoFit/>
          </a:bodyPr>
          <a:lstStyle/>
          <a:p>
            <a:r>
              <a:rPr lang="de-DE" sz="1600"/>
              <a:t>1) </a:t>
            </a:r>
            <a:r>
              <a:rPr lang="de-DE" sz="1600" err="1"/>
              <a:t>Evolutionary</a:t>
            </a:r>
            <a:r>
              <a:rPr lang="de-DE" sz="1600"/>
              <a:t> </a:t>
            </a:r>
            <a:r>
              <a:rPr lang="de-DE" sz="1600" err="1"/>
              <a:t>steps</a:t>
            </a:r>
            <a:endParaRPr lang="de-DE" sz="1600">
              <a:cs typeface="Arial"/>
            </a:endParaRPr>
          </a:p>
          <a:p>
            <a:r>
              <a:rPr lang="de-DE" sz="1600"/>
              <a:t>2) Site </a:t>
            </a:r>
            <a:r>
              <a:rPr lang="de-DE" sz="1600" err="1"/>
              <a:t>conservation</a:t>
            </a:r>
            <a:r>
              <a:rPr lang="de-DE" sz="1600"/>
              <a:t> </a:t>
            </a:r>
            <a:endParaRPr lang="de-DE" sz="1600">
              <a:cs typeface="Arial"/>
            </a:endParaRPr>
          </a:p>
          <a:p>
            <a:r>
              <a:rPr lang="de-DE" sz="1600"/>
              <a:t>3) </a:t>
            </a:r>
            <a:r>
              <a:rPr lang="de-DE" sz="1600" err="1"/>
              <a:t>Pairwise</a:t>
            </a:r>
            <a:r>
              <a:rPr lang="de-DE" sz="1600"/>
              <a:t> </a:t>
            </a:r>
            <a:r>
              <a:rPr lang="de-DE" sz="1600" err="1"/>
              <a:t>alignment</a:t>
            </a:r>
            <a:r>
              <a:rPr lang="de-DE" sz="1600"/>
              <a:t>/MSA</a:t>
            </a:r>
            <a:endParaRPr lang="de-DE" sz="1600">
              <a:cs typeface="Arial"/>
            </a:endParaRPr>
          </a:p>
        </p:txBody>
      </p:sp>
      <p:sp>
        <p:nvSpPr>
          <p:cNvPr id="8" name="Textfeld 7">
            <a:extLst>
              <a:ext uri="{FF2B5EF4-FFF2-40B4-BE49-F238E27FC236}">
                <a16:creationId xmlns:a16="http://schemas.microsoft.com/office/drawing/2014/main" id="{A90D4230-EACC-0019-C93E-6001E0C41623}"/>
              </a:ext>
            </a:extLst>
          </p:cNvPr>
          <p:cNvSpPr txBox="1"/>
          <p:nvPr/>
        </p:nvSpPr>
        <p:spPr>
          <a:xfrm>
            <a:off x="1589" y="6330954"/>
            <a:ext cx="3802137" cy="338554"/>
          </a:xfrm>
          <a:prstGeom prst="rect">
            <a:avLst/>
          </a:prstGeom>
          <a:noFill/>
        </p:spPr>
        <p:txBody>
          <a:bodyPr wrap="square" rtlCol="0">
            <a:spAutoFit/>
          </a:bodyPr>
          <a:lstStyle/>
          <a:p>
            <a:r>
              <a:rPr lang="de-DE" sz="1600">
                <a:solidFill>
                  <a:srgbClr val="000000"/>
                </a:solidFill>
              </a:rPr>
              <a:t>https://blast.ncbi.nlm.nih.gov/Blast.cgi</a:t>
            </a:r>
          </a:p>
        </p:txBody>
      </p:sp>
      <p:sp>
        <p:nvSpPr>
          <p:cNvPr id="12" name="Textfeld 11">
            <a:extLst>
              <a:ext uri="{FF2B5EF4-FFF2-40B4-BE49-F238E27FC236}">
                <a16:creationId xmlns:a16="http://schemas.microsoft.com/office/drawing/2014/main" id="{5E222DA3-55C6-A3CA-7185-0DC3DBEAB91A}"/>
              </a:ext>
            </a:extLst>
          </p:cNvPr>
          <p:cNvSpPr txBox="1"/>
          <p:nvPr/>
        </p:nvSpPr>
        <p:spPr>
          <a:xfrm>
            <a:off x="4192083" y="4003299"/>
            <a:ext cx="2778111" cy="1107996"/>
          </a:xfrm>
          <a:prstGeom prst="rect">
            <a:avLst/>
          </a:prstGeom>
          <a:noFill/>
        </p:spPr>
        <p:txBody>
          <a:bodyPr wrap="square" lIns="91440" tIns="45720" rIns="91440" bIns="45720" rtlCol="0" anchor="t">
            <a:spAutoFit/>
          </a:bodyPr>
          <a:lstStyle/>
          <a:p>
            <a:r>
              <a:rPr lang="de-DE" sz="1600"/>
              <a:t>1) </a:t>
            </a:r>
            <a:r>
              <a:rPr lang="de-DE" sz="1600" err="1"/>
              <a:t>Combination</a:t>
            </a:r>
            <a:r>
              <a:rPr lang="de-DE" sz="1600"/>
              <a:t> </a:t>
            </a:r>
            <a:r>
              <a:rPr lang="de-DE" sz="1600" err="1"/>
              <a:t>of</a:t>
            </a:r>
            <a:r>
              <a:rPr lang="de-DE" sz="1600"/>
              <a:t> </a:t>
            </a:r>
            <a:r>
              <a:rPr lang="de-DE" sz="1600" err="1"/>
              <a:t>mutations</a:t>
            </a:r>
            <a:endParaRPr lang="de-DE" sz="1600">
              <a:cs typeface="Arial"/>
            </a:endParaRPr>
          </a:p>
          <a:p>
            <a:r>
              <a:rPr lang="de-DE" sz="1600"/>
              <a:t>2) </a:t>
            </a:r>
            <a:r>
              <a:rPr lang="de-DE" sz="1600" err="1"/>
              <a:t>Decrease</a:t>
            </a:r>
            <a:r>
              <a:rPr lang="de-DE" sz="1600"/>
              <a:t> in </a:t>
            </a:r>
            <a:r>
              <a:rPr lang="de-DE" sz="1600" err="1"/>
              <a:t>size</a:t>
            </a:r>
            <a:r>
              <a:rPr lang="de-DE" sz="1600"/>
              <a:t>/</a:t>
            </a:r>
            <a:r>
              <a:rPr lang="de-DE" sz="1600" err="1"/>
              <a:t>mass</a:t>
            </a:r>
            <a:r>
              <a:rPr lang="de-DE" sz="1600"/>
              <a:t> </a:t>
            </a:r>
            <a:endParaRPr lang="de-DE" sz="1600">
              <a:cs typeface="Arial"/>
            </a:endParaRPr>
          </a:p>
          <a:p>
            <a:r>
              <a:rPr lang="de-DE" sz="1600"/>
              <a:t>3) Long-range Interactions</a:t>
            </a:r>
          </a:p>
          <a:p>
            <a:pPr marL="285750" indent="-285750">
              <a:buFont typeface="Arial" panose="020B0604020202020204" pitchFamily="34" charset="0"/>
              <a:buChar char="•"/>
            </a:pPr>
            <a:endParaRPr lang="de-DE"/>
          </a:p>
        </p:txBody>
      </p:sp>
      <p:pic>
        <p:nvPicPr>
          <p:cNvPr id="6" name="Grafik 5">
            <a:extLst>
              <a:ext uri="{FF2B5EF4-FFF2-40B4-BE49-F238E27FC236}">
                <a16:creationId xmlns:a16="http://schemas.microsoft.com/office/drawing/2014/main" id="{378960CF-54AD-A495-636B-A3C27A03419A}"/>
              </a:ext>
            </a:extLst>
          </p:cNvPr>
          <p:cNvPicPr>
            <a:picLocks noChangeAspect="1"/>
          </p:cNvPicPr>
          <p:nvPr/>
        </p:nvPicPr>
        <p:blipFill>
          <a:blip r:embed="rId3"/>
          <a:stretch>
            <a:fillRect/>
          </a:stretch>
        </p:blipFill>
        <p:spPr>
          <a:xfrm>
            <a:off x="3233501" y="4984128"/>
            <a:ext cx="2520295" cy="687353"/>
          </a:xfrm>
          <a:prstGeom prst="rect">
            <a:avLst/>
          </a:prstGeom>
        </p:spPr>
      </p:pic>
      <p:sp>
        <p:nvSpPr>
          <p:cNvPr id="9" name="Textfeld 8">
            <a:extLst>
              <a:ext uri="{FF2B5EF4-FFF2-40B4-BE49-F238E27FC236}">
                <a16:creationId xmlns:a16="http://schemas.microsoft.com/office/drawing/2014/main" id="{A2AF4646-7C2A-CFB1-8A12-F626A3167B73}"/>
              </a:ext>
            </a:extLst>
          </p:cNvPr>
          <p:cNvSpPr txBox="1"/>
          <p:nvPr/>
        </p:nvSpPr>
        <p:spPr>
          <a:xfrm>
            <a:off x="10134710" y="6577429"/>
            <a:ext cx="2380108" cy="338554"/>
          </a:xfrm>
          <a:prstGeom prst="rect">
            <a:avLst/>
          </a:prstGeom>
          <a:noFill/>
        </p:spPr>
        <p:txBody>
          <a:bodyPr wrap="square" rtlCol="0">
            <a:spAutoFit/>
          </a:bodyPr>
          <a:lstStyle/>
          <a:p>
            <a:r>
              <a:rPr lang="de-DE" sz="1600">
                <a:solidFill>
                  <a:srgbClr val="000000"/>
                </a:solidFill>
              </a:rPr>
              <a:t>https://www.rcsb.org/</a:t>
            </a:r>
          </a:p>
        </p:txBody>
      </p:sp>
      <p:pic>
        <p:nvPicPr>
          <p:cNvPr id="14" name="Grafik 13">
            <a:extLst>
              <a:ext uri="{FF2B5EF4-FFF2-40B4-BE49-F238E27FC236}">
                <a16:creationId xmlns:a16="http://schemas.microsoft.com/office/drawing/2014/main" id="{668C1160-060D-8178-F425-00C025EB440B}"/>
              </a:ext>
            </a:extLst>
          </p:cNvPr>
          <p:cNvPicPr>
            <a:picLocks noChangeAspect="1"/>
          </p:cNvPicPr>
          <p:nvPr/>
        </p:nvPicPr>
        <p:blipFill>
          <a:blip r:embed="rId4"/>
          <a:stretch>
            <a:fillRect/>
          </a:stretch>
        </p:blipFill>
        <p:spPr>
          <a:xfrm>
            <a:off x="5751602" y="4984308"/>
            <a:ext cx="1627305" cy="976383"/>
          </a:xfrm>
          <a:prstGeom prst="rect">
            <a:avLst/>
          </a:prstGeom>
        </p:spPr>
      </p:pic>
      <p:sp>
        <p:nvSpPr>
          <p:cNvPr id="15" name="Textfeld 14">
            <a:extLst>
              <a:ext uri="{FF2B5EF4-FFF2-40B4-BE49-F238E27FC236}">
                <a16:creationId xmlns:a16="http://schemas.microsoft.com/office/drawing/2014/main" id="{0B9BF086-DF15-927F-5196-428C5B1D7B71}"/>
              </a:ext>
            </a:extLst>
          </p:cNvPr>
          <p:cNvSpPr txBox="1"/>
          <p:nvPr/>
        </p:nvSpPr>
        <p:spPr>
          <a:xfrm>
            <a:off x="4083" y="6576503"/>
            <a:ext cx="10806670" cy="338554"/>
          </a:xfrm>
          <a:prstGeom prst="rect">
            <a:avLst/>
          </a:prstGeom>
          <a:noFill/>
        </p:spPr>
        <p:txBody>
          <a:bodyPr wrap="square" rtlCol="0">
            <a:spAutoFit/>
          </a:bodyPr>
          <a:lstStyle/>
          <a:p>
            <a:r>
              <a:rPr lang="de-DE" sz="1600">
                <a:solidFill>
                  <a:srgbClr val="000000"/>
                </a:solidFill>
              </a:rPr>
              <a:t>https://techcrunch.com/2021/07/22/deepmind-puts-the-entire-human-proteome-online-as-folded-by-alphafold/?</a:t>
            </a:r>
          </a:p>
        </p:txBody>
      </p:sp>
      <p:grpSp>
        <p:nvGrpSpPr>
          <p:cNvPr id="32" name="Gruppieren 31">
            <a:extLst>
              <a:ext uri="{FF2B5EF4-FFF2-40B4-BE49-F238E27FC236}">
                <a16:creationId xmlns:a16="http://schemas.microsoft.com/office/drawing/2014/main" id="{536E61CE-8952-0E30-0F52-B80FDDF3B775}"/>
              </a:ext>
            </a:extLst>
          </p:cNvPr>
          <p:cNvGrpSpPr/>
          <p:nvPr/>
        </p:nvGrpSpPr>
        <p:grpSpPr>
          <a:xfrm>
            <a:off x="2484944" y="1584036"/>
            <a:ext cx="6618238" cy="2416629"/>
            <a:chOff x="2483356" y="1584035"/>
            <a:chExt cx="6618238" cy="2416629"/>
          </a:xfrm>
        </p:grpSpPr>
        <p:cxnSp>
          <p:nvCxnSpPr>
            <p:cNvPr id="29" name="Gerade Verbindung mit Pfeil 28">
              <a:extLst>
                <a:ext uri="{FF2B5EF4-FFF2-40B4-BE49-F238E27FC236}">
                  <a16:creationId xmlns:a16="http://schemas.microsoft.com/office/drawing/2014/main" id="{9911BDDF-C03E-5292-0F5F-C17E77A98658}"/>
                </a:ext>
              </a:extLst>
            </p:cNvPr>
            <p:cNvCxnSpPr>
              <a:cxnSpLocks/>
            </p:cNvCxnSpPr>
            <p:nvPr/>
          </p:nvCxnSpPr>
          <p:spPr>
            <a:xfrm>
              <a:off x="2483356" y="2771160"/>
              <a:ext cx="9797" cy="1017035"/>
            </a:xfrm>
            <a:prstGeom prst="straightConnector1">
              <a:avLst/>
            </a:prstGeom>
            <a:solidFill>
              <a:schemeClr val="accent2"/>
            </a:solidFill>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E5217BC7-487D-E8D2-2B21-8BCB337B6D43}"/>
                </a:ext>
              </a:extLst>
            </p:cNvPr>
            <p:cNvCxnSpPr>
              <a:cxnSpLocks/>
            </p:cNvCxnSpPr>
            <p:nvPr/>
          </p:nvCxnSpPr>
          <p:spPr>
            <a:xfrm>
              <a:off x="8097177" y="2761061"/>
              <a:ext cx="9797" cy="774440"/>
            </a:xfrm>
            <a:prstGeom prst="straightConnector1">
              <a:avLst/>
            </a:prstGeom>
            <a:solidFill>
              <a:schemeClr val="accent2"/>
            </a:solidFill>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D627285-C4BD-B777-015D-CE4119F3639B}"/>
                </a:ext>
              </a:extLst>
            </p:cNvPr>
            <p:cNvCxnSpPr/>
            <p:nvPr/>
          </p:nvCxnSpPr>
          <p:spPr>
            <a:xfrm>
              <a:off x="5287553" y="2481911"/>
              <a:ext cx="9797" cy="1306284"/>
            </a:xfrm>
            <a:prstGeom prst="straightConnector1">
              <a:avLst/>
            </a:prstGeom>
            <a:solidFill>
              <a:schemeClr val="accent2"/>
            </a:solidFill>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hteck: abgerundete Ecken 22">
              <a:extLst>
                <a:ext uri="{FF2B5EF4-FFF2-40B4-BE49-F238E27FC236}">
                  <a16:creationId xmlns:a16="http://schemas.microsoft.com/office/drawing/2014/main" id="{04011FE2-8E9F-0957-3967-B5BAF85FED71}"/>
                </a:ext>
              </a:extLst>
            </p:cNvPr>
            <p:cNvSpPr/>
            <p:nvPr/>
          </p:nvSpPr>
          <p:spPr>
            <a:xfrm>
              <a:off x="4295332" y="1584035"/>
              <a:ext cx="2024742" cy="961053"/>
            </a:xfrm>
            <a:prstGeom prst="round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de-DE" sz="2200">
                  <a:cs typeface="Arial"/>
                </a:rPr>
                <a:t>Further Analysis</a:t>
              </a:r>
              <a:endParaRPr lang="de-DE" sz="2200"/>
            </a:p>
          </p:txBody>
        </p:sp>
        <p:sp>
          <p:nvSpPr>
            <p:cNvPr id="25" name="Rechteck: abgerundete Ecken 24">
              <a:extLst>
                <a:ext uri="{FF2B5EF4-FFF2-40B4-BE49-F238E27FC236}">
                  <a16:creationId xmlns:a16="http://schemas.microsoft.com/office/drawing/2014/main" id="{2BB5B912-F7F0-6681-BA44-51568BC91DCC}"/>
                </a:ext>
              </a:extLst>
            </p:cNvPr>
            <p:cNvSpPr/>
            <p:nvPr/>
          </p:nvSpPr>
          <p:spPr>
            <a:xfrm>
              <a:off x="4297834" y="3039611"/>
              <a:ext cx="2024742" cy="961053"/>
            </a:xfrm>
            <a:prstGeom prst="round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de-DE" sz="2200">
                  <a:cs typeface="Arial"/>
                </a:rPr>
                <a:t>3D-Structure</a:t>
              </a:r>
            </a:p>
          </p:txBody>
        </p:sp>
        <p:sp>
          <p:nvSpPr>
            <p:cNvPr id="26" name="Rechteck: abgerundete Ecken 25">
              <a:extLst>
                <a:ext uri="{FF2B5EF4-FFF2-40B4-BE49-F238E27FC236}">
                  <a16:creationId xmlns:a16="http://schemas.microsoft.com/office/drawing/2014/main" id="{BBF961CB-0B20-2717-2F06-6DE21AE68914}"/>
                </a:ext>
              </a:extLst>
            </p:cNvPr>
            <p:cNvSpPr/>
            <p:nvPr/>
          </p:nvSpPr>
          <p:spPr>
            <a:xfrm>
              <a:off x="7076852" y="3039609"/>
              <a:ext cx="2024742" cy="961053"/>
            </a:xfrm>
            <a:prstGeom prst="round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de-DE" sz="2200" err="1">
                  <a:cs typeface="Arial"/>
                </a:rPr>
                <a:t>Phylogeny</a:t>
              </a:r>
            </a:p>
          </p:txBody>
        </p:sp>
        <p:cxnSp>
          <p:nvCxnSpPr>
            <p:cNvPr id="28" name="Gerade Verbindung mit Pfeil 27">
              <a:extLst>
                <a:ext uri="{FF2B5EF4-FFF2-40B4-BE49-F238E27FC236}">
                  <a16:creationId xmlns:a16="http://schemas.microsoft.com/office/drawing/2014/main" id="{15EC342A-2B23-7A70-C55F-896F65087755}"/>
                </a:ext>
              </a:extLst>
            </p:cNvPr>
            <p:cNvCxnSpPr>
              <a:cxnSpLocks/>
            </p:cNvCxnSpPr>
            <p:nvPr/>
          </p:nvCxnSpPr>
          <p:spPr>
            <a:xfrm flipH="1">
              <a:off x="2483756" y="2771160"/>
              <a:ext cx="5622986" cy="9329"/>
            </a:xfrm>
            <a:prstGeom prst="straightConnector1">
              <a:avLst/>
            </a:prstGeom>
            <a:solidFill>
              <a:schemeClr val="accent2"/>
            </a:solidFill>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 name="Rechteck: abgerundete Ecken 23">
            <a:extLst>
              <a:ext uri="{FF2B5EF4-FFF2-40B4-BE49-F238E27FC236}">
                <a16:creationId xmlns:a16="http://schemas.microsoft.com/office/drawing/2014/main" id="{703AC20E-3A55-6CD8-0377-FAF643C8E37C}"/>
              </a:ext>
            </a:extLst>
          </p:cNvPr>
          <p:cNvSpPr/>
          <p:nvPr/>
        </p:nvSpPr>
        <p:spPr>
          <a:xfrm>
            <a:off x="1520261" y="3039612"/>
            <a:ext cx="2024742" cy="961053"/>
          </a:xfrm>
          <a:prstGeom prst="round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de-DE" sz="2200">
                <a:cs typeface="Arial"/>
              </a:rPr>
              <a:t>Interactions</a:t>
            </a:r>
          </a:p>
        </p:txBody>
      </p:sp>
      <p:sp>
        <p:nvSpPr>
          <p:cNvPr id="33" name="Rechteck: abgerundete Ecken 32">
            <a:extLst>
              <a:ext uri="{FF2B5EF4-FFF2-40B4-BE49-F238E27FC236}">
                <a16:creationId xmlns:a16="http://schemas.microsoft.com/office/drawing/2014/main" id="{C799B3EE-FA7C-2252-E842-A5238917F685}"/>
              </a:ext>
            </a:extLst>
          </p:cNvPr>
          <p:cNvSpPr/>
          <p:nvPr/>
        </p:nvSpPr>
        <p:spPr>
          <a:xfrm>
            <a:off x="1523006" y="3048195"/>
            <a:ext cx="2024742" cy="961053"/>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de-DE" sz="2200">
                <a:solidFill>
                  <a:schemeClr val="bg1"/>
                </a:solidFill>
                <a:cs typeface="Arial"/>
              </a:rPr>
              <a:t>Interactions</a:t>
            </a:r>
          </a:p>
        </p:txBody>
      </p:sp>
      <p:pic>
        <p:nvPicPr>
          <p:cNvPr id="3" name="Grafik 2">
            <a:extLst>
              <a:ext uri="{FF2B5EF4-FFF2-40B4-BE49-F238E27FC236}">
                <a16:creationId xmlns:a16="http://schemas.microsoft.com/office/drawing/2014/main" id="{CD4A58B5-4AFF-B444-C6C2-0AB487D4CC69}"/>
              </a:ext>
            </a:extLst>
          </p:cNvPr>
          <p:cNvPicPr>
            <a:picLocks noChangeAspect="1"/>
          </p:cNvPicPr>
          <p:nvPr/>
        </p:nvPicPr>
        <p:blipFill>
          <a:blip r:embed="rId5"/>
          <a:stretch>
            <a:fillRect/>
          </a:stretch>
        </p:blipFill>
        <p:spPr>
          <a:xfrm>
            <a:off x="7933208" y="4981262"/>
            <a:ext cx="3640750" cy="588272"/>
          </a:xfrm>
          <a:prstGeom prst="rect">
            <a:avLst/>
          </a:prstGeom>
        </p:spPr>
      </p:pic>
      <p:sp>
        <p:nvSpPr>
          <p:cNvPr id="11" name="Textfeld 10">
            <a:extLst>
              <a:ext uri="{FF2B5EF4-FFF2-40B4-BE49-F238E27FC236}">
                <a16:creationId xmlns:a16="http://schemas.microsoft.com/office/drawing/2014/main" id="{2A8CC74A-089A-E0DE-AFEE-8ADA5A9C5FFF}"/>
              </a:ext>
            </a:extLst>
          </p:cNvPr>
          <p:cNvSpPr txBox="1"/>
          <p:nvPr/>
        </p:nvSpPr>
        <p:spPr>
          <a:xfrm>
            <a:off x="9585071" y="6308545"/>
            <a:ext cx="2862391" cy="369332"/>
          </a:xfrm>
          <a:prstGeom prst="rect">
            <a:avLst/>
          </a:prstGeom>
          <a:noFill/>
        </p:spPr>
        <p:txBody>
          <a:bodyPr wrap="square" lIns="91440" tIns="45720" rIns="91440" bIns="45720" rtlCol="0" anchor="t">
            <a:spAutoFit/>
          </a:bodyPr>
          <a:lstStyle/>
          <a:p>
            <a:r>
              <a:rPr lang="de-DE" sz="1600">
                <a:solidFill>
                  <a:srgbClr val="000000"/>
                </a:solidFill>
              </a:rPr>
              <a:t>https</a:t>
            </a:r>
            <a:r>
              <a:rPr lang="de-DE">
                <a:solidFill>
                  <a:srgbClr val="000000"/>
                </a:solidFill>
              </a:rPr>
              <a:t>://</a:t>
            </a:r>
            <a:r>
              <a:rPr lang="de-DE" sz="1600">
                <a:solidFill>
                  <a:srgbClr val="000000"/>
                </a:solidFill>
              </a:rPr>
              <a:t>bioconda</a:t>
            </a:r>
            <a:r>
              <a:rPr lang="de-DE">
                <a:solidFill>
                  <a:srgbClr val="000000"/>
                </a:solidFill>
              </a:rPr>
              <a:t>.github.io/</a:t>
            </a:r>
          </a:p>
        </p:txBody>
      </p:sp>
      <p:grpSp>
        <p:nvGrpSpPr>
          <p:cNvPr id="17" name="Gruppieren 16">
            <a:extLst>
              <a:ext uri="{FF2B5EF4-FFF2-40B4-BE49-F238E27FC236}">
                <a16:creationId xmlns:a16="http://schemas.microsoft.com/office/drawing/2014/main" id="{49027FBB-2381-1CEF-5338-25D0D09FA045}"/>
              </a:ext>
            </a:extLst>
          </p:cNvPr>
          <p:cNvGrpSpPr/>
          <p:nvPr/>
        </p:nvGrpSpPr>
        <p:grpSpPr>
          <a:xfrm>
            <a:off x="8685681" y="1979007"/>
            <a:ext cx="3343924" cy="2688204"/>
            <a:chOff x="8685681" y="1979007"/>
            <a:chExt cx="3343924" cy="2688204"/>
          </a:xfrm>
        </p:grpSpPr>
        <p:pic>
          <p:nvPicPr>
            <p:cNvPr id="7" name="Grafik 6">
              <a:extLst>
                <a:ext uri="{FF2B5EF4-FFF2-40B4-BE49-F238E27FC236}">
                  <a16:creationId xmlns:a16="http://schemas.microsoft.com/office/drawing/2014/main" id="{FAFEAFF0-D00A-A6AE-B6BC-54DE90737BDC}"/>
                </a:ext>
              </a:extLst>
            </p:cNvPr>
            <p:cNvPicPr>
              <a:picLocks noChangeAspect="1"/>
            </p:cNvPicPr>
            <p:nvPr/>
          </p:nvPicPr>
          <p:blipFill>
            <a:blip r:embed="rId6"/>
            <a:stretch>
              <a:fillRect/>
            </a:stretch>
          </p:blipFill>
          <p:spPr>
            <a:xfrm>
              <a:off x="8685681" y="1979007"/>
              <a:ext cx="2069432" cy="1057457"/>
            </a:xfrm>
            <a:prstGeom prst="rect">
              <a:avLst/>
            </a:prstGeom>
          </p:spPr>
        </p:pic>
        <p:grpSp>
          <p:nvGrpSpPr>
            <p:cNvPr id="16" name="Gruppieren 15">
              <a:extLst>
                <a:ext uri="{FF2B5EF4-FFF2-40B4-BE49-F238E27FC236}">
                  <a16:creationId xmlns:a16="http://schemas.microsoft.com/office/drawing/2014/main" id="{17D93CAD-FACB-4A6E-18E5-CC059CD2FCA4}"/>
                </a:ext>
              </a:extLst>
            </p:cNvPr>
            <p:cNvGrpSpPr/>
            <p:nvPr/>
          </p:nvGrpSpPr>
          <p:grpSpPr>
            <a:xfrm>
              <a:off x="9283909" y="3048000"/>
              <a:ext cx="2745696" cy="1619211"/>
              <a:chOff x="9358860" y="3135443"/>
              <a:chExt cx="2745696" cy="1619211"/>
            </a:xfrm>
          </p:grpSpPr>
          <p:sp>
            <p:nvSpPr>
              <p:cNvPr id="13" name="Rechteck 12">
                <a:extLst>
                  <a:ext uri="{FF2B5EF4-FFF2-40B4-BE49-F238E27FC236}">
                    <a16:creationId xmlns:a16="http://schemas.microsoft.com/office/drawing/2014/main" id="{75656F2A-22F4-AFF5-5F4A-208037CBE499}"/>
                  </a:ext>
                </a:extLst>
              </p:cNvPr>
              <p:cNvSpPr/>
              <p:nvPr/>
            </p:nvSpPr>
            <p:spPr>
              <a:xfrm>
                <a:off x="9406327" y="3135443"/>
                <a:ext cx="2698229" cy="15364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12" descr="Ein Bild, das Diagramm enthält.&#10;&#10;Beschreibung automatisch generiert.">
                <a:extLst>
                  <a:ext uri="{FF2B5EF4-FFF2-40B4-BE49-F238E27FC236}">
                    <a16:creationId xmlns:a16="http://schemas.microsoft.com/office/drawing/2014/main" id="{7B1AF823-4CFA-F86C-75E6-81B6FA8040A2}"/>
                  </a:ext>
                </a:extLst>
              </p:cNvPr>
              <p:cNvPicPr>
                <a:picLocks noChangeAspect="1"/>
              </p:cNvPicPr>
              <p:nvPr/>
            </p:nvPicPr>
            <p:blipFill>
              <a:blip r:embed="rId7"/>
              <a:stretch>
                <a:fillRect/>
              </a:stretch>
            </p:blipFill>
            <p:spPr>
              <a:xfrm>
                <a:off x="9358860" y="3227607"/>
                <a:ext cx="2743198" cy="1527047"/>
              </a:xfrm>
              <a:prstGeom prst="rect">
                <a:avLst/>
              </a:prstGeom>
            </p:spPr>
          </p:pic>
        </p:grpSp>
      </p:grpSp>
      <p:sp>
        <p:nvSpPr>
          <p:cNvPr id="19" name="Titel 1">
            <a:extLst>
              <a:ext uri="{FF2B5EF4-FFF2-40B4-BE49-F238E27FC236}">
                <a16:creationId xmlns:a16="http://schemas.microsoft.com/office/drawing/2014/main" id="{B6F95A48-4121-9576-7D1C-333409CB8A9F}"/>
              </a:ext>
            </a:extLst>
          </p:cNvPr>
          <p:cNvSpPr txBox="1">
            <a:spLocks/>
          </p:cNvSpPr>
          <p:nvPr/>
        </p:nvSpPr>
        <p:spPr bwMode="black">
          <a:xfrm>
            <a:off x="1069399" y="327610"/>
            <a:ext cx="10265564" cy="1163737"/>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de-DE"/>
              <a:t>The </a:t>
            </a:r>
            <a:r>
              <a:rPr lang="de-DE" err="1"/>
              <a:t>direction</a:t>
            </a:r>
            <a:r>
              <a:rPr lang="de-DE"/>
              <a:t> </a:t>
            </a:r>
            <a:r>
              <a:rPr lang="de-DE" err="1"/>
              <a:t>we</a:t>
            </a:r>
            <a:r>
              <a:rPr lang="de-DE"/>
              <a:t> </a:t>
            </a:r>
            <a:r>
              <a:rPr lang="de-DE" err="1"/>
              <a:t>want</a:t>
            </a:r>
            <a:r>
              <a:rPr lang="de-DE"/>
              <a:t> </a:t>
            </a:r>
            <a:r>
              <a:rPr lang="de-DE" err="1"/>
              <a:t>to</a:t>
            </a:r>
            <a:r>
              <a:rPr lang="de-DE"/>
              <a:t> </a:t>
            </a:r>
            <a:r>
              <a:rPr lang="de-DE" err="1"/>
              <a:t>take</a:t>
            </a:r>
            <a:r>
              <a:rPr lang="de-DE"/>
              <a:t> </a:t>
            </a:r>
            <a:r>
              <a:rPr lang="de-DE" err="1"/>
              <a:t>the</a:t>
            </a:r>
            <a:r>
              <a:rPr lang="de-DE"/>
              <a:t> </a:t>
            </a:r>
            <a:r>
              <a:rPr lang="de-DE" err="1"/>
              <a:t>project</a:t>
            </a:r>
          </a:p>
        </p:txBody>
      </p:sp>
    </p:spTree>
    <p:extLst>
      <p:ext uri="{BB962C8B-B14F-4D97-AF65-F5344CB8AC3E}">
        <p14:creationId xmlns:p14="http://schemas.microsoft.com/office/powerpoint/2010/main" val="86700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1220472" y="274638"/>
            <a:ext cx="10360501" cy="1223963"/>
          </a:xfrm>
          <a:prstGeom prst="rect">
            <a:avLst/>
          </a:prstGeom>
          <a:noFill/>
          <a:ln>
            <a:noFill/>
          </a:ln>
        </p:spPr>
        <p:txBody>
          <a:bodyPr spcFirstLastPara="1" wrap="square" lIns="121875" tIns="60925" rIns="121875" bIns="60925" anchor="b" anchorCtr="0">
            <a:normAutofit/>
          </a:bodyPr>
          <a:lstStyle/>
          <a:p>
            <a:pPr>
              <a:buSzPts val="3600"/>
            </a:pPr>
            <a:r>
              <a:rPr lang="de-DE" err="1"/>
              <a:t>Our</a:t>
            </a:r>
            <a:r>
              <a:rPr lang="de-DE"/>
              <a:t> final </a:t>
            </a:r>
            <a:r>
              <a:rPr lang="de-DE" err="1"/>
              <a:t>goal</a:t>
            </a:r>
            <a:endParaRPr err="1"/>
          </a:p>
        </p:txBody>
      </p:sp>
      <p:sp>
        <p:nvSpPr>
          <p:cNvPr id="154" name="Google Shape;154;p9"/>
          <p:cNvSpPr txBox="1">
            <a:spLocks noGrp="1"/>
          </p:cNvSpPr>
          <p:nvPr>
            <p:ph idx="1"/>
          </p:nvPr>
        </p:nvSpPr>
        <p:spPr>
          <a:xfrm>
            <a:off x="1220472" y="1701797"/>
            <a:ext cx="10360501" cy="4462272"/>
          </a:xfrm>
          <a:prstGeom prst="rect">
            <a:avLst/>
          </a:prstGeom>
          <a:noFill/>
          <a:ln>
            <a:noFill/>
          </a:ln>
        </p:spPr>
        <p:txBody>
          <a:bodyPr spcFirstLastPara="1" wrap="square" lIns="121875" tIns="60925" rIns="121875" bIns="60925" anchor="t" anchorCtr="0">
            <a:normAutofit/>
          </a:bodyPr>
          <a:lstStyle/>
          <a:p>
            <a:pPr marL="692150" indent="-514350">
              <a:spcBef>
                <a:spcPts val="0"/>
              </a:spcBef>
              <a:buSzPts val="2800"/>
            </a:pPr>
            <a:endParaRPr lang="de-DE"/>
          </a:p>
          <a:p>
            <a:pPr marL="692150" indent="-514350">
              <a:spcBef>
                <a:spcPts val="0"/>
              </a:spcBef>
              <a:buSzPts val="2800"/>
            </a:pPr>
            <a:endParaRPr lang="de-DE"/>
          </a:p>
          <a:p>
            <a:pPr marL="692150" indent="-514350">
              <a:spcBef>
                <a:spcPts val="0"/>
              </a:spcBef>
              <a:buSzPts val="2800"/>
            </a:pPr>
            <a:r>
              <a:rPr lang="de-DE" sz="2400" err="1">
                <a:solidFill>
                  <a:schemeClr val="tx1"/>
                </a:solidFill>
              </a:rPr>
              <a:t>Understand</a:t>
            </a:r>
            <a:r>
              <a:rPr lang="de-DE" sz="2400">
                <a:solidFill>
                  <a:schemeClr val="tx1"/>
                </a:solidFill>
              </a:rPr>
              <a:t> </a:t>
            </a:r>
            <a:r>
              <a:rPr lang="de-DE" sz="2400" err="1">
                <a:solidFill>
                  <a:schemeClr val="tx1"/>
                </a:solidFill>
              </a:rPr>
              <a:t>evolutionary</a:t>
            </a:r>
            <a:r>
              <a:rPr lang="de-DE" sz="2400">
                <a:solidFill>
                  <a:schemeClr val="tx1"/>
                </a:solidFill>
              </a:rPr>
              <a:t> </a:t>
            </a:r>
            <a:r>
              <a:rPr lang="de-DE" sz="2400" err="1">
                <a:solidFill>
                  <a:schemeClr val="tx1"/>
                </a:solidFill>
              </a:rPr>
              <a:t>path</a:t>
            </a:r>
            <a:endParaRPr lang="de-DE" sz="2400">
              <a:solidFill>
                <a:schemeClr val="tx1"/>
              </a:solidFill>
            </a:endParaRPr>
          </a:p>
          <a:p>
            <a:pPr marL="177800" indent="0">
              <a:spcBef>
                <a:spcPts val="0"/>
              </a:spcBef>
              <a:buSzPts val="2800"/>
              <a:buNone/>
            </a:pPr>
            <a:endParaRPr lang="de-DE" sz="2400"/>
          </a:p>
          <a:p>
            <a:pPr marL="692150" indent="-514350">
              <a:spcBef>
                <a:spcPts val="0"/>
              </a:spcBef>
              <a:buSzPts val="2800"/>
            </a:pPr>
            <a:r>
              <a:rPr lang="de-DE" sz="2400" err="1">
                <a:solidFill>
                  <a:schemeClr val="tx1"/>
                </a:solidFill>
              </a:rPr>
              <a:t>Evaluate</a:t>
            </a:r>
            <a:r>
              <a:rPr lang="de-DE" sz="2400">
                <a:solidFill>
                  <a:schemeClr val="tx1"/>
                </a:solidFill>
              </a:rPr>
              <a:t> different </a:t>
            </a:r>
            <a:r>
              <a:rPr lang="de-DE" sz="2400" err="1">
                <a:solidFill>
                  <a:schemeClr val="tx1"/>
                </a:solidFill>
              </a:rPr>
              <a:t>effects</a:t>
            </a:r>
            <a:r>
              <a:rPr lang="de-DE" sz="2400">
                <a:solidFill>
                  <a:schemeClr val="tx1"/>
                </a:solidFill>
              </a:rPr>
              <a:t> in </a:t>
            </a:r>
            <a:r>
              <a:rPr lang="de-DE" sz="2400" err="1">
                <a:solidFill>
                  <a:schemeClr val="tx1"/>
                </a:solidFill>
              </a:rPr>
              <a:t>the</a:t>
            </a:r>
            <a:r>
              <a:rPr lang="de-DE" sz="2400">
                <a:solidFill>
                  <a:schemeClr val="tx1"/>
                </a:solidFill>
              </a:rPr>
              <a:t> </a:t>
            </a:r>
            <a:br>
              <a:rPr lang="de-DE" sz="2400">
                <a:solidFill>
                  <a:schemeClr val="tx1"/>
                </a:solidFill>
              </a:rPr>
            </a:br>
            <a:r>
              <a:rPr lang="de-DE" sz="2400" err="1">
                <a:solidFill>
                  <a:schemeClr val="tx1"/>
                </a:solidFill>
              </a:rPr>
              <a:t>mutational</a:t>
            </a:r>
            <a:r>
              <a:rPr lang="de-DE" sz="2400">
                <a:solidFill>
                  <a:schemeClr val="tx1"/>
                </a:solidFill>
              </a:rPr>
              <a:t> </a:t>
            </a:r>
            <a:r>
              <a:rPr lang="de-DE" sz="2400" err="1">
                <a:solidFill>
                  <a:schemeClr val="tx1"/>
                </a:solidFill>
              </a:rPr>
              <a:t>history</a:t>
            </a:r>
            <a:endParaRPr lang="de-DE" sz="2400">
              <a:solidFill>
                <a:schemeClr val="tx1"/>
              </a:solidFill>
            </a:endParaRPr>
          </a:p>
          <a:p>
            <a:pPr marL="177800" indent="0">
              <a:spcBef>
                <a:spcPts val="0"/>
              </a:spcBef>
              <a:buSzPts val="2800"/>
              <a:buNone/>
            </a:pPr>
            <a:endParaRPr lang="de-DE" sz="2400">
              <a:solidFill>
                <a:schemeClr val="tx1"/>
              </a:solidFill>
            </a:endParaRPr>
          </a:p>
          <a:p>
            <a:pPr marL="692150" indent="-514350">
              <a:spcBef>
                <a:spcPts val="0"/>
              </a:spcBef>
              <a:buSzPts val="2800"/>
            </a:pPr>
            <a:r>
              <a:rPr lang="de-DE" sz="2400" err="1">
                <a:solidFill>
                  <a:schemeClr val="tx1"/>
                </a:solidFill>
              </a:rPr>
              <a:t>Visualize</a:t>
            </a:r>
            <a:r>
              <a:rPr lang="de-DE" sz="2400">
                <a:solidFill>
                  <a:schemeClr val="tx1"/>
                </a:solidFill>
              </a:rPr>
              <a:t> </a:t>
            </a:r>
            <a:r>
              <a:rPr lang="de-DE" sz="2400" err="1">
                <a:solidFill>
                  <a:schemeClr val="tx1"/>
                </a:solidFill>
              </a:rPr>
              <a:t>the</a:t>
            </a:r>
            <a:r>
              <a:rPr lang="de-DE" sz="2400">
                <a:solidFill>
                  <a:schemeClr val="tx1"/>
                </a:solidFill>
              </a:rPr>
              <a:t> </a:t>
            </a:r>
            <a:r>
              <a:rPr lang="de-DE" sz="2400" err="1">
                <a:solidFill>
                  <a:schemeClr val="tx1"/>
                </a:solidFill>
              </a:rPr>
              <a:t>results</a:t>
            </a:r>
            <a:endParaRPr lang="de-DE" sz="2400">
              <a:solidFill>
                <a:schemeClr val="tx1"/>
              </a:solidFill>
            </a:endParaRPr>
          </a:p>
          <a:p>
            <a:pPr marL="692150" indent="-514350">
              <a:spcBef>
                <a:spcPts val="0"/>
              </a:spcBef>
              <a:buSzPts val="2800"/>
            </a:pPr>
            <a:endParaRPr lang="de-DE"/>
          </a:p>
          <a:p>
            <a:pPr marL="692150" indent="-514350">
              <a:spcBef>
                <a:spcPts val="0"/>
              </a:spcBef>
              <a:buSzPts val="2800"/>
            </a:pPr>
            <a:endParaRPr lang="de-DE"/>
          </a:p>
          <a:p>
            <a:pPr marL="692150" indent="-514350">
              <a:spcBef>
                <a:spcPts val="0"/>
              </a:spcBef>
              <a:buSzPts val="2800"/>
              <a:buFont typeface="+mj-lt"/>
              <a:buAutoNum type="arabicPeriod"/>
            </a:pPr>
            <a:endParaRPr lang="de-DE"/>
          </a:p>
          <a:p>
            <a:pPr marL="692150" indent="-514350">
              <a:spcBef>
                <a:spcPts val="0"/>
              </a:spcBef>
              <a:buSzPts val="2800"/>
              <a:buFont typeface="+mj-lt"/>
              <a:buAutoNum type="arabicPeriod"/>
            </a:pPr>
            <a:endParaRPr/>
          </a:p>
        </p:txBody>
      </p:sp>
      <p:sp>
        <p:nvSpPr>
          <p:cNvPr id="6" name="Titel 1">
            <a:extLst>
              <a:ext uri="{FF2B5EF4-FFF2-40B4-BE49-F238E27FC236}">
                <a16:creationId xmlns:a16="http://schemas.microsoft.com/office/drawing/2014/main" id="{5D163DC6-C4F6-6481-2B52-859662AE0E43}"/>
              </a:ext>
            </a:extLst>
          </p:cNvPr>
          <p:cNvSpPr txBox="1">
            <a:spLocks/>
          </p:cNvSpPr>
          <p:nvPr/>
        </p:nvSpPr>
        <p:spPr bwMode="black">
          <a:xfrm>
            <a:off x="2381038" y="46502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de-DE" err="1"/>
              <a:t>Our</a:t>
            </a:r>
            <a:r>
              <a:rPr lang="de-DE"/>
              <a:t> final </a:t>
            </a:r>
            <a:r>
              <a:rPr lang="de-DE" err="1"/>
              <a:t>goal</a:t>
            </a:r>
          </a:p>
        </p:txBody>
      </p:sp>
      <p:pic>
        <p:nvPicPr>
          <p:cNvPr id="2" name="Grafik 2" descr="Ein Bild, das Diagramm enthält.&#10;&#10;Beschreibung automatisch generiert.">
            <a:extLst>
              <a:ext uri="{FF2B5EF4-FFF2-40B4-BE49-F238E27FC236}">
                <a16:creationId xmlns:a16="http://schemas.microsoft.com/office/drawing/2014/main" id="{DAD12F29-CFFE-3D21-ED8E-6C3317C242D7}"/>
              </a:ext>
            </a:extLst>
          </p:cNvPr>
          <p:cNvPicPr>
            <a:picLocks noChangeAspect="1"/>
          </p:cNvPicPr>
          <p:nvPr/>
        </p:nvPicPr>
        <p:blipFill rotWithShape="1">
          <a:blip r:embed="rId3"/>
          <a:srcRect l="49737" t="368" r="263" b="32353"/>
          <a:stretch/>
        </p:blipFill>
        <p:spPr>
          <a:xfrm>
            <a:off x="7068718" y="2249068"/>
            <a:ext cx="3347684" cy="3221863"/>
          </a:xfrm>
          <a:prstGeom prst="rect">
            <a:avLst/>
          </a:prstGeom>
        </p:spPr>
      </p:pic>
      <p:sp>
        <p:nvSpPr>
          <p:cNvPr id="3" name="Textfeld 2">
            <a:extLst>
              <a:ext uri="{FF2B5EF4-FFF2-40B4-BE49-F238E27FC236}">
                <a16:creationId xmlns:a16="http://schemas.microsoft.com/office/drawing/2014/main" id="{AAE9AFA8-72D6-1ED9-FAA7-BA55BC61E436}"/>
              </a:ext>
            </a:extLst>
          </p:cNvPr>
          <p:cNvSpPr txBox="1"/>
          <p:nvPr/>
        </p:nvSpPr>
        <p:spPr>
          <a:xfrm>
            <a:off x="8520023" y="6492815"/>
            <a:ext cx="39652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https://elifesciences.org/articles/75842</a:t>
            </a:r>
          </a:p>
        </p:txBody>
      </p:sp>
    </p:spTree>
    <p:extLst>
      <p:ext uri="{BB962C8B-B14F-4D97-AF65-F5344CB8AC3E}">
        <p14:creationId xmlns:p14="http://schemas.microsoft.com/office/powerpoint/2010/main" val="231875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9" name="Google Shape;159;p10">
            <a:extLst>
              <a:ext uri="{FF2B5EF4-FFF2-40B4-BE49-F238E27FC236}">
                <a16:creationId xmlns:a16="http://schemas.microsoft.com/office/drawing/2014/main" id="{C75EED4D-B248-0BA6-5AEF-488D0564C51F}"/>
              </a:ext>
            </a:extLst>
          </p:cNvPr>
          <p:cNvSpPr txBox="1">
            <a:spLocks noGrp="1"/>
          </p:cNvSpPr>
          <p:nvPr>
            <p:ph type="title"/>
          </p:nvPr>
        </p:nvSpPr>
        <p:spPr>
          <a:xfrm>
            <a:off x="915749" y="250115"/>
            <a:ext cx="10360501" cy="1223963"/>
          </a:xfrm>
          <a:prstGeom prst="rect">
            <a:avLst/>
          </a:prstGeom>
          <a:noFill/>
          <a:ln>
            <a:noFill/>
          </a:ln>
        </p:spPr>
        <p:txBody>
          <a:bodyPr spcFirstLastPara="1" wrap="square" lIns="121875" tIns="60925" rIns="121875" bIns="60925" anchor="b" anchorCtr="0">
            <a:normAutofit/>
          </a:bodyPr>
          <a:lstStyle/>
          <a:p>
            <a:pPr algn="ctr">
              <a:buSzPts val="3600"/>
            </a:pPr>
            <a:endParaRPr sz="4400" b="1">
              <a:solidFill>
                <a:schemeClr val="tx1">
                  <a:lumMod val="25000"/>
                </a:schemeClr>
              </a:solidFill>
            </a:endParaRPr>
          </a:p>
        </p:txBody>
      </p:sp>
      <p:sp>
        <p:nvSpPr>
          <p:cNvPr id="2" name="Titel 1">
            <a:extLst>
              <a:ext uri="{FF2B5EF4-FFF2-40B4-BE49-F238E27FC236}">
                <a16:creationId xmlns:a16="http://schemas.microsoft.com/office/drawing/2014/main" id="{F2F4B618-EAE5-DE2B-672C-FBBD4B82B0C7}"/>
              </a:ext>
            </a:extLst>
          </p:cNvPr>
          <p:cNvSpPr txBox="1">
            <a:spLocks/>
          </p:cNvSpPr>
          <p:nvPr/>
        </p:nvSpPr>
        <p:spPr bwMode="black">
          <a:xfrm>
            <a:off x="2231135" y="250115"/>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de-DE" err="1"/>
              <a:t>Our</a:t>
            </a:r>
            <a:r>
              <a:rPr lang="de-DE"/>
              <a:t> </a:t>
            </a:r>
            <a:r>
              <a:rPr lang="de-DE" err="1"/>
              <a:t>dataset</a:t>
            </a:r>
            <a:r>
              <a:rPr lang="de-DE"/>
              <a:t> </a:t>
            </a:r>
            <a:r>
              <a:rPr lang="de-DE" err="1"/>
              <a:t>visualized</a:t>
            </a:r>
            <a:endParaRPr lang="de-DE"/>
          </a:p>
        </p:txBody>
      </p:sp>
      <p:sp>
        <p:nvSpPr>
          <p:cNvPr id="6" name="Textfeld 5">
            <a:extLst>
              <a:ext uri="{FF2B5EF4-FFF2-40B4-BE49-F238E27FC236}">
                <a16:creationId xmlns:a16="http://schemas.microsoft.com/office/drawing/2014/main" id="{794E9360-ED59-55A8-6E47-915D9BEFE283}"/>
              </a:ext>
            </a:extLst>
          </p:cNvPr>
          <p:cNvSpPr txBox="1"/>
          <p:nvPr/>
        </p:nvSpPr>
        <p:spPr>
          <a:xfrm>
            <a:off x="3086220" y="5483496"/>
            <a:ext cx="2053883" cy="261610"/>
          </a:xfrm>
          <a:prstGeom prst="rect">
            <a:avLst/>
          </a:prstGeom>
          <a:noFill/>
        </p:spPr>
        <p:txBody>
          <a:bodyPr wrap="square" rtlCol="0">
            <a:spAutoFit/>
          </a:bodyPr>
          <a:lstStyle/>
          <a:p>
            <a:r>
              <a:rPr lang="de-DE" sz="1100">
                <a:solidFill>
                  <a:schemeClr val="tx2"/>
                </a:solidFill>
              </a:rPr>
              <a:t>Anzahl Mutationen</a:t>
            </a:r>
          </a:p>
        </p:txBody>
      </p:sp>
      <p:pic>
        <p:nvPicPr>
          <p:cNvPr id="5" name="Grafik 4" descr="Ein Bild, das Screenshot, Diagramm, Reihe, Text enthält.&#10;&#10;Automatisch generierte Beschreibung">
            <a:extLst>
              <a:ext uri="{FF2B5EF4-FFF2-40B4-BE49-F238E27FC236}">
                <a16:creationId xmlns:a16="http://schemas.microsoft.com/office/drawing/2014/main" id="{4CC1E3BF-E2BA-0170-9BAD-3C643AC19479}"/>
              </a:ext>
            </a:extLst>
          </p:cNvPr>
          <p:cNvPicPr>
            <a:picLocks noChangeAspect="1"/>
          </p:cNvPicPr>
          <p:nvPr/>
        </p:nvPicPr>
        <p:blipFill>
          <a:blip r:embed="rId3"/>
          <a:stretch>
            <a:fillRect/>
          </a:stretch>
        </p:blipFill>
        <p:spPr>
          <a:xfrm>
            <a:off x="6400722" y="2162631"/>
            <a:ext cx="5038160" cy="3532600"/>
          </a:xfrm>
          <a:prstGeom prst="rect">
            <a:avLst/>
          </a:prstGeom>
          <a:ln w="47625">
            <a:solidFill>
              <a:schemeClr val="tx1">
                <a:lumMod val="25000"/>
              </a:schemeClr>
            </a:solidFill>
          </a:ln>
        </p:spPr>
      </p:pic>
      <p:pic>
        <p:nvPicPr>
          <p:cNvPr id="3" name="Grafik 2" descr="Ein Bild, das Screenshot, Diagramm, Text, Reihe enthält.&#10;&#10;Automatisch generierte Beschreibung">
            <a:extLst>
              <a:ext uri="{FF2B5EF4-FFF2-40B4-BE49-F238E27FC236}">
                <a16:creationId xmlns:a16="http://schemas.microsoft.com/office/drawing/2014/main" id="{9E03B10A-A735-3C43-215F-AE97EB1F9EA9}"/>
              </a:ext>
            </a:extLst>
          </p:cNvPr>
          <p:cNvPicPr>
            <a:picLocks noChangeAspect="1"/>
          </p:cNvPicPr>
          <p:nvPr/>
        </p:nvPicPr>
        <p:blipFill>
          <a:blip r:embed="rId4"/>
          <a:stretch>
            <a:fillRect/>
          </a:stretch>
        </p:blipFill>
        <p:spPr>
          <a:xfrm>
            <a:off x="1057839" y="2162631"/>
            <a:ext cx="5038160" cy="3524596"/>
          </a:xfrm>
          <a:prstGeom prst="rect">
            <a:avLst/>
          </a:prstGeom>
          <a:ln w="47625">
            <a:solidFill>
              <a:schemeClr val="tx1">
                <a:lumMod val="25000"/>
              </a:schemeClr>
            </a:solidFill>
          </a:ln>
        </p:spPr>
      </p:pic>
      <p:cxnSp>
        <p:nvCxnSpPr>
          <p:cNvPr id="14" name="Gerade Verbindung 13">
            <a:extLst>
              <a:ext uri="{FF2B5EF4-FFF2-40B4-BE49-F238E27FC236}">
                <a16:creationId xmlns:a16="http://schemas.microsoft.com/office/drawing/2014/main" id="{8F59230A-71A3-040B-0C8F-6B4662AA4849}"/>
              </a:ext>
            </a:extLst>
          </p:cNvPr>
          <p:cNvCxnSpPr>
            <a:cxnSpLocks/>
          </p:cNvCxnSpPr>
          <p:nvPr/>
        </p:nvCxnSpPr>
        <p:spPr>
          <a:xfrm>
            <a:off x="9020908" y="2202873"/>
            <a:ext cx="0" cy="3091295"/>
          </a:xfrm>
          <a:prstGeom prst="line">
            <a:avLst/>
          </a:prstGeom>
          <a:ln w="254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E10D0E3-1B93-A6EC-3317-85EEE4613889}"/>
              </a:ext>
            </a:extLst>
          </p:cNvPr>
          <p:cNvSpPr txBox="1"/>
          <p:nvPr/>
        </p:nvSpPr>
        <p:spPr>
          <a:xfrm>
            <a:off x="3086220" y="5483496"/>
            <a:ext cx="2233925" cy="246221"/>
          </a:xfrm>
          <a:prstGeom prst="rect">
            <a:avLst/>
          </a:prstGeom>
          <a:noFill/>
        </p:spPr>
        <p:txBody>
          <a:bodyPr wrap="square" rtlCol="0">
            <a:spAutoFit/>
          </a:bodyPr>
          <a:lstStyle/>
          <a:p>
            <a:r>
              <a:rPr lang="de-DE" sz="1000">
                <a:solidFill>
                  <a:schemeClr val="tx2"/>
                </a:solidFill>
              </a:rPr>
              <a:t>Anzahl Mutationen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2"/>
          <p:cNvSpPr txBox="1">
            <a:spLocks noGrp="1"/>
          </p:cNvSpPr>
          <p:nvPr>
            <p:ph idx="1"/>
          </p:nvPr>
        </p:nvSpPr>
        <p:spPr>
          <a:xfrm>
            <a:off x="445801" y="1709206"/>
            <a:ext cx="10360025" cy="5085864"/>
          </a:xfrm>
          <a:prstGeom prst="rect">
            <a:avLst/>
          </a:prstGeom>
          <a:noFill/>
          <a:ln>
            <a:noFill/>
          </a:ln>
        </p:spPr>
        <p:txBody>
          <a:bodyPr spcFirstLastPara="1" wrap="square" lIns="121875" tIns="60925" rIns="121875" bIns="60925" anchor="t" anchorCtr="0">
            <a:normAutofit/>
          </a:bodyPr>
          <a:lstStyle/>
          <a:p>
            <a:pPr marL="635000" indent="-457200">
              <a:spcBef>
                <a:spcPts val="0"/>
              </a:spcBef>
              <a:buSzPts val="2800"/>
            </a:pPr>
            <a:r>
              <a:rPr lang="de-DE" sz="2600" err="1">
                <a:solidFill>
                  <a:schemeClr val="tx2"/>
                </a:solidFill>
                <a:sym typeface="Wingdings" pitchFamily="2" charset="2"/>
              </a:rPr>
              <a:t>Exploratory</a:t>
            </a:r>
            <a:r>
              <a:rPr lang="de-DE" sz="2600">
                <a:solidFill>
                  <a:schemeClr val="tx2"/>
                </a:solidFill>
                <a:sym typeface="Wingdings" pitchFamily="2" charset="2"/>
              </a:rPr>
              <a:t> </a:t>
            </a:r>
            <a:r>
              <a:rPr lang="de-DE" sz="2600" err="1">
                <a:solidFill>
                  <a:schemeClr val="tx2"/>
                </a:solidFill>
                <a:sym typeface="Wingdings" pitchFamily="2" charset="2"/>
              </a:rPr>
              <a:t>data</a:t>
            </a:r>
            <a:r>
              <a:rPr lang="de-DE" sz="2600">
                <a:solidFill>
                  <a:schemeClr val="tx2"/>
                </a:solidFill>
                <a:sym typeface="Wingdings" pitchFamily="2" charset="2"/>
              </a:rPr>
              <a:t> </a:t>
            </a:r>
            <a:r>
              <a:rPr lang="de-DE" sz="2600" err="1">
                <a:solidFill>
                  <a:schemeClr val="tx2"/>
                </a:solidFill>
                <a:sym typeface="Wingdings" pitchFamily="2" charset="2"/>
              </a:rPr>
              <a:t>analysis</a:t>
            </a:r>
            <a:r>
              <a:rPr lang="de-DE" sz="2600">
                <a:solidFill>
                  <a:schemeClr val="tx2"/>
                </a:solidFill>
                <a:sym typeface="Wingdings" pitchFamily="2" charset="2"/>
              </a:rPr>
              <a:t>:</a:t>
            </a:r>
          </a:p>
          <a:p>
            <a:pPr marL="635000" indent="-457200">
              <a:spcBef>
                <a:spcPts val="0"/>
              </a:spcBef>
              <a:buSzPts val="2800"/>
            </a:pPr>
            <a:endParaRPr lang="de-DE" sz="2600">
              <a:solidFill>
                <a:schemeClr val="tx2"/>
              </a:solidFill>
              <a:sym typeface="Wingdings" pitchFamily="2" charset="2"/>
            </a:endParaRPr>
          </a:p>
          <a:p>
            <a:pPr marL="177800" indent="0">
              <a:spcBef>
                <a:spcPts val="0"/>
              </a:spcBef>
              <a:buSzPts val="2800"/>
              <a:buNone/>
            </a:pPr>
            <a:r>
              <a:rPr lang="de-DE" sz="2600">
                <a:solidFill>
                  <a:schemeClr val="accent2"/>
                </a:solidFill>
                <a:sym typeface="Wingdings" pitchFamily="2" charset="2"/>
              </a:rPr>
              <a:t>   </a:t>
            </a:r>
            <a:r>
              <a:rPr lang="de-DE" sz="2400">
                <a:solidFill>
                  <a:schemeClr val="accent2"/>
                </a:solidFill>
                <a:sym typeface="Wingdings" pitchFamily="2" charset="2"/>
              </a:rPr>
              <a:t> </a:t>
            </a:r>
            <a:r>
              <a:rPr lang="de-DE" sz="2400" err="1">
                <a:solidFill>
                  <a:schemeClr val="tx1">
                    <a:lumMod val="25000"/>
                  </a:schemeClr>
                </a:solidFill>
                <a:sym typeface="Wingdings" pitchFamily="2" charset="2"/>
              </a:rPr>
              <a:t>analyzing</a:t>
            </a:r>
            <a:r>
              <a:rPr lang="de-DE" sz="2400">
                <a:solidFill>
                  <a:schemeClr val="tx1">
                    <a:lumMod val="25000"/>
                  </a:schemeClr>
                </a:solidFill>
                <a:sym typeface="Wingdings" pitchFamily="2" charset="2"/>
              </a:rPr>
              <a:t> </a:t>
            </a:r>
            <a:r>
              <a:rPr lang="de-DE" sz="2400" err="1">
                <a:solidFill>
                  <a:schemeClr val="tx1">
                    <a:lumMod val="25000"/>
                  </a:schemeClr>
                </a:solidFill>
                <a:sym typeface="Wingdings" pitchFamily="2" charset="2"/>
              </a:rPr>
              <a:t>certain</a:t>
            </a:r>
            <a:r>
              <a:rPr lang="de-DE" sz="2400">
                <a:solidFill>
                  <a:schemeClr val="tx1">
                    <a:lumMod val="25000"/>
                  </a:schemeClr>
                </a:solidFill>
                <a:sym typeface="Wingdings" pitchFamily="2" charset="2"/>
              </a:rPr>
              <a:t> </a:t>
            </a:r>
            <a:r>
              <a:rPr lang="de-DE" sz="2400" err="1">
                <a:solidFill>
                  <a:schemeClr val="tx1">
                    <a:lumMod val="25000"/>
                  </a:schemeClr>
                </a:solidFill>
                <a:sym typeface="Wingdings" pitchFamily="2" charset="2"/>
              </a:rPr>
              <a:t>features</a:t>
            </a:r>
            <a:r>
              <a:rPr lang="de-DE" sz="2400">
                <a:solidFill>
                  <a:schemeClr val="tx1">
                    <a:lumMod val="25000"/>
                  </a:schemeClr>
                </a:solidFill>
                <a:sym typeface="Wingdings" pitchFamily="2" charset="2"/>
              </a:rPr>
              <a:t> </a:t>
            </a:r>
            <a:r>
              <a:rPr lang="de-DE" sz="2400" err="1">
                <a:solidFill>
                  <a:schemeClr val="tx1">
                    <a:lumMod val="25000"/>
                  </a:schemeClr>
                </a:solidFill>
                <a:sym typeface="Wingdings" pitchFamily="2" charset="2"/>
              </a:rPr>
              <a:t>of</a:t>
            </a:r>
            <a:r>
              <a:rPr lang="de-DE" sz="2400">
                <a:solidFill>
                  <a:schemeClr val="tx1">
                    <a:lumMod val="25000"/>
                  </a:schemeClr>
                </a:solidFill>
                <a:sym typeface="Wingdings" pitchFamily="2" charset="2"/>
              </a:rPr>
              <a:t> </a:t>
            </a:r>
            <a:r>
              <a:rPr lang="de-DE" sz="2400" err="1">
                <a:solidFill>
                  <a:schemeClr val="tx1">
                    <a:lumMod val="25000"/>
                  </a:schemeClr>
                </a:solidFill>
                <a:sym typeface="Wingdings" pitchFamily="2" charset="2"/>
              </a:rPr>
              <a:t>the</a:t>
            </a:r>
            <a:r>
              <a:rPr lang="de-DE" sz="2400">
                <a:solidFill>
                  <a:schemeClr val="tx1">
                    <a:lumMod val="25000"/>
                  </a:schemeClr>
                </a:solidFill>
                <a:sym typeface="Wingdings" pitchFamily="2" charset="2"/>
              </a:rPr>
              <a:t> </a:t>
            </a:r>
            <a:r>
              <a:rPr lang="de-DE" sz="2400" err="1">
                <a:solidFill>
                  <a:schemeClr val="tx1">
                    <a:lumMod val="25000"/>
                  </a:schemeClr>
                </a:solidFill>
                <a:sym typeface="Wingdings" pitchFamily="2" charset="2"/>
              </a:rPr>
              <a:t>dataset</a:t>
            </a:r>
            <a:endParaRPr lang="de-DE" sz="2400">
              <a:solidFill>
                <a:schemeClr val="tx1">
                  <a:lumMod val="25000"/>
                </a:schemeClr>
              </a:solidFill>
              <a:sym typeface="Wingdings" pitchFamily="2" charset="2"/>
            </a:endParaRPr>
          </a:p>
          <a:p>
            <a:pPr marL="177800" indent="0">
              <a:spcBef>
                <a:spcPts val="0"/>
              </a:spcBef>
              <a:buSzPts val="2800"/>
              <a:buNone/>
            </a:pPr>
            <a:r>
              <a:rPr lang="de-DE" sz="2400">
                <a:solidFill>
                  <a:schemeClr val="tx1">
                    <a:lumMod val="25000"/>
                  </a:schemeClr>
                </a:solidFill>
                <a:sym typeface="Wingdings" pitchFamily="2" charset="2"/>
              </a:rPr>
              <a:t>   </a:t>
            </a:r>
            <a:r>
              <a:rPr lang="de-DE" sz="2400">
                <a:solidFill>
                  <a:schemeClr val="accent2"/>
                </a:solidFill>
                <a:sym typeface="Wingdings" pitchFamily="2" charset="2"/>
              </a:rPr>
              <a:t> </a:t>
            </a:r>
            <a:r>
              <a:rPr lang="de-DE" sz="2400">
                <a:solidFill>
                  <a:schemeClr val="tx1"/>
                </a:solidFill>
                <a:sym typeface="Wingdings" pitchFamily="2" charset="2"/>
              </a:rPr>
              <a:t>t-test: </a:t>
            </a:r>
            <a:r>
              <a:rPr lang="de-DE" sz="2400" err="1">
                <a:solidFill>
                  <a:schemeClr val="tx1"/>
                </a:solidFill>
                <a:sym typeface="Wingdings" pitchFamily="2" charset="2"/>
              </a:rPr>
              <a:t>mutation</a:t>
            </a:r>
            <a:r>
              <a:rPr lang="de-DE" sz="2400">
                <a:solidFill>
                  <a:schemeClr val="tx1"/>
                </a:solidFill>
                <a:sym typeface="Wingdings" pitchFamily="2" charset="2"/>
              </a:rPr>
              <a:t> </a:t>
            </a:r>
            <a:r>
              <a:rPr lang="de-DE" sz="2400" err="1">
                <a:solidFill>
                  <a:schemeClr val="tx1"/>
                </a:solidFill>
                <a:sym typeface="Wingdings" pitchFamily="2" charset="2"/>
              </a:rPr>
              <a:t>count</a:t>
            </a:r>
            <a:r>
              <a:rPr lang="de-DE" sz="2400">
                <a:solidFill>
                  <a:schemeClr val="tx1"/>
                </a:solidFill>
                <a:sym typeface="Wingdings" pitchFamily="2" charset="2"/>
              </a:rPr>
              <a:t> – </a:t>
            </a:r>
            <a:r>
              <a:rPr lang="de-DE" sz="2400" err="1">
                <a:solidFill>
                  <a:schemeClr val="tx1"/>
                </a:solidFill>
                <a:sym typeface="Wingdings" pitchFamily="2" charset="2"/>
              </a:rPr>
              <a:t>fitness</a:t>
            </a:r>
            <a:r>
              <a:rPr lang="de-DE" sz="2400">
                <a:solidFill>
                  <a:schemeClr val="tx1"/>
                </a:solidFill>
                <a:sym typeface="Wingdings" pitchFamily="2" charset="2"/>
              </a:rPr>
              <a:t> score</a:t>
            </a:r>
            <a:endParaRPr lang="de-DE" sz="2400">
              <a:solidFill>
                <a:schemeClr val="accent2"/>
              </a:solidFill>
              <a:sym typeface="Wingdings" pitchFamily="2" charset="2"/>
            </a:endParaRPr>
          </a:p>
          <a:p>
            <a:pPr marL="177800" indent="0">
              <a:spcBef>
                <a:spcPts val="0"/>
              </a:spcBef>
              <a:buSzPts val="2800"/>
              <a:buNone/>
            </a:pPr>
            <a:endParaRPr lang="de-DE" sz="2600">
              <a:solidFill>
                <a:schemeClr val="tx2"/>
              </a:solidFill>
              <a:sym typeface="Wingdings" pitchFamily="2" charset="2"/>
            </a:endParaRPr>
          </a:p>
          <a:p>
            <a:pPr marL="635000" indent="-457200">
              <a:spcBef>
                <a:spcPts val="0"/>
              </a:spcBef>
              <a:buSzPts val="2800"/>
            </a:pPr>
            <a:r>
              <a:rPr lang="de-DE" sz="2600" err="1">
                <a:solidFill>
                  <a:schemeClr val="tx2"/>
                </a:solidFill>
                <a:sym typeface="Wingdings" pitchFamily="2" charset="2"/>
              </a:rPr>
              <a:t>Analysing</a:t>
            </a:r>
            <a:r>
              <a:rPr lang="de-DE" sz="2600">
                <a:solidFill>
                  <a:schemeClr val="tx2"/>
                </a:solidFill>
                <a:sym typeface="Wingdings" pitchFamily="2" charset="2"/>
              </a:rPr>
              <a:t> </a:t>
            </a:r>
            <a:r>
              <a:rPr lang="de-DE" sz="2600" err="1">
                <a:solidFill>
                  <a:schemeClr val="tx2"/>
                </a:solidFill>
                <a:sym typeface="Wingdings" pitchFamily="2" charset="2"/>
              </a:rPr>
              <a:t>epistatic</a:t>
            </a:r>
            <a:r>
              <a:rPr lang="de-DE" sz="2600">
                <a:solidFill>
                  <a:schemeClr val="tx2"/>
                </a:solidFill>
                <a:sym typeface="Wingdings" pitchFamily="2" charset="2"/>
              </a:rPr>
              <a:t> </a:t>
            </a:r>
            <a:r>
              <a:rPr lang="de-DE" sz="2600" err="1">
                <a:solidFill>
                  <a:schemeClr val="tx2"/>
                </a:solidFill>
                <a:sym typeface="Wingdings" pitchFamily="2" charset="2"/>
              </a:rPr>
              <a:t>interactions</a:t>
            </a:r>
            <a:r>
              <a:rPr lang="de-DE" sz="2600">
                <a:solidFill>
                  <a:schemeClr val="tx2"/>
                </a:solidFill>
                <a:sym typeface="Wingdings" pitchFamily="2" charset="2"/>
              </a:rPr>
              <a:t>  </a:t>
            </a:r>
            <a:r>
              <a:rPr lang="de-DE" sz="2600" err="1">
                <a:solidFill>
                  <a:schemeClr val="tx2"/>
                </a:solidFill>
                <a:sym typeface="Wingdings" pitchFamily="2" charset="2"/>
              </a:rPr>
              <a:t>hotspot</a:t>
            </a:r>
            <a:r>
              <a:rPr lang="de-DE" sz="2600">
                <a:solidFill>
                  <a:schemeClr val="tx2"/>
                </a:solidFill>
                <a:sym typeface="Wingdings" pitchFamily="2" charset="2"/>
              </a:rPr>
              <a:t> </a:t>
            </a:r>
            <a:r>
              <a:rPr lang="de-DE" sz="2600" err="1">
                <a:solidFill>
                  <a:schemeClr val="tx2"/>
                </a:solidFill>
                <a:sym typeface="Wingdings" pitchFamily="2" charset="2"/>
              </a:rPr>
              <a:t>discovery</a:t>
            </a:r>
            <a:endParaRPr lang="de-DE" sz="2600">
              <a:solidFill>
                <a:schemeClr val="tx2"/>
              </a:solidFill>
              <a:sym typeface="Wingdings" pitchFamily="2" charset="2"/>
            </a:endParaRPr>
          </a:p>
          <a:p>
            <a:pPr marL="635000" indent="-457200">
              <a:spcBef>
                <a:spcPts val="0"/>
              </a:spcBef>
              <a:buSzPts val="2800"/>
            </a:pPr>
            <a:endParaRPr lang="de-DE" sz="2600">
              <a:solidFill>
                <a:schemeClr val="tx2"/>
              </a:solidFill>
              <a:sym typeface="Wingdings" pitchFamily="2" charset="2"/>
            </a:endParaRPr>
          </a:p>
          <a:p>
            <a:pPr marL="635000" indent="-342900">
              <a:spcBef>
                <a:spcPts val="0"/>
              </a:spcBef>
              <a:buSzPts val="2800"/>
              <a:buFont typeface="Wingdings" pitchFamily="2" charset="2"/>
              <a:buChar char="à"/>
            </a:pPr>
            <a:r>
              <a:rPr lang="de-DE" sz="2400">
                <a:solidFill>
                  <a:schemeClr val="tx1"/>
                </a:solidFill>
                <a:sym typeface="Wingdings" pitchFamily="2" charset="2"/>
              </a:rPr>
              <a:t> </a:t>
            </a:r>
            <a:r>
              <a:rPr lang="de-DE" sz="2400" err="1">
                <a:solidFill>
                  <a:schemeClr val="tx1"/>
                </a:solidFill>
                <a:sym typeface="Wingdings" pitchFamily="2" charset="2"/>
              </a:rPr>
              <a:t>identifying</a:t>
            </a:r>
            <a:r>
              <a:rPr lang="de-DE" sz="2400">
                <a:solidFill>
                  <a:schemeClr val="tx1"/>
                </a:solidFill>
                <a:sym typeface="Wingdings" pitchFamily="2" charset="2"/>
              </a:rPr>
              <a:t> </a:t>
            </a:r>
            <a:r>
              <a:rPr lang="de-DE" sz="2400" err="1">
                <a:solidFill>
                  <a:schemeClr val="tx1"/>
                </a:solidFill>
                <a:sym typeface="Wingdings" pitchFamily="2" charset="2"/>
              </a:rPr>
              <a:t>stabilizing</a:t>
            </a:r>
            <a:r>
              <a:rPr lang="de-DE" sz="2400">
                <a:solidFill>
                  <a:schemeClr val="tx1"/>
                </a:solidFill>
                <a:sym typeface="Wingdings" pitchFamily="2" charset="2"/>
              </a:rPr>
              <a:t> </a:t>
            </a:r>
            <a:r>
              <a:rPr lang="de-DE" sz="2400" err="1">
                <a:solidFill>
                  <a:schemeClr val="tx1"/>
                </a:solidFill>
                <a:sym typeface="Wingdings" pitchFamily="2" charset="2"/>
              </a:rPr>
              <a:t>mutations</a:t>
            </a:r>
            <a:r>
              <a:rPr lang="de-DE" sz="2400">
                <a:solidFill>
                  <a:schemeClr val="tx1"/>
                </a:solidFill>
                <a:sym typeface="Wingdings" pitchFamily="2" charset="2"/>
              </a:rPr>
              <a:t> (</a:t>
            </a:r>
            <a:r>
              <a:rPr lang="de-DE" sz="2400" err="1">
                <a:solidFill>
                  <a:schemeClr val="tx1"/>
                </a:solidFill>
                <a:sym typeface="Wingdings" pitchFamily="2" charset="2"/>
              </a:rPr>
              <a:t>Epistasis</a:t>
            </a:r>
            <a:r>
              <a:rPr lang="de-DE" sz="2400">
                <a:solidFill>
                  <a:schemeClr val="tx1"/>
                </a:solidFill>
                <a:sym typeface="Wingdings" pitchFamily="2" charset="2"/>
              </a:rPr>
              <a:t>)</a:t>
            </a:r>
          </a:p>
          <a:p>
            <a:pPr marL="635000" indent="-457200">
              <a:spcBef>
                <a:spcPts val="0"/>
              </a:spcBef>
              <a:buSzPts val="2800"/>
            </a:pPr>
            <a:endParaRPr lang="de-DE" sz="2600">
              <a:solidFill>
                <a:schemeClr val="tx2"/>
              </a:solidFill>
              <a:sym typeface="Wingdings" pitchFamily="2" charset="2"/>
            </a:endParaRPr>
          </a:p>
          <a:p>
            <a:pPr marL="635000" indent="-457200">
              <a:spcBef>
                <a:spcPts val="0"/>
              </a:spcBef>
              <a:buSzPts val="2800"/>
            </a:pPr>
            <a:r>
              <a:rPr lang="de-DE" sz="2600" err="1">
                <a:solidFill>
                  <a:schemeClr val="tx2"/>
                </a:solidFill>
                <a:sym typeface="Wingdings" pitchFamily="2" charset="2"/>
              </a:rPr>
              <a:t>Prediction</a:t>
            </a:r>
            <a:r>
              <a:rPr lang="de-DE" sz="2600">
                <a:solidFill>
                  <a:schemeClr val="tx2"/>
                </a:solidFill>
                <a:sym typeface="Wingdings" pitchFamily="2" charset="2"/>
              </a:rPr>
              <a:t> </a:t>
            </a:r>
            <a:r>
              <a:rPr lang="de-DE" sz="2600" err="1">
                <a:solidFill>
                  <a:schemeClr val="tx2"/>
                </a:solidFill>
                <a:sym typeface="Wingdings" pitchFamily="2" charset="2"/>
              </a:rPr>
              <a:t>models</a:t>
            </a:r>
            <a:endParaRPr lang="de-DE" sz="2600">
              <a:solidFill>
                <a:schemeClr val="tx2"/>
              </a:solidFill>
              <a:sym typeface="Wingdings" pitchFamily="2" charset="2"/>
            </a:endParaRPr>
          </a:p>
          <a:p>
            <a:pPr marL="635000" indent="-457200">
              <a:spcBef>
                <a:spcPts val="0"/>
              </a:spcBef>
              <a:buSzPts val="2800"/>
            </a:pPr>
            <a:endParaRPr lang="de-DE" sz="2600">
              <a:solidFill>
                <a:schemeClr val="tx2"/>
              </a:solidFill>
              <a:sym typeface="Wingdings" pitchFamily="2" charset="2"/>
            </a:endParaRPr>
          </a:p>
          <a:p>
            <a:pPr marL="177800" indent="0">
              <a:spcBef>
                <a:spcPts val="0"/>
              </a:spcBef>
              <a:buSzPts val="2800"/>
              <a:buNone/>
            </a:pPr>
            <a:r>
              <a:rPr lang="de-DE" sz="2400">
                <a:solidFill>
                  <a:schemeClr val="accent2"/>
                </a:solidFill>
                <a:sym typeface="Wingdings" pitchFamily="2" charset="2"/>
              </a:rPr>
              <a:t>   </a:t>
            </a:r>
            <a:r>
              <a:rPr lang="de-DE" sz="2400">
                <a:solidFill>
                  <a:schemeClr val="tx1"/>
                </a:solidFill>
                <a:sym typeface="Wingdings" pitchFamily="2" charset="2"/>
              </a:rPr>
              <a:t>linear </a:t>
            </a:r>
            <a:r>
              <a:rPr lang="de-DE" sz="2400" err="1">
                <a:solidFill>
                  <a:schemeClr val="tx1"/>
                </a:solidFill>
                <a:sym typeface="Wingdings" pitchFamily="2" charset="2"/>
              </a:rPr>
              <a:t>regression</a:t>
            </a:r>
            <a:r>
              <a:rPr lang="de-DE" sz="2400">
                <a:solidFill>
                  <a:schemeClr val="tx1"/>
                </a:solidFill>
                <a:sym typeface="Wingdings" pitchFamily="2" charset="2"/>
              </a:rPr>
              <a:t> </a:t>
            </a:r>
          </a:p>
          <a:p>
            <a:pPr marL="292100" indent="0">
              <a:spcBef>
                <a:spcPts val="0"/>
              </a:spcBef>
              <a:buSzPts val="2800"/>
              <a:buNone/>
            </a:pPr>
            <a:endParaRPr lang="de-DE" sz="2400">
              <a:solidFill>
                <a:schemeClr val="tx1"/>
              </a:solidFill>
              <a:sym typeface="Wingdings" pitchFamily="2" charset="2"/>
            </a:endParaRPr>
          </a:p>
          <a:p>
            <a:pPr marL="292100" indent="0">
              <a:spcBef>
                <a:spcPts val="0"/>
              </a:spcBef>
              <a:buSzPts val="2800"/>
              <a:buNone/>
            </a:pPr>
            <a:endParaRPr lang="de-DE" sz="2400">
              <a:solidFill>
                <a:schemeClr val="tx1">
                  <a:lumMod val="25000"/>
                </a:schemeClr>
              </a:solidFill>
              <a:sym typeface="Wingdings" pitchFamily="2" charset="2"/>
            </a:endParaRPr>
          </a:p>
          <a:p>
            <a:pPr marL="292100" indent="0">
              <a:spcBef>
                <a:spcPts val="0"/>
              </a:spcBef>
              <a:buSzPts val="2800"/>
              <a:buNone/>
            </a:pPr>
            <a:endParaRPr lang="de-DE" sz="2400" b="1">
              <a:solidFill>
                <a:schemeClr val="tx2"/>
              </a:solidFill>
              <a:sym typeface="Wingdings" pitchFamily="2" charset="2"/>
            </a:endParaRPr>
          </a:p>
          <a:p>
            <a:pPr marL="520700">
              <a:spcBef>
                <a:spcPts val="0"/>
              </a:spcBef>
              <a:buSzPts val="2800"/>
            </a:pPr>
            <a:endParaRPr lang="de-DE" sz="2400">
              <a:solidFill>
                <a:schemeClr val="tx1">
                  <a:lumMod val="25000"/>
                </a:schemeClr>
              </a:solidFill>
              <a:sym typeface="Wingdings" pitchFamily="2" charset="2"/>
            </a:endParaRPr>
          </a:p>
          <a:p>
            <a:pPr marL="177800" indent="0">
              <a:spcBef>
                <a:spcPts val="0"/>
              </a:spcBef>
              <a:buSzPts val="2800"/>
              <a:buNone/>
            </a:pPr>
            <a:endParaRPr lang="de-DE" sz="2400">
              <a:solidFill>
                <a:schemeClr val="tx1">
                  <a:lumMod val="25000"/>
                </a:schemeClr>
              </a:solidFill>
              <a:sym typeface="Wingdings" pitchFamily="2" charset="2"/>
            </a:endParaRPr>
          </a:p>
          <a:p>
            <a:pPr marL="177800" indent="0">
              <a:spcBef>
                <a:spcPts val="0"/>
              </a:spcBef>
              <a:buSzPts val="2800"/>
              <a:buNone/>
            </a:pPr>
            <a:endParaRPr lang="de-DE">
              <a:sym typeface="Wingdings" pitchFamily="2" charset="2"/>
            </a:endParaRPr>
          </a:p>
          <a:p>
            <a:pPr marL="635000" indent="-457200">
              <a:spcBef>
                <a:spcPts val="0"/>
              </a:spcBef>
              <a:buSzPts val="2800"/>
            </a:pPr>
            <a:endParaRPr lang="de-DE">
              <a:sym typeface="Wingdings" pitchFamily="2" charset="2"/>
            </a:endParaRPr>
          </a:p>
          <a:p>
            <a:pPr marL="635000" indent="-457200">
              <a:spcBef>
                <a:spcPts val="0"/>
              </a:spcBef>
              <a:buSzPts val="2800"/>
            </a:pPr>
            <a:endParaRPr lang="de-DE">
              <a:sym typeface="Wingdings" pitchFamily="2" charset="2"/>
            </a:endParaRPr>
          </a:p>
          <a:p>
            <a:pPr marL="635000" indent="-457200">
              <a:spcBef>
                <a:spcPts val="0"/>
              </a:spcBef>
              <a:buSzPts val="2800"/>
            </a:pPr>
            <a:endParaRPr lang="de-DE">
              <a:sym typeface="Wingdings" pitchFamily="2" charset="2"/>
            </a:endParaRPr>
          </a:p>
          <a:p>
            <a:pPr marL="635000" indent="-457200">
              <a:spcBef>
                <a:spcPts val="0"/>
              </a:spcBef>
              <a:buSzPts val="2800"/>
            </a:pPr>
            <a:endParaRPr lang="de-DE"/>
          </a:p>
        </p:txBody>
      </p:sp>
      <p:sp>
        <p:nvSpPr>
          <p:cNvPr id="4" name="Titel 1">
            <a:extLst>
              <a:ext uri="{FF2B5EF4-FFF2-40B4-BE49-F238E27FC236}">
                <a16:creationId xmlns:a16="http://schemas.microsoft.com/office/drawing/2014/main" id="{6E6F35A7-4392-882A-8880-FB1FACC280AB}"/>
              </a:ext>
            </a:extLst>
          </p:cNvPr>
          <p:cNvSpPr txBox="1">
            <a:spLocks noGrp="1"/>
          </p:cNvSpPr>
          <p:nvPr>
            <p:ph type="title"/>
          </p:nvPr>
        </p:nvSpPr>
        <p:spPr bwMode="black">
          <a:xfrm>
            <a:off x="1220788" y="274638"/>
            <a:ext cx="10360025" cy="1223962"/>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de-DE" err="1"/>
              <a:t>How</a:t>
            </a:r>
            <a:r>
              <a:rPr lang="de-DE"/>
              <a:t> </a:t>
            </a:r>
            <a:r>
              <a:rPr lang="de-DE" err="1"/>
              <a:t>we</a:t>
            </a:r>
            <a:r>
              <a:rPr lang="de-DE"/>
              <a:t> </a:t>
            </a:r>
            <a:r>
              <a:rPr lang="de-DE" err="1"/>
              <a:t>want</a:t>
            </a:r>
            <a:r>
              <a:rPr lang="de-DE"/>
              <a:t> </a:t>
            </a:r>
            <a:r>
              <a:rPr lang="de-DE" err="1"/>
              <a:t>to</a:t>
            </a:r>
            <a:r>
              <a:rPr lang="de-DE"/>
              <a:t> </a:t>
            </a:r>
            <a:r>
              <a:rPr lang="de-DE" err="1"/>
              <a:t>analyze</a:t>
            </a:r>
            <a:r>
              <a:rPr lang="de-DE"/>
              <a:t> </a:t>
            </a:r>
            <a:r>
              <a:rPr lang="de-DE" err="1"/>
              <a:t>our</a:t>
            </a:r>
            <a:r>
              <a:rPr lang="de-DE"/>
              <a:t> </a:t>
            </a:r>
            <a:r>
              <a:rPr lang="de-DE" err="1"/>
              <a:t>data</a:t>
            </a:r>
            <a:endParaRPr lang="de-DE"/>
          </a:p>
        </p:txBody>
      </p:sp>
      <p:grpSp>
        <p:nvGrpSpPr>
          <p:cNvPr id="11" name="Gruppieren 10">
            <a:extLst>
              <a:ext uri="{FF2B5EF4-FFF2-40B4-BE49-F238E27FC236}">
                <a16:creationId xmlns:a16="http://schemas.microsoft.com/office/drawing/2014/main" id="{4177C5FB-9981-6D50-0430-95B80DF95388}"/>
              </a:ext>
            </a:extLst>
          </p:cNvPr>
          <p:cNvGrpSpPr/>
          <p:nvPr/>
        </p:nvGrpSpPr>
        <p:grpSpPr>
          <a:xfrm>
            <a:off x="7706489" y="5226589"/>
            <a:ext cx="4151629" cy="1200294"/>
            <a:chOff x="7608638" y="3312071"/>
            <a:chExt cx="4151629" cy="1200294"/>
          </a:xfrm>
        </p:grpSpPr>
        <p:sp>
          <p:nvSpPr>
            <p:cNvPr id="3" name="Rechteck 2">
              <a:extLst>
                <a:ext uri="{FF2B5EF4-FFF2-40B4-BE49-F238E27FC236}">
                  <a16:creationId xmlns:a16="http://schemas.microsoft.com/office/drawing/2014/main" id="{80ACD72D-6A00-19B0-F5D5-3EB01728E6FC}"/>
                </a:ext>
              </a:extLst>
            </p:cNvPr>
            <p:cNvSpPr/>
            <p:nvPr/>
          </p:nvSpPr>
          <p:spPr>
            <a:xfrm>
              <a:off x="7608638" y="3312072"/>
              <a:ext cx="1860943" cy="333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t>single</a:t>
              </a:r>
              <a:r>
                <a:rPr lang="de-DE"/>
                <a:t> </a:t>
              </a:r>
              <a:r>
                <a:rPr lang="de-DE" err="1"/>
                <a:t>mutation</a:t>
              </a:r>
              <a:r>
                <a:rPr lang="de-DE"/>
                <a:t> 1</a:t>
              </a:r>
            </a:p>
          </p:txBody>
        </p:sp>
        <p:sp>
          <p:nvSpPr>
            <p:cNvPr id="5" name="Pfeil nach rechts 4">
              <a:extLst>
                <a:ext uri="{FF2B5EF4-FFF2-40B4-BE49-F238E27FC236}">
                  <a16:creationId xmlns:a16="http://schemas.microsoft.com/office/drawing/2014/main" id="{E10640D2-A9E3-7484-2241-236012C724B7}"/>
                </a:ext>
              </a:extLst>
            </p:cNvPr>
            <p:cNvSpPr/>
            <p:nvPr/>
          </p:nvSpPr>
          <p:spPr>
            <a:xfrm>
              <a:off x="9648875" y="3312072"/>
              <a:ext cx="443753" cy="33370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5400FA68-9701-FD21-7F28-A07613D3602F}"/>
                </a:ext>
              </a:extLst>
            </p:cNvPr>
            <p:cNvSpPr/>
            <p:nvPr/>
          </p:nvSpPr>
          <p:spPr>
            <a:xfrm>
              <a:off x="10271922" y="3312071"/>
              <a:ext cx="1443500" cy="333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t>deleterious</a:t>
              </a:r>
              <a:endParaRPr lang="de-DE"/>
            </a:p>
          </p:txBody>
        </p:sp>
        <p:sp>
          <p:nvSpPr>
            <p:cNvPr id="7" name="Rechteck 6">
              <a:extLst>
                <a:ext uri="{FF2B5EF4-FFF2-40B4-BE49-F238E27FC236}">
                  <a16:creationId xmlns:a16="http://schemas.microsoft.com/office/drawing/2014/main" id="{D666F641-88C9-38AE-8B81-6ADF43615216}"/>
                </a:ext>
              </a:extLst>
            </p:cNvPr>
            <p:cNvSpPr/>
            <p:nvPr/>
          </p:nvSpPr>
          <p:spPr>
            <a:xfrm>
              <a:off x="7608638" y="3856382"/>
              <a:ext cx="1860943" cy="655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double </a:t>
              </a:r>
              <a:r>
                <a:rPr lang="de-DE" err="1"/>
                <a:t>mutation</a:t>
              </a:r>
              <a:r>
                <a:rPr lang="de-DE"/>
                <a:t> (I + II)</a:t>
              </a:r>
            </a:p>
          </p:txBody>
        </p:sp>
        <p:sp>
          <p:nvSpPr>
            <p:cNvPr id="8" name="Pfeil nach rechts 7">
              <a:extLst>
                <a:ext uri="{FF2B5EF4-FFF2-40B4-BE49-F238E27FC236}">
                  <a16:creationId xmlns:a16="http://schemas.microsoft.com/office/drawing/2014/main" id="{1F6C8E2A-7A7F-5777-DAB3-520E02A5904A}"/>
                </a:ext>
              </a:extLst>
            </p:cNvPr>
            <p:cNvSpPr/>
            <p:nvPr/>
          </p:nvSpPr>
          <p:spPr>
            <a:xfrm>
              <a:off x="9648875" y="3953816"/>
              <a:ext cx="443753" cy="33370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0ABDE17D-77AC-1143-A470-D15689787E97}"/>
                </a:ext>
              </a:extLst>
            </p:cNvPr>
            <p:cNvSpPr/>
            <p:nvPr/>
          </p:nvSpPr>
          <p:spPr>
            <a:xfrm>
              <a:off x="10271922" y="3856382"/>
              <a:ext cx="1488345" cy="655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t>rescued</a:t>
              </a:r>
              <a:r>
                <a:rPr lang="de-DE"/>
                <a:t> </a:t>
              </a:r>
            </a:p>
            <a:p>
              <a:pPr algn="ctr"/>
              <a:r>
                <a:rPr lang="de-DE">
                  <a:sym typeface="Wingdings" pitchFamily="2" charset="2"/>
                </a:rPr>
                <a:t> </a:t>
              </a:r>
              <a:r>
                <a:rPr lang="de-DE" err="1">
                  <a:sym typeface="Wingdings" pitchFamily="2" charset="2"/>
                </a:rPr>
                <a:t>stabilized</a:t>
              </a:r>
              <a:endParaRPr lang="de-DE"/>
            </a:p>
          </p:txBody>
        </p:sp>
      </p:grpSp>
      <p:pic>
        <p:nvPicPr>
          <p:cNvPr id="12" name="Grafik 11">
            <a:extLst>
              <a:ext uri="{FF2B5EF4-FFF2-40B4-BE49-F238E27FC236}">
                <a16:creationId xmlns:a16="http://schemas.microsoft.com/office/drawing/2014/main" id="{9690261B-F4C3-8702-7F99-B9028DE2097D}"/>
              </a:ext>
            </a:extLst>
          </p:cNvPr>
          <p:cNvPicPr>
            <a:picLocks noChangeAspect="1"/>
          </p:cNvPicPr>
          <p:nvPr/>
        </p:nvPicPr>
        <p:blipFill>
          <a:blip r:embed="rId3"/>
          <a:stretch>
            <a:fillRect/>
          </a:stretch>
        </p:blipFill>
        <p:spPr>
          <a:xfrm>
            <a:off x="7706489" y="1631411"/>
            <a:ext cx="4485511" cy="1771292"/>
          </a:xfrm>
          <a:prstGeom prst="rect">
            <a:avLst/>
          </a:prstGeom>
        </p:spPr>
      </p:pic>
      <p:sp>
        <p:nvSpPr>
          <p:cNvPr id="2" name="Fußzeilenplatzhalter 1">
            <a:extLst>
              <a:ext uri="{FF2B5EF4-FFF2-40B4-BE49-F238E27FC236}">
                <a16:creationId xmlns:a16="http://schemas.microsoft.com/office/drawing/2014/main" id="{FEBEE7E1-A0A1-C6AE-4A3B-7AED8683878B}"/>
              </a:ext>
            </a:extLst>
          </p:cNvPr>
          <p:cNvSpPr>
            <a:spLocks noGrp="1"/>
          </p:cNvSpPr>
          <p:nvPr>
            <p:ph type="ftr" sz="quarter" idx="11"/>
          </p:nvPr>
        </p:nvSpPr>
        <p:spPr>
          <a:xfrm>
            <a:off x="31275" y="6666631"/>
            <a:ext cx="12160725" cy="320040"/>
          </a:xfrm>
        </p:spPr>
        <p:txBody>
          <a:bodyPr/>
          <a:lstStyle/>
          <a:p>
            <a:pPr algn="l"/>
            <a:r>
              <a:rPr lang="de-DE" sz="900" b="0" i="0" u="none" strike="noStrike">
                <a:solidFill>
                  <a:schemeClr val="accent2"/>
                </a:solidFill>
                <a:effectLst/>
                <a:latin typeface="Noto Sans" panose="020B0604020202020204" pitchFamily="34" charset="0"/>
              </a:rPr>
              <a:t>Megan Leander, </a:t>
            </a:r>
            <a:r>
              <a:rPr lang="de-DE" sz="900" b="0" i="0" u="none" strike="noStrike" err="1">
                <a:solidFill>
                  <a:schemeClr val="accent2"/>
                </a:solidFill>
                <a:effectLst/>
                <a:latin typeface="Noto Sans" panose="020B0604020202020204" pitchFamily="34" charset="0"/>
              </a:rPr>
              <a:t>Zhuang</a:t>
            </a:r>
            <a:r>
              <a:rPr lang="de-DE" sz="900" b="0" i="0" u="none" strike="noStrike">
                <a:solidFill>
                  <a:schemeClr val="accent2"/>
                </a:solidFill>
                <a:effectLst/>
                <a:latin typeface="Noto Sans" panose="020B0604020202020204" pitchFamily="34" charset="0"/>
              </a:rPr>
              <a:t> Liu, </a:t>
            </a:r>
            <a:r>
              <a:rPr lang="de-DE" sz="900" b="0" i="1" u="none" strike="noStrike">
                <a:solidFill>
                  <a:schemeClr val="accent2"/>
                </a:solidFill>
                <a:effectLst/>
                <a:latin typeface="Noto Sans" panose="020B0604020202020204" pitchFamily="34" charset="0"/>
              </a:rPr>
              <a:t>et al.</a:t>
            </a:r>
            <a:r>
              <a:rPr lang="de-DE" sz="900">
                <a:solidFill>
                  <a:schemeClr val="accent2"/>
                </a:solidFill>
                <a:latin typeface="Noto Sans" panose="020B0604020202020204" pitchFamily="34" charset="0"/>
              </a:rPr>
              <a:t> </a:t>
            </a:r>
            <a:r>
              <a:rPr lang="de-DE" sz="900" i="0" u="none" strike="noStrike">
                <a:solidFill>
                  <a:schemeClr val="accent2"/>
                </a:solidFill>
                <a:effectLst/>
                <a:latin typeface="Noto Sans" panose="020B0604020202020204" pitchFamily="34" charset="0"/>
              </a:rPr>
              <a:t>(2022) Deep </a:t>
            </a:r>
            <a:r>
              <a:rPr lang="de-DE" sz="900" i="0" u="none" strike="noStrike" err="1">
                <a:solidFill>
                  <a:schemeClr val="accent2"/>
                </a:solidFill>
                <a:effectLst/>
                <a:latin typeface="Noto Sans" panose="020B0604020202020204" pitchFamily="34" charset="0"/>
              </a:rPr>
              <a:t>mutational</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scanning</a:t>
            </a:r>
            <a:r>
              <a:rPr lang="de-DE" sz="900" i="0" u="none" strike="noStrike">
                <a:solidFill>
                  <a:schemeClr val="accent2"/>
                </a:solidFill>
                <a:effectLst/>
                <a:latin typeface="Noto Sans" panose="020B0604020202020204" pitchFamily="34" charset="0"/>
              </a:rPr>
              <a:t> and </a:t>
            </a:r>
            <a:r>
              <a:rPr lang="de-DE" sz="900" i="0" u="none" strike="noStrike" err="1">
                <a:solidFill>
                  <a:schemeClr val="accent2"/>
                </a:solidFill>
                <a:effectLst/>
                <a:latin typeface="Noto Sans" panose="020B0604020202020204" pitchFamily="34" charset="0"/>
              </a:rPr>
              <a:t>machine</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learning</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reveal</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structural</a:t>
            </a:r>
            <a:r>
              <a:rPr lang="de-DE" sz="900" i="0" u="none" strike="noStrike">
                <a:solidFill>
                  <a:schemeClr val="accent2"/>
                </a:solidFill>
                <a:effectLst/>
                <a:latin typeface="Noto Sans" panose="020B0604020202020204" pitchFamily="34" charset="0"/>
              </a:rPr>
              <a:t> and </a:t>
            </a:r>
            <a:r>
              <a:rPr lang="de-DE" sz="900" i="0" u="none" strike="noStrike" err="1">
                <a:solidFill>
                  <a:schemeClr val="accent2"/>
                </a:solidFill>
                <a:effectLst/>
                <a:latin typeface="Noto Sans" panose="020B0604020202020204" pitchFamily="34" charset="0"/>
              </a:rPr>
              <a:t>molecular</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rules</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governing</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allosteric</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hotspots</a:t>
            </a:r>
            <a:r>
              <a:rPr lang="de-DE" sz="900" i="0" u="none" strike="noStrike">
                <a:solidFill>
                  <a:schemeClr val="accent2"/>
                </a:solidFill>
                <a:effectLst/>
                <a:latin typeface="Noto Sans" panose="020B0604020202020204" pitchFamily="34" charset="0"/>
              </a:rPr>
              <a:t> in </a:t>
            </a:r>
            <a:r>
              <a:rPr lang="de-DE" sz="900" i="0" u="none" strike="noStrike" err="1">
                <a:solidFill>
                  <a:schemeClr val="accent2"/>
                </a:solidFill>
                <a:effectLst/>
                <a:latin typeface="Noto Sans" panose="020B0604020202020204" pitchFamily="34" charset="0"/>
              </a:rPr>
              <a:t>homologous</a:t>
            </a:r>
            <a:r>
              <a:rPr lang="de-DE" sz="900" i="0" u="none" strike="noStrike">
                <a:solidFill>
                  <a:schemeClr val="accent2"/>
                </a:solidFill>
                <a:effectLst/>
                <a:latin typeface="Noto Sans" panose="020B0604020202020204" pitchFamily="34" charset="0"/>
              </a:rPr>
              <a:t> </a:t>
            </a:r>
            <a:r>
              <a:rPr lang="de-DE" sz="900" i="0" u="none" strike="noStrike" err="1">
                <a:solidFill>
                  <a:schemeClr val="accent2"/>
                </a:solidFill>
                <a:effectLst/>
                <a:latin typeface="Noto Sans" panose="020B0604020202020204" pitchFamily="34" charset="0"/>
              </a:rPr>
              <a:t>proteins</a:t>
            </a:r>
            <a:r>
              <a:rPr lang="de-DE" sz="900" i="0" u="none" strike="noStrike">
                <a:solidFill>
                  <a:schemeClr val="accent2"/>
                </a:solidFill>
                <a:effectLst/>
                <a:latin typeface="Noto Sans" panose="020B0604020202020204" pitchFamily="34" charset="0"/>
              </a:rPr>
              <a:t>.</a:t>
            </a:r>
            <a:r>
              <a:rPr lang="de-DE" sz="900">
                <a:solidFill>
                  <a:schemeClr val="accent2"/>
                </a:solidFill>
                <a:latin typeface="Noto Sans" panose="020B0604020202020204" pitchFamily="34" charset="0"/>
              </a:rPr>
              <a:t> </a:t>
            </a:r>
            <a:r>
              <a:rPr lang="de-DE" sz="900" u="none" strike="noStrike" err="1">
                <a:solidFill>
                  <a:schemeClr val="accent2"/>
                </a:solidFill>
                <a:effectLst/>
                <a:latin typeface="Noto Sans" panose="020B0604020202020204" pitchFamily="34" charset="0"/>
              </a:rPr>
              <a:t>eLife</a:t>
            </a:r>
            <a:r>
              <a:rPr lang="de-DE" sz="900" u="none" strike="noStrike">
                <a:solidFill>
                  <a:schemeClr val="accent2"/>
                </a:solidFill>
                <a:effectLst/>
                <a:latin typeface="Noto Sans" panose="020B0604020202020204" pitchFamily="34" charset="0"/>
              </a:rPr>
              <a:t> </a:t>
            </a:r>
            <a:r>
              <a:rPr lang="de-DE" sz="900" i="0" u="none" strike="noStrike">
                <a:solidFill>
                  <a:schemeClr val="accent2"/>
                </a:solidFill>
                <a:effectLst/>
                <a:latin typeface="Noto Sans" panose="020B0604020202020204" pitchFamily="34" charset="0"/>
              </a:rPr>
              <a:t>11:e79932.</a:t>
            </a:r>
          </a:p>
          <a:p>
            <a:endParaRPr lang="en-DE"/>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2">
            <a:extLst>
              <a:ext uri="{FF2B5EF4-FFF2-40B4-BE49-F238E27FC236}">
                <a16:creationId xmlns:a16="http://schemas.microsoft.com/office/drawing/2014/main" id="{AAAEE9F3-6A46-8A08-9F9B-C4C2EC8D1F3B}"/>
              </a:ext>
            </a:extLst>
          </p:cNvPr>
          <p:cNvGraphicFramePr>
            <a:graphicFrameLocks noGrp="1"/>
          </p:cNvGraphicFramePr>
          <p:nvPr>
            <p:extLst>
              <p:ext uri="{D42A27DB-BD31-4B8C-83A1-F6EECF244321}">
                <p14:modId xmlns:p14="http://schemas.microsoft.com/office/powerpoint/2010/main" val="2083153105"/>
              </p:ext>
            </p:extLst>
          </p:nvPr>
        </p:nvGraphicFramePr>
        <p:xfrm>
          <a:off x="1055440" y="224644"/>
          <a:ext cx="10801200" cy="6408712"/>
        </p:xfrm>
        <a:graphic>
          <a:graphicData uri="http://schemas.openxmlformats.org/drawingml/2006/table">
            <a:tbl>
              <a:tblPr firstRow="1" bandRow="1">
                <a:tableStyleId>{5C22544A-7EE6-4342-B048-85BDC9FD1C3A}</a:tableStyleId>
              </a:tblPr>
              <a:tblGrid>
                <a:gridCol w="1851908">
                  <a:extLst>
                    <a:ext uri="{9D8B030D-6E8A-4147-A177-3AD203B41FA5}">
                      <a16:colId xmlns:a16="http://schemas.microsoft.com/office/drawing/2014/main" val="836481187"/>
                    </a:ext>
                  </a:extLst>
                </a:gridCol>
                <a:gridCol w="1040616">
                  <a:extLst>
                    <a:ext uri="{9D8B030D-6E8A-4147-A177-3AD203B41FA5}">
                      <a16:colId xmlns:a16="http://schemas.microsoft.com/office/drawing/2014/main" val="2752503387"/>
                    </a:ext>
                  </a:extLst>
                </a:gridCol>
                <a:gridCol w="988585">
                  <a:extLst>
                    <a:ext uri="{9D8B030D-6E8A-4147-A177-3AD203B41FA5}">
                      <a16:colId xmlns:a16="http://schemas.microsoft.com/office/drawing/2014/main" val="4116805778"/>
                    </a:ext>
                  </a:extLst>
                </a:gridCol>
                <a:gridCol w="988585">
                  <a:extLst>
                    <a:ext uri="{9D8B030D-6E8A-4147-A177-3AD203B41FA5}">
                      <a16:colId xmlns:a16="http://schemas.microsoft.com/office/drawing/2014/main" val="195066026"/>
                    </a:ext>
                  </a:extLst>
                </a:gridCol>
                <a:gridCol w="988585">
                  <a:extLst>
                    <a:ext uri="{9D8B030D-6E8A-4147-A177-3AD203B41FA5}">
                      <a16:colId xmlns:a16="http://schemas.microsoft.com/office/drawing/2014/main" val="970728320"/>
                    </a:ext>
                  </a:extLst>
                </a:gridCol>
                <a:gridCol w="988585">
                  <a:extLst>
                    <a:ext uri="{9D8B030D-6E8A-4147-A177-3AD203B41FA5}">
                      <a16:colId xmlns:a16="http://schemas.microsoft.com/office/drawing/2014/main" val="1955623257"/>
                    </a:ext>
                  </a:extLst>
                </a:gridCol>
                <a:gridCol w="988585">
                  <a:extLst>
                    <a:ext uri="{9D8B030D-6E8A-4147-A177-3AD203B41FA5}">
                      <a16:colId xmlns:a16="http://schemas.microsoft.com/office/drawing/2014/main" val="3274209623"/>
                    </a:ext>
                  </a:extLst>
                </a:gridCol>
                <a:gridCol w="988585">
                  <a:extLst>
                    <a:ext uri="{9D8B030D-6E8A-4147-A177-3AD203B41FA5}">
                      <a16:colId xmlns:a16="http://schemas.microsoft.com/office/drawing/2014/main" val="871943773"/>
                    </a:ext>
                  </a:extLst>
                </a:gridCol>
                <a:gridCol w="988585">
                  <a:extLst>
                    <a:ext uri="{9D8B030D-6E8A-4147-A177-3AD203B41FA5}">
                      <a16:colId xmlns:a16="http://schemas.microsoft.com/office/drawing/2014/main" val="1715213488"/>
                    </a:ext>
                  </a:extLst>
                </a:gridCol>
                <a:gridCol w="988581">
                  <a:extLst>
                    <a:ext uri="{9D8B030D-6E8A-4147-A177-3AD203B41FA5}">
                      <a16:colId xmlns:a16="http://schemas.microsoft.com/office/drawing/2014/main" val="3862348558"/>
                    </a:ext>
                  </a:extLst>
                </a:gridCol>
              </a:tblGrid>
              <a:tr h="801089">
                <a:tc>
                  <a:txBody>
                    <a:bodyPr/>
                    <a:lstStyle/>
                    <a:p>
                      <a:endParaRPr lang="de-DE"/>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de-DE" sz="1200">
                          <a:solidFill>
                            <a:schemeClr val="tx1"/>
                          </a:solidFill>
                        </a:rPr>
                        <a:t>Week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de-DE" sz="1200">
                          <a:solidFill>
                            <a:schemeClr val="tx1"/>
                          </a:solidFill>
                        </a:rPr>
                        <a:t>Week 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539545552"/>
                  </a:ext>
                </a:extLst>
              </a:tr>
              <a:tr h="801089">
                <a:tc>
                  <a:txBody>
                    <a:bodyPr/>
                    <a:lstStyle/>
                    <a:p>
                      <a:endParaRPr lang="de-DE"/>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de-DE" sz="1200">
                          <a:solidFill>
                            <a:schemeClr val="tx1"/>
                          </a:solidFill>
                        </a:rPr>
                        <a:t>22.05-28.05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29.05-04.06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05.06-11.06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12.06-18.06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19.06-25.06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26.06-02.07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03.07-09.07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10.07-16.07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200">
                          <a:solidFill>
                            <a:schemeClr val="tx1"/>
                          </a:solidFill>
                        </a:rPr>
                        <a:t>17.07-19.07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5702645"/>
                  </a:ext>
                </a:extLst>
              </a:tr>
              <a:tr h="801089">
                <a:tc>
                  <a:txBody>
                    <a:bodyPr/>
                    <a:lstStyle/>
                    <a:p>
                      <a:pPr algn="ctr"/>
                      <a:r>
                        <a:rPr lang="de-DE" sz="18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3B7"/>
                    </a:solidFill>
                  </a:tcPr>
                </a:tc>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00359440"/>
                  </a:ext>
                </a:extLst>
              </a:tr>
              <a:tr h="801089">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3B7"/>
                    </a:solidFill>
                  </a:tcPr>
                </a:tc>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3098063"/>
                  </a:ext>
                </a:extLst>
              </a:tr>
              <a:tr h="801089">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3B7"/>
                    </a:solidFill>
                  </a:tcPr>
                </a:tc>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0701618"/>
                  </a:ext>
                </a:extLst>
              </a:tr>
              <a:tr h="801089">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3B7"/>
                    </a:solidFill>
                  </a:tcPr>
                </a:tc>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38841212"/>
                  </a:ext>
                </a:extLst>
              </a:tr>
              <a:tr h="801089">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3B7"/>
                    </a:solidFill>
                  </a:tcPr>
                </a:tc>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5109007"/>
                  </a:ext>
                </a:extLst>
              </a:tr>
              <a:tr h="801089">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3B7"/>
                    </a:solidFill>
                  </a:tcPr>
                </a:tc>
                <a:tc>
                  <a:txBody>
                    <a:bodyPr/>
                    <a:lstStyle/>
                    <a:p>
                      <a:pPr algn="ctr"/>
                      <a:endParaRPr lang="de-DE"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de-DE" sz="180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3880089"/>
                  </a:ext>
                </a:extLst>
              </a:tr>
            </a:tbl>
          </a:graphicData>
        </a:graphic>
      </p:graphicFrame>
      <p:sp>
        <p:nvSpPr>
          <p:cNvPr id="3" name="Rechteck 2">
            <a:extLst>
              <a:ext uri="{FF2B5EF4-FFF2-40B4-BE49-F238E27FC236}">
                <a16:creationId xmlns:a16="http://schemas.microsoft.com/office/drawing/2014/main" id="{B57D730F-D4D7-AA56-9260-37D9F1BD91C2}"/>
              </a:ext>
            </a:extLst>
          </p:cNvPr>
          <p:cNvSpPr/>
          <p:nvPr/>
        </p:nvSpPr>
        <p:spPr>
          <a:xfrm>
            <a:off x="3010836" y="1962166"/>
            <a:ext cx="1883939" cy="576064"/>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
        <p:nvSpPr>
          <p:cNvPr id="4" name="Rechteck 3">
            <a:extLst>
              <a:ext uri="{FF2B5EF4-FFF2-40B4-BE49-F238E27FC236}">
                <a16:creationId xmlns:a16="http://schemas.microsoft.com/office/drawing/2014/main" id="{536CD129-9D17-2B2A-E933-ED0DD4AB7D95}"/>
              </a:ext>
            </a:extLst>
          </p:cNvPr>
          <p:cNvSpPr/>
          <p:nvPr/>
        </p:nvSpPr>
        <p:spPr>
          <a:xfrm>
            <a:off x="4894776" y="2739644"/>
            <a:ext cx="3994335" cy="576064"/>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
        <p:nvSpPr>
          <p:cNvPr id="5" name="Rechteck 4">
            <a:extLst>
              <a:ext uri="{FF2B5EF4-FFF2-40B4-BE49-F238E27FC236}">
                <a16:creationId xmlns:a16="http://schemas.microsoft.com/office/drawing/2014/main" id="{2BFBE50B-4BA9-6AB0-F525-E7EE8CEC4899}"/>
              </a:ext>
            </a:extLst>
          </p:cNvPr>
          <p:cNvSpPr/>
          <p:nvPr/>
        </p:nvSpPr>
        <p:spPr>
          <a:xfrm>
            <a:off x="7350526" y="3538126"/>
            <a:ext cx="2236010" cy="576064"/>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
        <p:nvSpPr>
          <p:cNvPr id="6" name="Rechteck 5">
            <a:extLst>
              <a:ext uri="{FF2B5EF4-FFF2-40B4-BE49-F238E27FC236}">
                <a16:creationId xmlns:a16="http://schemas.microsoft.com/office/drawing/2014/main" id="{1DEF2942-5EBD-7229-A80E-6CA28DDAB07B}"/>
              </a:ext>
            </a:extLst>
          </p:cNvPr>
          <p:cNvSpPr/>
          <p:nvPr/>
        </p:nvSpPr>
        <p:spPr>
          <a:xfrm>
            <a:off x="7350526" y="4367034"/>
            <a:ext cx="2239232" cy="576064"/>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
        <p:nvSpPr>
          <p:cNvPr id="7" name="Rechteck 6">
            <a:extLst>
              <a:ext uri="{FF2B5EF4-FFF2-40B4-BE49-F238E27FC236}">
                <a16:creationId xmlns:a16="http://schemas.microsoft.com/office/drawing/2014/main" id="{0F4DDFC6-5434-0F23-5FD8-590B7BFFC1F3}"/>
              </a:ext>
            </a:extLst>
          </p:cNvPr>
          <p:cNvSpPr/>
          <p:nvPr/>
        </p:nvSpPr>
        <p:spPr>
          <a:xfrm>
            <a:off x="9048327" y="5165516"/>
            <a:ext cx="1816719" cy="576064"/>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
        <p:nvSpPr>
          <p:cNvPr id="8" name="Rechteck 7">
            <a:extLst>
              <a:ext uri="{FF2B5EF4-FFF2-40B4-BE49-F238E27FC236}">
                <a16:creationId xmlns:a16="http://schemas.microsoft.com/office/drawing/2014/main" id="{6AC581B8-10B5-D8BB-65B3-2C5C408323D9}"/>
              </a:ext>
            </a:extLst>
          </p:cNvPr>
          <p:cNvSpPr/>
          <p:nvPr/>
        </p:nvSpPr>
        <p:spPr>
          <a:xfrm>
            <a:off x="9048327" y="5952037"/>
            <a:ext cx="1816719" cy="576064"/>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pic>
        <p:nvPicPr>
          <p:cNvPr id="13" name="Grafik 12" descr="Ein Bild, das Schwarz, Dunkelheit enthält.&#10;&#10;Automatisch generierte Beschreibung">
            <a:extLst>
              <a:ext uri="{FF2B5EF4-FFF2-40B4-BE49-F238E27FC236}">
                <a16:creationId xmlns:a16="http://schemas.microsoft.com/office/drawing/2014/main" id="{D53F643D-890C-CA7A-45F5-21E1C81E1B94}"/>
              </a:ext>
            </a:extLst>
          </p:cNvPr>
          <p:cNvPicPr>
            <a:picLocks noChangeAspect="1"/>
          </p:cNvPicPr>
          <p:nvPr/>
        </p:nvPicPr>
        <p:blipFill>
          <a:blip r:embed="rId3"/>
          <a:stretch>
            <a:fillRect/>
          </a:stretch>
        </p:blipFill>
        <p:spPr>
          <a:xfrm>
            <a:off x="8308720" y="2737978"/>
            <a:ext cx="580390" cy="580390"/>
          </a:xfrm>
          <a:prstGeom prst="rect">
            <a:avLst/>
          </a:prstGeom>
        </p:spPr>
      </p:pic>
      <p:pic>
        <p:nvPicPr>
          <p:cNvPr id="15" name="Grafik 14" descr="Ein Bild, das Schwarz, Dunkelheit enthält.&#10;&#10;Automatisch generierte Beschreibung">
            <a:extLst>
              <a:ext uri="{FF2B5EF4-FFF2-40B4-BE49-F238E27FC236}">
                <a16:creationId xmlns:a16="http://schemas.microsoft.com/office/drawing/2014/main" id="{B387E3C6-574E-A6EE-DD92-3ABEF1AF923B}"/>
              </a:ext>
            </a:extLst>
          </p:cNvPr>
          <p:cNvPicPr>
            <a:picLocks noChangeAspect="1"/>
          </p:cNvPicPr>
          <p:nvPr/>
        </p:nvPicPr>
        <p:blipFill>
          <a:blip r:embed="rId3"/>
          <a:stretch>
            <a:fillRect/>
          </a:stretch>
        </p:blipFill>
        <p:spPr>
          <a:xfrm>
            <a:off x="4334743" y="1960003"/>
            <a:ext cx="580390" cy="580390"/>
          </a:xfrm>
          <a:prstGeom prst="rect">
            <a:avLst/>
          </a:prstGeom>
        </p:spPr>
      </p:pic>
      <p:pic>
        <p:nvPicPr>
          <p:cNvPr id="16" name="Grafik 15" descr="Ein Bild, das Schwarz, Dunkelheit enthält.&#10;&#10;Automatisch generierte Beschreibung">
            <a:extLst>
              <a:ext uri="{FF2B5EF4-FFF2-40B4-BE49-F238E27FC236}">
                <a16:creationId xmlns:a16="http://schemas.microsoft.com/office/drawing/2014/main" id="{858C82E4-C6BB-1676-C3CA-E2D857AE6F48}"/>
              </a:ext>
            </a:extLst>
          </p:cNvPr>
          <p:cNvPicPr>
            <a:picLocks noChangeAspect="1"/>
          </p:cNvPicPr>
          <p:nvPr/>
        </p:nvPicPr>
        <p:blipFill>
          <a:blip r:embed="rId3"/>
          <a:stretch>
            <a:fillRect/>
          </a:stretch>
        </p:blipFill>
        <p:spPr>
          <a:xfrm>
            <a:off x="9048326" y="3540802"/>
            <a:ext cx="580390" cy="580390"/>
          </a:xfrm>
          <a:prstGeom prst="rect">
            <a:avLst/>
          </a:prstGeom>
        </p:spPr>
      </p:pic>
      <p:pic>
        <p:nvPicPr>
          <p:cNvPr id="19" name="Grafik 18" descr="Ein Bild, das Schwarz, Dunkelheit enthält.&#10;&#10;Automatisch generierte Beschreibung">
            <a:extLst>
              <a:ext uri="{FF2B5EF4-FFF2-40B4-BE49-F238E27FC236}">
                <a16:creationId xmlns:a16="http://schemas.microsoft.com/office/drawing/2014/main" id="{748CC033-6E67-83AB-1950-A499D5308F23}"/>
              </a:ext>
            </a:extLst>
          </p:cNvPr>
          <p:cNvPicPr>
            <a:picLocks noChangeAspect="1"/>
          </p:cNvPicPr>
          <p:nvPr/>
        </p:nvPicPr>
        <p:blipFill>
          <a:blip r:embed="rId4"/>
          <a:stretch>
            <a:fillRect/>
          </a:stretch>
        </p:blipFill>
        <p:spPr>
          <a:xfrm>
            <a:off x="8067407" y="3540802"/>
            <a:ext cx="580390" cy="580390"/>
          </a:xfrm>
          <a:prstGeom prst="rect">
            <a:avLst/>
          </a:prstGeom>
        </p:spPr>
      </p:pic>
      <p:pic>
        <p:nvPicPr>
          <p:cNvPr id="24" name="Grafik 23" descr="Ein Bild, das Schwarz, Dunkelheit enthält.&#10;&#10;Automatisch generierte Beschreibung">
            <a:extLst>
              <a:ext uri="{FF2B5EF4-FFF2-40B4-BE49-F238E27FC236}">
                <a16:creationId xmlns:a16="http://schemas.microsoft.com/office/drawing/2014/main" id="{E2CF72EB-5AD6-BB9E-F6EE-EA13256B4154}"/>
              </a:ext>
            </a:extLst>
          </p:cNvPr>
          <p:cNvPicPr>
            <a:picLocks noChangeAspect="1"/>
          </p:cNvPicPr>
          <p:nvPr/>
        </p:nvPicPr>
        <p:blipFill>
          <a:blip r:embed="rId5"/>
          <a:stretch>
            <a:fillRect/>
          </a:stretch>
        </p:blipFill>
        <p:spPr>
          <a:xfrm>
            <a:off x="6536612" y="2794538"/>
            <a:ext cx="480726" cy="480726"/>
          </a:xfrm>
          <a:prstGeom prst="rect">
            <a:avLst/>
          </a:prstGeom>
        </p:spPr>
      </p:pic>
      <p:pic>
        <p:nvPicPr>
          <p:cNvPr id="25" name="Grafik 24" descr="Ein Bild, das Schwarz, Dunkelheit enthält.&#10;&#10;Automatisch generierte Beschreibung">
            <a:extLst>
              <a:ext uri="{FF2B5EF4-FFF2-40B4-BE49-F238E27FC236}">
                <a16:creationId xmlns:a16="http://schemas.microsoft.com/office/drawing/2014/main" id="{ECDB1510-4850-9B44-BB86-9D822CD028E8}"/>
              </a:ext>
            </a:extLst>
          </p:cNvPr>
          <p:cNvPicPr>
            <a:picLocks noChangeAspect="1"/>
          </p:cNvPicPr>
          <p:nvPr/>
        </p:nvPicPr>
        <p:blipFill>
          <a:blip r:embed="rId5"/>
          <a:stretch>
            <a:fillRect/>
          </a:stretch>
        </p:blipFill>
        <p:spPr>
          <a:xfrm>
            <a:off x="3712441" y="2004512"/>
            <a:ext cx="480726" cy="480726"/>
          </a:xfrm>
          <a:prstGeom prst="rect">
            <a:avLst/>
          </a:prstGeom>
        </p:spPr>
      </p:pic>
      <p:pic>
        <p:nvPicPr>
          <p:cNvPr id="26" name="Grafik 25" descr="Ein Bild, das Schwarz, Dunkelheit enthält.&#10;&#10;Automatisch generierte Beschreibung">
            <a:extLst>
              <a:ext uri="{FF2B5EF4-FFF2-40B4-BE49-F238E27FC236}">
                <a16:creationId xmlns:a16="http://schemas.microsoft.com/office/drawing/2014/main" id="{12F188F7-1D72-BD22-F416-63294A3F762B}"/>
              </a:ext>
            </a:extLst>
          </p:cNvPr>
          <p:cNvPicPr>
            <a:picLocks noChangeAspect="1"/>
          </p:cNvPicPr>
          <p:nvPr/>
        </p:nvPicPr>
        <p:blipFill>
          <a:blip r:embed="rId4"/>
          <a:stretch>
            <a:fillRect/>
          </a:stretch>
        </p:blipFill>
        <p:spPr>
          <a:xfrm>
            <a:off x="8069858" y="4388375"/>
            <a:ext cx="580390" cy="580390"/>
          </a:xfrm>
          <a:prstGeom prst="rect">
            <a:avLst/>
          </a:prstGeom>
        </p:spPr>
      </p:pic>
      <p:pic>
        <p:nvPicPr>
          <p:cNvPr id="27" name="Grafik 26" descr="Ein Bild, das Schwarz, Dunkelheit enthält.&#10;&#10;Automatisch generierte Beschreibung">
            <a:extLst>
              <a:ext uri="{FF2B5EF4-FFF2-40B4-BE49-F238E27FC236}">
                <a16:creationId xmlns:a16="http://schemas.microsoft.com/office/drawing/2014/main" id="{5449DD24-51E6-4EB8-59BE-5FE2016E3BA0}"/>
              </a:ext>
            </a:extLst>
          </p:cNvPr>
          <p:cNvPicPr>
            <a:picLocks noChangeAspect="1"/>
          </p:cNvPicPr>
          <p:nvPr/>
        </p:nvPicPr>
        <p:blipFill>
          <a:blip r:embed="rId4"/>
          <a:stretch>
            <a:fillRect/>
          </a:stretch>
        </p:blipFill>
        <p:spPr>
          <a:xfrm>
            <a:off x="9666490" y="5188432"/>
            <a:ext cx="580390" cy="580390"/>
          </a:xfrm>
          <a:prstGeom prst="rect">
            <a:avLst/>
          </a:prstGeom>
        </p:spPr>
      </p:pic>
      <p:pic>
        <p:nvPicPr>
          <p:cNvPr id="28" name="Grafik 27" descr="Ein Bild, das Schwarz, Dunkelheit enthält.&#10;&#10;Automatisch generierte Beschreibung">
            <a:extLst>
              <a:ext uri="{FF2B5EF4-FFF2-40B4-BE49-F238E27FC236}">
                <a16:creationId xmlns:a16="http://schemas.microsoft.com/office/drawing/2014/main" id="{C6514615-BA1E-F4A1-5775-97D59B044405}"/>
              </a:ext>
            </a:extLst>
          </p:cNvPr>
          <p:cNvPicPr>
            <a:picLocks noChangeAspect="1"/>
          </p:cNvPicPr>
          <p:nvPr/>
        </p:nvPicPr>
        <p:blipFill>
          <a:blip r:embed="rId4"/>
          <a:stretch>
            <a:fillRect/>
          </a:stretch>
        </p:blipFill>
        <p:spPr>
          <a:xfrm>
            <a:off x="9691165" y="5978775"/>
            <a:ext cx="580390" cy="580390"/>
          </a:xfrm>
          <a:prstGeom prst="rect">
            <a:avLst/>
          </a:prstGeom>
        </p:spPr>
      </p:pic>
      <p:sp>
        <p:nvSpPr>
          <p:cNvPr id="9" name="Textfeld 8">
            <a:extLst>
              <a:ext uri="{FF2B5EF4-FFF2-40B4-BE49-F238E27FC236}">
                <a16:creationId xmlns:a16="http://schemas.microsoft.com/office/drawing/2014/main" id="{EF03FEE3-6550-9A4A-EEB0-8B6C37E267AD}"/>
              </a:ext>
            </a:extLst>
          </p:cNvPr>
          <p:cNvSpPr txBox="1"/>
          <p:nvPr/>
        </p:nvSpPr>
        <p:spPr>
          <a:xfrm>
            <a:off x="1210253" y="2060209"/>
            <a:ext cx="1689111" cy="369332"/>
          </a:xfrm>
          <a:prstGeom prst="rect">
            <a:avLst/>
          </a:prstGeom>
          <a:noFill/>
        </p:spPr>
        <p:txBody>
          <a:bodyPr wrap="square" rtlCol="0">
            <a:spAutoFit/>
          </a:bodyPr>
          <a:lstStyle/>
          <a:p>
            <a:r>
              <a:rPr lang="de-DE" sz="1800" err="1">
                <a:latin typeface="+mn-lt"/>
              </a:rPr>
              <a:t>Structure</a:t>
            </a:r>
            <a:r>
              <a:rPr lang="de-DE" sz="1800">
                <a:latin typeface="+mn-lt"/>
              </a:rPr>
              <a:t> </a:t>
            </a:r>
            <a:r>
              <a:rPr lang="de-DE" sz="1800" err="1">
                <a:latin typeface="+mn-lt"/>
              </a:rPr>
              <a:t>data</a:t>
            </a:r>
            <a:endParaRPr lang="de-DE" sz="1800">
              <a:latin typeface="+mn-lt"/>
            </a:endParaRPr>
          </a:p>
        </p:txBody>
      </p:sp>
      <p:sp>
        <p:nvSpPr>
          <p:cNvPr id="10" name="Textfeld 9">
            <a:extLst>
              <a:ext uri="{FF2B5EF4-FFF2-40B4-BE49-F238E27FC236}">
                <a16:creationId xmlns:a16="http://schemas.microsoft.com/office/drawing/2014/main" id="{F8905604-D2F9-90D4-3960-F0EBBDDA5465}"/>
              </a:ext>
            </a:extLst>
          </p:cNvPr>
          <p:cNvSpPr txBox="1"/>
          <p:nvPr/>
        </p:nvSpPr>
        <p:spPr>
          <a:xfrm>
            <a:off x="1146447" y="2843010"/>
            <a:ext cx="1689111" cy="369332"/>
          </a:xfrm>
          <a:prstGeom prst="rect">
            <a:avLst/>
          </a:prstGeom>
          <a:noFill/>
        </p:spPr>
        <p:txBody>
          <a:bodyPr wrap="square" rtlCol="0">
            <a:spAutoFit/>
          </a:bodyPr>
          <a:lstStyle/>
          <a:p>
            <a:r>
              <a:rPr lang="de-DE" sz="1800">
                <a:solidFill>
                  <a:schemeClr val="tx1"/>
                </a:solidFill>
                <a:latin typeface="+mn-lt"/>
              </a:rPr>
              <a:t>Pattern </a:t>
            </a:r>
            <a:r>
              <a:rPr lang="de-DE" sz="1800" err="1">
                <a:solidFill>
                  <a:schemeClr val="tx1"/>
                </a:solidFill>
                <a:latin typeface="+mn-lt"/>
              </a:rPr>
              <a:t>analysis</a:t>
            </a:r>
            <a:endParaRPr lang="de-DE" sz="1800">
              <a:solidFill>
                <a:schemeClr val="tx1"/>
              </a:solidFill>
              <a:latin typeface="+mn-lt"/>
            </a:endParaRPr>
          </a:p>
        </p:txBody>
      </p:sp>
      <p:sp>
        <p:nvSpPr>
          <p:cNvPr id="11" name="Textfeld 10">
            <a:extLst>
              <a:ext uri="{FF2B5EF4-FFF2-40B4-BE49-F238E27FC236}">
                <a16:creationId xmlns:a16="http://schemas.microsoft.com/office/drawing/2014/main" id="{3D6A11B4-4363-0692-89A2-00EB842B6C47}"/>
              </a:ext>
            </a:extLst>
          </p:cNvPr>
          <p:cNvSpPr txBox="1"/>
          <p:nvPr/>
        </p:nvSpPr>
        <p:spPr>
          <a:xfrm>
            <a:off x="1167438" y="3527967"/>
            <a:ext cx="1689111" cy="646331"/>
          </a:xfrm>
          <a:prstGeom prst="rect">
            <a:avLst/>
          </a:prstGeom>
          <a:noFill/>
        </p:spPr>
        <p:txBody>
          <a:bodyPr wrap="square" rtlCol="0">
            <a:spAutoFit/>
          </a:bodyPr>
          <a:lstStyle/>
          <a:p>
            <a:pPr algn="ctr"/>
            <a:r>
              <a:rPr lang="de-DE" sz="1800">
                <a:solidFill>
                  <a:schemeClr val="tx1"/>
                </a:solidFill>
                <a:latin typeface="+mn-lt"/>
              </a:rPr>
              <a:t>Further Analysis</a:t>
            </a:r>
          </a:p>
          <a:p>
            <a:pPr algn="ctr"/>
            <a:r>
              <a:rPr lang="de-DE" err="1"/>
              <a:t>Phylogeny</a:t>
            </a:r>
            <a:endParaRPr lang="de-DE" sz="1800">
              <a:solidFill>
                <a:schemeClr val="tx1"/>
              </a:solidFill>
              <a:latin typeface="+mn-lt"/>
            </a:endParaRPr>
          </a:p>
        </p:txBody>
      </p:sp>
      <p:pic>
        <p:nvPicPr>
          <p:cNvPr id="12" name="Grafik 11" descr="Ein Bild, das Schwarz, Dunkelheit enthält.&#10;&#10;Automatisch generierte Beschreibung">
            <a:extLst>
              <a:ext uri="{FF2B5EF4-FFF2-40B4-BE49-F238E27FC236}">
                <a16:creationId xmlns:a16="http://schemas.microsoft.com/office/drawing/2014/main" id="{B3F2C824-E869-1A1F-1436-8AF05EF73E15}"/>
              </a:ext>
            </a:extLst>
          </p:cNvPr>
          <p:cNvPicPr>
            <a:picLocks noChangeAspect="1"/>
          </p:cNvPicPr>
          <p:nvPr/>
        </p:nvPicPr>
        <p:blipFill>
          <a:blip r:embed="rId5"/>
          <a:stretch>
            <a:fillRect/>
          </a:stretch>
        </p:blipFill>
        <p:spPr>
          <a:xfrm>
            <a:off x="8126973" y="3595157"/>
            <a:ext cx="480726" cy="480726"/>
          </a:xfrm>
          <a:prstGeom prst="rect">
            <a:avLst/>
          </a:prstGeom>
        </p:spPr>
      </p:pic>
      <p:sp>
        <p:nvSpPr>
          <p:cNvPr id="14" name="Textfeld 13">
            <a:extLst>
              <a:ext uri="{FF2B5EF4-FFF2-40B4-BE49-F238E27FC236}">
                <a16:creationId xmlns:a16="http://schemas.microsoft.com/office/drawing/2014/main" id="{298CFDAE-E62A-BEB5-88AF-B6BA6A6C895E}"/>
              </a:ext>
            </a:extLst>
          </p:cNvPr>
          <p:cNvSpPr txBox="1"/>
          <p:nvPr/>
        </p:nvSpPr>
        <p:spPr>
          <a:xfrm>
            <a:off x="1180149" y="4306378"/>
            <a:ext cx="1689111" cy="646331"/>
          </a:xfrm>
          <a:prstGeom prst="rect">
            <a:avLst/>
          </a:prstGeom>
          <a:noFill/>
        </p:spPr>
        <p:txBody>
          <a:bodyPr wrap="square" lIns="91440" tIns="45720" rIns="91440" bIns="45720" rtlCol="0" anchor="t">
            <a:spAutoFit/>
          </a:bodyPr>
          <a:lstStyle/>
          <a:p>
            <a:pPr algn="ctr"/>
            <a:r>
              <a:rPr lang="de-DE" sz="1800">
                <a:solidFill>
                  <a:schemeClr val="tx1"/>
                </a:solidFill>
                <a:latin typeface="+mn-lt"/>
              </a:rPr>
              <a:t>Further Analysis </a:t>
            </a:r>
            <a:r>
              <a:rPr lang="de-DE"/>
              <a:t>3D-structur</a:t>
            </a:r>
            <a:endParaRPr lang="de-DE" sz="1800">
              <a:solidFill>
                <a:schemeClr val="tx1"/>
              </a:solidFill>
              <a:latin typeface="+mn-lt"/>
            </a:endParaRPr>
          </a:p>
        </p:txBody>
      </p:sp>
      <p:sp>
        <p:nvSpPr>
          <p:cNvPr id="17" name="Textfeld 16">
            <a:extLst>
              <a:ext uri="{FF2B5EF4-FFF2-40B4-BE49-F238E27FC236}">
                <a16:creationId xmlns:a16="http://schemas.microsoft.com/office/drawing/2014/main" id="{6949661A-A43D-52F9-F910-72B5E6D13974}"/>
              </a:ext>
            </a:extLst>
          </p:cNvPr>
          <p:cNvSpPr txBox="1"/>
          <p:nvPr/>
        </p:nvSpPr>
        <p:spPr>
          <a:xfrm>
            <a:off x="1082644" y="5084789"/>
            <a:ext cx="1816719" cy="646331"/>
          </a:xfrm>
          <a:prstGeom prst="rect">
            <a:avLst/>
          </a:prstGeom>
          <a:noFill/>
        </p:spPr>
        <p:txBody>
          <a:bodyPr wrap="square" rtlCol="0">
            <a:spAutoFit/>
          </a:bodyPr>
          <a:lstStyle/>
          <a:p>
            <a:pPr algn="ctr"/>
            <a:r>
              <a:rPr lang="en-US" sz="1800">
                <a:latin typeface="+mn-lt"/>
              </a:rPr>
              <a:t>GitHub repository</a:t>
            </a:r>
            <a:endParaRPr lang="de-DE" sz="1800">
              <a:solidFill>
                <a:schemeClr val="tx1"/>
              </a:solidFill>
              <a:latin typeface="+mn-lt"/>
            </a:endParaRPr>
          </a:p>
        </p:txBody>
      </p:sp>
      <p:sp>
        <p:nvSpPr>
          <p:cNvPr id="18" name="Textfeld 17">
            <a:extLst>
              <a:ext uri="{FF2B5EF4-FFF2-40B4-BE49-F238E27FC236}">
                <a16:creationId xmlns:a16="http://schemas.microsoft.com/office/drawing/2014/main" id="{B311499E-2805-4690-ECDD-75DB9DA4CCC8}"/>
              </a:ext>
            </a:extLst>
          </p:cNvPr>
          <p:cNvSpPr txBox="1"/>
          <p:nvPr/>
        </p:nvSpPr>
        <p:spPr>
          <a:xfrm>
            <a:off x="1326956" y="6035040"/>
            <a:ext cx="1584960" cy="369332"/>
          </a:xfrm>
          <a:prstGeom prst="rect">
            <a:avLst/>
          </a:prstGeom>
          <a:noFill/>
        </p:spPr>
        <p:txBody>
          <a:bodyPr wrap="square" rtlCol="0">
            <a:spAutoFit/>
          </a:bodyPr>
          <a:lstStyle/>
          <a:p>
            <a:r>
              <a:rPr lang="de-DE" sz="1800" err="1">
                <a:solidFill>
                  <a:schemeClr val="tx1"/>
                </a:solidFill>
                <a:latin typeface="+mn-lt"/>
              </a:rPr>
              <a:t>Presentation</a:t>
            </a:r>
            <a:endParaRPr lang="de-DE" sz="1800">
              <a:solidFill>
                <a:schemeClr val="tx1"/>
              </a:solidFill>
              <a:latin typeface="+mn-lt"/>
            </a:endParaRPr>
          </a:p>
        </p:txBody>
      </p:sp>
      <p:sp>
        <p:nvSpPr>
          <p:cNvPr id="20" name="Textfeld 19">
            <a:extLst>
              <a:ext uri="{FF2B5EF4-FFF2-40B4-BE49-F238E27FC236}">
                <a16:creationId xmlns:a16="http://schemas.microsoft.com/office/drawing/2014/main" id="{D8B691A1-5C6B-AD22-8370-9FD9FA74ACF8}"/>
              </a:ext>
            </a:extLst>
          </p:cNvPr>
          <p:cNvSpPr txBox="1"/>
          <p:nvPr/>
        </p:nvSpPr>
        <p:spPr>
          <a:xfrm>
            <a:off x="11011854" y="5256956"/>
            <a:ext cx="714375" cy="369332"/>
          </a:xfrm>
          <a:prstGeom prst="rect">
            <a:avLst/>
          </a:prstGeom>
          <a:noFill/>
        </p:spPr>
        <p:txBody>
          <a:bodyPr wrap="square" rtlCol="0">
            <a:spAutoFit/>
          </a:bodyPr>
          <a:lstStyle/>
          <a:p>
            <a:r>
              <a:rPr lang="de-DE" sz="1800">
                <a:solidFill>
                  <a:schemeClr val="tx1"/>
                </a:solidFill>
                <a:latin typeface="+mn-lt"/>
              </a:rPr>
              <a:t>17.07</a:t>
            </a:r>
          </a:p>
        </p:txBody>
      </p:sp>
      <p:sp>
        <p:nvSpPr>
          <p:cNvPr id="21" name="Textfeld 20">
            <a:extLst>
              <a:ext uri="{FF2B5EF4-FFF2-40B4-BE49-F238E27FC236}">
                <a16:creationId xmlns:a16="http://schemas.microsoft.com/office/drawing/2014/main" id="{3BA18877-87D5-79E2-872C-2D0FD4F52E22}"/>
              </a:ext>
            </a:extLst>
          </p:cNvPr>
          <p:cNvSpPr txBox="1"/>
          <p:nvPr/>
        </p:nvSpPr>
        <p:spPr>
          <a:xfrm>
            <a:off x="11011854" y="6035040"/>
            <a:ext cx="714375" cy="369332"/>
          </a:xfrm>
          <a:prstGeom prst="rect">
            <a:avLst/>
          </a:prstGeom>
          <a:noFill/>
        </p:spPr>
        <p:txBody>
          <a:bodyPr wrap="square" rtlCol="0">
            <a:spAutoFit/>
          </a:bodyPr>
          <a:lstStyle/>
          <a:p>
            <a:r>
              <a:rPr lang="de-DE" sz="1800">
                <a:solidFill>
                  <a:schemeClr val="tx1"/>
                </a:solidFill>
                <a:latin typeface="+mn-lt"/>
              </a:rPr>
              <a:t>19.07</a:t>
            </a:r>
          </a:p>
        </p:txBody>
      </p:sp>
    </p:spTree>
    <p:extLst>
      <p:ext uri="{BB962C8B-B14F-4D97-AF65-F5344CB8AC3E}">
        <p14:creationId xmlns:p14="http://schemas.microsoft.com/office/powerpoint/2010/main" val="189242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0">
                                            <p:txEl>
                                              <p:pRg st="0" end="0"/>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p:bldP spid="11"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3029</Words>
  <Application>Microsoft Macintosh PowerPoint</Application>
  <PresentationFormat>Breitbild</PresentationFormat>
  <Paragraphs>303</Paragraphs>
  <Slides>14</Slides>
  <Notes>9</Notes>
  <HiddenSlides>5</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14</vt:i4>
      </vt:variant>
    </vt:vector>
  </HeadingPairs>
  <TitlesOfParts>
    <vt:vector size="26" baseType="lpstr">
      <vt:lpstr>-apple-system</vt:lpstr>
      <vt:lpstr>AdvOT24c3cae3.B</vt:lpstr>
      <vt:lpstr>AdvOT6c1def61.B</vt:lpstr>
      <vt:lpstr>Arial</vt:lpstr>
      <vt:lpstr>Arial,Sans-Serif</vt:lpstr>
      <vt:lpstr>Calibri</vt:lpstr>
      <vt:lpstr>Gill Sans MT</vt:lpstr>
      <vt:lpstr>Helvetica Neue</vt:lpstr>
      <vt:lpstr>Noto Sans</vt:lpstr>
      <vt:lpstr>Open Sans</vt:lpstr>
      <vt:lpstr>Wingdings</vt:lpstr>
      <vt:lpstr>Parcel</vt:lpstr>
      <vt:lpstr>Project Proposal – GFP Dataset</vt:lpstr>
      <vt:lpstr>Methods</vt:lpstr>
      <vt:lpstr>Data and Limitations</vt:lpstr>
      <vt:lpstr>What we want to achieve </vt:lpstr>
      <vt:lpstr>The direction we want to take the project</vt:lpstr>
      <vt:lpstr>Our final goal</vt:lpstr>
      <vt:lpstr>PowerPoint-Präsentation</vt:lpstr>
      <vt:lpstr>How we want to analyze our data</vt:lpstr>
      <vt:lpstr>PowerPoint-Präsentation</vt:lpstr>
      <vt:lpstr>Epistasis</vt:lpstr>
      <vt:lpstr>Epistasis</vt:lpstr>
      <vt:lpstr>Epistasis and Phylogenie</vt:lpstr>
      <vt:lpstr>Linear regression prediction models</vt:lpstr>
      <vt:lpstr>T-tests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Tianxin Ma</dc:creator>
  <cp:lastModifiedBy>Lisa Duttenhoefer</cp:lastModifiedBy>
  <cp:revision>2</cp:revision>
  <dcterms:created xsi:type="dcterms:W3CDTF">2023-05-16T13:13:03Z</dcterms:created>
  <dcterms:modified xsi:type="dcterms:W3CDTF">2023-05-30T12:46:18Z</dcterms:modified>
</cp:coreProperties>
</file>