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70.xml" ContentType="application/vnd.openxmlformats-officedocument.presentationml.slide+xml"/>
  <Override PartName="/ppt/slides/slide190.xml" ContentType="application/vnd.openxmlformats-officedocument.presentationml.slide+xml"/>
  <Override PartName="/ppt/slides/slide210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83" r:id="rId4"/>
    <p:sldId id="286" r:id="rId5"/>
    <p:sldId id="287" r:id="rId6"/>
    <p:sldId id="288" r:id="rId7"/>
    <p:sldId id="259" r:id="rId8"/>
    <p:sldId id="258" r:id="rId9"/>
    <p:sldId id="266" r:id="rId10"/>
    <p:sldId id="281" r:id="rId11"/>
    <p:sldId id="284" r:id="rId12"/>
    <p:sldId id="290" r:id="rId13"/>
    <p:sldId id="260" r:id="rId14"/>
    <p:sldId id="257" r:id="rId15"/>
    <p:sldId id="267" r:id="rId16"/>
    <p:sldId id="274" r:id="rId17"/>
    <p:sldId id="268" r:id="rId18"/>
    <p:sldId id="275" r:id="rId19"/>
    <p:sldId id="269" r:id="rId20"/>
    <p:sldId id="276" r:id="rId21"/>
    <p:sldId id="270" r:id="rId22"/>
    <p:sldId id="277" r:id="rId23"/>
    <p:sldId id="271" r:id="rId24"/>
    <p:sldId id="278" r:id="rId25"/>
    <p:sldId id="272" r:id="rId26"/>
    <p:sldId id="279" r:id="rId27"/>
    <p:sldId id="273" r:id="rId28"/>
    <p:sldId id="280" r:id="rId29"/>
    <p:sldId id="261" r:id="rId30"/>
    <p:sldId id="262" r:id="rId31"/>
    <p:sldId id="263" r:id="rId32"/>
    <p:sldId id="264" r:id="rId33"/>
    <p:sldId id="265" r:id="rId34"/>
    <p:sldId id="28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000"/>
    <a:srgbClr val="B48322"/>
    <a:srgbClr val="CAA60C"/>
    <a:srgbClr val="C55A11"/>
    <a:srgbClr val="F4B183"/>
    <a:srgbClr val="F6C19D"/>
    <a:srgbClr val="FBD18C"/>
    <a:srgbClr val="FFD966"/>
    <a:srgbClr val="DEDD92"/>
    <a:srgbClr val="BAE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9FC09-9E1D-4D4D-ABF1-566B0060666E}" v="2" dt="2023-05-11T10:14:35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513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e Limberg" userId="a2a66234b645e649" providerId="LiveId" clId="{22D9FC09-9E1D-4D4D-ABF1-566B0060666E}"/>
    <pc:docChg chg="undo custSel addSld delSld modSld">
      <pc:chgData name="Tine Limberg" userId="a2a66234b645e649" providerId="LiveId" clId="{22D9FC09-9E1D-4D4D-ABF1-566B0060666E}" dt="2023-05-11T10:21:18.441" v="409" actId="692"/>
      <pc:docMkLst>
        <pc:docMk/>
      </pc:docMkLst>
      <pc:sldChg chg="addSp delSp modSp add del mod">
        <pc:chgData name="Tine Limberg" userId="a2a66234b645e649" providerId="LiveId" clId="{22D9FC09-9E1D-4D4D-ABF1-566B0060666E}" dt="2023-05-11T10:14:37.217" v="202" actId="47"/>
        <pc:sldMkLst>
          <pc:docMk/>
          <pc:sldMk cId="3207284846" sldId="289"/>
        </pc:sldMkLst>
        <pc:spChg chg="mod">
          <ac:chgData name="Tine Limberg" userId="a2a66234b645e649" providerId="LiveId" clId="{22D9FC09-9E1D-4D4D-ABF1-566B0060666E}" dt="2023-05-11T10:13:06.492" v="165" actId="207"/>
          <ac:spMkLst>
            <pc:docMk/>
            <pc:sldMk cId="3207284846" sldId="289"/>
            <ac:spMk id="20" creationId="{B2118D8E-9EE1-7610-435E-2A90A3DADB3A}"/>
          </ac:spMkLst>
        </pc:spChg>
        <pc:spChg chg="mod">
          <ac:chgData name="Tine Limberg" userId="a2a66234b645e649" providerId="LiveId" clId="{22D9FC09-9E1D-4D4D-ABF1-566B0060666E}" dt="2023-05-11T10:13:44.095" v="200" actId="207"/>
          <ac:spMkLst>
            <pc:docMk/>
            <pc:sldMk cId="3207284846" sldId="289"/>
            <ac:spMk id="21" creationId="{B3D93231-0E47-E5BC-4FB0-AC46E0784D5E}"/>
          </ac:spMkLst>
        </pc:spChg>
        <pc:spChg chg="add del mod">
          <ac:chgData name="Tine Limberg" userId="a2a66234b645e649" providerId="LiveId" clId="{22D9FC09-9E1D-4D4D-ABF1-566B0060666E}" dt="2023-05-11T10:10:24.330" v="4" actId="1076"/>
          <ac:spMkLst>
            <pc:docMk/>
            <pc:sldMk cId="3207284846" sldId="289"/>
            <ac:spMk id="23" creationId="{9A649793-D42F-93F3-7602-1DEFB88860D8}"/>
          </ac:spMkLst>
        </pc:spChg>
        <pc:graphicFrameChg chg="del">
          <ac:chgData name="Tine Limberg" userId="a2a66234b645e649" providerId="LiveId" clId="{22D9FC09-9E1D-4D4D-ABF1-566B0060666E}" dt="2023-05-11T10:10:16.074" v="1" actId="478"/>
          <ac:graphicFrameMkLst>
            <pc:docMk/>
            <pc:sldMk cId="3207284846" sldId="289"/>
            <ac:graphicFrameMk id="53" creationId="{C9252DD8-74EB-A8E0-73A8-85F73ED2BB79}"/>
          </ac:graphicFrameMkLst>
        </pc:graphicFrameChg>
      </pc:sldChg>
      <pc:sldChg chg="delSp modSp add mod">
        <pc:chgData name="Tine Limberg" userId="a2a66234b645e649" providerId="LiveId" clId="{22D9FC09-9E1D-4D4D-ABF1-566B0060666E}" dt="2023-05-11T10:21:18.441" v="409" actId="692"/>
        <pc:sldMkLst>
          <pc:docMk/>
          <pc:sldMk cId="2178620150" sldId="290"/>
        </pc:sldMkLst>
        <pc:spChg chg="mod">
          <ac:chgData name="Tine Limberg" userId="a2a66234b645e649" providerId="LiveId" clId="{22D9FC09-9E1D-4D4D-ABF1-566B0060666E}" dt="2023-05-11T10:16:53.994" v="318" actId="207"/>
          <ac:spMkLst>
            <pc:docMk/>
            <pc:sldMk cId="2178620150" sldId="290"/>
            <ac:spMk id="20" creationId="{B2118D8E-9EE1-7610-435E-2A90A3DADB3A}"/>
          </ac:spMkLst>
        </pc:spChg>
        <pc:spChg chg="mod">
          <ac:chgData name="Tine Limberg" userId="a2a66234b645e649" providerId="LiveId" clId="{22D9FC09-9E1D-4D4D-ABF1-566B0060666E}" dt="2023-05-11T10:20:46.363" v="405" actId="207"/>
          <ac:spMkLst>
            <pc:docMk/>
            <pc:sldMk cId="2178620150" sldId="290"/>
            <ac:spMk id="21" creationId="{B3D93231-0E47-E5BC-4FB0-AC46E0784D5E}"/>
          </ac:spMkLst>
        </pc:spChg>
        <pc:spChg chg="mod">
          <ac:chgData name="Tine Limberg" userId="a2a66234b645e649" providerId="LiveId" clId="{22D9FC09-9E1D-4D4D-ABF1-566B0060666E}" dt="2023-05-11T10:17:32.453" v="385" actId="207"/>
          <ac:spMkLst>
            <pc:docMk/>
            <pc:sldMk cId="2178620150" sldId="290"/>
            <ac:spMk id="23" creationId="{9A649793-D42F-93F3-7602-1DEFB88860D8}"/>
          </ac:spMkLst>
        </pc:spChg>
        <pc:spChg chg="mod">
          <ac:chgData name="Tine Limberg" userId="a2a66234b645e649" providerId="LiveId" clId="{22D9FC09-9E1D-4D4D-ABF1-566B0060666E}" dt="2023-05-11T10:21:08.534" v="408" actId="207"/>
          <ac:spMkLst>
            <pc:docMk/>
            <pc:sldMk cId="2178620150" sldId="290"/>
            <ac:spMk id="24" creationId="{5DBD8E1B-2148-BFCC-9752-9E256BB314ED}"/>
          </ac:spMkLst>
        </pc:spChg>
        <pc:spChg chg="mod">
          <ac:chgData name="Tine Limberg" userId="a2a66234b645e649" providerId="LiveId" clId="{22D9FC09-9E1D-4D4D-ABF1-566B0060666E}" dt="2023-05-11T10:18:35.993" v="392" actId="692"/>
          <ac:spMkLst>
            <pc:docMk/>
            <pc:sldMk cId="2178620150" sldId="290"/>
            <ac:spMk id="25" creationId="{57CBC6A2-8EF2-528A-0B31-045E169A4D96}"/>
          </ac:spMkLst>
        </pc:spChg>
        <pc:spChg chg="mod">
          <ac:chgData name="Tine Limberg" userId="a2a66234b645e649" providerId="LiveId" clId="{22D9FC09-9E1D-4D4D-ABF1-566B0060666E}" dt="2023-05-11T10:18:53.319" v="394" actId="692"/>
          <ac:spMkLst>
            <pc:docMk/>
            <pc:sldMk cId="2178620150" sldId="290"/>
            <ac:spMk id="26" creationId="{D34032A3-201C-E432-BDCA-87AADF4596C9}"/>
          </ac:spMkLst>
        </pc:spChg>
        <pc:spChg chg="mod">
          <ac:chgData name="Tine Limberg" userId="a2a66234b645e649" providerId="LiveId" clId="{22D9FC09-9E1D-4D4D-ABF1-566B0060666E}" dt="2023-05-11T10:19:04.126" v="395" actId="692"/>
          <ac:spMkLst>
            <pc:docMk/>
            <pc:sldMk cId="2178620150" sldId="290"/>
            <ac:spMk id="27" creationId="{443A641A-8E78-BCD7-7E85-8EDC691358BA}"/>
          </ac:spMkLst>
        </pc:spChg>
        <pc:spChg chg="mod">
          <ac:chgData name="Tine Limberg" userId="a2a66234b645e649" providerId="LiveId" clId="{22D9FC09-9E1D-4D4D-ABF1-566B0060666E}" dt="2023-05-11T10:19:12.982" v="396" actId="692"/>
          <ac:spMkLst>
            <pc:docMk/>
            <pc:sldMk cId="2178620150" sldId="290"/>
            <ac:spMk id="28" creationId="{497C4F9E-AC51-095D-1E37-C0A1A330DAB1}"/>
          </ac:spMkLst>
        </pc:spChg>
        <pc:spChg chg="mod">
          <ac:chgData name="Tine Limberg" userId="a2a66234b645e649" providerId="LiveId" clId="{22D9FC09-9E1D-4D4D-ABF1-566B0060666E}" dt="2023-05-11T10:19:19.169" v="397" actId="692"/>
          <ac:spMkLst>
            <pc:docMk/>
            <pc:sldMk cId="2178620150" sldId="290"/>
            <ac:spMk id="29" creationId="{3F7BD3CE-BBDE-1EC2-CEC1-8CA273ACEDC7}"/>
          </ac:spMkLst>
        </pc:spChg>
        <pc:spChg chg="mod">
          <ac:chgData name="Tine Limberg" userId="a2a66234b645e649" providerId="LiveId" clId="{22D9FC09-9E1D-4D4D-ABF1-566B0060666E}" dt="2023-05-11T10:19:27.123" v="398" actId="692"/>
          <ac:spMkLst>
            <pc:docMk/>
            <pc:sldMk cId="2178620150" sldId="290"/>
            <ac:spMk id="30" creationId="{FE52A2C8-37F9-BB1B-64DF-2B6F9F8A6F6E}"/>
          </ac:spMkLst>
        </pc:spChg>
        <pc:spChg chg="mod">
          <ac:chgData name="Tine Limberg" userId="a2a66234b645e649" providerId="LiveId" clId="{22D9FC09-9E1D-4D4D-ABF1-566B0060666E}" dt="2023-05-11T10:19:32.934" v="399" actId="692"/>
          <ac:spMkLst>
            <pc:docMk/>
            <pc:sldMk cId="2178620150" sldId="290"/>
            <ac:spMk id="31" creationId="{5F7660F3-B241-90FC-3A81-871714BB1A7F}"/>
          </ac:spMkLst>
        </pc:spChg>
        <pc:spChg chg="mod">
          <ac:chgData name="Tine Limberg" userId="a2a66234b645e649" providerId="LiveId" clId="{22D9FC09-9E1D-4D4D-ABF1-566B0060666E}" dt="2023-05-11T10:21:18.441" v="409" actId="692"/>
          <ac:spMkLst>
            <pc:docMk/>
            <pc:sldMk cId="2178620150" sldId="290"/>
            <ac:spMk id="32" creationId="{29266791-BE1A-D07B-5420-629BF88FF74D}"/>
          </ac:spMkLst>
        </pc:spChg>
        <pc:graphicFrameChg chg="del">
          <ac:chgData name="Tine Limberg" userId="a2a66234b645e649" providerId="LiveId" clId="{22D9FC09-9E1D-4D4D-ABF1-566B0060666E}" dt="2023-05-11T10:14:42.170" v="203" actId="478"/>
          <ac:graphicFrameMkLst>
            <pc:docMk/>
            <pc:sldMk cId="2178620150" sldId="290"/>
            <ac:graphicFrameMk id="53" creationId="{C9252DD8-74EB-A8E0-73A8-85F73ED2BB7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AD29B-D9F2-4800-BC0C-4315D8B8F26B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D2E7D-D820-403B-868E-DADD376C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4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Project </a:t>
            </a:r>
            <a:r>
              <a:rPr lang="de-DE" err="1"/>
              <a:t>Proposal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13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14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6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4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03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srg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77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3680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7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3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2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5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endParaRPr lang="de-DE"/>
          </a:p>
          <a:p>
            <a:endParaRPr lang="de-DE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1200"/>
              <a:t>better understanding of biological question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19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3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20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Milestone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D2E7D-D820-403B-868E-DADD376C61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0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0488A-4515-29D1-8330-DD9143E1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4662D-2E96-0776-39B7-852060EB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34194-B34D-9A65-1807-CA978D64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DAEB3-06BB-4660-0260-BB9256DA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EF307-63E6-39A8-2CA9-FFB019D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1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F84FF-4946-CDD7-E010-AD5083FD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50ABC0-4D44-C5E7-CD66-53619F95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205D-ACAA-7A67-8158-CD4B0B4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33EE7-DE9C-4FD6-0EC5-E186555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2D8DB-26C2-DEFE-DCC1-8A1A240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CBA8-922A-C180-4F03-BB1747885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CEAFAF-85EE-A0C1-9568-7E153234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D9493-8F22-91DB-868A-940EE07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5DEF4-F588-AD85-86C9-F354A85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C48F7-8D3A-BF46-7C24-A3F36368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5C708-B002-85DB-05FC-654B2885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B9BD8-16DB-3FAB-51B0-107D393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9A652-5AC2-3845-194D-7510AEC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EE9CD-1D71-7394-0D3B-972036A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68A5FC-4216-DED0-31BC-101BECE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4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FB33F-4D84-E311-C4A1-62364BF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89510-A4BE-D695-A047-8487A662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2B76C-D7D2-CE82-4940-6FA98662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FE482-4A20-A5B8-75DC-E8B24982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509C8-4995-ABAE-3979-367FF28E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2B8E3-7A34-7639-D1F1-2C5DD52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B3353-C9C9-1A7C-273E-2294299E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CE491-903A-DBF1-FA6C-9C90870B9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9A0770-4040-FAA7-0DCB-259D2DE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D7F2D-EBAC-B9B5-CA1C-DEF2DDA7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483E4-B7F6-072A-3F51-4A7B395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7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D34D-EA1B-FA57-FC3E-EF2C1424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853BC-4543-B249-88D3-15831831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10A6BB-FAC3-E3BB-EB50-011F5B55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EC721-FCBF-8563-57FF-441FF3F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D06F11-7E02-DEF1-508D-5E700DB1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BCE5-293C-EBD2-428A-E508186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439086-4593-E6DE-30C9-7C21972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3AC33B-F76F-E07F-F64F-4CB066E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9BA09-2D70-45A6-C2CC-A8ABAFE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A8B88-9621-4FA2-F502-9E079C14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CC55A-6BC2-FAE2-12B1-B5C159AE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341B7-0608-792F-2C6E-EAB7B4C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0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466268-88EF-7BFE-DEB9-6DC0604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1541A9-4942-CB9C-F0B6-2ECE64D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6DAC62-5A1E-A2E5-21D5-3F072F1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384FA-560C-462B-06A8-15D1078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2A112-D335-3028-EA15-A7797337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9340C-5677-64E5-B762-67D3E561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3FF85-B942-2806-8034-543FBB4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83EF1E-9F28-2CDB-B62A-61DC592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45E29-74B6-7646-5633-627B8FF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3B15-BDAE-AD68-758F-91C26D1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BE76E-839B-C5DC-F5C2-D16801822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8EC3E4-3C81-7046-719C-42DA4F1D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C4A62-8139-1A45-0A44-B50C2E9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74721-E555-000B-C7ED-B8EEEB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F8075D-6D03-17FF-B502-C7B5287C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11.05.2023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90DA2F-F39F-D385-0532-09D98093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4C2D93-4EA4-3EC1-4A7A-0FBD00E6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74E03-1E31-6EEA-69AF-601E3F4E0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B7AC-FD90-4A95-BAD1-F39B5140037E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DB4746-57D4-376A-1D18-CB9E8633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D7EC-06A7-F967-1B1D-F739CB4D1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B77E-FE6F-409F-9DD4-B8634EA0E1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slide" Target="slide17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slide" Target="slide19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2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9104257A-C264-FA79-C11D-085FD224D75C}"/>
              </a:ext>
            </a:extLst>
          </p:cNvPr>
          <p:cNvSpPr txBox="1"/>
          <p:nvPr/>
        </p:nvSpPr>
        <p:spPr>
          <a:xfrm>
            <a:off x="0" y="271722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540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Project </a:t>
            </a:r>
            <a:r>
              <a:rPr lang="de-DE" sz="540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Proposal</a:t>
            </a:r>
            <a:endParaRPr lang="de-DE" sz="540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1C57DC1-EF45-26D9-8C95-835DA215CC41}"/>
              </a:ext>
            </a:extLst>
          </p:cNvPr>
          <p:cNvCxnSpPr>
            <a:cxnSpLocks/>
          </p:cNvCxnSpPr>
          <p:nvPr/>
        </p:nvCxnSpPr>
        <p:spPr>
          <a:xfrm>
            <a:off x="0" y="3646836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5D72C0-563D-9F2A-B00E-0B87128C3B20}"/>
              </a:ext>
            </a:extLst>
          </p:cNvPr>
          <p:cNvSpPr txBox="1"/>
          <p:nvPr/>
        </p:nvSpPr>
        <p:spPr>
          <a:xfrm>
            <a:off x="0" y="3672828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Sylviane </a:t>
            </a:r>
            <a:r>
              <a:rPr lang="de-DE" sz="11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sz="11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</p:txBody>
      </p:sp>
    </p:spTree>
    <p:extLst>
      <p:ext uri="{BB962C8B-B14F-4D97-AF65-F5344CB8AC3E}">
        <p14:creationId xmlns:p14="http://schemas.microsoft.com/office/powerpoint/2010/main" val="104080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A198AC4-929E-9E18-C190-34B0EE9737FA}"/>
              </a:ext>
            </a:extLst>
          </p:cNvPr>
          <p:cNvSpPr txBox="1"/>
          <p:nvPr/>
        </p:nvSpPr>
        <p:spPr>
          <a:xfrm>
            <a:off x="960489" y="1347044"/>
            <a:ext cx="9144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Description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dataset and evaluation of the reproducibility of the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Normalization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data to facilitate the analysis and subsequent comparison between the samples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Identification of </a:t>
            </a:r>
            <a:r>
              <a:rPr lang="en-US" b="1" i="0" err="1">
                <a:solidFill>
                  <a:srgbClr val="1F2328"/>
                </a:solidFill>
                <a:effectLst/>
                <a:latin typeface="-apple-system"/>
              </a:rPr>
              <a:t>absolut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 and local maxima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(peaks) in the protein profiles (for each protein: distribution of its amount in the 25 fractions of each sample)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Fit of the protein profiles (optional)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Comparison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position of the protein peaks in the control versus RNase-treated sample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Definition of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selection criteria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for the selection of the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Application of the defined criteria to automatically identify RNA-dependent proteins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Further analysis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the RNA-dependent proteins and RNA-independent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Make a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coherent report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of your complete analysis and results using R markdown</a:t>
            </a:r>
          </a:p>
        </p:txBody>
      </p:sp>
    </p:spTree>
    <p:extLst>
      <p:ext uri="{BB962C8B-B14F-4D97-AF65-F5344CB8AC3E}">
        <p14:creationId xmlns:p14="http://schemas.microsoft.com/office/powerpoint/2010/main" val="444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DDDB1-23C6-E6A7-9053-6F54DCA5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1D0C1-6C35-76DC-1E1E-5FB4DF26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1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654042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52000">
                    <a:schemeClr val="accent6">
                      <a:lumMod val="40000"/>
                      <a:lumOff val="60000"/>
                    </a:schemeClr>
                  </a:gs>
                  <a:gs pos="26000">
                    <a:srgbClr val="ABE27E"/>
                  </a:gs>
                  <a:gs pos="76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86000">
                    <a:srgbClr val="D67000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63000">
                    <a:schemeClr val="accent2">
                      <a:lumMod val="60000"/>
                      <a:lumOff val="40000"/>
                    </a:schemeClr>
                  </a:gs>
                  <a:gs pos="24000">
                    <a:schemeClr val="accent2">
                      <a:lumMod val="40000"/>
                      <a:lumOff val="6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rgbClr val="ABE27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rgbClr val="D67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50435" y="3454150"/>
              <a:ext cx="940762" cy="839124"/>
            </a:xfrm>
            <a:prstGeom prst="ellipse">
              <a:avLst/>
            </a:prstGeom>
            <a:noFill/>
            <a:ln w="38100">
              <a:solidFill>
                <a:srgbClr val="ABE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AE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EDD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BD1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6C1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67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 dirty="0">
                <a:solidFill>
                  <a:schemeClr val="accent4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340514" y="1246713"/>
            <a:ext cx="1767342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2400">
                <a:solidFill>
                  <a:srgbClr val="385723"/>
                </a:solidFill>
                <a:latin typeface="Arial"/>
                <a:cs typeface="Arial"/>
              </a:rPr>
              <a:t>Milestone 1</a:t>
            </a:r>
          </a:p>
          <a:p>
            <a:endParaRPr lang="de-DE">
              <a:solidFill>
                <a:srgbClr val="3857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err="1">
                <a:latin typeface="Calibri"/>
                <a:cs typeface="Calibri"/>
              </a:rPr>
              <a:t>Preparing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dataset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for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analysis</a:t>
            </a:r>
            <a:r>
              <a:rPr lang="de-DE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2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654042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50435" y="3454150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340514" y="1246713"/>
            <a:ext cx="1767342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2400">
                <a:solidFill>
                  <a:srgbClr val="385723"/>
                </a:solidFill>
                <a:latin typeface="Arial"/>
                <a:cs typeface="Arial"/>
              </a:rPr>
              <a:t>Milestone 1</a:t>
            </a:r>
          </a:p>
          <a:p>
            <a:endParaRPr lang="de-DE">
              <a:solidFill>
                <a:srgbClr val="3857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err="1">
                <a:latin typeface="Calibri"/>
                <a:cs typeface="Calibri"/>
              </a:rPr>
              <a:t>Preparing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dataset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for</a:t>
            </a:r>
            <a:r>
              <a:rPr lang="de-DE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analysis</a:t>
            </a:r>
            <a:r>
              <a:rPr lang="de-DE">
                <a:latin typeface="Calibri"/>
                <a:cs typeface="Calibri"/>
              </a:rPr>
              <a:t> </a:t>
            </a:r>
            <a:endParaRPr lang="en-US">
              <a:latin typeface="Calibri"/>
              <a:cs typeface="Calibri"/>
            </a:endParaRPr>
          </a:p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1301381"/>
                  </p:ext>
                </p:extLst>
              </p:nvPr>
            </p:nvGraphicFramePr>
            <p:xfrm>
              <a:off x="964992" y="3662138"/>
              <a:ext cx="127380" cy="71651"/>
            </p:xfrm>
            <a:graphic>
              <a:graphicData uri="http://schemas.microsoft.com/office/powerpoint/2016/slidezoom">
                <pslz:sldZm>
                  <pslz:sldZmObj sldId="257" cId="3722974610">
                    <pslz:zmPr id="{07B9F0E4-F1DE-499B-97A9-E1F62B22B56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7380" cy="716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3" name="Folienzoom 52">
                <a:extLst>
                  <a:ext uri="{FF2B5EF4-FFF2-40B4-BE49-F238E27FC236}">
                    <a16:creationId xmlns:a16="http://schemas.microsoft.com/office/drawing/2014/main" id="{C9252DD8-74EB-A8E0-73A8-85F73ED2B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992" y="3662138"/>
                <a:ext cx="127380" cy="716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8728529-1B28-BF40-004E-2550F97D3F31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2DF1A53-ADF8-BF97-2317-71A31B731A11}"/>
              </a:ext>
            </a:extLst>
          </p:cNvPr>
          <p:cNvSpPr txBox="1"/>
          <p:nvPr/>
        </p:nvSpPr>
        <p:spPr>
          <a:xfrm>
            <a:off x="15588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5EE7B0-C4BE-B6E8-1B89-CC03AABB5A41}"/>
              </a:ext>
            </a:extLst>
          </p:cNvPr>
          <p:cNvSpPr txBox="1"/>
          <p:nvPr/>
        </p:nvSpPr>
        <p:spPr>
          <a:xfrm>
            <a:off x="71834" y="1719751"/>
            <a:ext cx="1219200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>
                <a:solidFill>
                  <a:srgbClr val="1F2328"/>
                </a:solidFill>
                <a:latin typeface="Arial"/>
                <a:cs typeface="Arial"/>
              </a:rPr>
              <a:t>-&gt; preparing data for analysis</a:t>
            </a:r>
          </a:p>
          <a:p>
            <a:r>
              <a:rPr lang="en-US" sz="2400" b="1" i="0">
                <a:solidFill>
                  <a:srgbClr val="1F2328"/>
                </a:solidFill>
                <a:effectLst/>
                <a:latin typeface="Arial"/>
                <a:cs typeface="Arial"/>
              </a:rPr>
              <a:t>Description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Defining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>
                <a:latin typeface="Arial"/>
                <a:cs typeface="Arial"/>
              </a:rPr>
              <a:t>Data cleanup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Making sure all data is numeric 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Setting zero to NA (to calculate mean and correlation)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Repro</a:t>
            </a:r>
            <a:r>
              <a:rPr lang="en-US" b="1">
                <a:latin typeface="Arial"/>
                <a:cs typeface="Arial"/>
              </a:rPr>
              <a:t>duc</a:t>
            </a:r>
            <a:r>
              <a:rPr lang="en-US" b="1">
                <a:solidFill>
                  <a:srgbClr val="1F2328"/>
                </a:solidFill>
                <a:latin typeface="Arial"/>
                <a:cs typeface="Arial"/>
              </a:rPr>
              <a:t>ibility</a:t>
            </a:r>
            <a:r>
              <a:rPr lang="en-US" sz="1400">
                <a:solidFill>
                  <a:srgbClr val="1F2328"/>
                </a:solidFill>
                <a:latin typeface="Arial"/>
                <a:cs typeface="Arial"/>
              </a:rPr>
              <a:t> </a:t>
            </a:r>
            <a:endParaRPr lang="en-US" sz="1400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Correlation -&gt; what should we do if they do not correlate -&gt; </a:t>
            </a:r>
            <a:r>
              <a:rPr lang="en-US" b="0" i="0" err="1">
                <a:solidFill>
                  <a:srgbClr val="1F2328"/>
                </a:solidFill>
                <a:effectLst/>
                <a:latin typeface="Arial"/>
                <a:cs typeface="Arial"/>
              </a:rPr>
              <a:t>t.test</a:t>
            </a:r>
            <a:r>
              <a:rPr lang="en-US" b="0" i="0">
                <a:solidFill>
                  <a:srgbClr val="1F2328"/>
                </a:solidFill>
                <a:effectLst/>
                <a:latin typeface="Arial"/>
                <a:cs typeface="Arial"/>
              </a:rPr>
              <a:t> with 0.05 p-value =&gt; if failed, then discard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Connection between data and the biology behind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Removing outlier samples </a:t>
            </a:r>
            <a:endParaRPr lang="en-US" b="0" i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F2328"/>
                </a:solidFill>
                <a:latin typeface="Arial"/>
                <a:cs typeface="Arial"/>
              </a:rPr>
              <a:t>Re-ordering rows/columns in meaningful and useful ways</a:t>
            </a:r>
            <a:endParaRPr lang="en-US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7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reduction</a:t>
            </a:r>
            <a:endParaRPr lang="de-DE" sz="1200" err="1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de-DE">
              <a:cs typeface="Calibri" panose="020F0502020204030204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760672"/>
                  </p:ext>
                </p:extLst>
              </p:nvPr>
            </p:nvGraphicFramePr>
            <p:xfrm>
              <a:off x="2450437" y="3662138"/>
              <a:ext cx="81278" cy="45719"/>
            </p:xfrm>
            <a:graphic>
              <a:graphicData uri="http://schemas.microsoft.com/office/powerpoint/2016/slidezoom">
                <pslz:sldZm>
                  <pslz:sldZmObj sldId="274" cId="4126191499">
                    <pslz:zmPr id="{B7E00028-4BA9-48A4-AA5C-7B149743BAF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9C29354C-0923-C7A8-B995-1512F57A2A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0437" y="3662138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5623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262E45-6F84-B680-BE1E-7454197BA102}"/>
              </a:ext>
            </a:extLst>
          </p:cNvPr>
          <p:cNvSpPr txBox="1"/>
          <p:nvPr/>
        </p:nvSpPr>
        <p:spPr>
          <a:xfrm>
            <a:off x="0" y="308177"/>
            <a:ext cx="12176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</a:t>
            </a:r>
            <a:r>
              <a:rPr lang="en-US" sz="4000"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4000" baseline="30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endParaRPr lang="de-DE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6876160-EB0E-89E7-F253-F8DEFBE46DFA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>
            <a:solidFill>
              <a:srgbClr val="38572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34572C8-8239-BE72-95BE-90217558B3CB}"/>
              </a:ext>
            </a:extLst>
          </p:cNvPr>
          <p:cNvSpPr txBox="1"/>
          <p:nvPr/>
        </p:nvSpPr>
        <p:spPr>
          <a:xfrm>
            <a:off x="476250" y="1428749"/>
            <a:ext cx="101516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amount</a:t>
            </a:r>
            <a:r>
              <a:rPr lang="de-DE">
                <a:cs typeface="Calibri"/>
              </a:rPr>
              <a:t> </a:t>
            </a:r>
          </a:p>
          <a:p>
            <a:r>
              <a:rPr lang="de-DE" err="1">
                <a:cs typeface="Calibri"/>
              </a:rPr>
              <a:t>Normalization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replicates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mean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method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Correlation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 (-&gt;</a:t>
            </a:r>
            <a:r>
              <a:rPr lang="de-DE" err="1">
                <a:cs typeface="Calibri"/>
              </a:rPr>
              <a:t>dimension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reduction</a:t>
            </a:r>
            <a:r>
              <a:rPr lang="de-DE">
                <a:cs typeface="Calibri"/>
              </a:rPr>
              <a:t>) (PCA, k-</a:t>
            </a:r>
            <a:r>
              <a:rPr lang="de-DE" err="1">
                <a:cs typeface="Calibri"/>
              </a:rPr>
              <a:t>means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silhouette</a:t>
            </a:r>
            <a:r>
              <a:rPr lang="de-DE">
                <a:cs typeface="Calibri"/>
              </a:rPr>
              <a:t> method)</a:t>
            </a:r>
          </a:p>
          <a:p>
            <a:r>
              <a:rPr lang="de-DE" err="1">
                <a:cs typeface="Calibri"/>
              </a:rPr>
              <a:t>Merge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highly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correlating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 panose="020F0502020204030204"/>
              </a:rPr>
              <a:t> (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= </a:t>
            </a:r>
            <a:r>
              <a:rPr lang="de-DE" err="1">
                <a:cs typeface="Calibri" panose="020F0502020204030204"/>
              </a:rPr>
              <a:t>name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of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merged</a:t>
            </a:r>
            <a:r>
              <a:rPr lang="de-DE">
                <a:cs typeface="Calibri" panose="020F0502020204030204"/>
              </a:rPr>
              <a:t> </a:t>
            </a:r>
            <a:r>
              <a:rPr lang="de-DE" err="1">
                <a:cs typeface="Calibri" panose="020F0502020204030204"/>
              </a:rPr>
              <a:t>proteins</a:t>
            </a:r>
            <a:r>
              <a:rPr lang="de-DE">
                <a:cs typeface="Calibri" panose="020F0502020204030204"/>
              </a:rPr>
              <a:t>)</a:t>
            </a:r>
          </a:p>
          <a:p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619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latin typeface="Arial"/>
                <a:cs typeface="Arial"/>
              </a:rPr>
              <a:t>Make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data</a:t>
            </a:r>
            <a:r>
              <a:rPr lang="de-DE" sz="2000">
                <a:latin typeface="Arial"/>
                <a:cs typeface="Arial"/>
              </a:rPr>
              <a:t> </a:t>
            </a:r>
            <a:r>
              <a:rPr lang="de-DE" sz="2000" err="1">
                <a:latin typeface="Arial"/>
                <a:cs typeface="Arial"/>
              </a:rPr>
              <a:t>steady</a:t>
            </a:r>
            <a:r>
              <a:rPr lang="de-DE" sz="2000">
                <a:latin typeface="Arial"/>
                <a:cs typeface="Arial"/>
              </a:rPr>
              <a:t> 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2176694"/>
                  </p:ext>
                </p:extLst>
              </p:nvPr>
            </p:nvGraphicFramePr>
            <p:xfrm>
              <a:off x="3903846" y="3662138"/>
              <a:ext cx="116764" cy="65680"/>
            </p:xfrm>
            <a:graphic>
              <a:graphicData uri="http://schemas.microsoft.com/office/powerpoint/2016/slidezoom">
                <pslz:sldZm>
                  <pslz:sldZmObj sldId="275" cId="1139936437">
                    <pslz:zmPr id="{84925D8B-CF0F-4E20-96A8-3BF4192DA36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6764" cy="65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CF3E7FDF-1E43-4F33-3977-0CA1EDD6D4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3846" y="3662138"/>
                <a:ext cx="116764" cy="65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406212"/>
      </p:ext>
    </p:extLst>
  </p:cSld>
  <p:clrMapOvr>
    <a:masterClrMapping/>
  </p:clrMapOvr>
  <p:transition spd="slow"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4B8983F-5C17-5272-29C6-6653277B93C8}"/>
              </a:ext>
            </a:extLst>
          </p:cNvPr>
          <p:cNvSpPr txBox="1"/>
          <p:nvPr/>
        </p:nvSpPr>
        <p:spPr>
          <a:xfrm>
            <a:off x="476249" y="401052"/>
            <a:ext cx="100764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identifying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local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maxima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Add </a:t>
            </a:r>
            <a:r>
              <a:rPr lang="de-DE" err="1">
                <a:cs typeface="Calibri"/>
              </a:rPr>
              <a:t>shoulder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regions</a:t>
            </a:r>
            <a:r>
              <a:rPr lang="de-DE">
                <a:cs typeface="Calibri"/>
              </a:rPr>
              <a:t> </a:t>
            </a:r>
            <a:endParaRPr lang="de-DE"/>
          </a:p>
          <a:p>
            <a:r>
              <a:rPr lang="de-DE">
                <a:cs typeface="Calibri"/>
              </a:rPr>
              <a:t>Fitting </a:t>
            </a:r>
            <a:r>
              <a:rPr lang="de-DE" err="1">
                <a:cs typeface="Calibri"/>
              </a:rPr>
              <a:t>gaussian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curves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3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Identification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 RBPs</a:t>
            </a:r>
            <a:endParaRPr lang="de-DE">
              <a:latin typeface="Arial"/>
              <a:cs typeface="Arial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054354"/>
                  </p:ext>
                </p:extLst>
              </p:nvPr>
            </p:nvGraphicFramePr>
            <p:xfrm>
              <a:off x="5364022" y="3643851"/>
              <a:ext cx="117291" cy="65976"/>
            </p:xfrm>
            <a:graphic>
              <a:graphicData uri="http://schemas.microsoft.com/office/powerpoint/2016/slidezoom">
                <pslz:sldZm>
                  <pslz:sldZmObj sldId="276" cId="2154629208">
                    <pslz:zmPr id="{DA3E9F24-5120-4A70-9841-D36562DABE8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291" cy="659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7D22CEF6-A7EE-E6B5-11D2-458F80F17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22" y="3643851"/>
                <a:ext cx="117291" cy="659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663892"/>
      </p:ext>
    </p:extLst>
  </p:cSld>
  <p:clrMapOvr>
    <a:masterClrMapping/>
  </p:clrMapOvr>
  <p:transition spd="slow">
    <p:fade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47FA6-DBAD-F22B-62B7-FF51E809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1158240"/>
            <a:ext cx="6755384" cy="304800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600" b="1" dirty="0"/>
              <a:t>Proteome-wide Screen for RNA-dependent Proteins- </a:t>
            </a:r>
            <a:br>
              <a:rPr lang="en-US" sz="5600" b="1" dirty="0"/>
            </a:br>
            <a:r>
              <a:rPr lang="en-US" sz="5600" b="1" dirty="0"/>
              <a:t>non-synchronized A549 cells</a:t>
            </a:r>
            <a:endParaRPr lang="de-DE" sz="5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A38FF4-D3D5-7FA2-5673-804C75207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  <a:p>
            <a:pPr algn="l"/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Anastasia Möller, Johannes Schadt,         Sylviane </a:t>
            </a:r>
            <a:r>
              <a:rPr lang="de-DE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Verschaeve</a:t>
            </a:r>
            <a:r>
              <a:rPr lang="de-DE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Tine Limberg</a:t>
            </a:r>
          </a:p>
          <a:p>
            <a:pPr algn="l"/>
            <a:endParaRPr lang="de-DE" dirty="0"/>
          </a:p>
          <a:p>
            <a:pPr algn="l"/>
            <a:endParaRPr lang="de-D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FED17-8F7F-612A-9B35-A83F2A066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6" r="985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16B7E3F-C943-77AF-BF51-1397AE9D42C0}"/>
              </a:ext>
            </a:extLst>
          </p:cNvPr>
          <p:cNvSpPr txBox="1"/>
          <p:nvPr/>
        </p:nvSpPr>
        <p:spPr>
          <a:xfrm>
            <a:off x="551447" y="451184"/>
            <a:ext cx="61661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Plotting</a:t>
            </a:r>
            <a:r>
              <a:rPr lang="de-DE">
                <a:cs typeface="Calibri"/>
              </a:rPr>
              <a:t> shift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control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RNase</a:t>
            </a:r>
            <a:r>
              <a:rPr lang="de-DE">
                <a:cs typeface="Calibri"/>
              </a:rPr>
              <a:t> sample</a:t>
            </a:r>
          </a:p>
          <a:p>
            <a:r>
              <a:rPr lang="de-DE" err="1">
                <a:cs typeface="Calibri"/>
              </a:rPr>
              <a:t>Selection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significant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(p-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tests</a:t>
            </a:r>
            <a:r>
              <a:rPr lang="de-DE">
                <a:cs typeface="Calibri"/>
              </a:rPr>
              <a:t>) </a:t>
            </a:r>
          </a:p>
          <a:p>
            <a:r>
              <a:rPr lang="de-DE" err="1">
                <a:cs typeface="Calibri"/>
              </a:rPr>
              <a:t>Comparing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 </a:t>
            </a: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2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/>
                <a:cs typeface="Arial"/>
              </a:rPr>
              <a:t>Milestone</a:t>
            </a:r>
          </a:p>
          <a:p>
            <a:pPr algn="ctr"/>
            <a:endParaRPr lang="de-DE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6534011"/>
                  </p:ext>
                </p:extLst>
              </p:nvPr>
            </p:nvGraphicFramePr>
            <p:xfrm>
              <a:off x="6898042" y="3638835"/>
              <a:ext cx="82855" cy="46606"/>
            </p:xfrm>
            <a:graphic>
              <a:graphicData uri="http://schemas.microsoft.com/office/powerpoint/2016/slidezoom">
                <pslz:sldZm>
                  <pslz:sldZmObj sldId="277" cId="2719094728">
                    <pslz:zmPr id="{69B4BC6B-0946-4E7C-8702-1C1FC3D4D6E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855" cy="466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AA50EAF4-DF5D-5FC0-58B1-A4569A29D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8042" y="3638835"/>
                <a:ext cx="82855" cy="466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701244"/>
      </p:ext>
    </p:extLst>
  </p:cSld>
  <p:clrMapOvr>
    <a:masterClrMapping/>
  </p:clrMapOvr>
  <p:transition spd="slow">
    <p:fade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815EB12-56D4-5F3A-927C-332EB5AAABA2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F7C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05F3D0-A3C3-C02A-0094-7297461DC620}"/>
              </a:ext>
            </a:extLst>
          </p:cNvPr>
          <p:cNvSpPr txBox="1"/>
          <p:nvPr/>
        </p:nvSpPr>
        <p:spPr>
          <a:xfrm>
            <a:off x="1403684" y="1228224"/>
            <a:ext cx="92242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err="1">
                <a:cs typeface="Calibri"/>
              </a:rPr>
              <a:t>Defining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shifts</a:t>
            </a:r>
            <a:r>
              <a:rPr lang="de-DE">
                <a:cs typeface="Calibri"/>
              </a:rPr>
              <a:t> in </a:t>
            </a:r>
            <a:r>
              <a:rPr lang="de-DE" err="1">
                <a:cs typeface="Calibri"/>
              </a:rPr>
              <a:t>left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right</a:t>
            </a:r>
            <a:r>
              <a:rPr lang="de-DE">
                <a:cs typeface="Calibri"/>
              </a:rPr>
              <a:t> shift </a:t>
            </a:r>
          </a:p>
          <a:p>
            <a:r>
              <a:rPr lang="de-DE" err="1">
                <a:cs typeface="Calibri"/>
              </a:rPr>
              <a:t>Comparison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databases</a:t>
            </a:r>
            <a:r>
              <a:rPr lang="de-DE">
                <a:cs typeface="Calibri"/>
              </a:rPr>
              <a:t> (20 </a:t>
            </a:r>
            <a:r>
              <a:rPr lang="de-DE" err="1">
                <a:cs typeface="Calibri"/>
              </a:rPr>
              <a:t>example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proteins</a:t>
            </a:r>
            <a:r>
              <a:rPr lang="de-DE">
                <a:cs typeface="Calibri"/>
              </a:rPr>
              <a:t>) </a:t>
            </a:r>
          </a:p>
          <a:p>
            <a:r>
              <a:rPr lang="de-DE">
                <a:cs typeface="Calibri"/>
              </a:rPr>
              <a:t>Plot </a:t>
            </a:r>
            <a:r>
              <a:rPr lang="de-DE" err="1">
                <a:cs typeface="Calibri"/>
              </a:rPr>
              <a:t>overview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different shift </a:t>
            </a:r>
            <a:r>
              <a:rPr lang="de-DE" err="1">
                <a:cs typeface="Calibri"/>
              </a:rPr>
              <a:t>categories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9094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851096"/>
                  </p:ext>
                </p:extLst>
              </p:nvPr>
            </p:nvGraphicFramePr>
            <p:xfrm>
              <a:off x="8447862" y="3643851"/>
              <a:ext cx="36000" cy="20250"/>
            </p:xfrm>
            <a:graphic>
              <a:graphicData uri="http://schemas.microsoft.com/office/powerpoint/2016/slidezoom">
                <pslz:sldZm>
                  <pslz:sldZmObj sldId="278" cId="891230913">
                    <pslz:zmPr id="{EF6E2FF6-6B31-466A-8401-82266114E73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FEBAEB-DD3F-631F-7CDC-5B5FC078B9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7862" y="3643851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22550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6872F02-B861-560E-1598-A46B7548DFD8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69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0D0B2-600A-A8DD-CD3B-733A05403597}"/>
              </a:ext>
            </a:extLst>
          </p:cNvPr>
          <p:cNvSpPr txBox="1"/>
          <p:nvPr/>
        </p:nvSpPr>
        <p:spPr>
          <a:xfrm>
            <a:off x="1654342" y="827171"/>
            <a:ext cx="9023684" cy="4887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D352-EBF0-C1D5-E02F-58BF1FF702EC}"/>
              </a:ext>
            </a:extLst>
          </p:cNvPr>
          <p:cNvSpPr txBox="1"/>
          <p:nvPr/>
        </p:nvSpPr>
        <p:spPr>
          <a:xfrm>
            <a:off x="2055394" y="877302"/>
            <a:ext cx="8572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Regression </a:t>
            </a:r>
            <a:r>
              <a:rPr lang="de-DE" err="1">
                <a:cs typeface="Calibri"/>
              </a:rPr>
              <a:t>model</a:t>
            </a:r>
            <a:r>
              <a:rPr lang="de-DE">
                <a:cs typeface="Calibri"/>
              </a:rPr>
              <a:t> </a:t>
            </a:r>
          </a:p>
          <a:p>
            <a:r>
              <a:rPr lang="de-DE">
                <a:cs typeface="Calibri"/>
              </a:rPr>
              <a:t>Connection </a:t>
            </a:r>
            <a:r>
              <a:rPr lang="de-DE" err="1">
                <a:cs typeface="Calibri"/>
              </a:rPr>
              <a:t>between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protein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results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specific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examples</a:t>
            </a:r>
            <a:r>
              <a:rPr lang="de-DE">
                <a:cs typeface="Calibri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89123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8665506"/>
                  </p:ext>
                </p:extLst>
              </p:nvPr>
            </p:nvGraphicFramePr>
            <p:xfrm>
              <a:off x="9938253" y="3633726"/>
              <a:ext cx="36000" cy="20250"/>
            </p:xfrm>
            <a:graphic>
              <a:graphicData uri="http://schemas.microsoft.com/office/powerpoint/2016/slidezoom">
                <pslz:sldZm>
                  <pslz:sldZmObj sldId="279" cId="3115936000">
                    <pslz:zmPr id="{A228CA8D-EA2D-4D17-B7B5-4DA76C1E22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" cy="2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714913-F991-4827-041A-537731C62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8253" y="3633726"/>
                <a:ext cx="36000" cy="2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0726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86822AA-FA0C-5B47-E349-A39025FB1A1D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E59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547789-2B81-9E7D-A75C-19CDDD056AC5}"/>
              </a:ext>
            </a:extLst>
          </p:cNvPr>
          <p:cNvSpPr txBox="1"/>
          <p:nvPr/>
        </p:nvSpPr>
        <p:spPr>
          <a:xfrm>
            <a:off x="1679407" y="1002631"/>
            <a:ext cx="93996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Project </a:t>
            </a:r>
            <a:r>
              <a:rPr lang="de-DE" err="1">
                <a:cs typeface="Calibri"/>
              </a:rPr>
              <a:t>report</a:t>
            </a:r>
            <a:r>
              <a:rPr lang="de-DE">
                <a:cs typeface="Calibri"/>
              </a:rPr>
              <a:t> (</a:t>
            </a:r>
            <a:r>
              <a:rPr lang="de-DE" err="1">
                <a:cs typeface="Calibri"/>
              </a:rPr>
              <a:t>pdf</a:t>
            </a:r>
            <a:r>
              <a:rPr lang="de-DE">
                <a:cs typeface="Calibri"/>
              </a:rPr>
              <a:t>)</a:t>
            </a:r>
          </a:p>
          <a:p>
            <a:r>
              <a:rPr lang="de-DE">
                <a:cs typeface="Calibri"/>
              </a:rPr>
              <a:t>Final </a:t>
            </a:r>
            <a:r>
              <a:rPr lang="de-DE" err="1">
                <a:cs typeface="Calibri"/>
              </a:rPr>
              <a:t>presentation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593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6DC1F4-E535-AC3D-BD27-F293F35BA79F}"/>
              </a:ext>
            </a:extLst>
          </p:cNvPr>
          <p:cNvSpPr txBox="1"/>
          <p:nvPr/>
        </p:nvSpPr>
        <p:spPr>
          <a:xfrm>
            <a:off x="0" y="26122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TIMELINE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60900B-8F5E-91AD-0AC2-C90A7FADA2E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AD2B47D-96A2-F5C2-3396-43A3849873E8}"/>
              </a:ext>
            </a:extLst>
          </p:cNvPr>
          <p:cNvGrpSpPr/>
          <p:nvPr/>
        </p:nvGrpSpPr>
        <p:grpSpPr>
          <a:xfrm>
            <a:off x="53454" y="2779538"/>
            <a:ext cx="12098739" cy="1746914"/>
            <a:chOff x="326666" y="3219022"/>
            <a:chExt cx="11541219" cy="130376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3FDB9A1-4D79-F56E-AE39-92F7571EEB8F}"/>
                </a:ext>
              </a:extLst>
            </p:cNvPr>
            <p:cNvGrpSpPr/>
            <p:nvPr/>
          </p:nvGrpSpPr>
          <p:grpSpPr>
            <a:xfrm>
              <a:off x="401592" y="3219022"/>
              <a:ext cx="11388816" cy="1303763"/>
              <a:chOff x="873456" y="1731416"/>
              <a:chExt cx="11388816" cy="1303763"/>
            </a:xfrm>
          </p:grpSpPr>
          <p:sp>
            <p:nvSpPr>
              <p:cNvPr id="20" name="Freihandform: Form 22" descr="Zeitachse ">
                <a:extLst>
                  <a:ext uri="{FF2B5EF4-FFF2-40B4-BE49-F238E27FC236}">
                    <a16:creationId xmlns:a16="http://schemas.microsoft.com/office/drawing/2014/main" id="{B2118D8E-9EE1-7610-435E-2A90A3DADB3A}"/>
                  </a:ext>
                </a:extLst>
              </p:cNvPr>
              <p:cNvSpPr/>
              <p:nvPr/>
            </p:nvSpPr>
            <p:spPr>
              <a:xfrm flipH="1" flipV="1">
                <a:off x="873456" y="1745064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71000">
                    <a:schemeClr val="accent4">
                      <a:lumMod val="75000"/>
                    </a:schemeClr>
                  </a:gs>
                  <a:gs pos="29000">
                    <a:schemeClr val="accent6">
                      <a:lumMod val="60000"/>
                      <a:lumOff val="40000"/>
                    </a:schemeClr>
                  </a:gs>
                  <a:gs pos="18000">
                    <a:schemeClr val="accent6">
                      <a:lumMod val="75000"/>
                    </a:schemeClr>
                  </a:gs>
                  <a:gs pos="81000">
                    <a:schemeClr val="accent4">
                      <a:lumMod val="60000"/>
                      <a:lumOff val="4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Freihandform: Form 22" descr="Zeitachse ">
                <a:extLst>
                  <a:ext uri="{FF2B5EF4-FFF2-40B4-BE49-F238E27FC236}">
                    <a16:creationId xmlns:a16="http://schemas.microsoft.com/office/drawing/2014/main" id="{B3D93231-0E47-E5BC-4FB0-AC46E0784D5E}"/>
                  </a:ext>
                </a:extLst>
              </p:cNvPr>
              <p:cNvSpPr/>
              <p:nvPr/>
            </p:nvSpPr>
            <p:spPr>
              <a:xfrm flipH="1" flipV="1">
                <a:off x="6539002" y="1731416"/>
                <a:ext cx="5723270" cy="1290115"/>
              </a:xfrm>
              <a:custGeom>
                <a:avLst/>
                <a:gdLst>
                  <a:gd name="connsiteX0" fmla="*/ 1192508 w 9252295"/>
                  <a:gd name="connsiteY0" fmla="*/ 2410190 h 2410190"/>
                  <a:gd name="connsiteX1" fmla="*/ 0 w 9252295"/>
                  <a:gd name="connsiteY1" fmla="*/ 1217682 h 2410190"/>
                  <a:gd name="connsiteX2" fmla="*/ 1107 w 9252295"/>
                  <a:gd name="connsiteY2" fmla="*/ 1206703 h 2410190"/>
                  <a:gd name="connsiteX3" fmla="*/ 96158 w 9252295"/>
                  <a:gd name="connsiteY3" fmla="*/ 1206703 h 2410190"/>
                  <a:gd name="connsiteX4" fmla="*/ 95051 w 9252295"/>
                  <a:gd name="connsiteY4" fmla="*/ 1217682 h 2410190"/>
                  <a:gd name="connsiteX5" fmla="*/ 1192508 w 9252295"/>
                  <a:gd name="connsiteY5" fmla="*/ 2315139 h 2410190"/>
                  <a:gd name="connsiteX6" fmla="*/ 2289965 w 9252295"/>
                  <a:gd name="connsiteY6" fmla="*/ 1217682 h 2410190"/>
                  <a:gd name="connsiteX7" fmla="*/ 2289554 w 9252295"/>
                  <a:gd name="connsiteY7" fmla="*/ 1209531 h 2410190"/>
                  <a:gd name="connsiteX8" fmla="*/ 2290085 w 9252295"/>
                  <a:gd name="connsiteY8" fmla="*/ 1209531 h 2410190"/>
                  <a:gd name="connsiteX9" fmla="*/ 2295831 w 9252295"/>
                  <a:gd name="connsiteY9" fmla="*/ 1095755 h 2410190"/>
                  <a:gd name="connsiteX10" fmla="*/ 3482182 w 9252295"/>
                  <a:gd name="connsiteY10" fmla="*/ 25174 h 2410190"/>
                  <a:gd name="connsiteX11" fmla="*/ 4668533 w 9252295"/>
                  <a:gd name="connsiteY11" fmla="*/ 1095755 h 2410190"/>
                  <a:gd name="connsiteX12" fmla="*/ 4674278 w 9252295"/>
                  <a:gd name="connsiteY12" fmla="*/ 1209531 h 2410190"/>
                  <a:gd name="connsiteX13" fmla="*/ 4673516 w 9252295"/>
                  <a:gd name="connsiteY13" fmla="*/ 1209531 h 2410190"/>
                  <a:gd name="connsiteX14" fmla="*/ 4678322 w 9252295"/>
                  <a:gd name="connsiteY14" fmla="*/ 1304717 h 2410190"/>
                  <a:gd name="connsiteX15" fmla="*/ 5770114 w 9252295"/>
                  <a:gd name="connsiteY15" fmla="*/ 2289966 h 2410190"/>
                  <a:gd name="connsiteX16" fmla="*/ 6861904 w 9252295"/>
                  <a:gd name="connsiteY16" fmla="*/ 1304717 h 2410190"/>
                  <a:gd name="connsiteX17" fmla="*/ 6867159 w 9252295"/>
                  <a:gd name="connsiteY17" fmla="*/ 1200660 h 2410190"/>
                  <a:gd name="connsiteX18" fmla="*/ 6867690 w 9252295"/>
                  <a:gd name="connsiteY18" fmla="*/ 1200660 h 2410190"/>
                  <a:gd name="connsiteX19" fmla="*/ 6867279 w 9252295"/>
                  <a:gd name="connsiteY19" fmla="*/ 1192508 h 2410190"/>
                  <a:gd name="connsiteX20" fmla="*/ 8059787 w 9252295"/>
                  <a:gd name="connsiteY20" fmla="*/ 0 h 2410190"/>
                  <a:gd name="connsiteX21" fmla="*/ 9252295 w 9252295"/>
                  <a:gd name="connsiteY21" fmla="*/ 1192508 h 2410190"/>
                  <a:gd name="connsiteX22" fmla="*/ 9251964 w 9252295"/>
                  <a:gd name="connsiteY22" fmla="*/ 1195794 h 2410190"/>
                  <a:gd name="connsiteX23" fmla="*/ 9156913 w 9252295"/>
                  <a:gd name="connsiteY23" fmla="*/ 1195794 h 2410190"/>
                  <a:gd name="connsiteX24" fmla="*/ 9157244 w 9252295"/>
                  <a:gd name="connsiteY24" fmla="*/ 1192508 h 2410190"/>
                  <a:gd name="connsiteX25" fmla="*/ 8059787 w 9252295"/>
                  <a:gd name="connsiteY25" fmla="*/ 95051 h 2410190"/>
                  <a:gd name="connsiteX26" fmla="*/ 6962330 w 9252295"/>
                  <a:gd name="connsiteY26" fmla="*/ 1192508 h 2410190"/>
                  <a:gd name="connsiteX27" fmla="*/ 6962741 w 9252295"/>
                  <a:gd name="connsiteY27" fmla="*/ 1200660 h 2410190"/>
                  <a:gd name="connsiteX28" fmla="*/ 6962209 w 9252295"/>
                  <a:gd name="connsiteY28" fmla="*/ 1200660 h 2410190"/>
                  <a:gd name="connsiteX29" fmla="*/ 6956464 w 9252295"/>
                  <a:gd name="connsiteY29" fmla="*/ 1314435 h 2410190"/>
                  <a:gd name="connsiteX30" fmla="*/ 5770114 w 9252295"/>
                  <a:gd name="connsiteY30" fmla="*/ 2385016 h 2410190"/>
                  <a:gd name="connsiteX31" fmla="*/ 4583763 w 9252295"/>
                  <a:gd name="connsiteY31" fmla="*/ 1314435 h 2410190"/>
                  <a:gd name="connsiteX32" fmla="*/ 4578017 w 9252295"/>
                  <a:gd name="connsiteY32" fmla="*/ 1200660 h 2410190"/>
                  <a:gd name="connsiteX33" fmla="*/ 4578780 w 9252295"/>
                  <a:gd name="connsiteY33" fmla="*/ 1200660 h 2410190"/>
                  <a:gd name="connsiteX34" fmla="*/ 4573974 w 9252295"/>
                  <a:gd name="connsiteY34" fmla="*/ 1105474 h 2410190"/>
                  <a:gd name="connsiteX35" fmla="*/ 3482182 w 9252295"/>
                  <a:gd name="connsiteY35" fmla="*/ 120225 h 2410190"/>
                  <a:gd name="connsiteX36" fmla="*/ 2390391 w 9252295"/>
                  <a:gd name="connsiteY36" fmla="*/ 1105474 h 2410190"/>
                  <a:gd name="connsiteX37" fmla="*/ 2385136 w 9252295"/>
                  <a:gd name="connsiteY37" fmla="*/ 1209531 h 2410190"/>
                  <a:gd name="connsiteX38" fmla="*/ 2384604 w 9252295"/>
                  <a:gd name="connsiteY38" fmla="*/ 1209531 h 2410190"/>
                  <a:gd name="connsiteX39" fmla="*/ 2385016 w 9252295"/>
                  <a:gd name="connsiteY39" fmla="*/ 1217682 h 2410190"/>
                  <a:gd name="connsiteX40" fmla="*/ 1192508 w 9252295"/>
                  <a:gd name="connsiteY40" fmla="*/ 2410190 h 24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252295" h="2410190">
                    <a:moveTo>
                      <a:pt x="1192508" y="2410190"/>
                    </a:moveTo>
                    <a:cubicBezTo>
                      <a:pt x="533904" y="2410190"/>
                      <a:pt x="0" y="1876286"/>
                      <a:pt x="0" y="1217682"/>
                    </a:cubicBezTo>
                    <a:lnTo>
                      <a:pt x="1107" y="1206703"/>
                    </a:lnTo>
                    <a:lnTo>
                      <a:pt x="96158" y="1206703"/>
                    </a:lnTo>
                    <a:lnTo>
                      <a:pt x="95051" y="1217682"/>
                    </a:lnTo>
                    <a:cubicBezTo>
                      <a:pt x="95051" y="1823791"/>
                      <a:pt x="586400" y="2315139"/>
                      <a:pt x="1192508" y="2315139"/>
                    </a:cubicBezTo>
                    <a:cubicBezTo>
                      <a:pt x="1798616" y="2315139"/>
                      <a:pt x="2289965" y="1823791"/>
                      <a:pt x="2289965" y="1217682"/>
                    </a:cubicBezTo>
                    <a:lnTo>
                      <a:pt x="2289554" y="1209531"/>
                    </a:lnTo>
                    <a:lnTo>
                      <a:pt x="2290085" y="1209531"/>
                    </a:lnTo>
                    <a:lnTo>
                      <a:pt x="2295831" y="1095755"/>
                    </a:lnTo>
                    <a:cubicBezTo>
                      <a:pt x="2356899" y="494427"/>
                      <a:pt x="2864742" y="25174"/>
                      <a:pt x="3482182" y="25174"/>
                    </a:cubicBezTo>
                    <a:cubicBezTo>
                      <a:pt x="4099623" y="25174"/>
                      <a:pt x="4607465" y="494427"/>
                      <a:pt x="4668533" y="1095755"/>
                    </a:cubicBezTo>
                    <a:lnTo>
                      <a:pt x="4674278" y="1209531"/>
                    </a:lnTo>
                    <a:lnTo>
                      <a:pt x="4673516" y="1209531"/>
                    </a:lnTo>
                    <a:lnTo>
                      <a:pt x="4678322" y="1304717"/>
                    </a:lnTo>
                    <a:cubicBezTo>
                      <a:pt x="4734523" y="1858116"/>
                      <a:pt x="5201886" y="2289966"/>
                      <a:pt x="5770114" y="2289966"/>
                    </a:cubicBezTo>
                    <a:cubicBezTo>
                      <a:pt x="6338340" y="2289966"/>
                      <a:pt x="6805704" y="1858116"/>
                      <a:pt x="6861904" y="1304717"/>
                    </a:cubicBezTo>
                    <a:lnTo>
                      <a:pt x="6867159" y="1200660"/>
                    </a:lnTo>
                    <a:lnTo>
                      <a:pt x="6867690" y="1200660"/>
                    </a:lnTo>
                    <a:lnTo>
                      <a:pt x="6867279" y="1192508"/>
                    </a:lnTo>
                    <a:cubicBezTo>
                      <a:pt x="6867279" y="533905"/>
                      <a:pt x="7401183" y="0"/>
                      <a:pt x="8059787" y="0"/>
                    </a:cubicBezTo>
                    <a:cubicBezTo>
                      <a:pt x="8718390" y="0"/>
                      <a:pt x="9252295" y="533905"/>
                      <a:pt x="9252295" y="1192508"/>
                    </a:cubicBezTo>
                    <a:lnTo>
                      <a:pt x="9251964" y="1195794"/>
                    </a:lnTo>
                    <a:lnTo>
                      <a:pt x="9156913" y="1195794"/>
                    </a:lnTo>
                    <a:lnTo>
                      <a:pt x="9157244" y="1192508"/>
                    </a:lnTo>
                    <a:cubicBezTo>
                      <a:pt x="9157244" y="586400"/>
                      <a:pt x="8665895" y="95051"/>
                      <a:pt x="8059787" y="95051"/>
                    </a:cubicBezTo>
                    <a:cubicBezTo>
                      <a:pt x="7453679" y="95051"/>
                      <a:pt x="6962330" y="586400"/>
                      <a:pt x="6962330" y="1192508"/>
                    </a:cubicBezTo>
                    <a:lnTo>
                      <a:pt x="6962741" y="1200660"/>
                    </a:lnTo>
                    <a:lnTo>
                      <a:pt x="6962209" y="1200660"/>
                    </a:lnTo>
                    <a:lnTo>
                      <a:pt x="6956464" y="1314435"/>
                    </a:lnTo>
                    <a:cubicBezTo>
                      <a:pt x="6895396" y="1915764"/>
                      <a:pt x="6387554" y="2385016"/>
                      <a:pt x="5770114" y="2385016"/>
                    </a:cubicBezTo>
                    <a:cubicBezTo>
                      <a:pt x="5152672" y="2385016"/>
                      <a:pt x="4644831" y="1915764"/>
                      <a:pt x="4583763" y="1314435"/>
                    </a:cubicBezTo>
                    <a:lnTo>
                      <a:pt x="4578017" y="1200660"/>
                    </a:lnTo>
                    <a:lnTo>
                      <a:pt x="4578780" y="1200660"/>
                    </a:lnTo>
                    <a:lnTo>
                      <a:pt x="4573974" y="1105474"/>
                    </a:lnTo>
                    <a:cubicBezTo>
                      <a:pt x="4517772" y="552075"/>
                      <a:pt x="4050409" y="120225"/>
                      <a:pt x="3482182" y="120225"/>
                    </a:cubicBezTo>
                    <a:cubicBezTo>
                      <a:pt x="2913956" y="120225"/>
                      <a:pt x="2446592" y="552075"/>
                      <a:pt x="2390391" y="1105474"/>
                    </a:cubicBezTo>
                    <a:lnTo>
                      <a:pt x="2385136" y="1209531"/>
                    </a:lnTo>
                    <a:lnTo>
                      <a:pt x="2384604" y="1209531"/>
                    </a:lnTo>
                    <a:lnTo>
                      <a:pt x="2385016" y="1217682"/>
                    </a:lnTo>
                    <a:cubicBezTo>
                      <a:pt x="2385016" y="1876286"/>
                      <a:pt x="1851111" y="2410190"/>
                      <a:pt x="1192508" y="2410190"/>
                    </a:cubicBezTo>
                    <a:close/>
                  </a:path>
                </a:pathLst>
              </a:custGeom>
              <a:gradFill flip="none" rotWithShape="1">
                <a:gsLst>
                  <a:gs pos="67000">
                    <a:srgbClr val="C55A11"/>
                  </a:gs>
                  <a:gs pos="0">
                    <a:schemeClr val="accent4">
                      <a:lumMod val="60000"/>
                      <a:lumOff val="40000"/>
                    </a:schemeClr>
                  </a:gs>
                  <a:gs pos="27000">
                    <a:schemeClr val="accent2">
                      <a:lumMod val="60000"/>
                      <a:lumOff val="40000"/>
                    </a:schemeClr>
                  </a:gs>
                  <a:gs pos="8000">
                    <a:schemeClr val="accent2">
                      <a:lumMod val="40000"/>
                      <a:lumOff val="60000"/>
                    </a:schemeClr>
                  </a:gs>
                  <a:gs pos="87000">
                    <a:schemeClr val="accent2">
                      <a:lumMod val="50000"/>
                    </a:schemeClr>
                  </a:gs>
                </a:gsLst>
                <a:lin ang="10800000" scaled="0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de-DE" sz="40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" name="Ellipse 22" descr="Zeitachsenendpunkte">
              <a:extLst>
                <a:ext uri="{FF2B5EF4-FFF2-40B4-BE49-F238E27FC236}">
                  <a16:creationId xmlns:a16="http://schemas.microsoft.com/office/drawing/2014/main" id="{9A649793-D42F-93F3-7602-1DEFB88860D8}"/>
                </a:ext>
              </a:extLst>
            </p:cNvPr>
            <p:cNvSpPr/>
            <p:nvPr/>
          </p:nvSpPr>
          <p:spPr>
            <a:xfrm>
              <a:off x="326666" y="3727737"/>
              <a:ext cx="218092" cy="21809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4" name="Ellipse 23" descr="Zeitachsenendpunkte">
              <a:extLst>
                <a:ext uri="{FF2B5EF4-FFF2-40B4-BE49-F238E27FC236}">
                  <a16:creationId xmlns:a16="http://schemas.microsoft.com/office/drawing/2014/main" id="{5DBD8E1B-2148-BFCC-9752-9E256BB314ED}"/>
                </a:ext>
              </a:extLst>
            </p:cNvPr>
            <p:cNvSpPr/>
            <p:nvPr/>
          </p:nvSpPr>
          <p:spPr>
            <a:xfrm>
              <a:off x="11649793" y="3736833"/>
              <a:ext cx="218092" cy="21809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CBC6A2-8EF2-528A-0B31-045E169A4D96}"/>
                </a:ext>
              </a:extLst>
            </p:cNvPr>
            <p:cNvSpPr/>
            <p:nvPr/>
          </p:nvSpPr>
          <p:spPr>
            <a:xfrm>
              <a:off x="68819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34032A3-201C-E432-BDCA-87AADF4596C9}"/>
                </a:ext>
              </a:extLst>
            </p:cNvPr>
            <p:cNvSpPr/>
            <p:nvPr/>
          </p:nvSpPr>
          <p:spPr>
            <a:xfrm>
              <a:off x="2089365" y="341577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EC3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43A641A-8E78-BCD7-7E85-8EDC691358BA}"/>
                </a:ext>
              </a:extLst>
            </p:cNvPr>
            <p:cNvSpPr/>
            <p:nvPr/>
          </p:nvSpPr>
          <p:spPr>
            <a:xfrm>
              <a:off x="3490535" y="3417221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BB9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97C4F9E-AC51-095D-1E37-C0A1A330DAB1}"/>
                </a:ext>
              </a:extLst>
            </p:cNvPr>
            <p:cNvSpPr/>
            <p:nvPr/>
          </p:nvSpPr>
          <p:spPr>
            <a:xfrm>
              <a:off x="492213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F7BD3CE-BBDE-1EC2-CEC1-8CA273ACEDC7}"/>
                </a:ext>
              </a:extLst>
            </p:cNvPr>
            <p:cNvSpPr/>
            <p:nvPr/>
          </p:nvSpPr>
          <p:spPr>
            <a:xfrm>
              <a:off x="6323308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7C3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E52A2C8-37F9-BB1B-64DF-2B6F9F8A6F6E}"/>
                </a:ext>
              </a:extLst>
            </p:cNvPr>
            <p:cNvSpPr/>
            <p:nvPr/>
          </p:nvSpPr>
          <p:spPr>
            <a:xfrm>
              <a:off x="7752807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596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F7660F3-B241-90FC-3A81-871714BB1A7F}"/>
                </a:ext>
              </a:extLst>
            </p:cNvPr>
            <p:cNvSpPr/>
            <p:nvPr/>
          </p:nvSpPr>
          <p:spPr>
            <a:xfrm>
              <a:off x="9190526" y="3414568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961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32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3200">
                <a:solidFill>
                  <a:schemeClr val="accent4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9266791-BE1A-D07B-5420-629BF88FF74D}"/>
                </a:ext>
              </a:extLst>
            </p:cNvPr>
            <p:cNvSpPr/>
            <p:nvPr/>
          </p:nvSpPr>
          <p:spPr>
            <a:xfrm>
              <a:off x="10587684" y="3392227"/>
              <a:ext cx="940762" cy="8391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  <a:p>
              <a:pPr algn="ctr"/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2800" baseline="30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endParaRPr lang="de-DE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AB64B746-DF94-8C3F-C250-F0ABA0971E95}"/>
              </a:ext>
            </a:extLst>
          </p:cNvPr>
          <p:cNvSpPr txBox="1"/>
          <p:nvPr/>
        </p:nvSpPr>
        <p:spPr>
          <a:xfrm>
            <a:off x="2726" y="1287213"/>
            <a:ext cx="178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D4BEBC3-D6F2-BF6D-E3CE-9B15EACA62BE}"/>
              </a:ext>
            </a:extLst>
          </p:cNvPr>
          <p:cNvSpPr txBox="1"/>
          <p:nvPr/>
        </p:nvSpPr>
        <p:spPr>
          <a:xfrm>
            <a:off x="1521772" y="4510179"/>
            <a:ext cx="1745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ADC5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4D68BA5-A461-B5DB-5077-2B7F34EBA3C7}"/>
              </a:ext>
            </a:extLst>
          </p:cNvPr>
          <p:cNvSpPr txBox="1"/>
          <p:nvPr/>
        </p:nvSpPr>
        <p:spPr>
          <a:xfrm>
            <a:off x="3156968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BB9C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729D82-E927-5DC3-E1F2-9627420BFF51}"/>
              </a:ext>
            </a:extLst>
          </p:cNvPr>
          <p:cNvSpPr txBox="1"/>
          <p:nvPr/>
        </p:nvSpPr>
        <p:spPr>
          <a:xfrm>
            <a:off x="4499641" y="4505979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FD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B2E7B8-23BB-F5B1-816C-9B0F8AA753B8}"/>
              </a:ext>
            </a:extLst>
          </p:cNvPr>
          <p:cNvSpPr txBox="1"/>
          <p:nvPr/>
        </p:nvSpPr>
        <p:spPr>
          <a:xfrm>
            <a:off x="7467051" y="4519625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E596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AFC0E9B-F9B1-8E00-5A41-FA390CBD945A}"/>
              </a:ext>
            </a:extLst>
          </p:cNvPr>
          <p:cNvSpPr txBox="1"/>
          <p:nvPr/>
        </p:nvSpPr>
        <p:spPr>
          <a:xfrm>
            <a:off x="10438872" y="4512800"/>
            <a:ext cx="1728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843C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F5E2B9-B334-2128-AA89-34CB39B54683}"/>
              </a:ext>
            </a:extLst>
          </p:cNvPr>
          <p:cNvSpPr txBox="1"/>
          <p:nvPr/>
        </p:nvSpPr>
        <p:spPr>
          <a:xfrm>
            <a:off x="5975902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F7C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CB3361-B1B6-D54D-71A9-63AF218246EC}"/>
              </a:ext>
            </a:extLst>
          </p:cNvPr>
          <p:cNvSpPr txBox="1"/>
          <p:nvPr/>
        </p:nvSpPr>
        <p:spPr>
          <a:xfrm>
            <a:off x="8981626" y="1287213"/>
            <a:ext cx="1713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>
                <a:solidFill>
                  <a:srgbClr val="C65B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861846"/>
                  </p:ext>
                </p:extLst>
              </p:nvPr>
            </p:nvGraphicFramePr>
            <p:xfrm>
              <a:off x="11318242" y="3473354"/>
              <a:ext cx="81278" cy="45719"/>
            </p:xfrm>
            <a:graphic>
              <a:graphicData uri="http://schemas.microsoft.com/office/powerpoint/2016/slidezoom">
                <pslz:sldZm>
                  <pslz:sldZmObj sldId="280" cId="3959712910">
                    <pslz:zmPr id="{4062BD52-90C9-49CF-B8D1-E2D5E556FC8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8" cy="457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8E03CE1-7D00-C984-5524-A9796C5AD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8242" y="3473354"/>
                <a:ext cx="81278" cy="457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159786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81676F96-764E-F8F9-0082-CBBEA132BFA5}"/>
              </a:ext>
            </a:extLst>
          </p:cNvPr>
          <p:cNvSpPr/>
          <p:nvPr/>
        </p:nvSpPr>
        <p:spPr>
          <a:xfrm>
            <a:off x="-594886" y="-807193"/>
            <a:ext cx="13381771" cy="8898058"/>
          </a:xfrm>
          <a:prstGeom prst="ellipse">
            <a:avLst/>
          </a:prstGeom>
          <a:noFill/>
          <a:ln w="76200">
            <a:solidFill>
              <a:srgbClr val="C65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76FDB4-9780-119B-C921-33309AB76FA4}"/>
              </a:ext>
            </a:extLst>
          </p:cNvPr>
          <p:cNvSpPr txBox="1"/>
          <p:nvPr/>
        </p:nvSpPr>
        <p:spPr>
          <a:xfrm>
            <a:off x="2080460" y="852237"/>
            <a:ext cx="7645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Buffer </a:t>
            </a:r>
            <a:r>
              <a:rPr lang="de-DE" err="1">
                <a:cs typeface="Calibri"/>
              </a:rPr>
              <a:t>weeks</a:t>
            </a:r>
            <a:r>
              <a:rPr lang="de-DE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971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1CFE70-AFBE-A8F7-44C0-3E919264BD8D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C373A59-F20E-B3D7-6031-AE140AE51E1B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4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24467-19FA-3AB2-C297-E917338A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2" y="1392051"/>
            <a:ext cx="4655057" cy="27351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`</a:t>
            </a:r>
            <a:r>
              <a:rPr lang="en-US" i="1" dirty="0"/>
              <a:t>We can only start to imagine the many opportunities that lie ahead</a:t>
            </a:r>
            <a:r>
              <a:rPr lang="en-US" dirty="0"/>
              <a:t>´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204DF554-5346-7423-F805-85910F50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3" r="148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D70C09-4BBE-A810-32C5-AA8A2AAAD617}"/>
              </a:ext>
            </a:extLst>
          </p:cNvPr>
          <p:cNvSpPr txBox="1"/>
          <p:nvPr/>
        </p:nvSpPr>
        <p:spPr>
          <a:xfrm>
            <a:off x="890338" y="4709652"/>
            <a:ext cx="335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/>
              <a:t>F. Gebauer et. al (2020). RNA-binding proteins in human genetic disease 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487788-3E63-09BE-5481-5C6443302741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26FEF6B-EB0F-2499-47AE-92C9117F4BE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9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9F6FC3-3BA2-8D12-E447-4792831B62D0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5CC199C-6872-2502-E551-C20E4DBE0686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99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05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RBP</a:t>
            </a:r>
            <a:endParaRPr lang="de-DE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091A17D-FA64-0124-5040-FB9BCEB91D65}"/>
              </a:ext>
            </a:extLst>
          </p:cNvPr>
          <p:cNvSpPr txBox="1"/>
          <p:nvPr/>
        </p:nvSpPr>
        <p:spPr>
          <a:xfrm>
            <a:off x="463176" y="1387145"/>
            <a:ext cx="6137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in </a:t>
            </a:r>
            <a:r>
              <a:rPr lang="de-DE" dirty="0" err="1"/>
              <a:t>diseases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447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41C4E2-14E0-F387-7CE9-D38DCF0D555B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97061EC-9A1B-7A34-EF89-C6E03063CD60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07BB14F-53D5-85F1-7AA2-E40845B95CC8}"/>
              </a:ext>
            </a:extLst>
          </p:cNvPr>
          <p:cNvSpPr txBox="1"/>
          <p:nvPr/>
        </p:nvSpPr>
        <p:spPr>
          <a:xfrm>
            <a:off x="167341" y="1697318"/>
            <a:ext cx="1152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Proteins </a:t>
            </a:r>
            <a:r>
              <a:rPr lang="de-DE" dirty="0" err="1"/>
              <a:t>with</a:t>
            </a:r>
            <a:r>
              <a:rPr lang="de-DE" dirty="0"/>
              <a:t> leak </a:t>
            </a:r>
            <a:r>
              <a:rPr lang="de-DE" dirty="0" err="1"/>
              <a:t>interaction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abondents</a:t>
            </a:r>
            <a:r>
              <a:rPr lang="de-DE" dirty="0"/>
              <a:t>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missed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Can not </a:t>
            </a:r>
            <a:r>
              <a:rPr lang="de-DE" dirty="0" err="1"/>
              <a:t>assess</a:t>
            </a:r>
            <a:r>
              <a:rPr lang="de-DE" dirty="0"/>
              <a:t> RBP </a:t>
            </a:r>
            <a:r>
              <a:rPr lang="de-DE" dirty="0" err="1"/>
              <a:t>affinity</a:t>
            </a:r>
            <a:r>
              <a:rPr lang="de-DE" dirty="0"/>
              <a:t> and </a:t>
            </a:r>
            <a:r>
              <a:rPr lang="de-DE" dirty="0" err="1"/>
              <a:t>specifity</a:t>
            </a:r>
            <a:r>
              <a:rPr lang="de-DE" dirty="0"/>
              <a:t> -&gt; </a:t>
            </a:r>
            <a:r>
              <a:rPr lang="de-DE" dirty="0" err="1"/>
              <a:t>has</a:t>
            </a:r>
            <a:r>
              <a:rPr lang="de-DE" dirty="0"/>
              <a:t> to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follow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A2FEAA-4E6F-B4A2-C0AC-C0FEC26D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4200"/>
              <a:t>RNA-binding proteins (RBP)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D0F83-814E-27EC-930C-D2F8C472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02940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/>
              <a:t>RBP family is one of the largest in the cell </a:t>
            </a:r>
            <a:endParaRPr lang="de-DE" sz="2200" dirty="0"/>
          </a:p>
          <a:p>
            <a:r>
              <a:rPr lang="de-DE" sz="2200" dirty="0"/>
              <a:t>&gt;4000 </a:t>
            </a:r>
            <a:r>
              <a:rPr lang="de-DE" sz="2200"/>
              <a:t>RBPs are already found</a:t>
            </a:r>
            <a:endParaRPr lang="de-DE" sz="2200" dirty="0"/>
          </a:p>
          <a:p>
            <a:r>
              <a:rPr lang="de-DE" sz="2200" dirty="0"/>
              <a:t>Control </a:t>
            </a:r>
            <a:r>
              <a:rPr lang="de-DE" sz="2200"/>
              <a:t>RNA life -&gt; house-keeping role </a:t>
            </a:r>
            <a:endParaRPr lang="de-DE" sz="2200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4544290-678A-9B11-861C-6CC095F9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0C510-7E64-7687-2F59-DD3A42C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5391912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RBP interaction with 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65011A-D00F-8D0E-38D3-CF8A7AB5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Binding through hydrogen bonds &amp; Van der Waals interactions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Interactions occur dynamically -&gt; local rearrangements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4 typical types of interactions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Often RBPs have RNA binding domains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Combining multiple RNA binding domains in one RBP     -&gt; high specificity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C2436B6-9BBF-1729-969D-6CDDE14D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3497" b="8079"/>
          <a:stretch/>
        </p:blipFill>
        <p:spPr>
          <a:xfrm>
            <a:off x="8251419" y="18288"/>
            <a:ext cx="3391871" cy="69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1CB7C-66F7-D67F-C1C3-2E860F81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RBP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diseases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F53C9-1EF6-0EA7-4F19-78D49C5B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19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651E87-C0A2-6D2B-9ADD-9876ABF05FDF}"/>
              </a:ext>
            </a:extLst>
          </p:cNvPr>
          <p:cNvSpPr txBox="1"/>
          <p:nvPr/>
        </p:nvSpPr>
        <p:spPr>
          <a:xfrm>
            <a:off x="0" y="49822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GOALS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82A81D-9C16-A432-DD49-35E75FE34AE3}"/>
              </a:ext>
            </a:extLst>
          </p:cNvPr>
          <p:cNvCxnSpPr/>
          <p:nvPr/>
        </p:nvCxnSpPr>
        <p:spPr>
          <a:xfrm>
            <a:off x="0" y="1016063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3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2965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	DATASET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4858405" y="4098665"/>
            <a:ext cx="2011680" cy="371138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0600CE-5796-3FBC-78E0-40D88A86759F}"/>
              </a:ext>
            </a:extLst>
          </p:cNvPr>
          <p:cNvSpPr txBox="1"/>
          <p:nvPr/>
        </p:nvSpPr>
        <p:spPr>
          <a:xfrm>
            <a:off x="152715" y="1785802"/>
            <a:ext cx="3305296" cy="113877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 NELFA_HUMAN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Control sample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81AF1E2-F98B-5AA2-5553-1403BCE2D066}"/>
              </a:ext>
            </a:extLst>
          </p:cNvPr>
          <p:cNvSpPr txBox="1"/>
          <p:nvPr/>
        </p:nvSpPr>
        <p:spPr>
          <a:xfrm>
            <a:off x="152714" y="5663540"/>
            <a:ext cx="1295473" cy="707886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cs typeface="Calibri"/>
              </a:rPr>
              <a:t>3680 </a:t>
            </a:r>
            <a:r>
              <a:rPr lang="de-DE" sz="2000" err="1">
                <a:cs typeface="Calibri"/>
              </a:rPr>
              <a:t>rows</a:t>
            </a:r>
            <a:r>
              <a:rPr lang="de-DE" sz="2000">
                <a:cs typeface="Calibri"/>
              </a:rPr>
              <a:t> </a:t>
            </a:r>
          </a:p>
          <a:p>
            <a:pPr algn="ctr"/>
            <a:r>
              <a:rPr lang="de-DE" sz="2000">
                <a:cs typeface="Calibri"/>
              </a:rPr>
              <a:t>= </a:t>
            </a:r>
            <a:r>
              <a:rPr lang="de-DE" sz="2000" err="1">
                <a:cs typeface="Calibri"/>
              </a:rPr>
              <a:t>proteins</a:t>
            </a:r>
            <a:endParaRPr lang="de-DE" sz="2000">
              <a:cs typeface="Calibri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3E9ECBB-F59D-1EF0-2349-171811B97931}"/>
              </a:ext>
            </a:extLst>
          </p:cNvPr>
          <p:cNvSpPr txBox="1"/>
          <p:nvPr/>
        </p:nvSpPr>
        <p:spPr>
          <a:xfrm>
            <a:off x="4537681" y="1785802"/>
            <a:ext cx="4664808" cy="1169551"/>
          </a:xfrm>
          <a:prstGeom prst="rect">
            <a:avLst/>
          </a:prstGeom>
          <a:noFill/>
          <a:ln w="19050">
            <a:solidFill>
              <a:srgbClr val="BFBFB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de-DE" sz="200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25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Fractions</a:t>
            </a: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Control sample</a:t>
            </a:r>
          </a:p>
          <a:p>
            <a:pPr algn="ctr"/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600" err="1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175179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CD192D76-2D59-6B4A-072E-C40A356A54C9}"/>
              </a:ext>
            </a:extLst>
          </p:cNvPr>
          <p:cNvSpPr txBox="1"/>
          <p:nvPr/>
        </p:nvSpPr>
        <p:spPr>
          <a:xfrm>
            <a:off x="0" y="48657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>
                <a:latin typeface="Arial" panose="020B0604020202020204" pitchFamily="34" charset="0"/>
                <a:cs typeface="Arial" panose="020B0604020202020204" pitchFamily="34" charset="0"/>
              </a:rPr>
              <a:t>	DATASET -&gt; genauer auf die Daten eingehen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37B82-D34C-EF6B-F55A-B93F3B4DF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1" t="20130" r="2707" b="56839"/>
          <a:stretch/>
        </p:blipFill>
        <p:spPr>
          <a:xfrm>
            <a:off x="152714" y="3577473"/>
            <a:ext cx="11886571" cy="1961231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A415AE-2CEE-44D2-BC7D-8E1D86F59407}"/>
              </a:ext>
            </a:extLst>
          </p:cNvPr>
          <p:cNvCxnSpPr/>
          <p:nvPr/>
        </p:nvCxnSpPr>
        <p:spPr>
          <a:xfrm>
            <a:off x="0" y="1004415"/>
            <a:ext cx="12269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4E3545D5-C86D-B3BB-2FF1-5F8537BA017C}"/>
              </a:ext>
            </a:extLst>
          </p:cNvPr>
          <p:cNvSpPr/>
          <p:nvPr/>
        </p:nvSpPr>
        <p:spPr>
          <a:xfrm>
            <a:off x="1344706" y="4098665"/>
            <a:ext cx="2011680" cy="371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46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Breitbild</PresentationFormat>
  <Paragraphs>254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Office</vt:lpstr>
      <vt:lpstr>PowerPoint-Präsentation</vt:lpstr>
      <vt:lpstr>Proteome-wide Screen for RNA-dependent Proteins-  non-synchronized A549 cells</vt:lpstr>
      <vt:lpstr>`We can only start to imagine the many opportunities that lie ahead´</vt:lpstr>
      <vt:lpstr>RNA-binding proteins (RBP)</vt:lpstr>
      <vt:lpstr>RBP interaction with RNA</vt:lpstr>
      <vt:lpstr>RBP related diseases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Tine Limberg</dc:creator>
  <cp:lastModifiedBy>Tine Limberg</cp:lastModifiedBy>
  <cp:revision>6</cp:revision>
  <dcterms:created xsi:type="dcterms:W3CDTF">2023-05-06T07:25:28Z</dcterms:created>
  <dcterms:modified xsi:type="dcterms:W3CDTF">2023-05-11T10:21:19Z</dcterms:modified>
</cp:coreProperties>
</file>