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70.xml" ContentType="application/vnd.openxmlformats-officedocument.presentationml.slide+xml"/>
  <Override PartName="/ppt/slides/slide190.xml" ContentType="application/vnd.openxmlformats-officedocument.presentationml.slide+xml"/>
  <Override PartName="/ppt/slides/slide210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0.xml" ContentType="application/vnd.openxmlformats-officedocument.presentationml.slideMaster+xml"/>
  <Override PartName="/ppt/slideLayouts/slideLayout8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0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58" r:id="rId4"/>
    <p:sldId id="266" r:id="rId5"/>
    <p:sldId id="281" r:id="rId6"/>
    <p:sldId id="260" r:id="rId7"/>
    <p:sldId id="257" r:id="rId8"/>
    <p:sldId id="267" r:id="rId9"/>
    <p:sldId id="274" r:id="rId10"/>
    <p:sldId id="268" r:id="rId11"/>
    <p:sldId id="275" r:id="rId12"/>
    <p:sldId id="269" r:id="rId13"/>
    <p:sldId id="276" r:id="rId14"/>
    <p:sldId id="270" r:id="rId15"/>
    <p:sldId id="277" r:id="rId16"/>
    <p:sldId id="271" r:id="rId17"/>
    <p:sldId id="278" r:id="rId18"/>
    <p:sldId id="272" r:id="rId19"/>
    <p:sldId id="279" r:id="rId20"/>
    <p:sldId id="273" r:id="rId21"/>
    <p:sldId id="280" r:id="rId22"/>
    <p:sldId id="261" r:id="rId23"/>
    <p:sldId id="262" r:id="rId24"/>
    <p:sldId id="263" r:id="rId25"/>
    <p:sldId id="264" r:id="rId26"/>
    <p:sldId id="265" r:id="rId27"/>
    <p:sldId id="282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C65B13"/>
    <a:srgbClr val="E5965F"/>
    <a:srgbClr val="ADC574"/>
    <a:srgbClr val="E69760"/>
    <a:srgbClr val="F7C3A0"/>
    <a:srgbClr val="FFD966"/>
    <a:srgbClr val="BB9C1A"/>
    <a:srgbClr val="843C0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D2CBA-21DC-48EC-B7FA-8C4B08C106F7}" v="2766" dt="2023-05-08T13:12:39.528"/>
    <p1510:client id="{22D69877-94A1-4822-9DD3-236D3AEB3A17}" v="1218" dt="2023-05-08T14:21:09.266"/>
    <p1510:client id="{ACF109C0-9EA0-4578-9B6C-8B35E632A4B8}" v="2" dt="2023-05-08T11:20:11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62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AD29B-D9F2-4800-BC0C-4315D8B8F26B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D2E7D-D820-403B-868E-DADD376C61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14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Project </a:t>
            </a:r>
            <a:r>
              <a:rPr lang="de-DE" err="1"/>
              <a:t>Proposal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138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68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641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903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srg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77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3680</a:t>
            </a:r>
          </a:p>
          <a:p>
            <a:endParaRPr lang="de-DE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674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439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353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200">
                <a:solidFill>
                  <a:schemeClr val="bg1"/>
                </a:solidFill>
              </a:rPr>
              <a:t>change class to numeric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200">
                <a:solidFill>
                  <a:schemeClr val="bg1"/>
                </a:solidFill>
              </a:rPr>
              <a:t>analysis of zero’s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200">
                <a:solidFill>
                  <a:schemeClr val="bg1"/>
                </a:solidFill>
              </a:rPr>
              <a:t>normalization protein quantity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200">
                <a:solidFill>
                  <a:schemeClr val="bg1"/>
                </a:solidFill>
              </a:rPr>
              <a:t>deepen biological background and research of biological question</a:t>
            </a:r>
          </a:p>
          <a:p>
            <a:endParaRPr lang="de-DE"/>
          </a:p>
          <a:p>
            <a:endParaRPr lang="de-DE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120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1200"/>
              <a:t>better understanding of biological question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199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537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207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00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14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CBA8-922A-C180-4F03-BB1747885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CEAFAF-85EE-A0C1-9568-7E153234E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AD9493-8F22-91DB-868A-940EE07A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5DEF4-F588-AD85-86C9-F354A850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8C48F7-8D3A-BF46-7C24-A3F36368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38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0488A-4515-29D1-8330-DD9143E1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74662D-2E96-0776-39B7-852060EBB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834194-B34D-9A65-1807-CA978D64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9DAEB3-06BB-4660-0260-BB9256DA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0EF307-63E6-39A8-2CA9-FFB019D3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91810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0488A-4515-29D1-8330-DD9143E1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74662D-2E96-0776-39B7-852060EBB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834194-B34D-9A65-1807-CA978D64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9DAEB3-06BB-4660-0260-BB9256DA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0EF307-63E6-39A8-2CA9-FFB019D3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91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B0F84FF-4946-CDD7-E010-AD5083FD0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50ABC0-4D44-C5E7-CD66-53619F95E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A8205D-ACAA-7A67-8158-CD4B0B46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C33EE7-DE9C-4FD6-0EC5-E186555D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92D8DB-26C2-DEFE-DCC1-8A1A240F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44080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B0F84FF-4946-CDD7-E010-AD5083FD0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50ABC0-4D44-C5E7-CD66-53619F95E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A8205D-ACAA-7A67-8158-CD4B0B46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C33EE7-DE9C-4FD6-0EC5-E186555D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92D8DB-26C2-DEFE-DCC1-8A1A240F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440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CBA8-922A-C180-4F03-BB1747885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CEAFAF-85EE-A0C1-9568-7E153234E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AD9493-8F22-91DB-868A-940EE07A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5DEF4-F588-AD85-86C9-F354A850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8C48F7-8D3A-BF46-7C24-A3F36368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38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5C708-B002-85DB-05FC-654B2885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2B9BD8-16DB-3FAB-51B0-107D393C3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C9A652-5AC2-3845-194D-7510AECF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8EE9CD-1D71-7394-0D3B-972036A2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68A5FC-4216-DED0-31BC-101BECEA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041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5C708-B002-85DB-05FC-654B2885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2B9BD8-16DB-3FAB-51B0-107D393C3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C9A652-5AC2-3845-194D-7510AECF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8EE9CD-1D71-7394-0D3B-972036A2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68A5FC-4216-DED0-31BC-101BECEA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04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FB33F-4D84-E311-C4A1-62364BFE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489510-A4BE-D695-A047-8487A6621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A2B76C-D7D2-CE82-4940-6FA98662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0FE482-4A20-A5B8-75DC-E8B24982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0509C8-4995-ABAE-3979-367FF28E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3186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FB33F-4D84-E311-C4A1-62364BFE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489510-A4BE-D695-A047-8487A6621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A2B76C-D7D2-CE82-4940-6FA98662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0FE482-4A20-A5B8-75DC-E8B24982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0509C8-4995-ABAE-3979-367FF28E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31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2B8E3-7A34-7639-D1F1-2C5DD524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B3353-C9C9-1A7C-273E-2294299EA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3CE491-903A-DBF1-FA6C-9C90870B9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9A0770-4040-FAA7-0DCB-259D2DEC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BD7F2D-EBAC-B9B5-CA1C-DEF2DDA7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7483E4-B7F6-072A-3F51-4A7B395F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2714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2B8E3-7A34-7639-D1F1-2C5DD524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B3353-C9C9-1A7C-273E-2294299EA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3CE491-903A-DBF1-FA6C-9C90870B9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9A0770-4040-FAA7-0DCB-259D2DEC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BD7F2D-EBAC-B9B5-CA1C-DEF2DDA7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7483E4-B7F6-072A-3F51-4A7B395F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27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5D34D-EA1B-FA57-FC3E-EF2C1424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C853BC-4543-B249-88D3-158318318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10A6BB-FAC3-E3BB-EB50-011F5B550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DEC721-FCBF-8563-57FF-441FF3FA9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D06F11-7E02-DEF1-508D-5E700DB16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FDBCE5-293C-EBD2-428A-E5081862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439086-4593-E6DE-30C9-7C219723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3AC33B-F76F-E07F-F64F-4CB066EC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389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5D34D-EA1B-FA57-FC3E-EF2C1424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C853BC-4543-B249-88D3-158318318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10A6BB-FAC3-E3BB-EB50-011F5B550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DEC721-FCBF-8563-57FF-441FF3FA9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D06F11-7E02-DEF1-508D-5E700DB16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FDBCE5-293C-EBD2-428A-E5081862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439086-4593-E6DE-30C9-7C219723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3AC33B-F76F-E07F-F64F-4CB066EC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3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9BA09-2D70-45A6-C2CC-A8ABAFEF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5A8B88-9621-4FA2-F502-9E079C14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0CC55A-6BC2-FAE2-12B1-B5C159AE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1341B7-0608-792F-2C6E-EAB7B4C4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0639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9BA09-2D70-45A6-C2CC-A8ABAFEF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5A8B88-9621-4FA2-F502-9E079C14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0CC55A-6BC2-FAE2-12B1-B5C159AE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1341B7-0608-792F-2C6E-EAB7B4C4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06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466268-88EF-7BFE-DEB9-6DC06044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11541A9-4942-CB9C-F0B6-2ECE64DD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6DAC62-5A1E-A2E5-21D5-3F072F17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1223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466268-88EF-7BFE-DEB9-6DC06044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11541A9-4942-CB9C-F0B6-2ECE64DD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6DAC62-5A1E-A2E5-21D5-3F072F17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1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384FA-560C-462B-06A8-15D1078B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52A112-D335-3028-EA15-A7797337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C9340C-5677-64E5-B762-67D3E561F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C3FF85-B942-2806-8034-543FBB4D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83EF1E-9F28-2CDB-B62A-61DC592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845E29-74B6-7646-5633-627B8FFB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55601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384FA-560C-462B-06A8-15D1078B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52A112-D335-3028-EA15-A7797337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C9340C-5677-64E5-B762-67D3E561F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C3FF85-B942-2806-8034-543FBB4D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83EF1E-9F28-2CDB-B62A-61DC592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845E29-74B6-7646-5633-627B8FFB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55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A3B15-BDAE-AD68-758F-91C26D11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EBE76E-839B-C5DC-F5C2-D16801822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8EC3E4-3C81-7046-719C-42DA4F1D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EC4A62-8139-1A45-0A44-B50C2E9B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674721-E555-000B-C7ED-B8EEEB3B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F8075D-6D03-17FF-B502-C7B5287C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22356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A3B15-BDAE-AD68-758F-91C26D11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EBE76E-839B-C5DC-F5C2-D16801822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8EC3E4-3C81-7046-719C-42DA4F1D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EC4A62-8139-1A45-0A44-B50C2E9B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674721-E555-000B-C7ED-B8EEEB3B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F8075D-6D03-17FF-B502-C7B5287C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22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690DA2F-F39F-D385-0532-09D98093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4C2D93-4EA4-3EC1-4A7A-0FBD00E64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74E03-1E31-6EEA-69AF-601E3F4E0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4B7AC-FD90-4A95-BAD1-F39B5140037E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DB4746-57D4-376A-1D18-CB9E86336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4D7EC-06A7-F967-1B1D-F739CB4D1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70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690DA2F-F39F-D385-0532-09D98093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4C2D93-4EA4-3EC1-4A7A-0FBD00E64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74E03-1E31-6EEA-69AF-601E3F4E0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DB4746-57D4-376A-1D18-CB9E86336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4D7EC-06A7-F967-1B1D-F739CB4D1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70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slide" Target="slide17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slide" Target="slide19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slide" Target="slide2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9104257A-C264-FA79-C11D-085FD224D75C}"/>
              </a:ext>
            </a:extLst>
          </p:cNvPr>
          <p:cNvSpPr txBox="1"/>
          <p:nvPr/>
        </p:nvSpPr>
        <p:spPr>
          <a:xfrm>
            <a:off x="0" y="2717221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54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Project </a:t>
            </a:r>
            <a:r>
              <a:rPr lang="de-DE" sz="540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Proposal</a:t>
            </a:r>
            <a:endParaRPr lang="de-DE" sz="540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1C57DC1-EF45-26D9-8C95-835DA215CC41}"/>
              </a:ext>
            </a:extLst>
          </p:cNvPr>
          <p:cNvCxnSpPr>
            <a:cxnSpLocks/>
          </p:cNvCxnSpPr>
          <p:nvPr/>
        </p:nvCxnSpPr>
        <p:spPr>
          <a:xfrm>
            <a:off x="0" y="3646836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E25D72C0-563D-9F2A-B00E-0B87128C3B20}"/>
              </a:ext>
            </a:extLst>
          </p:cNvPr>
          <p:cNvSpPr txBox="1"/>
          <p:nvPr/>
        </p:nvSpPr>
        <p:spPr>
          <a:xfrm>
            <a:off x="0" y="3672828"/>
            <a:ext cx="1219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1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Anastasia Möller, Johannes Schadt, Sylviane </a:t>
            </a:r>
            <a:r>
              <a:rPr lang="de-DE" sz="110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Verschaeve</a:t>
            </a:r>
            <a:r>
              <a:rPr lang="de-DE" sz="11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Tine Limberg</a:t>
            </a:r>
          </a:p>
        </p:txBody>
      </p:sp>
    </p:spTree>
    <p:extLst>
      <p:ext uri="{BB962C8B-B14F-4D97-AF65-F5344CB8AC3E}">
        <p14:creationId xmlns:p14="http://schemas.microsoft.com/office/powerpoint/2010/main" val="104080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779538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71000">
                    <a:schemeClr val="accent4">
                      <a:lumMod val="75000"/>
                    </a:schemeClr>
                  </a:gs>
                  <a:gs pos="29000">
                    <a:schemeClr val="accent6">
                      <a:lumMod val="60000"/>
                      <a:lumOff val="40000"/>
                    </a:schemeClr>
                  </a:gs>
                  <a:gs pos="18000">
                    <a:schemeClr val="accent6">
                      <a:lumMod val="75000"/>
                    </a:schemeClr>
                  </a:gs>
                  <a:gs pos="81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67000">
                    <a:srgbClr val="C55A11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8000">
                    <a:schemeClr val="accent2">
                      <a:lumMod val="40000"/>
                      <a:lumOff val="60000"/>
                    </a:schemeClr>
                  </a:gs>
                  <a:gs pos="87000">
                    <a:schemeClr val="accent2">
                      <a:lumMod val="5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8819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EC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B9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7C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59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96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2726" y="1287213"/>
            <a:ext cx="1787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4BEBC3-D6F2-BF6D-E3CE-9B15EACA62BE}"/>
              </a:ext>
            </a:extLst>
          </p:cNvPr>
          <p:cNvSpPr txBox="1"/>
          <p:nvPr/>
        </p:nvSpPr>
        <p:spPr>
          <a:xfrm>
            <a:off x="1521772" y="4510179"/>
            <a:ext cx="1745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ADC5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4D68BA5-A461-B5DB-5077-2B7F34EBA3C7}"/>
              </a:ext>
            </a:extLst>
          </p:cNvPr>
          <p:cNvSpPr txBox="1"/>
          <p:nvPr/>
        </p:nvSpPr>
        <p:spPr>
          <a:xfrm>
            <a:off x="3156968" y="1287213"/>
            <a:ext cx="1713951" cy="141577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de-DE" sz="2800">
                <a:solidFill>
                  <a:srgbClr val="BB9C1A"/>
                </a:solidFill>
                <a:latin typeface="Arial"/>
                <a:cs typeface="Arial"/>
              </a:rPr>
              <a:t>Milestone</a:t>
            </a:r>
          </a:p>
          <a:p>
            <a:pPr algn="ctr"/>
            <a:r>
              <a:rPr lang="de-DE" sz="2000" err="1">
                <a:latin typeface="Arial"/>
                <a:cs typeface="Arial"/>
              </a:rPr>
              <a:t>Make</a:t>
            </a:r>
            <a:r>
              <a:rPr lang="de-DE" sz="2000">
                <a:latin typeface="Arial"/>
                <a:cs typeface="Arial"/>
              </a:rPr>
              <a:t> </a:t>
            </a:r>
            <a:r>
              <a:rPr lang="de-DE" sz="2000" err="1">
                <a:latin typeface="Arial"/>
                <a:cs typeface="Arial"/>
              </a:rPr>
              <a:t>data</a:t>
            </a:r>
            <a:r>
              <a:rPr lang="de-DE" sz="2000">
                <a:latin typeface="Arial"/>
                <a:cs typeface="Arial"/>
              </a:rPr>
              <a:t> </a:t>
            </a:r>
            <a:r>
              <a:rPr lang="de-DE" sz="2000" err="1">
                <a:latin typeface="Arial"/>
                <a:cs typeface="Arial"/>
              </a:rPr>
              <a:t>steady</a:t>
            </a:r>
            <a:r>
              <a:rPr lang="de-DE" sz="2000">
                <a:latin typeface="Arial"/>
                <a:cs typeface="Arial"/>
              </a:rPr>
              <a:t> </a:t>
            </a:r>
            <a:endParaRPr lang="de-DE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CF3E7FDF-1E43-4F33-3977-0CA1EDD6D44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52176694"/>
                  </p:ext>
                </p:extLst>
              </p:nvPr>
            </p:nvGraphicFramePr>
            <p:xfrm>
              <a:off x="3903846" y="3662138"/>
              <a:ext cx="116764" cy="65680"/>
            </p:xfrm>
            <a:graphic>
              <a:graphicData uri="http://schemas.microsoft.com/office/powerpoint/2016/slidezoom">
                <pslz:sldZm>
                  <pslz:sldZmObj sldId="275" cId="1139936437">
                    <pslz:zmPr id="{84925D8B-CF0F-4E20-96A8-3BF4192DA365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6764" cy="656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extLst>
                  <a:ext uri="{FF2B5EF4-FFF2-40B4-BE49-F238E27FC236}">
                    <a16:creationId xmlns:a16="http://schemas.microsoft.com/office/drawing/2014/main" id="{CF3E7FDF-1E43-4F33-3977-0CA1EDD6D4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3846" y="3662138"/>
                <a:ext cx="116764" cy="6568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40621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4B8983F-5C17-5272-29C6-6653277B93C8}"/>
              </a:ext>
            </a:extLst>
          </p:cNvPr>
          <p:cNvSpPr txBox="1"/>
          <p:nvPr/>
        </p:nvSpPr>
        <p:spPr>
          <a:xfrm>
            <a:off x="476249" y="401052"/>
            <a:ext cx="1007644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>
              <a:cs typeface="Calibri"/>
            </a:endParaRPr>
          </a:p>
          <a:p>
            <a:r>
              <a:rPr lang="de-DE" err="1">
                <a:cs typeface="Calibri"/>
              </a:rPr>
              <a:t>identifying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local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maxima</a:t>
            </a:r>
            <a:r>
              <a:rPr lang="de-DE">
                <a:cs typeface="Calibri"/>
              </a:rPr>
              <a:t> </a:t>
            </a:r>
            <a:endParaRPr lang="de-DE"/>
          </a:p>
          <a:p>
            <a:r>
              <a:rPr lang="de-DE">
                <a:cs typeface="Calibri"/>
              </a:rPr>
              <a:t>Add </a:t>
            </a:r>
            <a:r>
              <a:rPr lang="de-DE" err="1">
                <a:cs typeface="Calibri"/>
              </a:rPr>
              <a:t>shoulder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regions</a:t>
            </a:r>
            <a:r>
              <a:rPr lang="de-DE">
                <a:cs typeface="Calibri"/>
              </a:rPr>
              <a:t> </a:t>
            </a:r>
            <a:endParaRPr lang="de-DE"/>
          </a:p>
          <a:p>
            <a:r>
              <a:rPr lang="de-DE">
                <a:cs typeface="Calibri"/>
              </a:rPr>
              <a:t>Fitting </a:t>
            </a:r>
            <a:r>
              <a:rPr lang="de-DE" err="1">
                <a:cs typeface="Calibri"/>
              </a:rPr>
              <a:t>gaussian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curves</a:t>
            </a:r>
            <a:r>
              <a:rPr lang="de-DE">
                <a:cs typeface="Calibri"/>
              </a:rPr>
              <a:t> </a:t>
            </a: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993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779538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71000">
                    <a:schemeClr val="accent4">
                      <a:lumMod val="75000"/>
                    </a:schemeClr>
                  </a:gs>
                  <a:gs pos="29000">
                    <a:schemeClr val="accent6">
                      <a:lumMod val="60000"/>
                      <a:lumOff val="40000"/>
                    </a:schemeClr>
                  </a:gs>
                  <a:gs pos="18000">
                    <a:schemeClr val="accent6">
                      <a:lumMod val="75000"/>
                    </a:schemeClr>
                  </a:gs>
                  <a:gs pos="81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67000">
                    <a:srgbClr val="C55A11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8000">
                    <a:schemeClr val="accent2">
                      <a:lumMod val="40000"/>
                      <a:lumOff val="60000"/>
                    </a:schemeClr>
                  </a:gs>
                  <a:gs pos="87000">
                    <a:schemeClr val="accent2">
                      <a:lumMod val="5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8819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EC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B9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7C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59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96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2726" y="1287213"/>
            <a:ext cx="1787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4BEBC3-D6F2-BF6D-E3CE-9B15EACA62BE}"/>
              </a:ext>
            </a:extLst>
          </p:cNvPr>
          <p:cNvSpPr txBox="1"/>
          <p:nvPr/>
        </p:nvSpPr>
        <p:spPr>
          <a:xfrm>
            <a:off x="1521772" y="4510179"/>
            <a:ext cx="1745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ADC5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4D68BA5-A461-B5DB-5077-2B7F34EBA3C7}"/>
              </a:ext>
            </a:extLst>
          </p:cNvPr>
          <p:cNvSpPr txBox="1"/>
          <p:nvPr/>
        </p:nvSpPr>
        <p:spPr>
          <a:xfrm>
            <a:off x="3156968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BB9C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4729D82-E927-5DC3-E1F2-9627420BFF51}"/>
              </a:ext>
            </a:extLst>
          </p:cNvPr>
          <p:cNvSpPr txBox="1"/>
          <p:nvPr/>
        </p:nvSpPr>
        <p:spPr>
          <a:xfrm>
            <a:off x="4499641" y="4505979"/>
            <a:ext cx="1728762" cy="113877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de-DE" sz="2800">
                <a:solidFill>
                  <a:srgbClr val="FFD966"/>
                </a:solidFill>
                <a:latin typeface="Arial"/>
                <a:cs typeface="Arial"/>
              </a:rPr>
              <a:t>Milestone</a:t>
            </a:r>
          </a:p>
          <a:p>
            <a:pPr algn="ctr"/>
            <a:r>
              <a:rPr lang="de-DE" sz="2000" err="1">
                <a:solidFill>
                  <a:srgbClr val="000000"/>
                </a:solidFill>
                <a:latin typeface="Arial"/>
                <a:cs typeface="Arial"/>
              </a:rPr>
              <a:t>Identification</a:t>
            </a:r>
            <a:r>
              <a:rPr lang="de-DE" sz="20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de-DE" sz="2000" err="1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lang="de-DE" sz="2000">
                <a:solidFill>
                  <a:srgbClr val="000000"/>
                </a:solidFill>
                <a:latin typeface="Arial"/>
                <a:cs typeface="Arial"/>
              </a:rPr>
              <a:t> RBPs</a:t>
            </a:r>
            <a:endParaRPr lang="de-DE">
              <a:latin typeface="Arial"/>
              <a:cs typeface="Arial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7D22CEF6-A7EE-E6B5-11D2-458F80F177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9054354"/>
                  </p:ext>
                </p:extLst>
              </p:nvPr>
            </p:nvGraphicFramePr>
            <p:xfrm>
              <a:off x="5364022" y="3643851"/>
              <a:ext cx="117291" cy="65976"/>
            </p:xfrm>
            <a:graphic>
              <a:graphicData uri="http://schemas.microsoft.com/office/powerpoint/2016/slidezoom">
                <pslz:sldZm>
                  <pslz:sldZmObj sldId="276" cId="2154629208">
                    <pslz:zmPr id="{DA3E9F24-5120-4A70-9841-D36562DABE83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7291" cy="6597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extLst>
                  <a:ext uri="{FF2B5EF4-FFF2-40B4-BE49-F238E27FC236}">
                    <a16:creationId xmlns:a16="http://schemas.microsoft.com/office/drawing/2014/main" id="{7D22CEF6-A7EE-E6B5-11D2-458F80F177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4022" y="3643851"/>
                <a:ext cx="117291" cy="6597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5663892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16B7E3F-C943-77AF-BF51-1397AE9D42C0}"/>
              </a:ext>
            </a:extLst>
          </p:cNvPr>
          <p:cNvSpPr txBox="1"/>
          <p:nvPr/>
        </p:nvSpPr>
        <p:spPr>
          <a:xfrm>
            <a:off x="551447" y="451184"/>
            <a:ext cx="616618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>
                <a:cs typeface="Calibri"/>
              </a:rPr>
              <a:t>Plotting</a:t>
            </a:r>
            <a:r>
              <a:rPr lang="de-DE">
                <a:cs typeface="Calibri"/>
              </a:rPr>
              <a:t> shift </a:t>
            </a:r>
            <a:r>
              <a:rPr lang="de-DE" err="1">
                <a:cs typeface="Calibri"/>
              </a:rPr>
              <a:t>between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control</a:t>
            </a:r>
            <a:r>
              <a:rPr lang="de-DE">
                <a:cs typeface="Calibri"/>
              </a:rPr>
              <a:t> and </a:t>
            </a:r>
            <a:r>
              <a:rPr lang="de-DE" err="1">
                <a:cs typeface="Calibri"/>
              </a:rPr>
              <a:t>RNase</a:t>
            </a:r>
            <a:r>
              <a:rPr lang="de-DE">
                <a:cs typeface="Calibri"/>
              </a:rPr>
              <a:t> sample</a:t>
            </a:r>
          </a:p>
          <a:p>
            <a:r>
              <a:rPr lang="de-DE" err="1">
                <a:cs typeface="Calibri"/>
              </a:rPr>
              <a:t>Selection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of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significant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shifts</a:t>
            </a:r>
            <a:r>
              <a:rPr lang="de-DE">
                <a:cs typeface="Calibri"/>
              </a:rPr>
              <a:t> (p-</a:t>
            </a:r>
            <a:r>
              <a:rPr lang="de-DE" err="1">
                <a:cs typeface="Calibri"/>
              </a:rPr>
              <a:t>value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tests</a:t>
            </a:r>
            <a:r>
              <a:rPr lang="de-DE">
                <a:cs typeface="Calibri"/>
              </a:rPr>
              <a:t>) </a:t>
            </a:r>
          </a:p>
          <a:p>
            <a:r>
              <a:rPr lang="de-DE" err="1">
                <a:cs typeface="Calibri"/>
              </a:rPr>
              <a:t>Comparing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to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protein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databases</a:t>
            </a:r>
            <a:r>
              <a:rPr lang="de-DE">
                <a:cs typeface="Calibri"/>
              </a:rPr>
              <a:t> </a:t>
            </a:r>
          </a:p>
          <a:p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462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779538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71000">
                    <a:schemeClr val="accent4">
                      <a:lumMod val="75000"/>
                    </a:schemeClr>
                  </a:gs>
                  <a:gs pos="29000">
                    <a:schemeClr val="accent6">
                      <a:lumMod val="60000"/>
                      <a:lumOff val="40000"/>
                    </a:schemeClr>
                  </a:gs>
                  <a:gs pos="18000">
                    <a:schemeClr val="accent6">
                      <a:lumMod val="75000"/>
                    </a:schemeClr>
                  </a:gs>
                  <a:gs pos="81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67000">
                    <a:srgbClr val="C55A11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8000">
                    <a:schemeClr val="accent2">
                      <a:lumMod val="40000"/>
                      <a:lumOff val="60000"/>
                    </a:schemeClr>
                  </a:gs>
                  <a:gs pos="87000">
                    <a:schemeClr val="accent2">
                      <a:lumMod val="5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8819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EC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B9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7C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59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96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2726" y="1287213"/>
            <a:ext cx="1787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4BEBC3-D6F2-BF6D-E3CE-9B15EACA62BE}"/>
              </a:ext>
            </a:extLst>
          </p:cNvPr>
          <p:cNvSpPr txBox="1"/>
          <p:nvPr/>
        </p:nvSpPr>
        <p:spPr>
          <a:xfrm>
            <a:off x="1521772" y="4510179"/>
            <a:ext cx="1745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ADC5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4D68BA5-A461-B5DB-5077-2B7F34EBA3C7}"/>
              </a:ext>
            </a:extLst>
          </p:cNvPr>
          <p:cNvSpPr txBox="1"/>
          <p:nvPr/>
        </p:nvSpPr>
        <p:spPr>
          <a:xfrm>
            <a:off x="3156968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BB9C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4729D82-E927-5DC3-E1F2-9627420BFF51}"/>
              </a:ext>
            </a:extLst>
          </p:cNvPr>
          <p:cNvSpPr txBox="1"/>
          <p:nvPr/>
        </p:nvSpPr>
        <p:spPr>
          <a:xfrm>
            <a:off x="4499641" y="4505979"/>
            <a:ext cx="1728762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de-DE" sz="2800">
                <a:solidFill>
                  <a:srgbClr val="FFD966"/>
                </a:solidFill>
                <a:latin typeface="Arial"/>
                <a:cs typeface="Arial"/>
              </a:rPr>
              <a:t>Milestone</a:t>
            </a:r>
          </a:p>
          <a:p>
            <a:pPr algn="ctr"/>
            <a:endParaRPr lang="de-DE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8F5E2B9-B334-2128-AA89-34CB39B54683}"/>
              </a:ext>
            </a:extLst>
          </p:cNvPr>
          <p:cNvSpPr txBox="1"/>
          <p:nvPr/>
        </p:nvSpPr>
        <p:spPr>
          <a:xfrm>
            <a:off x="5975902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F7C3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AA50EAF4-DF5D-5FC0-58B1-A4569A29DDA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6534011"/>
                  </p:ext>
                </p:extLst>
              </p:nvPr>
            </p:nvGraphicFramePr>
            <p:xfrm>
              <a:off x="6898042" y="3638835"/>
              <a:ext cx="82855" cy="46606"/>
            </p:xfrm>
            <a:graphic>
              <a:graphicData uri="http://schemas.microsoft.com/office/powerpoint/2016/slidezoom">
                <pslz:sldZm>
                  <pslz:sldZmObj sldId="277" cId="2719094728">
                    <pslz:zmPr id="{69B4BC6B-0946-4E7C-8702-1C1FC3D4D6EE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855" cy="466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extLst>
                  <a:ext uri="{FF2B5EF4-FFF2-40B4-BE49-F238E27FC236}">
                    <a16:creationId xmlns:a16="http://schemas.microsoft.com/office/drawing/2014/main" id="{AA50EAF4-DF5D-5FC0-58B1-A4569A29DD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8042" y="3638835"/>
                <a:ext cx="82855" cy="4660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4701244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3815EB12-56D4-5F3A-927C-332EB5AAABA2}"/>
              </a:ext>
            </a:extLst>
          </p:cNvPr>
          <p:cNvSpPr/>
          <p:nvPr/>
        </p:nvSpPr>
        <p:spPr>
          <a:xfrm>
            <a:off x="-594886" y="-807193"/>
            <a:ext cx="13381771" cy="8898058"/>
          </a:xfrm>
          <a:prstGeom prst="ellipse">
            <a:avLst/>
          </a:prstGeom>
          <a:noFill/>
          <a:ln w="76200">
            <a:solidFill>
              <a:srgbClr val="F7C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705F3D0-A3C3-C02A-0094-7297461DC620}"/>
              </a:ext>
            </a:extLst>
          </p:cNvPr>
          <p:cNvSpPr txBox="1"/>
          <p:nvPr/>
        </p:nvSpPr>
        <p:spPr>
          <a:xfrm>
            <a:off x="1403684" y="1228224"/>
            <a:ext cx="922421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>
                <a:cs typeface="Calibri"/>
              </a:rPr>
              <a:t>Defining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shifts</a:t>
            </a:r>
            <a:r>
              <a:rPr lang="de-DE">
                <a:cs typeface="Calibri"/>
              </a:rPr>
              <a:t> in </a:t>
            </a:r>
            <a:r>
              <a:rPr lang="de-DE" err="1">
                <a:cs typeface="Calibri"/>
              </a:rPr>
              <a:t>left</a:t>
            </a:r>
            <a:r>
              <a:rPr lang="de-DE">
                <a:cs typeface="Calibri"/>
              </a:rPr>
              <a:t> and </a:t>
            </a:r>
            <a:r>
              <a:rPr lang="de-DE" err="1">
                <a:cs typeface="Calibri"/>
              </a:rPr>
              <a:t>right</a:t>
            </a:r>
            <a:r>
              <a:rPr lang="de-DE">
                <a:cs typeface="Calibri"/>
              </a:rPr>
              <a:t> shift </a:t>
            </a:r>
          </a:p>
          <a:p>
            <a:r>
              <a:rPr lang="de-DE" err="1">
                <a:cs typeface="Calibri"/>
              </a:rPr>
              <a:t>Comparison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to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databases</a:t>
            </a:r>
            <a:r>
              <a:rPr lang="de-DE">
                <a:cs typeface="Calibri"/>
              </a:rPr>
              <a:t> (20 </a:t>
            </a:r>
            <a:r>
              <a:rPr lang="de-DE" err="1">
                <a:cs typeface="Calibri"/>
              </a:rPr>
              <a:t>example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proteins</a:t>
            </a:r>
            <a:r>
              <a:rPr lang="de-DE">
                <a:cs typeface="Calibri"/>
              </a:rPr>
              <a:t>) </a:t>
            </a:r>
          </a:p>
          <a:p>
            <a:r>
              <a:rPr lang="de-DE">
                <a:cs typeface="Calibri"/>
              </a:rPr>
              <a:t>Plot </a:t>
            </a:r>
            <a:r>
              <a:rPr lang="de-DE" err="1">
                <a:cs typeface="Calibri"/>
              </a:rPr>
              <a:t>overview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of</a:t>
            </a:r>
            <a:r>
              <a:rPr lang="de-DE">
                <a:cs typeface="Calibri"/>
              </a:rPr>
              <a:t> different shift </a:t>
            </a:r>
            <a:r>
              <a:rPr lang="de-DE" err="1">
                <a:cs typeface="Calibri"/>
              </a:rPr>
              <a:t>categories</a:t>
            </a:r>
            <a:r>
              <a:rPr lang="de-DE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19094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779538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71000">
                    <a:schemeClr val="accent4">
                      <a:lumMod val="75000"/>
                    </a:schemeClr>
                  </a:gs>
                  <a:gs pos="29000">
                    <a:schemeClr val="accent6">
                      <a:lumMod val="60000"/>
                      <a:lumOff val="40000"/>
                    </a:schemeClr>
                  </a:gs>
                  <a:gs pos="18000">
                    <a:schemeClr val="accent6">
                      <a:lumMod val="75000"/>
                    </a:schemeClr>
                  </a:gs>
                  <a:gs pos="81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67000">
                    <a:srgbClr val="C55A11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8000">
                    <a:schemeClr val="accent2">
                      <a:lumMod val="40000"/>
                      <a:lumOff val="60000"/>
                    </a:schemeClr>
                  </a:gs>
                  <a:gs pos="87000">
                    <a:schemeClr val="accent2">
                      <a:lumMod val="5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8819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EC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B9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7C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59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96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2726" y="1287213"/>
            <a:ext cx="1787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4BEBC3-D6F2-BF6D-E3CE-9B15EACA62BE}"/>
              </a:ext>
            </a:extLst>
          </p:cNvPr>
          <p:cNvSpPr txBox="1"/>
          <p:nvPr/>
        </p:nvSpPr>
        <p:spPr>
          <a:xfrm>
            <a:off x="1521772" y="4510179"/>
            <a:ext cx="1745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ADC5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4D68BA5-A461-B5DB-5077-2B7F34EBA3C7}"/>
              </a:ext>
            </a:extLst>
          </p:cNvPr>
          <p:cNvSpPr txBox="1"/>
          <p:nvPr/>
        </p:nvSpPr>
        <p:spPr>
          <a:xfrm>
            <a:off x="3156968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BB9C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4729D82-E927-5DC3-E1F2-9627420BFF51}"/>
              </a:ext>
            </a:extLst>
          </p:cNvPr>
          <p:cNvSpPr txBox="1"/>
          <p:nvPr/>
        </p:nvSpPr>
        <p:spPr>
          <a:xfrm>
            <a:off x="4499641" y="4505979"/>
            <a:ext cx="17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FFD9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8B2E7B8-23BB-F5B1-816C-9B0F8AA753B8}"/>
              </a:ext>
            </a:extLst>
          </p:cNvPr>
          <p:cNvSpPr txBox="1"/>
          <p:nvPr/>
        </p:nvSpPr>
        <p:spPr>
          <a:xfrm>
            <a:off x="7467051" y="4519625"/>
            <a:ext cx="17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E59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8F5E2B9-B334-2128-AA89-34CB39B54683}"/>
              </a:ext>
            </a:extLst>
          </p:cNvPr>
          <p:cNvSpPr txBox="1"/>
          <p:nvPr/>
        </p:nvSpPr>
        <p:spPr>
          <a:xfrm>
            <a:off x="5975902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F7C3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B6FEBAEB-DD3F-631F-7CDC-5B5FC078B9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5851096"/>
                  </p:ext>
                </p:extLst>
              </p:nvPr>
            </p:nvGraphicFramePr>
            <p:xfrm>
              <a:off x="8447862" y="3643851"/>
              <a:ext cx="36000" cy="20250"/>
            </p:xfrm>
            <a:graphic>
              <a:graphicData uri="http://schemas.microsoft.com/office/powerpoint/2016/slidezoom">
                <pslz:sldZm>
                  <pslz:sldZmObj sldId="278" cId="891230913">
                    <pslz:zmPr id="{EF6E2FF6-6B31-466A-8401-82266114E737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" cy="20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6FEBAEB-DD3F-631F-7CDC-5B5FC078B9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47862" y="3643851"/>
                <a:ext cx="36000" cy="20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7225503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C6872F02-B861-560E-1598-A46B7548DFD8}"/>
              </a:ext>
            </a:extLst>
          </p:cNvPr>
          <p:cNvSpPr/>
          <p:nvPr/>
        </p:nvSpPr>
        <p:spPr>
          <a:xfrm>
            <a:off x="-594886" y="-807193"/>
            <a:ext cx="13381771" cy="8898058"/>
          </a:xfrm>
          <a:prstGeom prst="ellipse">
            <a:avLst/>
          </a:prstGeom>
          <a:noFill/>
          <a:ln w="76200">
            <a:solidFill>
              <a:srgbClr val="E697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20D0B2-600A-A8DD-CD3B-733A05403597}"/>
              </a:ext>
            </a:extLst>
          </p:cNvPr>
          <p:cNvSpPr txBox="1"/>
          <p:nvPr/>
        </p:nvSpPr>
        <p:spPr>
          <a:xfrm>
            <a:off x="1654342" y="827171"/>
            <a:ext cx="9023684" cy="48878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C25D352-EBF0-C1D5-E02F-58BF1FF702EC}"/>
              </a:ext>
            </a:extLst>
          </p:cNvPr>
          <p:cNvSpPr txBox="1"/>
          <p:nvPr/>
        </p:nvSpPr>
        <p:spPr>
          <a:xfrm>
            <a:off x="2055394" y="877302"/>
            <a:ext cx="85725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Regression </a:t>
            </a:r>
            <a:r>
              <a:rPr lang="de-DE" err="1">
                <a:cs typeface="Calibri"/>
              </a:rPr>
              <a:t>model</a:t>
            </a:r>
            <a:r>
              <a:rPr lang="de-DE">
                <a:cs typeface="Calibri"/>
              </a:rPr>
              <a:t> </a:t>
            </a:r>
          </a:p>
          <a:p>
            <a:r>
              <a:rPr lang="de-DE">
                <a:cs typeface="Calibri"/>
              </a:rPr>
              <a:t>Connection </a:t>
            </a:r>
            <a:r>
              <a:rPr lang="de-DE" err="1">
                <a:cs typeface="Calibri"/>
              </a:rPr>
              <a:t>between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protein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function</a:t>
            </a:r>
            <a:r>
              <a:rPr lang="de-DE">
                <a:cs typeface="Calibri"/>
              </a:rPr>
              <a:t> and </a:t>
            </a:r>
            <a:r>
              <a:rPr lang="de-DE" err="1">
                <a:cs typeface="Calibri"/>
              </a:rPr>
              <a:t>results</a:t>
            </a:r>
            <a:r>
              <a:rPr lang="de-DE">
                <a:cs typeface="Calibri"/>
              </a:rPr>
              <a:t> (</a:t>
            </a:r>
            <a:r>
              <a:rPr lang="de-DE" err="1">
                <a:cs typeface="Calibri"/>
              </a:rPr>
              <a:t>for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specific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examples</a:t>
            </a:r>
            <a:r>
              <a:rPr lang="de-DE">
                <a:cs typeface="Calibri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89123091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C6872F02-B861-560E-1598-A46B7548DFD8}"/>
              </a:ext>
            </a:extLst>
          </p:cNvPr>
          <p:cNvSpPr/>
          <p:nvPr/>
        </p:nvSpPr>
        <p:spPr>
          <a:xfrm>
            <a:off x="-594886" y="-807193"/>
            <a:ext cx="13381771" cy="8898058"/>
          </a:xfrm>
          <a:prstGeom prst="ellipse">
            <a:avLst/>
          </a:prstGeom>
          <a:noFill/>
          <a:ln w="76200">
            <a:solidFill>
              <a:srgbClr val="E697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20D0B2-600A-A8DD-CD3B-733A05403597}"/>
              </a:ext>
            </a:extLst>
          </p:cNvPr>
          <p:cNvSpPr txBox="1"/>
          <p:nvPr/>
        </p:nvSpPr>
        <p:spPr>
          <a:xfrm>
            <a:off x="1654342" y="827171"/>
            <a:ext cx="9023684" cy="48878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C25D352-EBF0-C1D5-E02F-58BF1FF702EC}"/>
              </a:ext>
            </a:extLst>
          </p:cNvPr>
          <p:cNvSpPr txBox="1"/>
          <p:nvPr/>
        </p:nvSpPr>
        <p:spPr>
          <a:xfrm>
            <a:off x="2055394" y="877302"/>
            <a:ext cx="85725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Regression </a:t>
            </a:r>
            <a:r>
              <a:rPr lang="de-DE" err="1">
                <a:cs typeface="Calibri"/>
              </a:rPr>
              <a:t>model</a:t>
            </a:r>
            <a:r>
              <a:rPr lang="de-DE">
                <a:cs typeface="Calibri"/>
              </a:rPr>
              <a:t> </a:t>
            </a:r>
          </a:p>
          <a:p>
            <a:r>
              <a:rPr lang="de-DE">
                <a:cs typeface="Calibri"/>
              </a:rPr>
              <a:t>Connection </a:t>
            </a:r>
            <a:r>
              <a:rPr lang="de-DE" err="1">
                <a:cs typeface="Calibri"/>
              </a:rPr>
              <a:t>between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protein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function</a:t>
            </a:r>
            <a:r>
              <a:rPr lang="de-DE">
                <a:cs typeface="Calibri"/>
              </a:rPr>
              <a:t> and </a:t>
            </a:r>
            <a:r>
              <a:rPr lang="de-DE" err="1">
                <a:cs typeface="Calibri"/>
              </a:rPr>
              <a:t>results</a:t>
            </a:r>
            <a:r>
              <a:rPr lang="de-DE">
                <a:cs typeface="Calibri"/>
              </a:rPr>
              <a:t> (</a:t>
            </a:r>
            <a:r>
              <a:rPr lang="de-DE" err="1">
                <a:cs typeface="Calibri"/>
              </a:rPr>
              <a:t>for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specific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examples</a:t>
            </a:r>
            <a:r>
              <a:rPr lang="de-DE">
                <a:cs typeface="Calibri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89123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779538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71000">
                    <a:schemeClr val="accent4">
                      <a:lumMod val="75000"/>
                    </a:schemeClr>
                  </a:gs>
                  <a:gs pos="29000">
                    <a:schemeClr val="accent6">
                      <a:lumMod val="60000"/>
                      <a:lumOff val="40000"/>
                    </a:schemeClr>
                  </a:gs>
                  <a:gs pos="18000">
                    <a:schemeClr val="accent6">
                      <a:lumMod val="75000"/>
                    </a:schemeClr>
                  </a:gs>
                  <a:gs pos="81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67000">
                    <a:srgbClr val="C55A11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8000">
                    <a:schemeClr val="accent2">
                      <a:lumMod val="40000"/>
                      <a:lumOff val="60000"/>
                    </a:schemeClr>
                  </a:gs>
                  <a:gs pos="87000">
                    <a:schemeClr val="accent2">
                      <a:lumMod val="5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8819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EC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B9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7C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59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96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2726" y="1287213"/>
            <a:ext cx="1787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4BEBC3-D6F2-BF6D-E3CE-9B15EACA62BE}"/>
              </a:ext>
            </a:extLst>
          </p:cNvPr>
          <p:cNvSpPr txBox="1"/>
          <p:nvPr/>
        </p:nvSpPr>
        <p:spPr>
          <a:xfrm>
            <a:off x="1521772" y="4510179"/>
            <a:ext cx="1745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ADC5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4D68BA5-A461-B5DB-5077-2B7F34EBA3C7}"/>
              </a:ext>
            </a:extLst>
          </p:cNvPr>
          <p:cNvSpPr txBox="1"/>
          <p:nvPr/>
        </p:nvSpPr>
        <p:spPr>
          <a:xfrm>
            <a:off x="3156968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BB9C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4729D82-E927-5DC3-E1F2-9627420BFF51}"/>
              </a:ext>
            </a:extLst>
          </p:cNvPr>
          <p:cNvSpPr txBox="1"/>
          <p:nvPr/>
        </p:nvSpPr>
        <p:spPr>
          <a:xfrm>
            <a:off x="4499641" y="4505979"/>
            <a:ext cx="17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FFD9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8B2E7B8-23BB-F5B1-816C-9B0F8AA753B8}"/>
              </a:ext>
            </a:extLst>
          </p:cNvPr>
          <p:cNvSpPr txBox="1"/>
          <p:nvPr/>
        </p:nvSpPr>
        <p:spPr>
          <a:xfrm>
            <a:off x="7467051" y="4519625"/>
            <a:ext cx="17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E59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8F5E2B9-B334-2128-AA89-34CB39B54683}"/>
              </a:ext>
            </a:extLst>
          </p:cNvPr>
          <p:cNvSpPr txBox="1"/>
          <p:nvPr/>
        </p:nvSpPr>
        <p:spPr>
          <a:xfrm>
            <a:off x="5975902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F7C3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9CB3361-B1B6-D54D-71A9-63AF218246EC}"/>
              </a:ext>
            </a:extLst>
          </p:cNvPr>
          <p:cNvSpPr txBox="1"/>
          <p:nvPr/>
        </p:nvSpPr>
        <p:spPr>
          <a:xfrm>
            <a:off x="8981626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C65B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E7714913-F991-4827-041A-537731C62BA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8665506"/>
                  </p:ext>
                </p:extLst>
              </p:nvPr>
            </p:nvGraphicFramePr>
            <p:xfrm>
              <a:off x="9938253" y="3633726"/>
              <a:ext cx="36000" cy="20250"/>
            </p:xfrm>
            <a:graphic>
              <a:graphicData uri="http://schemas.microsoft.com/office/powerpoint/2016/slidezoom">
                <pslz:sldZm>
                  <pslz:sldZmObj sldId="279" cId="3115936000">
                    <pslz:zmPr id="{A228CA8D-EA2D-4D17-B7B5-4DA76C1E2216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" cy="20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7714913-F991-4827-041A-537731C62B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38253" y="3633726"/>
                <a:ext cx="36000" cy="20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5507260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86822AA-FA0C-5B47-E349-A39025FB1A1D}"/>
              </a:ext>
            </a:extLst>
          </p:cNvPr>
          <p:cNvSpPr/>
          <p:nvPr/>
        </p:nvSpPr>
        <p:spPr>
          <a:xfrm>
            <a:off x="-594886" y="-807193"/>
            <a:ext cx="13381771" cy="8898058"/>
          </a:xfrm>
          <a:prstGeom prst="ellipse">
            <a:avLst/>
          </a:prstGeom>
          <a:noFill/>
          <a:ln w="76200">
            <a:solidFill>
              <a:srgbClr val="E59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5547789-2B81-9E7D-A75C-19CDDD056AC5}"/>
              </a:ext>
            </a:extLst>
          </p:cNvPr>
          <p:cNvSpPr txBox="1"/>
          <p:nvPr/>
        </p:nvSpPr>
        <p:spPr>
          <a:xfrm>
            <a:off x="1679407" y="1002631"/>
            <a:ext cx="93996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Project </a:t>
            </a:r>
            <a:r>
              <a:rPr lang="de-DE" err="1">
                <a:cs typeface="Calibri"/>
              </a:rPr>
              <a:t>report</a:t>
            </a:r>
            <a:r>
              <a:rPr lang="de-DE">
                <a:cs typeface="Calibri"/>
              </a:rPr>
              <a:t> (</a:t>
            </a:r>
            <a:r>
              <a:rPr lang="de-DE" err="1">
                <a:cs typeface="Calibri"/>
              </a:rPr>
              <a:t>pdf</a:t>
            </a:r>
            <a:r>
              <a:rPr lang="de-DE">
                <a:cs typeface="Calibri"/>
              </a:rPr>
              <a:t>)</a:t>
            </a:r>
          </a:p>
          <a:p>
            <a:r>
              <a:rPr lang="de-DE">
                <a:cs typeface="Calibri"/>
              </a:rPr>
              <a:t>Final </a:t>
            </a:r>
            <a:r>
              <a:rPr lang="de-DE" err="1">
                <a:cs typeface="Calibri"/>
              </a:rPr>
              <a:t>presentation</a:t>
            </a:r>
            <a:r>
              <a:rPr lang="de-DE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15936000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86822AA-FA0C-5B47-E349-A39025FB1A1D}"/>
              </a:ext>
            </a:extLst>
          </p:cNvPr>
          <p:cNvSpPr/>
          <p:nvPr/>
        </p:nvSpPr>
        <p:spPr>
          <a:xfrm>
            <a:off x="-594886" y="-807193"/>
            <a:ext cx="13381771" cy="8898058"/>
          </a:xfrm>
          <a:prstGeom prst="ellipse">
            <a:avLst/>
          </a:prstGeom>
          <a:noFill/>
          <a:ln w="76200">
            <a:solidFill>
              <a:srgbClr val="E59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5547789-2B81-9E7D-A75C-19CDDD056AC5}"/>
              </a:ext>
            </a:extLst>
          </p:cNvPr>
          <p:cNvSpPr txBox="1"/>
          <p:nvPr/>
        </p:nvSpPr>
        <p:spPr>
          <a:xfrm>
            <a:off x="1679407" y="1002631"/>
            <a:ext cx="93996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Project </a:t>
            </a:r>
            <a:r>
              <a:rPr lang="de-DE" err="1">
                <a:cs typeface="Calibri"/>
              </a:rPr>
              <a:t>report</a:t>
            </a:r>
            <a:r>
              <a:rPr lang="de-DE">
                <a:cs typeface="Calibri"/>
              </a:rPr>
              <a:t> (</a:t>
            </a:r>
            <a:r>
              <a:rPr lang="de-DE" err="1">
                <a:cs typeface="Calibri"/>
              </a:rPr>
              <a:t>pdf</a:t>
            </a:r>
            <a:r>
              <a:rPr lang="de-DE">
                <a:cs typeface="Calibri"/>
              </a:rPr>
              <a:t>)</a:t>
            </a:r>
          </a:p>
          <a:p>
            <a:r>
              <a:rPr lang="de-DE">
                <a:cs typeface="Calibri"/>
              </a:rPr>
              <a:t>Final </a:t>
            </a:r>
            <a:r>
              <a:rPr lang="de-DE" err="1">
                <a:cs typeface="Calibri"/>
              </a:rPr>
              <a:t>presentation</a:t>
            </a:r>
            <a:r>
              <a:rPr lang="de-DE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1593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5651E87-C0A2-6D2B-9ADD-9876ABF05FDF}"/>
              </a:ext>
            </a:extLst>
          </p:cNvPr>
          <p:cNvSpPr txBox="1"/>
          <p:nvPr/>
        </p:nvSpPr>
        <p:spPr>
          <a:xfrm>
            <a:off x="0" y="498222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>
                <a:latin typeface="Arial" panose="020B0604020202020204" pitchFamily="34" charset="0"/>
                <a:cs typeface="Arial" panose="020B0604020202020204" pitchFamily="34" charset="0"/>
              </a:rPr>
              <a:t>	GOALS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B82A81D-9C16-A432-DD49-35E75FE34AE3}"/>
              </a:ext>
            </a:extLst>
          </p:cNvPr>
          <p:cNvCxnSpPr/>
          <p:nvPr/>
        </p:nvCxnSpPr>
        <p:spPr>
          <a:xfrm>
            <a:off x="0" y="1016063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034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779538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71000">
                    <a:schemeClr val="accent4">
                      <a:lumMod val="75000"/>
                    </a:schemeClr>
                  </a:gs>
                  <a:gs pos="29000">
                    <a:schemeClr val="accent6">
                      <a:lumMod val="60000"/>
                      <a:lumOff val="40000"/>
                    </a:schemeClr>
                  </a:gs>
                  <a:gs pos="18000">
                    <a:schemeClr val="accent6">
                      <a:lumMod val="75000"/>
                    </a:schemeClr>
                  </a:gs>
                  <a:gs pos="81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67000">
                    <a:srgbClr val="C55A11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8000">
                    <a:schemeClr val="accent2">
                      <a:lumMod val="40000"/>
                      <a:lumOff val="60000"/>
                    </a:schemeClr>
                  </a:gs>
                  <a:gs pos="87000">
                    <a:schemeClr val="accent2">
                      <a:lumMod val="5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8819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EC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B9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7C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59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96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2726" y="1287213"/>
            <a:ext cx="1787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4BEBC3-D6F2-BF6D-E3CE-9B15EACA62BE}"/>
              </a:ext>
            </a:extLst>
          </p:cNvPr>
          <p:cNvSpPr txBox="1"/>
          <p:nvPr/>
        </p:nvSpPr>
        <p:spPr>
          <a:xfrm>
            <a:off x="1521772" y="4510179"/>
            <a:ext cx="1745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ADC5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4D68BA5-A461-B5DB-5077-2B7F34EBA3C7}"/>
              </a:ext>
            </a:extLst>
          </p:cNvPr>
          <p:cNvSpPr txBox="1"/>
          <p:nvPr/>
        </p:nvSpPr>
        <p:spPr>
          <a:xfrm>
            <a:off x="3156968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BB9C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4729D82-E927-5DC3-E1F2-9627420BFF51}"/>
              </a:ext>
            </a:extLst>
          </p:cNvPr>
          <p:cNvSpPr txBox="1"/>
          <p:nvPr/>
        </p:nvSpPr>
        <p:spPr>
          <a:xfrm>
            <a:off x="4499641" y="4505979"/>
            <a:ext cx="17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FFD9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8B2E7B8-23BB-F5B1-816C-9B0F8AA753B8}"/>
              </a:ext>
            </a:extLst>
          </p:cNvPr>
          <p:cNvSpPr txBox="1"/>
          <p:nvPr/>
        </p:nvSpPr>
        <p:spPr>
          <a:xfrm>
            <a:off x="7467051" y="4519625"/>
            <a:ext cx="17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E59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AFC0E9B-F9B1-8E00-5A41-FA390CBD945A}"/>
              </a:ext>
            </a:extLst>
          </p:cNvPr>
          <p:cNvSpPr txBox="1"/>
          <p:nvPr/>
        </p:nvSpPr>
        <p:spPr>
          <a:xfrm>
            <a:off x="10438872" y="4512800"/>
            <a:ext cx="17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843C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8F5E2B9-B334-2128-AA89-34CB39B54683}"/>
              </a:ext>
            </a:extLst>
          </p:cNvPr>
          <p:cNvSpPr txBox="1"/>
          <p:nvPr/>
        </p:nvSpPr>
        <p:spPr>
          <a:xfrm>
            <a:off x="5975902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F7C3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9CB3361-B1B6-D54D-71A9-63AF218246EC}"/>
              </a:ext>
            </a:extLst>
          </p:cNvPr>
          <p:cNvSpPr txBox="1"/>
          <p:nvPr/>
        </p:nvSpPr>
        <p:spPr>
          <a:xfrm>
            <a:off x="8981626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C65B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C8E03CE1-7D00-C984-5524-A9796C5AD8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6861846"/>
                  </p:ext>
                </p:extLst>
              </p:nvPr>
            </p:nvGraphicFramePr>
            <p:xfrm>
              <a:off x="11318242" y="3473354"/>
              <a:ext cx="81278" cy="45719"/>
            </p:xfrm>
            <a:graphic>
              <a:graphicData uri="http://schemas.microsoft.com/office/powerpoint/2016/slidezoom">
                <pslz:sldZm>
                  <pslz:sldZmObj sldId="280" cId="3959712910">
                    <pslz:zmPr id="{4062BD52-90C9-49CF-B8D1-E2D5E556FC81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1278" cy="4571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8E03CE1-7D00-C984-5524-A9796C5AD8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18242" y="3473354"/>
                <a:ext cx="81278" cy="4571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1597860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81676F96-764E-F8F9-0082-CBBEA132BFA5}"/>
              </a:ext>
            </a:extLst>
          </p:cNvPr>
          <p:cNvSpPr/>
          <p:nvPr/>
        </p:nvSpPr>
        <p:spPr>
          <a:xfrm>
            <a:off x="-594886" y="-807193"/>
            <a:ext cx="13381771" cy="8898058"/>
          </a:xfrm>
          <a:prstGeom prst="ellipse">
            <a:avLst/>
          </a:prstGeom>
          <a:noFill/>
          <a:ln w="76200">
            <a:solidFill>
              <a:srgbClr val="C65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D76FDB4-9780-119B-C921-33309AB76FA4}"/>
              </a:ext>
            </a:extLst>
          </p:cNvPr>
          <p:cNvSpPr txBox="1"/>
          <p:nvPr/>
        </p:nvSpPr>
        <p:spPr>
          <a:xfrm>
            <a:off x="2080460" y="852237"/>
            <a:ext cx="76450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Buffer </a:t>
            </a:r>
            <a:r>
              <a:rPr lang="de-DE" err="1">
                <a:cs typeface="Calibri"/>
              </a:rPr>
              <a:t>weeks</a:t>
            </a:r>
            <a:r>
              <a:rPr lang="de-DE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5971291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81676F96-764E-F8F9-0082-CBBEA132BFA5}"/>
              </a:ext>
            </a:extLst>
          </p:cNvPr>
          <p:cNvSpPr/>
          <p:nvPr/>
        </p:nvSpPr>
        <p:spPr>
          <a:xfrm>
            <a:off x="-594886" y="-807193"/>
            <a:ext cx="13381771" cy="8898058"/>
          </a:xfrm>
          <a:prstGeom prst="ellipse">
            <a:avLst/>
          </a:prstGeom>
          <a:noFill/>
          <a:ln w="76200">
            <a:solidFill>
              <a:srgbClr val="C65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D76FDB4-9780-119B-C921-33309AB76FA4}"/>
              </a:ext>
            </a:extLst>
          </p:cNvPr>
          <p:cNvSpPr txBox="1"/>
          <p:nvPr/>
        </p:nvSpPr>
        <p:spPr>
          <a:xfrm>
            <a:off x="2080460" y="852237"/>
            <a:ext cx="76450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Buffer </a:t>
            </a:r>
            <a:r>
              <a:rPr lang="de-DE" err="1">
                <a:cs typeface="Calibri"/>
              </a:rPr>
              <a:t>weeks</a:t>
            </a:r>
            <a:r>
              <a:rPr lang="de-DE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59712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61CFE70-AFBE-A8F7-44C0-3E919264BD8D}"/>
              </a:ext>
            </a:extLst>
          </p:cNvPr>
          <p:cNvSpPr txBox="1"/>
          <p:nvPr/>
        </p:nvSpPr>
        <p:spPr>
          <a:xfrm>
            <a:off x="0" y="48657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>
                <a:latin typeface="Arial" panose="020B0604020202020204" pitchFamily="34" charset="0"/>
                <a:cs typeface="Arial" panose="020B0604020202020204" pitchFamily="34" charset="0"/>
              </a:rPr>
              <a:t>	DATASET -&gt; genauer auf die Daten eingehen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EC373A59-F20E-B3D7-6031-AE140AE51E1B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845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1487788-3E63-09BE-5481-5C6443302741}"/>
              </a:ext>
            </a:extLst>
          </p:cNvPr>
          <p:cNvSpPr txBox="1"/>
          <p:nvPr/>
        </p:nvSpPr>
        <p:spPr>
          <a:xfrm>
            <a:off x="0" y="48657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>
                <a:latin typeface="Arial" panose="020B0604020202020204" pitchFamily="34" charset="0"/>
                <a:cs typeface="Arial" panose="020B0604020202020204" pitchFamily="34" charset="0"/>
              </a:rPr>
              <a:t>	DATASET -&gt; genauer auf die Daten eingehen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26FEF6B-EB0F-2499-47AE-92C9117F4BE6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991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69F6FC3-3BA2-8D12-E447-4792831B62D0}"/>
              </a:ext>
            </a:extLst>
          </p:cNvPr>
          <p:cNvSpPr txBox="1"/>
          <p:nvPr/>
        </p:nvSpPr>
        <p:spPr>
          <a:xfrm>
            <a:off x="0" y="48657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>
                <a:latin typeface="Arial" panose="020B0604020202020204" pitchFamily="34" charset="0"/>
                <a:cs typeface="Arial" panose="020B0604020202020204" pitchFamily="34" charset="0"/>
              </a:rPr>
              <a:t>	DATASET -&gt; genauer auf die Daten eingehen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5CC199C-6872-2502-E551-C20E4DBE0686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99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058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F41C4E2-14E0-F387-7CE9-D38DCF0D555B}"/>
              </a:ext>
            </a:extLst>
          </p:cNvPr>
          <p:cNvSpPr txBox="1"/>
          <p:nvPr/>
        </p:nvSpPr>
        <p:spPr>
          <a:xfrm>
            <a:off x="0" y="48657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RBP</a:t>
            </a:r>
            <a:endParaRPr lang="de-DE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97061EC-9A1B-7A34-EF89-C6E03063CD6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C091A17D-FA64-0124-5040-FB9BCEB91D65}"/>
              </a:ext>
            </a:extLst>
          </p:cNvPr>
          <p:cNvSpPr txBox="1"/>
          <p:nvPr/>
        </p:nvSpPr>
        <p:spPr>
          <a:xfrm>
            <a:off x="463176" y="1387145"/>
            <a:ext cx="6137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A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involved</a:t>
            </a:r>
            <a:r>
              <a:rPr lang="de-DE" dirty="0"/>
              <a:t> in </a:t>
            </a:r>
            <a:r>
              <a:rPr lang="de-DE" dirty="0" err="1"/>
              <a:t>diseases</a:t>
            </a:r>
            <a:r>
              <a:rPr lang="de-DE" dirty="0"/>
              <a:t>.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5447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F41C4E2-14E0-F387-7CE9-D38DCF0D555B}"/>
              </a:ext>
            </a:extLst>
          </p:cNvPr>
          <p:cNvSpPr txBox="1"/>
          <p:nvPr/>
        </p:nvSpPr>
        <p:spPr>
          <a:xfrm>
            <a:off x="0" y="48657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97061EC-9A1B-7A34-EF89-C6E03063CD6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07BB14F-53D5-85F1-7AA2-E40845B95CC8}"/>
              </a:ext>
            </a:extLst>
          </p:cNvPr>
          <p:cNvSpPr txBox="1"/>
          <p:nvPr/>
        </p:nvSpPr>
        <p:spPr>
          <a:xfrm>
            <a:off x="167341" y="1697318"/>
            <a:ext cx="1152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Proteins </a:t>
            </a:r>
            <a:r>
              <a:rPr lang="de-DE" dirty="0" err="1"/>
              <a:t>with</a:t>
            </a:r>
            <a:r>
              <a:rPr lang="de-DE" dirty="0"/>
              <a:t> leak </a:t>
            </a:r>
            <a:r>
              <a:rPr lang="de-DE" dirty="0" err="1"/>
              <a:t>interaction</a:t>
            </a:r>
            <a:r>
              <a:rPr lang="de-DE" dirty="0"/>
              <a:t> (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abondents</a:t>
            </a:r>
            <a:r>
              <a:rPr lang="de-DE" dirty="0"/>
              <a:t>)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missed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Can not </a:t>
            </a:r>
            <a:r>
              <a:rPr lang="de-DE" dirty="0" err="1"/>
              <a:t>assess</a:t>
            </a:r>
            <a:r>
              <a:rPr lang="de-DE" dirty="0"/>
              <a:t> RBP </a:t>
            </a:r>
            <a:r>
              <a:rPr lang="de-DE" dirty="0" err="1"/>
              <a:t>affinity</a:t>
            </a:r>
            <a:r>
              <a:rPr lang="de-DE" dirty="0"/>
              <a:t> and </a:t>
            </a:r>
            <a:r>
              <a:rPr lang="de-DE" dirty="0" err="1"/>
              <a:t>specifity</a:t>
            </a:r>
            <a:r>
              <a:rPr lang="de-DE" dirty="0"/>
              <a:t> -&gt; </a:t>
            </a:r>
            <a:r>
              <a:rPr lang="de-DE" dirty="0" err="1"/>
              <a:t>has</a:t>
            </a:r>
            <a:r>
              <a:rPr lang="de-DE" dirty="0"/>
              <a:t> to </a:t>
            </a:r>
            <a:r>
              <a:rPr lang="de-DE" dirty="0" err="1"/>
              <a:t>examine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individuals</a:t>
            </a:r>
            <a:r>
              <a:rPr lang="de-DE" dirty="0"/>
              <a:t> (</a:t>
            </a:r>
            <a:r>
              <a:rPr lang="de-DE" dirty="0" err="1"/>
              <a:t>functional</a:t>
            </a:r>
            <a:r>
              <a:rPr lang="de-DE" dirty="0"/>
              <a:t> follow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experiments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12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CD192D76-2D59-6B4A-072E-C40A356A54C9}"/>
              </a:ext>
            </a:extLst>
          </p:cNvPr>
          <p:cNvSpPr txBox="1"/>
          <p:nvPr/>
        </p:nvSpPr>
        <p:spPr>
          <a:xfrm>
            <a:off x="0" y="296529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DATASET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E037B82-D34C-EF6B-F55A-B93F3B4DFA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51" t="20130" r="2707" b="56839"/>
          <a:stretch/>
        </p:blipFill>
        <p:spPr>
          <a:xfrm>
            <a:off x="152714" y="3577473"/>
            <a:ext cx="11886571" cy="1961231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DA415AE-2CEE-44D2-BC7D-8E1D86F59407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4E3545D5-C86D-B3BB-2FF1-5F8537BA017C}"/>
              </a:ext>
            </a:extLst>
          </p:cNvPr>
          <p:cNvSpPr/>
          <p:nvPr/>
        </p:nvSpPr>
        <p:spPr>
          <a:xfrm>
            <a:off x="4858405" y="4098665"/>
            <a:ext cx="2011680" cy="371138"/>
          </a:xfrm>
          <a:prstGeom prst="ellips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F0600CE-5796-3FBC-78E0-40D88A86759F}"/>
              </a:ext>
            </a:extLst>
          </p:cNvPr>
          <p:cNvSpPr txBox="1"/>
          <p:nvPr/>
        </p:nvSpPr>
        <p:spPr>
          <a:xfrm>
            <a:off x="152715" y="1785802"/>
            <a:ext cx="3305296" cy="1138773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de-DE" sz="2000" err="1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 NELFA_HUMAN</a:t>
            </a:r>
          </a:p>
          <a:p>
            <a:r>
              <a:rPr lang="de-DE" sz="1600" err="1"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r>
              <a:rPr lang="de-DE" sz="1600" err="1">
                <a:latin typeface="Arial" panose="020B0604020202020204" pitchFamily="34" charset="0"/>
                <a:cs typeface="Arial" panose="020B0604020202020204" pitchFamily="34" charset="0"/>
              </a:rPr>
              <a:t>Replicate</a:t>
            </a:r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Control sample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81AF1E2-F98B-5AA2-5553-1403BCE2D066}"/>
              </a:ext>
            </a:extLst>
          </p:cNvPr>
          <p:cNvSpPr txBox="1"/>
          <p:nvPr/>
        </p:nvSpPr>
        <p:spPr>
          <a:xfrm>
            <a:off x="152714" y="5663540"/>
            <a:ext cx="1295473" cy="707886"/>
          </a:xfrm>
          <a:prstGeom prst="rect">
            <a:avLst/>
          </a:prstGeom>
          <a:noFill/>
          <a:ln w="19050">
            <a:solidFill>
              <a:srgbClr val="BFBFB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2000">
                <a:cs typeface="Calibri"/>
              </a:rPr>
              <a:t>3680 </a:t>
            </a:r>
            <a:r>
              <a:rPr lang="de-DE" sz="2000" err="1">
                <a:cs typeface="Calibri"/>
              </a:rPr>
              <a:t>rows</a:t>
            </a:r>
            <a:r>
              <a:rPr lang="de-DE" sz="2000">
                <a:cs typeface="Calibri"/>
              </a:rPr>
              <a:t> </a:t>
            </a:r>
          </a:p>
          <a:p>
            <a:pPr algn="ctr"/>
            <a:r>
              <a:rPr lang="de-DE" sz="2000">
                <a:cs typeface="Calibri"/>
              </a:rPr>
              <a:t>= </a:t>
            </a:r>
            <a:r>
              <a:rPr lang="de-DE" sz="2000" err="1">
                <a:cs typeface="Calibri"/>
              </a:rPr>
              <a:t>proteins</a:t>
            </a:r>
            <a:endParaRPr lang="de-DE" sz="2000">
              <a:cs typeface="Calibri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3E9ECBB-F59D-1EF0-2349-171811B97931}"/>
              </a:ext>
            </a:extLst>
          </p:cNvPr>
          <p:cNvSpPr txBox="1"/>
          <p:nvPr/>
        </p:nvSpPr>
        <p:spPr>
          <a:xfrm>
            <a:off x="4537681" y="1785802"/>
            <a:ext cx="4664808" cy="1169551"/>
          </a:xfrm>
          <a:prstGeom prst="rect">
            <a:avLst/>
          </a:prstGeom>
          <a:noFill/>
          <a:ln w="19050">
            <a:solidFill>
              <a:srgbClr val="BFBFB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150 </a:t>
            </a:r>
            <a:r>
              <a:rPr lang="de-DE" sz="200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</a:p>
          <a:p>
            <a:pPr algn="ctr"/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25 </a:t>
            </a:r>
            <a:r>
              <a:rPr lang="de-DE" sz="1600" err="1">
                <a:latin typeface="Arial" panose="020B0604020202020204" pitchFamily="34" charset="0"/>
                <a:cs typeface="Arial" panose="020B0604020202020204" pitchFamily="34" charset="0"/>
              </a:rPr>
              <a:t>Fractions</a:t>
            </a:r>
            <a:endParaRPr lang="de-DE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sz="1600" err="1">
                <a:latin typeface="Arial" panose="020B0604020202020204" pitchFamily="34" charset="0"/>
                <a:cs typeface="Arial" panose="020B0604020202020204" pitchFamily="34" charset="0"/>
              </a:rPr>
              <a:t>Replicates</a:t>
            </a:r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 – Control sample</a:t>
            </a:r>
          </a:p>
          <a:p>
            <a:pPr algn="ctr"/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sz="1600" err="1">
                <a:latin typeface="Arial" panose="020B0604020202020204" pitchFamily="34" charset="0"/>
                <a:cs typeface="Arial" panose="020B0604020202020204" pitchFamily="34" charset="0"/>
              </a:rPr>
              <a:t>Replicates</a:t>
            </a:r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600" err="1">
                <a:latin typeface="Arial" panose="020B0604020202020204" pitchFamily="34" charset="0"/>
                <a:cs typeface="Arial" panose="020B0604020202020204" pitchFamily="34" charset="0"/>
              </a:rPr>
              <a:t>RNase</a:t>
            </a:r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 sample</a:t>
            </a:r>
          </a:p>
        </p:txBody>
      </p:sp>
    </p:spTree>
    <p:extLst>
      <p:ext uri="{BB962C8B-B14F-4D97-AF65-F5344CB8AC3E}">
        <p14:creationId xmlns:p14="http://schemas.microsoft.com/office/powerpoint/2010/main" val="175179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CD192D76-2D59-6B4A-072E-C40A356A54C9}"/>
              </a:ext>
            </a:extLst>
          </p:cNvPr>
          <p:cNvSpPr txBox="1"/>
          <p:nvPr/>
        </p:nvSpPr>
        <p:spPr>
          <a:xfrm>
            <a:off x="0" y="48657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>
                <a:latin typeface="Arial" panose="020B0604020202020204" pitchFamily="34" charset="0"/>
                <a:cs typeface="Arial" panose="020B0604020202020204" pitchFamily="34" charset="0"/>
              </a:rPr>
              <a:t>	DATASET -&gt; genauer auf die Daten eingehen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E037B82-D34C-EF6B-F55A-B93F3B4DFA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51" t="20130" r="2707" b="56839"/>
          <a:stretch/>
        </p:blipFill>
        <p:spPr>
          <a:xfrm>
            <a:off x="152714" y="3577473"/>
            <a:ext cx="11886571" cy="1961231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DA415AE-2CEE-44D2-BC7D-8E1D86F59407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4E3545D5-C86D-B3BB-2FF1-5F8537BA017C}"/>
              </a:ext>
            </a:extLst>
          </p:cNvPr>
          <p:cNvSpPr/>
          <p:nvPr/>
        </p:nvSpPr>
        <p:spPr>
          <a:xfrm>
            <a:off x="1344706" y="4098665"/>
            <a:ext cx="2011680" cy="3711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46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A198AC4-929E-9E18-C190-34B0EE9737FA}"/>
              </a:ext>
            </a:extLst>
          </p:cNvPr>
          <p:cNvSpPr txBox="1"/>
          <p:nvPr/>
        </p:nvSpPr>
        <p:spPr>
          <a:xfrm>
            <a:off x="960489" y="1347044"/>
            <a:ext cx="91446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1F2328"/>
                </a:solidFill>
                <a:effectLst/>
                <a:latin typeface="-apple-system"/>
              </a:rPr>
              <a:t>Description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 of the dataset and evaluation of the reproducibility of the experiments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1F2328"/>
                </a:solidFill>
                <a:effectLst/>
                <a:latin typeface="-apple-system"/>
              </a:rPr>
              <a:t>Normalization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 of the data to facilitate the analysis and subsequent comparison between the samples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Identification of </a:t>
            </a:r>
            <a:r>
              <a:rPr lang="en-US" b="1" i="0" err="1">
                <a:solidFill>
                  <a:srgbClr val="1F2328"/>
                </a:solidFill>
                <a:effectLst/>
                <a:latin typeface="-apple-system"/>
              </a:rPr>
              <a:t>absolut</a:t>
            </a:r>
            <a:r>
              <a:rPr lang="en-US" b="1" i="0">
                <a:solidFill>
                  <a:srgbClr val="1F2328"/>
                </a:solidFill>
                <a:effectLst/>
                <a:latin typeface="-apple-system"/>
              </a:rPr>
              <a:t> and local maxima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 (peaks) in the protein profiles (for each protein: distribution of its amount in the 25 fractions of each sample)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Fit of the protein profiles (optional)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1F2328"/>
                </a:solidFill>
                <a:effectLst/>
                <a:latin typeface="-apple-system"/>
              </a:rPr>
              <a:t>Comparison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 of the position of the protein peaks in the control versus RNase-treated sample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Definition of </a:t>
            </a:r>
            <a:r>
              <a:rPr lang="en-US" b="1" i="0">
                <a:solidFill>
                  <a:srgbClr val="1F2328"/>
                </a:solidFill>
                <a:effectLst/>
                <a:latin typeface="-apple-system"/>
              </a:rPr>
              <a:t>selection criteria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 for the selection of the 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Application of the defined criteria to automatically identify RNA-dependent proteins in the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1F2328"/>
                </a:solidFill>
                <a:effectLst/>
                <a:latin typeface="-apple-system"/>
              </a:rPr>
              <a:t>Further analysis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 of the RNA-dependent proteins and RNA-independent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Make a </a:t>
            </a:r>
            <a:r>
              <a:rPr lang="en-US" b="1" i="0">
                <a:solidFill>
                  <a:srgbClr val="1F2328"/>
                </a:solidFill>
                <a:effectLst/>
                <a:latin typeface="-apple-system"/>
              </a:rPr>
              <a:t>coherent report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 of your complete analysis and results using R markdown</a:t>
            </a:r>
          </a:p>
        </p:txBody>
      </p:sp>
    </p:spTree>
    <p:extLst>
      <p:ext uri="{BB962C8B-B14F-4D97-AF65-F5344CB8AC3E}">
        <p14:creationId xmlns:p14="http://schemas.microsoft.com/office/powerpoint/2010/main" val="4444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654042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71000">
                    <a:schemeClr val="accent4">
                      <a:lumMod val="75000"/>
                    </a:schemeClr>
                  </a:gs>
                  <a:gs pos="29000">
                    <a:schemeClr val="accent6">
                      <a:lumMod val="60000"/>
                      <a:lumOff val="40000"/>
                    </a:schemeClr>
                  </a:gs>
                  <a:gs pos="18000">
                    <a:schemeClr val="accent6">
                      <a:lumMod val="75000"/>
                    </a:schemeClr>
                  </a:gs>
                  <a:gs pos="81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67000">
                    <a:srgbClr val="C55A11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8000">
                    <a:schemeClr val="accent2">
                      <a:lumMod val="40000"/>
                      <a:lumOff val="60000"/>
                    </a:schemeClr>
                  </a:gs>
                  <a:gs pos="87000">
                    <a:schemeClr val="accent2">
                      <a:lumMod val="5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50435" y="3454150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EC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B9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7C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59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96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328865" y="1245332"/>
            <a:ext cx="1767342" cy="184665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2400">
                <a:solidFill>
                  <a:srgbClr val="385723"/>
                </a:solidFill>
                <a:latin typeface="Arial"/>
                <a:cs typeface="Arial"/>
              </a:rPr>
              <a:t>Milestone 1</a:t>
            </a:r>
          </a:p>
          <a:p>
            <a:endParaRPr lang="de-DE">
              <a:solidFill>
                <a:srgbClr val="3857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err="1">
                <a:latin typeface="Calibri"/>
                <a:cs typeface="Calibri"/>
              </a:rPr>
              <a:t>Preparing</a:t>
            </a:r>
            <a:r>
              <a:rPr lang="de-DE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dataset</a:t>
            </a:r>
            <a:r>
              <a:rPr lang="de-DE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for</a:t>
            </a:r>
            <a:r>
              <a:rPr lang="de-DE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analysis</a:t>
            </a:r>
            <a:r>
              <a:rPr lang="de-DE">
                <a:latin typeface="Calibri"/>
                <a:cs typeface="Calibri"/>
              </a:rPr>
              <a:t> </a:t>
            </a:r>
            <a:endParaRPr lang="en-US">
              <a:latin typeface="Calibri"/>
              <a:cs typeface="Calibri"/>
            </a:endParaRPr>
          </a:p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3" name="Folienzoom 52">
                <a:extLst>
                  <a:ext uri="{FF2B5EF4-FFF2-40B4-BE49-F238E27FC236}">
                    <a16:creationId xmlns:a16="http://schemas.microsoft.com/office/drawing/2014/main" id="{C9252DD8-74EB-A8E0-73A8-85F73ED2BB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91301381"/>
                  </p:ext>
                </p:extLst>
              </p:nvPr>
            </p:nvGraphicFramePr>
            <p:xfrm>
              <a:off x="964992" y="3662138"/>
              <a:ext cx="127380" cy="71651"/>
            </p:xfrm>
            <a:graphic>
              <a:graphicData uri="http://schemas.microsoft.com/office/powerpoint/2016/slidezoom">
                <pslz:sldZm>
                  <pslz:sldZmObj sldId="257" cId="3722974610">
                    <pslz:zmPr id="{07B9F0E4-F1DE-499B-97A9-E1F62B22B568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7380" cy="716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3" name="Folienzoom 52">
                <a:extLst>
                  <a:ext uri="{FF2B5EF4-FFF2-40B4-BE49-F238E27FC236}">
                    <a16:creationId xmlns:a16="http://schemas.microsoft.com/office/drawing/2014/main" id="{C9252DD8-74EB-A8E0-73A8-85F73ED2BB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4992" y="3662138"/>
                <a:ext cx="127380" cy="7165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307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8728529-1B28-BF40-004E-2550F97D3F31}"/>
              </a:ext>
            </a:extLst>
          </p:cNvPr>
          <p:cNvCxnSpPr/>
          <p:nvPr/>
        </p:nvCxnSpPr>
        <p:spPr>
          <a:xfrm>
            <a:off x="0" y="1016063"/>
            <a:ext cx="12269096" cy="0"/>
          </a:xfrm>
          <a:prstGeom prst="line">
            <a:avLst/>
          </a:prstGeom>
          <a:ln w="12700">
            <a:solidFill>
              <a:srgbClr val="38572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2DF1A53-ADF8-BF97-2317-71A31B731A11}"/>
              </a:ext>
            </a:extLst>
          </p:cNvPr>
          <p:cNvSpPr txBox="1"/>
          <p:nvPr/>
        </p:nvSpPr>
        <p:spPr>
          <a:xfrm>
            <a:off x="15588" y="308177"/>
            <a:ext cx="121764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</a:t>
            </a:r>
            <a:r>
              <a:rPr lang="en-US" sz="4000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4000" baseline="300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endParaRPr lang="de-DE" sz="4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65EE7B0-C4BE-B6E8-1B89-CC03AABB5A41}"/>
              </a:ext>
            </a:extLst>
          </p:cNvPr>
          <p:cNvSpPr txBox="1"/>
          <p:nvPr/>
        </p:nvSpPr>
        <p:spPr>
          <a:xfrm>
            <a:off x="71834" y="1719751"/>
            <a:ext cx="12192000" cy="45243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>
                <a:solidFill>
                  <a:srgbClr val="1F2328"/>
                </a:solidFill>
                <a:latin typeface="Arial"/>
                <a:cs typeface="Arial"/>
              </a:rPr>
              <a:t>-&gt; preparing data for analysis</a:t>
            </a:r>
          </a:p>
          <a:p>
            <a:r>
              <a:rPr lang="en-US" sz="2400" b="1" i="0">
                <a:solidFill>
                  <a:srgbClr val="1F2328"/>
                </a:solidFill>
                <a:effectLst/>
                <a:latin typeface="Arial"/>
                <a:cs typeface="Arial"/>
              </a:rPr>
              <a:t>Description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F2328"/>
                </a:solidFill>
                <a:effectLst/>
                <a:latin typeface="Arial"/>
                <a:cs typeface="Arial"/>
              </a:rPr>
              <a:t>Defining 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1F2328"/>
                </a:solidFill>
                <a:latin typeface="Arial"/>
                <a:cs typeface="Arial"/>
              </a:rPr>
              <a:t>Connection between data and the biology behind it</a:t>
            </a:r>
          </a:p>
          <a:p>
            <a:endParaRPr lang="en-US" b="0" i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b="1">
                <a:latin typeface="Arial"/>
                <a:cs typeface="Arial"/>
              </a:rPr>
              <a:t>Data cleanup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1F2328"/>
                </a:solidFill>
                <a:latin typeface="Arial"/>
                <a:cs typeface="Arial"/>
              </a:rPr>
              <a:t>Making sure all data is numeric </a:t>
            </a:r>
            <a:endParaRPr lang="en-US">
              <a:solidFill>
                <a:srgbClr val="1F23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1F2328"/>
                </a:solidFill>
                <a:latin typeface="Arial"/>
                <a:cs typeface="Arial"/>
              </a:rPr>
              <a:t>Setting zero to NA (to calculate mean and correlation)</a:t>
            </a:r>
            <a:endParaRPr lang="en-US" b="0" i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1F23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>
                <a:solidFill>
                  <a:srgbClr val="1F2328"/>
                </a:solidFill>
                <a:latin typeface="Arial"/>
                <a:cs typeface="Arial"/>
              </a:rPr>
              <a:t>Repro</a:t>
            </a:r>
            <a:r>
              <a:rPr lang="en-US" b="1">
                <a:latin typeface="Arial"/>
                <a:cs typeface="Arial"/>
              </a:rPr>
              <a:t>duc</a:t>
            </a:r>
            <a:r>
              <a:rPr lang="en-US" b="1">
                <a:solidFill>
                  <a:srgbClr val="1F2328"/>
                </a:solidFill>
                <a:latin typeface="Arial"/>
                <a:cs typeface="Arial"/>
              </a:rPr>
              <a:t>ibility</a:t>
            </a:r>
            <a:r>
              <a:rPr lang="en-US" sz="1400">
                <a:solidFill>
                  <a:srgbClr val="1F2328"/>
                </a:solidFill>
                <a:latin typeface="Arial"/>
                <a:cs typeface="Arial"/>
              </a:rPr>
              <a:t> </a:t>
            </a:r>
            <a:endParaRPr lang="en-US" sz="1400" b="0" i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F2328"/>
                </a:solidFill>
                <a:effectLst/>
                <a:latin typeface="Arial"/>
                <a:cs typeface="Arial"/>
              </a:rPr>
              <a:t>Correlation -&gt; what should we do if they do not correlate -&gt; </a:t>
            </a:r>
            <a:r>
              <a:rPr lang="en-US" b="0" i="0" err="1">
                <a:solidFill>
                  <a:srgbClr val="1F2328"/>
                </a:solidFill>
                <a:effectLst/>
                <a:latin typeface="Arial"/>
                <a:cs typeface="Arial"/>
              </a:rPr>
              <a:t>t.test</a:t>
            </a:r>
            <a:r>
              <a:rPr lang="en-US" b="0" i="0">
                <a:solidFill>
                  <a:srgbClr val="1F2328"/>
                </a:solidFill>
                <a:effectLst/>
                <a:latin typeface="Arial"/>
                <a:cs typeface="Arial"/>
              </a:rPr>
              <a:t> with 0.05 p-value =&gt; if failed, then discard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1F2328"/>
                </a:solidFill>
                <a:latin typeface="Arial"/>
                <a:cs typeface="Arial"/>
              </a:rPr>
              <a:t>Connection between data and the biology behind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1F2328"/>
                </a:solidFill>
                <a:latin typeface="Arial"/>
                <a:cs typeface="Arial"/>
              </a:rPr>
              <a:t>Removing outlier samples </a:t>
            </a:r>
            <a:endParaRPr lang="en-US" b="0" i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solidFill>
                <a:srgbClr val="1F23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1F2328"/>
                </a:solidFill>
                <a:latin typeface="Arial"/>
                <a:cs typeface="Arial"/>
              </a:rPr>
              <a:t>Re-ordering rows/columns in meaningful and useful ways</a:t>
            </a:r>
            <a:endParaRPr lang="en-US">
              <a:solidFill>
                <a:srgbClr val="1F23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7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779538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71000">
                    <a:schemeClr val="accent4">
                      <a:lumMod val="75000"/>
                    </a:schemeClr>
                  </a:gs>
                  <a:gs pos="29000">
                    <a:schemeClr val="accent6">
                      <a:lumMod val="60000"/>
                      <a:lumOff val="40000"/>
                    </a:schemeClr>
                  </a:gs>
                  <a:gs pos="18000">
                    <a:schemeClr val="accent6">
                      <a:lumMod val="75000"/>
                    </a:schemeClr>
                  </a:gs>
                  <a:gs pos="81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67000">
                    <a:srgbClr val="C55A11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8000">
                    <a:schemeClr val="accent2">
                      <a:lumMod val="40000"/>
                      <a:lumOff val="60000"/>
                    </a:schemeClr>
                  </a:gs>
                  <a:gs pos="87000">
                    <a:schemeClr val="accent2">
                      <a:lumMod val="5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8819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EC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B9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7C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59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96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2726" y="1287213"/>
            <a:ext cx="1787135" cy="13542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de-DE" sz="2800">
                <a:solidFill>
                  <a:srgbClr val="385723"/>
                </a:solidFill>
                <a:latin typeface="Arial"/>
                <a:cs typeface="Arial"/>
              </a:rPr>
              <a:t>Milestone</a:t>
            </a:r>
          </a:p>
          <a:p>
            <a:pPr algn="ctr"/>
            <a:r>
              <a:rPr lang="de-DE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Preparing</a:t>
            </a:r>
            <a:r>
              <a:rPr lang="de-D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de-D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de-D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4BEBC3-D6F2-BF6D-E3CE-9B15EACA62BE}"/>
              </a:ext>
            </a:extLst>
          </p:cNvPr>
          <p:cNvSpPr txBox="1"/>
          <p:nvPr/>
        </p:nvSpPr>
        <p:spPr>
          <a:xfrm>
            <a:off x="1521772" y="4510179"/>
            <a:ext cx="1745267" cy="141577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de-DE" sz="2800">
                <a:solidFill>
                  <a:srgbClr val="ADC574"/>
                </a:solidFill>
                <a:latin typeface="Arial"/>
                <a:cs typeface="Arial"/>
              </a:rPr>
              <a:t>Milestone</a:t>
            </a:r>
          </a:p>
          <a:p>
            <a:pPr algn="ctr"/>
            <a:r>
              <a:rPr lang="de-DE" sz="2000" err="1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lang="de-DE" sz="20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de-DE" sz="2000" err="1">
                <a:solidFill>
                  <a:srgbClr val="000000"/>
                </a:solidFill>
                <a:latin typeface="Arial"/>
                <a:cs typeface="Arial"/>
              </a:rPr>
              <a:t>reduction</a:t>
            </a:r>
            <a:endParaRPr lang="de-DE" sz="1200" err="1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endParaRPr lang="de-DE">
              <a:cs typeface="Calibri" panose="020F0502020204030204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9C29354C-0923-C7A8-B995-1512F57A2A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1760672"/>
                  </p:ext>
                </p:extLst>
              </p:nvPr>
            </p:nvGraphicFramePr>
            <p:xfrm>
              <a:off x="2450437" y="3662138"/>
              <a:ext cx="81278" cy="45719"/>
            </p:xfrm>
            <a:graphic>
              <a:graphicData uri="http://schemas.microsoft.com/office/powerpoint/2016/slidezoom">
                <pslz:sldZm>
                  <pslz:sldZmObj sldId="274" cId="4126191499">
                    <pslz:zmPr id="{B7E00028-4BA9-48A4-AA5C-7B149743BAF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1278" cy="4571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extLst>
                  <a:ext uri="{FF2B5EF4-FFF2-40B4-BE49-F238E27FC236}">
                    <a16:creationId xmlns:a16="http://schemas.microsoft.com/office/drawing/2014/main" id="{9C29354C-0923-C7A8-B995-1512F57A2A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0437" y="3662138"/>
                <a:ext cx="81278" cy="4571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156233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6262E45-6F84-B680-BE1E-7454197BA102}"/>
              </a:ext>
            </a:extLst>
          </p:cNvPr>
          <p:cNvSpPr txBox="1"/>
          <p:nvPr/>
        </p:nvSpPr>
        <p:spPr>
          <a:xfrm>
            <a:off x="0" y="308177"/>
            <a:ext cx="121764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</a:t>
            </a:r>
            <a:r>
              <a:rPr lang="en-US" sz="4000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4000" baseline="300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endParaRPr lang="de-DE" sz="4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6876160-EB0E-89E7-F253-F8DEFBE46DFA}"/>
              </a:ext>
            </a:extLst>
          </p:cNvPr>
          <p:cNvCxnSpPr/>
          <p:nvPr/>
        </p:nvCxnSpPr>
        <p:spPr>
          <a:xfrm>
            <a:off x="0" y="1016063"/>
            <a:ext cx="12269096" cy="0"/>
          </a:xfrm>
          <a:prstGeom prst="line">
            <a:avLst/>
          </a:prstGeom>
          <a:ln w="12700">
            <a:solidFill>
              <a:srgbClr val="38572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34572C8-8239-BE72-95BE-90217558B3CB}"/>
              </a:ext>
            </a:extLst>
          </p:cNvPr>
          <p:cNvSpPr txBox="1"/>
          <p:nvPr/>
        </p:nvSpPr>
        <p:spPr>
          <a:xfrm>
            <a:off x="476250" y="1428749"/>
            <a:ext cx="1015164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>
                <a:cs typeface="Calibri"/>
              </a:rPr>
              <a:t>Normalization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of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protein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amount</a:t>
            </a:r>
            <a:r>
              <a:rPr lang="de-DE">
                <a:cs typeface="Calibri"/>
              </a:rPr>
              <a:t> </a:t>
            </a:r>
          </a:p>
          <a:p>
            <a:r>
              <a:rPr lang="de-DE" err="1">
                <a:cs typeface="Calibri"/>
              </a:rPr>
              <a:t>Normalization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between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replicates</a:t>
            </a:r>
            <a:r>
              <a:rPr lang="de-DE">
                <a:cs typeface="Calibri"/>
              </a:rPr>
              <a:t> (</a:t>
            </a:r>
            <a:r>
              <a:rPr lang="de-DE" err="1">
                <a:cs typeface="Calibri"/>
              </a:rPr>
              <a:t>mean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value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method</a:t>
            </a:r>
            <a:r>
              <a:rPr lang="de-DE">
                <a:cs typeface="Calibri"/>
              </a:rPr>
              <a:t>) </a:t>
            </a:r>
          </a:p>
          <a:p>
            <a:r>
              <a:rPr lang="de-DE" err="1">
                <a:cs typeface="Calibri"/>
              </a:rPr>
              <a:t>Correlation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between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proteins</a:t>
            </a:r>
            <a:r>
              <a:rPr lang="de-DE">
                <a:cs typeface="Calibri"/>
              </a:rPr>
              <a:t> (-&gt;</a:t>
            </a:r>
            <a:r>
              <a:rPr lang="de-DE" err="1">
                <a:cs typeface="Calibri"/>
              </a:rPr>
              <a:t>dimension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reduction</a:t>
            </a:r>
            <a:r>
              <a:rPr lang="de-DE">
                <a:cs typeface="Calibri"/>
              </a:rPr>
              <a:t>) (PCA, k-</a:t>
            </a:r>
            <a:r>
              <a:rPr lang="de-DE" err="1">
                <a:cs typeface="Calibri"/>
              </a:rPr>
              <a:t>means</a:t>
            </a:r>
            <a:r>
              <a:rPr lang="de-DE">
                <a:cs typeface="Calibri"/>
              </a:rPr>
              <a:t>, </a:t>
            </a:r>
            <a:r>
              <a:rPr lang="de-DE" err="1">
                <a:cs typeface="Calibri"/>
              </a:rPr>
              <a:t>silhouette</a:t>
            </a:r>
            <a:r>
              <a:rPr lang="de-DE">
                <a:cs typeface="Calibri"/>
              </a:rPr>
              <a:t> method)</a:t>
            </a:r>
          </a:p>
          <a:p>
            <a:r>
              <a:rPr lang="de-DE" err="1">
                <a:cs typeface="Calibri"/>
              </a:rPr>
              <a:t>Merge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highly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correlating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proteins</a:t>
            </a:r>
            <a:r>
              <a:rPr lang="de-DE">
                <a:cs typeface="Calibri" panose="020F0502020204030204"/>
              </a:rPr>
              <a:t> (</a:t>
            </a:r>
            <a:r>
              <a:rPr lang="de-DE" err="1">
                <a:cs typeface="Calibri" panose="020F0502020204030204"/>
              </a:rPr>
              <a:t>name</a:t>
            </a:r>
            <a:r>
              <a:rPr lang="de-DE">
                <a:cs typeface="Calibri" panose="020F0502020204030204"/>
              </a:rPr>
              <a:t> = </a:t>
            </a:r>
            <a:r>
              <a:rPr lang="de-DE" err="1">
                <a:cs typeface="Calibri" panose="020F0502020204030204"/>
              </a:rPr>
              <a:t>name</a:t>
            </a:r>
            <a:r>
              <a:rPr lang="de-DE">
                <a:cs typeface="Calibri" panose="020F0502020204030204"/>
              </a:rPr>
              <a:t> </a:t>
            </a:r>
            <a:r>
              <a:rPr lang="de-DE" err="1">
                <a:cs typeface="Calibri" panose="020F0502020204030204"/>
              </a:rPr>
              <a:t>of</a:t>
            </a:r>
            <a:r>
              <a:rPr lang="de-DE">
                <a:cs typeface="Calibri" panose="020F0502020204030204"/>
              </a:rPr>
              <a:t> </a:t>
            </a:r>
            <a:r>
              <a:rPr lang="de-DE" err="1">
                <a:cs typeface="Calibri" panose="020F0502020204030204"/>
              </a:rPr>
              <a:t>merged</a:t>
            </a:r>
            <a:r>
              <a:rPr lang="de-DE">
                <a:cs typeface="Calibri" panose="020F0502020204030204"/>
              </a:rPr>
              <a:t> </a:t>
            </a:r>
            <a:r>
              <a:rPr lang="de-DE" err="1">
                <a:cs typeface="Calibri" panose="020F0502020204030204"/>
              </a:rPr>
              <a:t>proteins</a:t>
            </a:r>
            <a:r>
              <a:rPr lang="de-DE">
                <a:cs typeface="Calibri" panose="020F0502020204030204"/>
              </a:rPr>
              <a:t>)</a:t>
            </a:r>
          </a:p>
          <a:p>
            <a:endParaRPr lang="de-DE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2619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Microsoft Office PowerPoint</Application>
  <PresentationFormat>Breitbild</PresentationFormat>
  <Paragraphs>223</Paragraphs>
  <Slides>27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Tine Limberg</dc:creator>
  <cp:lastModifiedBy>Anastasia Moeller</cp:lastModifiedBy>
  <cp:revision>1</cp:revision>
  <dcterms:created xsi:type="dcterms:W3CDTF">2023-05-06T07:25:28Z</dcterms:created>
  <dcterms:modified xsi:type="dcterms:W3CDTF">2023-05-09T04:53:47Z</dcterms:modified>
</cp:coreProperties>
</file>