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303" r:id="rId3"/>
    <p:sldId id="301" r:id="rId4"/>
    <p:sldId id="260" r:id="rId5"/>
    <p:sldId id="277" r:id="rId6"/>
    <p:sldId id="280" r:id="rId7"/>
    <p:sldId id="285" r:id="rId8"/>
    <p:sldId id="281" r:id="rId9"/>
    <p:sldId id="282" r:id="rId10"/>
    <p:sldId id="283" r:id="rId11"/>
    <p:sldId id="295" r:id="rId12"/>
    <p:sldId id="300" r:id="rId13"/>
    <p:sldId id="299" r:id="rId14"/>
    <p:sldId id="298" r:id="rId15"/>
    <p:sldId id="297" r:id="rId16"/>
    <p:sldId id="272" r:id="rId17"/>
    <p:sldId id="293" r:id="rId18"/>
    <p:sldId id="292" r:id="rId19"/>
    <p:sldId id="313"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ED3BC910-95EE-4AEA-BAE3-7DF7D072E833}">
          <p14:sldIdLst>
            <p14:sldId id="278"/>
            <p14:sldId id="303"/>
            <p14:sldId id="301"/>
            <p14:sldId id="260"/>
            <p14:sldId id="277"/>
            <p14:sldId id="280"/>
            <p14:sldId id="285"/>
            <p14:sldId id="281"/>
            <p14:sldId id="282"/>
            <p14:sldId id="283"/>
            <p14:sldId id="295"/>
            <p14:sldId id="300"/>
            <p14:sldId id="299"/>
            <p14:sldId id="298"/>
            <p14:sldId id="297"/>
            <p14:sldId id="272"/>
            <p14:sldId id="293"/>
            <p14:sldId id="292"/>
            <p14:sldId id="313"/>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A6FF"/>
    <a:srgbClr val="FD9480"/>
    <a:srgbClr val="FD917D"/>
    <a:srgbClr val="008800"/>
    <a:srgbClr val="ECEBE9"/>
    <a:srgbClr val="C9A4D6"/>
    <a:srgbClr val="AEC0D4"/>
    <a:srgbClr val="A7B5C4"/>
    <a:srgbClr val="A1ACB7"/>
    <a:srgbClr val="4365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4927" autoAdjust="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86F4B3-93E9-4288-82D4-71991B1AC053}"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892FD2BF-65EE-4E50-B131-DFC16696B813}">
      <dgm:prSet phldrT="[Text]" custT="1"/>
      <dgm:spPr>
        <a:solidFill>
          <a:srgbClr val="43658A"/>
        </a:solidFill>
      </dgm:spPr>
      <dgm:t>
        <a:bodyPr/>
        <a:lstStyle/>
        <a:p>
          <a:r>
            <a:rPr lang="de-DE" sz="2000" b="1" dirty="0"/>
            <a:t>3 </a:t>
          </a:r>
          <a:r>
            <a:rPr lang="de-DE" sz="2000" b="1" dirty="0" err="1"/>
            <a:t>Normalization</a:t>
          </a:r>
          <a:r>
            <a:rPr lang="de-DE" sz="2000" b="1" dirty="0"/>
            <a:t> Methods </a:t>
          </a:r>
        </a:p>
        <a:p>
          <a:r>
            <a:rPr lang="de-DE" sz="1600" dirty="0"/>
            <a:t>-Mean-Value-Method</a:t>
          </a:r>
        </a:p>
        <a:p>
          <a:r>
            <a:rPr lang="de-DE" sz="1600" dirty="0"/>
            <a:t>-Z-Transformation</a:t>
          </a:r>
        </a:p>
        <a:p>
          <a:r>
            <a:rPr lang="de-DE" sz="1600" dirty="0"/>
            <a:t>-Min-Max-</a:t>
          </a:r>
          <a:r>
            <a:rPr lang="de-DE" sz="1600" dirty="0" err="1"/>
            <a:t>Scaling</a:t>
          </a:r>
          <a:endParaRPr lang="de-DE" sz="1600" dirty="0"/>
        </a:p>
        <a:p>
          <a:endParaRPr lang="de-DE" sz="800" dirty="0"/>
        </a:p>
        <a:p>
          <a:r>
            <a:rPr lang="de-DE" sz="2000" b="1" dirty="0" err="1"/>
            <a:t>Reproducibility</a:t>
          </a:r>
          <a:r>
            <a:rPr lang="de-DE" sz="2000" dirty="0"/>
            <a:t> </a:t>
          </a:r>
          <a:endParaRPr lang="en-GB" sz="2000" dirty="0"/>
        </a:p>
      </dgm:t>
    </dgm:pt>
    <dgm:pt modelId="{9DDBAAA1-9C74-4474-BA67-9FEBE3A399D7}" type="parTrans" cxnId="{8EDEBFB9-78FD-49B2-A33D-2849C32C3D20}">
      <dgm:prSet/>
      <dgm:spPr/>
      <dgm:t>
        <a:bodyPr/>
        <a:lstStyle/>
        <a:p>
          <a:endParaRPr lang="en-GB"/>
        </a:p>
      </dgm:t>
    </dgm:pt>
    <dgm:pt modelId="{D9DBEBFD-518A-425E-9AFD-239083275F7F}" type="sibTrans" cxnId="{8EDEBFB9-78FD-49B2-A33D-2849C32C3D20}">
      <dgm:prSet/>
      <dgm:spPr/>
      <dgm:t>
        <a:bodyPr/>
        <a:lstStyle/>
        <a:p>
          <a:endParaRPr lang="en-GB"/>
        </a:p>
      </dgm:t>
    </dgm:pt>
    <dgm:pt modelId="{CEB2EA76-E2EB-46E4-AC9A-63705A49416F}">
      <dgm:prSet phldrT="[Text]" custT="1"/>
      <dgm:spPr>
        <a:solidFill>
          <a:srgbClr val="43658A"/>
        </a:solidFill>
      </dgm:spPr>
      <dgm:t>
        <a:bodyPr/>
        <a:lstStyle/>
        <a:p>
          <a:r>
            <a:rPr lang="de-DE" sz="2300" b="1" dirty="0" err="1"/>
            <a:t>Gaussian</a:t>
          </a:r>
          <a:r>
            <a:rPr lang="de-DE" sz="2300" b="1" dirty="0"/>
            <a:t> fit</a:t>
          </a:r>
        </a:p>
        <a:p>
          <a:r>
            <a:rPr lang="de-DE" sz="1600" b="0" dirty="0" err="1"/>
            <a:t>Only</a:t>
          </a:r>
          <a:r>
            <a:rPr lang="de-DE" sz="1600" b="0" dirty="0"/>
            <a:t> </a:t>
          </a:r>
          <a:r>
            <a:rPr lang="de-DE" sz="1600" b="0" dirty="0" err="1"/>
            <a:t>visulization</a:t>
          </a:r>
          <a:r>
            <a:rPr lang="de-DE" sz="1600" b="0" dirty="0"/>
            <a:t> </a:t>
          </a:r>
        </a:p>
        <a:p>
          <a:endParaRPr lang="de-DE" sz="2300" dirty="0"/>
        </a:p>
        <a:p>
          <a:r>
            <a:rPr lang="de-DE" sz="2300" b="1" dirty="0"/>
            <a:t>Line </a:t>
          </a:r>
          <a:r>
            <a:rPr lang="de-DE" sz="2300" b="1" dirty="0" err="1"/>
            <a:t>graphs</a:t>
          </a:r>
          <a:r>
            <a:rPr lang="de-DE" sz="2300" b="1" dirty="0"/>
            <a:t> </a:t>
          </a:r>
          <a:endParaRPr lang="en-GB" sz="2300" b="1" dirty="0"/>
        </a:p>
      </dgm:t>
    </dgm:pt>
    <dgm:pt modelId="{705F8BDD-CF24-4F5B-A88C-407841DEADFF}" type="parTrans" cxnId="{1D8E46B0-7910-4CE0-95BB-03B7C223D6CD}">
      <dgm:prSet/>
      <dgm:spPr/>
      <dgm:t>
        <a:bodyPr/>
        <a:lstStyle/>
        <a:p>
          <a:endParaRPr lang="en-GB"/>
        </a:p>
      </dgm:t>
    </dgm:pt>
    <dgm:pt modelId="{3E3AE1DE-D1D3-4CA8-BFA7-9BADE539B114}" type="sibTrans" cxnId="{1D8E46B0-7910-4CE0-95BB-03B7C223D6CD}">
      <dgm:prSet/>
      <dgm:spPr/>
      <dgm:t>
        <a:bodyPr/>
        <a:lstStyle/>
        <a:p>
          <a:endParaRPr lang="en-GB"/>
        </a:p>
      </dgm:t>
    </dgm:pt>
    <dgm:pt modelId="{E18580F6-0D96-42ED-91E6-E7385D68CF21}">
      <dgm:prSet phldrT="[Text]"/>
      <dgm:spPr>
        <a:solidFill>
          <a:srgbClr val="43658A"/>
        </a:solidFill>
      </dgm:spPr>
      <dgm:t>
        <a:bodyPr/>
        <a:lstStyle/>
        <a:p>
          <a:r>
            <a:rPr lang="de-DE" b="1" dirty="0"/>
            <a:t>Parameters</a:t>
          </a:r>
        </a:p>
        <a:p>
          <a:endParaRPr lang="de-DE" b="1" dirty="0"/>
        </a:p>
        <a:p>
          <a:r>
            <a:rPr lang="de-DE" b="1" dirty="0"/>
            <a:t>t-test</a:t>
          </a:r>
          <a:endParaRPr lang="en-GB" b="1" dirty="0"/>
        </a:p>
      </dgm:t>
    </dgm:pt>
    <dgm:pt modelId="{D074EE73-9754-4E15-B407-7BD6EF5DF39D}" type="parTrans" cxnId="{DF8AD20E-CF44-48F4-9DFB-ED0E0290324E}">
      <dgm:prSet/>
      <dgm:spPr/>
      <dgm:t>
        <a:bodyPr/>
        <a:lstStyle/>
        <a:p>
          <a:endParaRPr lang="en-GB"/>
        </a:p>
      </dgm:t>
    </dgm:pt>
    <dgm:pt modelId="{F1B6B297-F982-4BE6-9A78-EEE8D7D6690A}" type="sibTrans" cxnId="{DF8AD20E-CF44-48F4-9DFB-ED0E0290324E}">
      <dgm:prSet/>
      <dgm:spPr/>
      <dgm:t>
        <a:bodyPr/>
        <a:lstStyle/>
        <a:p>
          <a:endParaRPr lang="en-GB"/>
        </a:p>
      </dgm:t>
    </dgm:pt>
    <dgm:pt modelId="{E18F8C70-C885-42AE-B29B-56E6135E63C0}">
      <dgm:prSet phldrT="[Text]"/>
      <dgm:spPr>
        <a:solidFill>
          <a:srgbClr val="43658A"/>
        </a:solidFill>
      </dgm:spPr>
      <dgm:t>
        <a:bodyPr/>
        <a:lstStyle/>
        <a:p>
          <a:r>
            <a:rPr lang="de-DE" b="1" dirty="0"/>
            <a:t>K-</a:t>
          </a:r>
          <a:r>
            <a:rPr lang="de-DE" b="1" dirty="0" err="1"/>
            <a:t>means</a:t>
          </a:r>
          <a:endParaRPr lang="de-DE" b="1" dirty="0"/>
        </a:p>
        <a:p>
          <a:endParaRPr lang="de-DE" b="1" dirty="0"/>
        </a:p>
        <a:p>
          <a:r>
            <a:rPr lang="de-DE" b="1" dirty="0"/>
            <a:t>Regression </a:t>
          </a:r>
          <a:r>
            <a:rPr lang="de-DE" b="1" dirty="0" err="1"/>
            <a:t>analysis</a:t>
          </a:r>
          <a:endParaRPr lang="en-GB" b="1" dirty="0"/>
        </a:p>
      </dgm:t>
    </dgm:pt>
    <dgm:pt modelId="{ED18AB71-DC5B-4DB8-97FE-F64B97B6E48C}" type="parTrans" cxnId="{5BD55BC0-EDA5-4274-9AD9-7065320C4A1E}">
      <dgm:prSet/>
      <dgm:spPr/>
      <dgm:t>
        <a:bodyPr/>
        <a:lstStyle/>
        <a:p>
          <a:endParaRPr lang="en-GB"/>
        </a:p>
      </dgm:t>
    </dgm:pt>
    <dgm:pt modelId="{F5684284-09FA-4597-ACF6-764D56B5F7DC}" type="sibTrans" cxnId="{5BD55BC0-EDA5-4274-9AD9-7065320C4A1E}">
      <dgm:prSet/>
      <dgm:spPr/>
      <dgm:t>
        <a:bodyPr/>
        <a:lstStyle/>
        <a:p>
          <a:endParaRPr lang="en-GB"/>
        </a:p>
      </dgm:t>
    </dgm:pt>
    <dgm:pt modelId="{8334D731-ED5C-48DB-9DC0-19FD7951994C}">
      <dgm:prSet phldrT="[Text]"/>
      <dgm:spPr>
        <a:solidFill>
          <a:srgbClr val="43658A"/>
        </a:solidFill>
      </dgm:spPr>
      <dgm:t>
        <a:bodyPr/>
        <a:lstStyle/>
        <a:p>
          <a:r>
            <a:rPr lang="de-DE" b="1" dirty="0" err="1"/>
            <a:t>Results</a:t>
          </a:r>
          <a:r>
            <a:rPr lang="de-DE" b="1" dirty="0"/>
            <a:t> </a:t>
          </a:r>
        </a:p>
        <a:p>
          <a:endParaRPr lang="de-DE" b="1" dirty="0"/>
        </a:p>
        <a:p>
          <a:r>
            <a:rPr lang="de-DE" b="1" dirty="0" err="1"/>
            <a:t>Comparison</a:t>
          </a:r>
          <a:r>
            <a:rPr lang="de-DE" b="1" dirty="0"/>
            <a:t> </a:t>
          </a:r>
          <a:r>
            <a:rPr lang="de-DE" b="1" dirty="0" err="1"/>
            <a:t>with</a:t>
          </a:r>
          <a:r>
            <a:rPr lang="de-DE" b="1" dirty="0"/>
            <a:t> Database </a:t>
          </a:r>
          <a:endParaRPr lang="en-GB" b="1" dirty="0"/>
        </a:p>
      </dgm:t>
    </dgm:pt>
    <dgm:pt modelId="{E78CC2C4-AE07-48EC-8FEA-4F8051E9B76E}" type="parTrans" cxnId="{CE54AC21-832C-4432-AF93-8984379B9D44}">
      <dgm:prSet/>
      <dgm:spPr/>
      <dgm:t>
        <a:bodyPr/>
        <a:lstStyle/>
        <a:p>
          <a:endParaRPr lang="en-GB"/>
        </a:p>
      </dgm:t>
    </dgm:pt>
    <dgm:pt modelId="{7343932A-C921-4226-BCD3-811AA46FED13}" type="sibTrans" cxnId="{CE54AC21-832C-4432-AF93-8984379B9D44}">
      <dgm:prSet/>
      <dgm:spPr/>
      <dgm:t>
        <a:bodyPr/>
        <a:lstStyle/>
        <a:p>
          <a:endParaRPr lang="en-GB"/>
        </a:p>
      </dgm:t>
    </dgm:pt>
    <dgm:pt modelId="{382D287C-ED86-419C-A716-7A41AA779859}" type="pres">
      <dgm:prSet presAssocID="{CD86F4B3-93E9-4288-82D4-71991B1AC053}" presName="CompostProcess" presStyleCnt="0">
        <dgm:presLayoutVars>
          <dgm:dir/>
          <dgm:resizeHandles val="exact"/>
        </dgm:presLayoutVars>
      </dgm:prSet>
      <dgm:spPr/>
    </dgm:pt>
    <dgm:pt modelId="{577F5C3A-2125-4479-834E-E807B888943B}" type="pres">
      <dgm:prSet presAssocID="{CD86F4B3-93E9-4288-82D4-71991B1AC053}" presName="arrow" presStyleLbl="bgShp" presStyleIdx="0" presStyleCnt="1" custScaleX="117647"/>
      <dgm:spPr>
        <a:solidFill>
          <a:srgbClr val="AEC0D4"/>
        </a:solidFill>
      </dgm:spPr>
    </dgm:pt>
    <dgm:pt modelId="{AF96367B-88DA-4A3A-9CAC-2CBDC11CDEBE}" type="pres">
      <dgm:prSet presAssocID="{CD86F4B3-93E9-4288-82D4-71991B1AC053}" presName="linearProcess" presStyleCnt="0"/>
      <dgm:spPr/>
    </dgm:pt>
    <dgm:pt modelId="{8F45B860-0E7A-4435-A7CB-CAB61161F4C5}" type="pres">
      <dgm:prSet presAssocID="{892FD2BF-65EE-4E50-B131-DFC16696B813}" presName="textNode" presStyleLbl="node1" presStyleIdx="0" presStyleCnt="5" custScaleX="65371" custScaleY="107032" custLinFactX="16899" custLinFactNeighborX="100000" custLinFactNeighborY="0">
        <dgm:presLayoutVars>
          <dgm:bulletEnabled val="1"/>
        </dgm:presLayoutVars>
      </dgm:prSet>
      <dgm:spPr/>
    </dgm:pt>
    <dgm:pt modelId="{F1D79BA7-2886-4A53-9921-9EE67478E89B}" type="pres">
      <dgm:prSet presAssocID="{D9DBEBFD-518A-425E-9AFD-239083275F7F}" presName="sibTrans" presStyleCnt="0"/>
      <dgm:spPr/>
    </dgm:pt>
    <dgm:pt modelId="{271996CC-4B91-4F50-9877-0B9C68E0705D}" type="pres">
      <dgm:prSet presAssocID="{CEB2EA76-E2EB-46E4-AC9A-63705A49416F}" presName="textNode" presStyleLbl="node1" presStyleIdx="1" presStyleCnt="5" custScaleX="53294" custScaleY="106809" custLinFactX="43" custLinFactNeighborX="100000">
        <dgm:presLayoutVars>
          <dgm:bulletEnabled val="1"/>
        </dgm:presLayoutVars>
      </dgm:prSet>
      <dgm:spPr/>
    </dgm:pt>
    <dgm:pt modelId="{31BEAA2D-7160-43EF-9942-DE4E6A8292F9}" type="pres">
      <dgm:prSet presAssocID="{3E3AE1DE-D1D3-4CA8-BFA7-9BADE539B114}" presName="sibTrans" presStyleCnt="0"/>
      <dgm:spPr/>
    </dgm:pt>
    <dgm:pt modelId="{785A4708-9F8E-4402-9D28-E17E3BA68A10}" type="pres">
      <dgm:prSet presAssocID="{E18580F6-0D96-42ED-91E6-E7385D68CF21}" presName="textNode" presStyleLbl="node1" presStyleIdx="2" presStyleCnt="5" custScaleX="53294" custScaleY="106809" custLinFactNeighborX="-45415">
        <dgm:presLayoutVars>
          <dgm:bulletEnabled val="1"/>
        </dgm:presLayoutVars>
      </dgm:prSet>
      <dgm:spPr/>
    </dgm:pt>
    <dgm:pt modelId="{BBB480AF-ABEA-40D9-BD72-25B6516255EC}" type="pres">
      <dgm:prSet presAssocID="{F1B6B297-F982-4BE6-9A78-EEE8D7D6690A}" presName="sibTrans" presStyleCnt="0"/>
      <dgm:spPr/>
    </dgm:pt>
    <dgm:pt modelId="{8FEE7CC3-0940-4A0C-BC85-896B15B741B2}" type="pres">
      <dgm:prSet presAssocID="{E18F8C70-C885-42AE-B29B-56E6135E63C0}" presName="textNode" presStyleLbl="node1" presStyleIdx="3" presStyleCnt="5" custScaleX="53294" custScaleY="106809" custLinFactX="-8039" custLinFactNeighborX="-100000" custLinFactNeighborY="0">
        <dgm:presLayoutVars>
          <dgm:bulletEnabled val="1"/>
        </dgm:presLayoutVars>
      </dgm:prSet>
      <dgm:spPr/>
    </dgm:pt>
    <dgm:pt modelId="{DE67985A-8134-4115-9D05-71E0CC8807FB}" type="pres">
      <dgm:prSet presAssocID="{F5684284-09FA-4597-ACF6-764D56B5F7DC}" presName="sibTrans" presStyleCnt="0"/>
      <dgm:spPr/>
    </dgm:pt>
    <dgm:pt modelId="{801B9A25-942D-4A13-AB2A-501D55CD5553}" type="pres">
      <dgm:prSet presAssocID="{8334D731-ED5C-48DB-9DC0-19FD7951994C}" presName="textNode" presStyleLbl="node1" presStyleIdx="4" presStyleCnt="5" custScaleX="65308" custScaleY="106809" custLinFactX="-22133" custLinFactNeighborX="-100000" custLinFactNeighborY="0">
        <dgm:presLayoutVars>
          <dgm:bulletEnabled val="1"/>
        </dgm:presLayoutVars>
      </dgm:prSet>
      <dgm:spPr/>
    </dgm:pt>
  </dgm:ptLst>
  <dgm:cxnLst>
    <dgm:cxn modelId="{DF8AD20E-CF44-48F4-9DFB-ED0E0290324E}" srcId="{CD86F4B3-93E9-4288-82D4-71991B1AC053}" destId="{E18580F6-0D96-42ED-91E6-E7385D68CF21}" srcOrd="2" destOrd="0" parTransId="{D074EE73-9754-4E15-B407-7BD6EF5DF39D}" sibTransId="{F1B6B297-F982-4BE6-9A78-EEE8D7D6690A}"/>
    <dgm:cxn modelId="{CE54AC21-832C-4432-AF93-8984379B9D44}" srcId="{CD86F4B3-93E9-4288-82D4-71991B1AC053}" destId="{8334D731-ED5C-48DB-9DC0-19FD7951994C}" srcOrd="4" destOrd="0" parTransId="{E78CC2C4-AE07-48EC-8FEA-4F8051E9B76E}" sibTransId="{7343932A-C921-4226-BCD3-811AA46FED13}"/>
    <dgm:cxn modelId="{E9CEFA26-5E9E-4720-9BDE-93F9102C9040}" type="presOf" srcId="{CD86F4B3-93E9-4288-82D4-71991B1AC053}" destId="{382D287C-ED86-419C-A716-7A41AA779859}" srcOrd="0" destOrd="0" presId="urn:microsoft.com/office/officeart/2005/8/layout/hProcess9"/>
    <dgm:cxn modelId="{FA24B67F-7A53-466C-ACB9-6573DF42708B}" type="presOf" srcId="{892FD2BF-65EE-4E50-B131-DFC16696B813}" destId="{8F45B860-0E7A-4435-A7CB-CAB61161F4C5}" srcOrd="0" destOrd="0" presId="urn:microsoft.com/office/officeart/2005/8/layout/hProcess9"/>
    <dgm:cxn modelId="{FC6AFA9D-CD5D-4ACC-BD81-E6D2B2163F89}" type="presOf" srcId="{CEB2EA76-E2EB-46E4-AC9A-63705A49416F}" destId="{271996CC-4B91-4F50-9877-0B9C68E0705D}" srcOrd="0" destOrd="0" presId="urn:microsoft.com/office/officeart/2005/8/layout/hProcess9"/>
    <dgm:cxn modelId="{1D8E46B0-7910-4CE0-95BB-03B7C223D6CD}" srcId="{CD86F4B3-93E9-4288-82D4-71991B1AC053}" destId="{CEB2EA76-E2EB-46E4-AC9A-63705A49416F}" srcOrd="1" destOrd="0" parTransId="{705F8BDD-CF24-4F5B-A88C-407841DEADFF}" sibTransId="{3E3AE1DE-D1D3-4CA8-BFA7-9BADE539B114}"/>
    <dgm:cxn modelId="{8EDEBFB9-78FD-49B2-A33D-2849C32C3D20}" srcId="{CD86F4B3-93E9-4288-82D4-71991B1AC053}" destId="{892FD2BF-65EE-4E50-B131-DFC16696B813}" srcOrd="0" destOrd="0" parTransId="{9DDBAAA1-9C74-4474-BA67-9FEBE3A399D7}" sibTransId="{D9DBEBFD-518A-425E-9AFD-239083275F7F}"/>
    <dgm:cxn modelId="{5BD55BC0-EDA5-4274-9AD9-7065320C4A1E}" srcId="{CD86F4B3-93E9-4288-82D4-71991B1AC053}" destId="{E18F8C70-C885-42AE-B29B-56E6135E63C0}" srcOrd="3" destOrd="0" parTransId="{ED18AB71-DC5B-4DB8-97FE-F64B97B6E48C}" sibTransId="{F5684284-09FA-4597-ACF6-764D56B5F7DC}"/>
    <dgm:cxn modelId="{615FF4CB-192E-454A-9B72-1186E3060E5A}" type="presOf" srcId="{E18F8C70-C885-42AE-B29B-56E6135E63C0}" destId="{8FEE7CC3-0940-4A0C-BC85-896B15B741B2}" srcOrd="0" destOrd="0" presId="urn:microsoft.com/office/officeart/2005/8/layout/hProcess9"/>
    <dgm:cxn modelId="{ACB2BDF6-0512-40CF-A75C-F194110305CB}" type="presOf" srcId="{E18580F6-0D96-42ED-91E6-E7385D68CF21}" destId="{785A4708-9F8E-4402-9D28-E17E3BA68A10}" srcOrd="0" destOrd="0" presId="urn:microsoft.com/office/officeart/2005/8/layout/hProcess9"/>
    <dgm:cxn modelId="{1EC261F9-A746-4FC5-ADDF-E77A7038C298}" type="presOf" srcId="{8334D731-ED5C-48DB-9DC0-19FD7951994C}" destId="{801B9A25-942D-4A13-AB2A-501D55CD5553}" srcOrd="0" destOrd="0" presId="urn:microsoft.com/office/officeart/2005/8/layout/hProcess9"/>
    <dgm:cxn modelId="{4E32D2C8-8844-46C5-8DBA-46D3FFD307BD}" type="presParOf" srcId="{382D287C-ED86-419C-A716-7A41AA779859}" destId="{577F5C3A-2125-4479-834E-E807B888943B}" srcOrd="0" destOrd="0" presId="urn:microsoft.com/office/officeart/2005/8/layout/hProcess9"/>
    <dgm:cxn modelId="{2A4AF5B8-A092-4C8F-A0E9-CCB23B82CBBE}" type="presParOf" srcId="{382D287C-ED86-419C-A716-7A41AA779859}" destId="{AF96367B-88DA-4A3A-9CAC-2CBDC11CDEBE}" srcOrd="1" destOrd="0" presId="urn:microsoft.com/office/officeart/2005/8/layout/hProcess9"/>
    <dgm:cxn modelId="{9C86BAEA-BDD7-4BD4-806B-77C3D165D094}" type="presParOf" srcId="{AF96367B-88DA-4A3A-9CAC-2CBDC11CDEBE}" destId="{8F45B860-0E7A-4435-A7CB-CAB61161F4C5}" srcOrd="0" destOrd="0" presId="urn:microsoft.com/office/officeart/2005/8/layout/hProcess9"/>
    <dgm:cxn modelId="{8638940D-CCE3-4B74-AC67-C936C7ECC0FB}" type="presParOf" srcId="{AF96367B-88DA-4A3A-9CAC-2CBDC11CDEBE}" destId="{F1D79BA7-2886-4A53-9921-9EE67478E89B}" srcOrd="1" destOrd="0" presId="urn:microsoft.com/office/officeart/2005/8/layout/hProcess9"/>
    <dgm:cxn modelId="{0BC1575C-D7A4-49AD-BE7F-8FED3E00FEAE}" type="presParOf" srcId="{AF96367B-88DA-4A3A-9CAC-2CBDC11CDEBE}" destId="{271996CC-4B91-4F50-9877-0B9C68E0705D}" srcOrd="2" destOrd="0" presId="urn:microsoft.com/office/officeart/2005/8/layout/hProcess9"/>
    <dgm:cxn modelId="{02B8397B-8EB6-43FB-8DB5-2F423BEE59B4}" type="presParOf" srcId="{AF96367B-88DA-4A3A-9CAC-2CBDC11CDEBE}" destId="{31BEAA2D-7160-43EF-9942-DE4E6A8292F9}" srcOrd="3" destOrd="0" presId="urn:microsoft.com/office/officeart/2005/8/layout/hProcess9"/>
    <dgm:cxn modelId="{3E466258-B099-4A50-BDA5-A28132059B35}" type="presParOf" srcId="{AF96367B-88DA-4A3A-9CAC-2CBDC11CDEBE}" destId="{785A4708-9F8E-4402-9D28-E17E3BA68A10}" srcOrd="4" destOrd="0" presId="urn:microsoft.com/office/officeart/2005/8/layout/hProcess9"/>
    <dgm:cxn modelId="{5E6F8E5D-4E8F-4BCE-B310-6B6353D4FB57}" type="presParOf" srcId="{AF96367B-88DA-4A3A-9CAC-2CBDC11CDEBE}" destId="{BBB480AF-ABEA-40D9-BD72-25B6516255EC}" srcOrd="5" destOrd="0" presId="urn:microsoft.com/office/officeart/2005/8/layout/hProcess9"/>
    <dgm:cxn modelId="{BCB72522-809A-4C82-ADA3-A1DE845573C8}" type="presParOf" srcId="{AF96367B-88DA-4A3A-9CAC-2CBDC11CDEBE}" destId="{8FEE7CC3-0940-4A0C-BC85-896B15B741B2}" srcOrd="6" destOrd="0" presId="urn:microsoft.com/office/officeart/2005/8/layout/hProcess9"/>
    <dgm:cxn modelId="{8D5D13DA-49F1-4AD7-9B1C-72D69F13F779}" type="presParOf" srcId="{AF96367B-88DA-4A3A-9CAC-2CBDC11CDEBE}" destId="{DE67985A-8134-4115-9D05-71E0CC8807FB}" srcOrd="7" destOrd="0" presId="urn:microsoft.com/office/officeart/2005/8/layout/hProcess9"/>
    <dgm:cxn modelId="{DD1C5994-71AA-4FB3-986F-EA3F0E946AFA}" type="presParOf" srcId="{AF96367B-88DA-4A3A-9CAC-2CBDC11CDEBE}" destId="{801B9A25-942D-4A13-AB2A-501D55CD5553}" srcOrd="8" destOrd="0" presId="urn:microsoft.com/office/officeart/2005/8/layout/hProcess9"/>
  </dgm:cxnLst>
  <dgm:bg>
    <a:noFill/>
    <a:effectLst>
      <a:outerShdw blurRad="50800" dist="50800" dir="5400000" algn="ctr" rotWithShape="0">
        <a:srgbClr val="A7B5C4"/>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F5C3A-2125-4479-834E-E807B888943B}">
      <dsp:nvSpPr>
        <dsp:cNvPr id="0" name=""/>
        <dsp:cNvSpPr/>
      </dsp:nvSpPr>
      <dsp:spPr>
        <a:xfrm>
          <a:off x="2" y="0"/>
          <a:ext cx="11067466" cy="5254344"/>
        </a:xfrm>
        <a:prstGeom prst="rightArrow">
          <a:avLst/>
        </a:prstGeom>
        <a:solidFill>
          <a:srgbClr val="AEC0D4"/>
        </a:solidFill>
        <a:ln>
          <a:noFill/>
        </a:ln>
        <a:effectLst/>
      </dsp:spPr>
      <dsp:style>
        <a:lnRef idx="0">
          <a:scrgbClr r="0" g="0" b="0"/>
        </a:lnRef>
        <a:fillRef idx="1">
          <a:scrgbClr r="0" g="0" b="0"/>
        </a:fillRef>
        <a:effectRef idx="0">
          <a:scrgbClr r="0" g="0" b="0"/>
        </a:effectRef>
        <a:fontRef idx="minor"/>
      </dsp:style>
    </dsp:sp>
    <dsp:sp modelId="{8F45B860-0E7A-4435-A7CB-CAB61161F4C5}">
      <dsp:nvSpPr>
        <dsp:cNvPr id="0" name=""/>
        <dsp:cNvSpPr/>
      </dsp:nvSpPr>
      <dsp:spPr>
        <a:xfrm>
          <a:off x="936057" y="1502406"/>
          <a:ext cx="2149279" cy="2249531"/>
        </a:xfrm>
        <a:prstGeom prst="roundRect">
          <a:avLst/>
        </a:prstGeom>
        <a:solidFill>
          <a:srgbClr val="4365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b="1" kern="1200" dirty="0"/>
            <a:t>3 </a:t>
          </a:r>
          <a:r>
            <a:rPr lang="de-DE" sz="2000" b="1" kern="1200" dirty="0" err="1"/>
            <a:t>Normalization</a:t>
          </a:r>
          <a:r>
            <a:rPr lang="de-DE" sz="2000" b="1" kern="1200" dirty="0"/>
            <a:t> Methods </a:t>
          </a:r>
        </a:p>
        <a:p>
          <a:pPr marL="0" lvl="0" indent="0" algn="ctr" defTabSz="889000">
            <a:lnSpc>
              <a:spcPct val="90000"/>
            </a:lnSpc>
            <a:spcBef>
              <a:spcPct val="0"/>
            </a:spcBef>
            <a:spcAft>
              <a:spcPct val="35000"/>
            </a:spcAft>
            <a:buNone/>
          </a:pPr>
          <a:r>
            <a:rPr lang="de-DE" sz="1600" kern="1200" dirty="0"/>
            <a:t>-Mean-Value-Method</a:t>
          </a:r>
        </a:p>
        <a:p>
          <a:pPr marL="0" lvl="0" indent="0" algn="ctr" defTabSz="889000">
            <a:lnSpc>
              <a:spcPct val="90000"/>
            </a:lnSpc>
            <a:spcBef>
              <a:spcPct val="0"/>
            </a:spcBef>
            <a:spcAft>
              <a:spcPct val="35000"/>
            </a:spcAft>
            <a:buNone/>
          </a:pPr>
          <a:r>
            <a:rPr lang="de-DE" sz="1600" kern="1200" dirty="0"/>
            <a:t>-Z-Transformation</a:t>
          </a:r>
        </a:p>
        <a:p>
          <a:pPr marL="0" lvl="0" indent="0" algn="ctr" defTabSz="889000">
            <a:lnSpc>
              <a:spcPct val="90000"/>
            </a:lnSpc>
            <a:spcBef>
              <a:spcPct val="0"/>
            </a:spcBef>
            <a:spcAft>
              <a:spcPct val="35000"/>
            </a:spcAft>
            <a:buNone/>
          </a:pPr>
          <a:r>
            <a:rPr lang="de-DE" sz="1600" kern="1200" dirty="0"/>
            <a:t>-Min-Max-</a:t>
          </a:r>
          <a:r>
            <a:rPr lang="de-DE" sz="1600" kern="1200" dirty="0" err="1"/>
            <a:t>Scaling</a:t>
          </a:r>
          <a:endParaRPr lang="de-DE" sz="1600" kern="1200" dirty="0"/>
        </a:p>
        <a:p>
          <a:pPr marL="0" lvl="0" indent="0" algn="ctr" defTabSz="889000">
            <a:lnSpc>
              <a:spcPct val="90000"/>
            </a:lnSpc>
            <a:spcBef>
              <a:spcPct val="0"/>
            </a:spcBef>
            <a:spcAft>
              <a:spcPct val="35000"/>
            </a:spcAft>
            <a:buNone/>
          </a:pPr>
          <a:endParaRPr lang="de-DE" sz="800" kern="1200" dirty="0"/>
        </a:p>
        <a:p>
          <a:pPr marL="0" lvl="0" indent="0" algn="ctr" defTabSz="889000">
            <a:lnSpc>
              <a:spcPct val="90000"/>
            </a:lnSpc>
            <a:spcBef>
              <a:spcPct val="0"/>
            </a:spcBef>
            <a:spcAft>
              <a:spcPct val="35000"/>
            </a:spcAft>
            <a:buNone/>
          </a:pPr>
          <a:r>
            <a:rPr lang="de-DE" sz="2000" b="1" kern="1200" dirty="0" err="1"/>
            <a:t>Reproducibility</a:t>
          </a:r>
          <a:r>
            <a:rPr lang="de-DE" sz="2000" kern="1200" dirty="0"/>
            <a:t> </a:t>
          </a:r>
          <a:endParaRPr lang="en-GB" sz="2000" kern="1200" dirty="0"/>
        </a:p>
      </dsp:txBody>
      <dsp:txXfrm>
        <a:off x="1040976" y="1607325"/>
        <a:ext cx="1939441" cy="2039693"/>
      </dsp:txXfrm>
    </dsp:sp>
    <dsp:sp modelId="{271996CC-4B91-4F50-9877-0B9C68E0705D}">
      <dsp:nvSpPr>
        <dsp:cNvPr id="0" name=""/>
        <dsp:cNvSpPr/>
      </dsp:nvSpPr>
      <dsp:spPr>
        <a:xfrm>
          <a:off x="2907871" y="1504749"/>
          <a:ext cx="1752209" cy="2244844"/>
        </a:xfrm>
        <a:prstGeom prst="roundRect">
          <a:avLst/>
        </a:prstGeom>
        <a:solidFill>
          <a:srgbClr val="4365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DE" sz="2300" b="1" kern="1200" dirty="0" err="1"/>
            <a:t>Gaussian</a:t>
          </a:r>
          <a:r>
            <a:rPr lang="de-DE" sz="2300" b="1" kern="1200" dirty="0"/>
            <a:t> fit</a:t>
          </a:r>
        </a:p>
        <a:p>
          <a:pPr marL="0" lvl="0" indent="0" algn="ctr" defTabSz="1022350">
            <a:lnSpc>
              <a:spcPct val="90000"/>
            </a:lnSpc>
            <a:spcBef>
              <a:spcPct val="0"/>
            </a:spcBef>
            <a:spcAft>
              <a:spcPct val="35000"/>
            </a:spcAft>
            <a:buNone/>
          </a:pPr>
          <a:r>
            <a:rPr lang="de-DE" sz="1600" b="0" kern="1200" dirty="0" err="1"/>
            <a:t>Only</a:t>
          </a:r>
          <a:r>
            <a:rPr lang="de-DE" sz="1600" b="0" kern="1200" dirty="0"/>
            <a:t> </a:t>
          </a:r>
          <a:r>
            <a:rPr lang="de-DE" sz="1600" b="0" kern="1200" dirty="0" err="1"/>
            <a:t>visulization</a:t>
          </a:r>
          <a:r>
            <a:rPr lang="de-DE" sz="1600" b="0" kern="1200" dirty="0"/>
            <a:t> </a:t>
          </a:r>
        </a:p>
        <a:p>
          <a:pPr marL="0" lvl="0" indent="0" algn="ctr" defTabSz="1022350">
            <a:lnSpc>
              <a:spcPct val="90000"/>
            </a:lnSpc>
            <a:spcBef>
              <a:spcPct val="0"/>
            </a:spcBef>
            <a:spcAft>
              <a:spcPct val="35000"/>
            </a:spcAft>
            <a:buNone/>
          </a:pPr>
          <a:endParaRPr lang="de-DE" sz="2300" kern="1200" dirty="0"/>
        </a:p>
        <a:p>
          <a:pPr marL="0" lvl="0" indent="0" algn="ctr" defTabSz="1022350">
            <a:lnSpc>
              <a:spcPct val="90000"/>
            </a:lnSpc>
            <a:spcBef>
              <a:spcPct val="0"/>
            </a:spcBef>
            <a:spcAft>
              <a:spcPct val="35000"/>
            </a:spcAft>
            <a:buNone/>
          </a:pPr>
          <a:r>
            <a:rPr lang="de-DE" sz="2300" b="1" kern="1200" dirty="0"/>
            <a:t>Line </a:t>
          </a:r>
          <a:r>
            <a:rPr lang="de-DE" sz="2300" b="1" kern="1200" dirty="0" err="1"/>
            <a:t>graphs</a:t>
          </a:r>
          <a:r>
            <a:rPr lang="de-DE" sz="2300" b="1" kern="1200" dirty="0"/>
            <a:t> </a:t>
          </a:r>
          <a:endParaRPr lang="en-GB" sz="2300" b="1" kern="1200" dirty="0"/>
        </a:p>
      </dsp:txBody>
      <dsp:txXfrm>
        <a:off x="2993407" y="1590285"/>
        <a:ext cx="1581137" cy="2073772"/>
      </dsp:txXfrm>
    </dsp:sp>
    <dsp:sp modelId="{785A4708-9F8E-4402-9D28-E17E3BA68A10}">
      <dsp:nvSpPr>
        <dsp:cNvPr id="0" name=""/>
        <dsp:cNvSpPr/>
      </dsp:nvSpPr>
      <dsp:spPr>
        <a:xfrm>
          <a:off x="4487575" y="1504749"/>
          <a:ext cx="1752209" cy="2244844"/>
        </a:xfrm>
        <a:prstGeom prst="roundRect">
          <a:avLst/>
        </a:prstGeom>
        <a:solidFill>
          <a:srgbClr val="4365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DE" sz="2300" b="1" kern="1200" dirty="0"/>
            <a:t>Parameters</a:t>
          </a:r>
        </a:p>
        <a:p>
          <a:pPr marL="0" lvl="0" indent="0" algn="ctr" defTabSz="1022350">
            <a:lnSpc>
              <a:spcPct val="90000"/>
            </a:lnSpc>
            <a:spcBef>
              <a:spcPct val="0"/>
            </a:spcBef>
            <a:spcAft>
              <a:spcPct val="35000"/>
            </a:spcAft>
            <a:buNone/>
          </a:pPr>
          <a:endParaRPr lang="de-DE" sz="2300" b="1" kern="1200" dirty="0"/>
        </a:p>
        <a:p>
          <a:pPr marL="0" lvl="0" indent="0" algn="ctr" defTabSz="1022350">
            <a:lnSpc>
              <a:spcPct val="90000"/>
            </a:lnSpc>
            <a:spcBef>
              <a:spcPct val="0"/>
            </a:spcBef>
            <a:spcAft>
              <a:spcPct val="35000"/>
            </a:spcAft>
            <a:buNone/>
          </a:pPr>
          <a:r>
            <a:rPr lang="de-DE" sz="2300" b="1" kern="1200" dirty="0"/>
            <a:t>t-test</a:t>
          </a:r>
          <a:endParaRPr lang="en-GB" sz="2300" b="1" kern="1200" dirty="0"/>
        </a:p>
      </dsp:txBody>
      <dsp:txXfrm>
        <a:off x="4573111" y="1590285"/>
        <a:ext cx="1581137" cy="2073772"/>
      </dsp:txXfrm>
    </dsp:sp>
    <dsp:sp modelId="{8FEE7CC3-0940-4A0C-BC85-896B15B741B2}">
      <dsp:nvSpPr>
        <dsp:cNvPr id="0" name=""/>
        <dsp:cNvSpPr/>
      </dsp:nvSpPr>
      <dsp:spPr>
        <a:xfrm>
          <a:off x="6146568" y="1504749"/>
          <a:ext cx="1752209" cy="2244844"/>
        </a:xfrm>
        <a:prstGeom prst="roundRect">
          <a:avLst/>
        </a:prstGeom>
        <a:solidFill>
          <a:srgbClr val="4365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DE" sz="2300" b="1" kern="1200" dirty="0"/>
            <a:t>K-</a:t>
          </a:r>
          <a:r>
            <a:rPr lang="de-DE" sz="2300" b="1" kern="1200" dirty="0" err="1"/>
            <a:t>means</a:t>
          </a:r>
          <a:endParaRPr lang="de-DE" sz="2300" b="1" kern="1200" dirty="0"/>
        </a:p>
        <a:p>
          <a:pPr marL="0" lvl="0" indent="0" algn="ctr" defTabSz="1022350">
            <a:lnSpc>
              <a:spcPct val="90000"/>
            </a:lnSpc>
            <a:spcBef>
              <a:spcPct val="0"/>
            </a:spcBef>
            <a:spcAft>
              <a:spcPct val="35000"/>
            </a:spcAft>
            <a:buNone/>
          </a:pPr>
          <a:endParaRPr lang="de-DE" sz="2300" b="1" kern="1200" dirty="0"/>
        </a:p>
        <a:p>
          <a:pPr marL="0" lvl="0" indent="0" algn="ctr" defTabSz="1022350">
            <a:lnSpc>
              <a:spcPct val="90000"/>
            </a:lnSpc>
            <a:spcBef>
              <a:spcPct val="0"/>
            </a:spcBef>
            <a:spcAft>
              <a:spcPct val="35000"/>
            </a:spcAft>
            <a:buNone/>
          </a:pPr>
          <a:r>
            <a:rPr lang="de-DE" sz="2300" b="1" kern="1200" dirty="0"/>
            <a:t>Regression </a:t>
          </a:r>
          <a:r>
            <a:rPr lang="de-DE" sz="2300" b="1" kern="1200" dirty="0" err="1"/>
            <a:t>analysis</a:t>
          </a:r>
          <a:endParaRPr lang="en-GB" sz="2300" b="1" kern="1200" dirty="0"/>
        </a:p>
      </dsp:txBody>
      <dsp:txXfrm>
        <a:off x="6232104" y="1590285"/>
        <a:ext cx="1581137" cy="2073772"/>
      </dsp:txXfrm>
    </dsp:sp>
    <dsp:sp modelId="{801B9A25-942D-4A13-AB2A-501D55CD5553}">
      <dsp:nvSpPr>
        <dsp:cNvPr id="0" name=""/>
        <dsp:cNvSpPr/>
      </dsp:nvSpPr>
      <dsp:spPr>
        <a:xfrm>
          <a:off x="7812122" y="1504749"/>
          <a:ext cx="2147207" cy="2244844"/>
        </a:xfrm>
        <a:prstGeom prst="roundRect">
          <a:avLst/>
        </a:prstGeom>
        <a:solidFill>
          <a:srgbClr val="4365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de-DE" sz="2300" b="1" kern="1200" dirty="0" err="1"/>
            <a:t>Results</a:t>
          </a:r>
          <a:r>
            <a:rPr lang="de-DE" sz="2300" b="1" kern="1200" dirty="0"/>
            <a:t> </a:t>
          </a:r>
        </a:p>
        <a:p>
          <a:pPr marL="0" lvl="0" indent="0" algn="ctr" defTabSz="1022350">
            <a:lnSpc>
              <a:spcPct val="90000"/>
            </a:lnSpc>
            <a:spcBef>
              <a:spcPct val="0"/>
            </a:spcBef>
            <a:spcAft>
              <a:spcPct val="35000"/>
            </a:spcAft>
            <a:buNone/>
          </a:pPr>
          <a:endParaRPr lang="de-DE" sz="2300" b="1" kern="1200" dirty="0"/>
        </a:p>
        <a:p>
          <a:pPr marL="0" lvl="0" indent="0" algn="ctr" defTabSz="1022350">
            <a:lnSpc>
              <a:spcPct val="90000"/>
            </a:lnSpc>
            <a:spcBef>
              <a:spcPct val="0"/>
            </a:spcBef>
            <a:spcAft>
              <a:spcPct val="35000"/>
            </a:spcAft>
            <a:buNone/>
          </a:pPr>
          <a:r>
            <a:rPr lang="de-DE" sz="2300" b="1" kern="1200" dirty="0" err="1"/>
            <a:t>Comparison</a:t>
          </a:r>
          <a:r>
            <a:rPr lang="de-DE" sz="2300" b="1" kern="1200" dirty="0"/>
            <a:t> </a:t>
          </a:r>
          <a:r>
            <a:rPr lang="de-DE" sz="2300" b="1" kern="1200" dirty="0" err="1"/>
            <a:t>with</a:t>
          </a:r>
          <a:r>
            <a:rPr lang="de-DE" sz="2300" b="1" kern="1200" dirty="0"/>
            <a:t> Database </a:t>
          </a:r>
          <a:endParaRPr lang="en-GB" sz="2300" b="1" kern="1200" dirty="0"/>
        </a:p>
      </dsp:txBody>
      <dsp:txXfrm>
        <a:off x="7916940" y="1609567"/>
        <a:ext cx="1937571" cy="20352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C0226-433E-4EEB-99A6-351B6862B236}" type="datetimeFigureOut">
              <a:rPr lang="en-US" smtClean="0"/>
              <a:t>7/17/2023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CCDA6-2A47-4926-A81E-BA25CF5CCE20}" type="slidenum">
              <a:rPr lang="en-US" smtClean="0"/>
              <a:t>‹Nr.›</a:t>
            </a:fld>
            <a:endParaRPr lang="en-US"/>
          </a:p>
        </p:txBody>
      </p:sp>
    </p:spTree>
    <p:extLst>
      <p:ext uri="{BB962C8B-B14F-4D97-AF65-F5344CB8AC3E}">
        <p14:creationId xmlns:p14="http://schemas.microsoft.com/office/powerpoint/2010/main" val="215009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Gaussian</a:t>
            </a:r>
            <a:r>
              <a:rPr lang="de-DE" dirty="0"/>
              <a:t> fit was </a:t>
            </a:r>
            <a:r>
              <a:rPr lang="de-DE" dirty="0" err="1"/>
              <a:t>successful</a:t>
            </a:r>
            <a:r>
              <a:rPr lang="de-DE" dirty="0"/>
              <a:t> </a:t>
            </a:r>
          </a:p>
          <a:p>
            <a:r>
              <a:rPr lang="de-DE" dirty="0"/>
              <a:t>-&gt; </a:t>
            </a:r>
            <a:r>
              <a:rPr lang="de-DE" dirty="0" err="1"/>
              <a:t>reason</a:t>
            </a:r>
            <a:r>
              <a:rPr lang="de-DE" dirty="0"/>
              <a:t> </a:t>
            </a:r>
            <a:r>
              <a:rPr lang="de-DE" dirty="0" err="1"/>
              <a:t>why</a:t>
            </a:r>
            <a:r>
              <a:rPr lang="de-DE" dirty="0"/>
              <a:t> </a:t>
            </a:r>
            <a:r>
              <a:rPr lang="de-DE" dirty="0" err="1"/>
              <a:t>we</a:t>
            </a:r>
            <a:r>
              <a:rPr lang="de-DE" dirty="0"/>
              <a:t> </a:t>
            </a:r>
            <a:endParaRPr lang="en-US" dirty="0"/>
          </a:p>
        </p:txBody>
      </p:sp>
      <p:sp>
        <p:nvSpPr>
          <p:cNvPr id="4" name="Foliennummernplatzhalter 3"/>
          <p:cNvSpPr>
            <a:spLocks noGrp="1"/>
          </p:cNvSpPr>
          <p:nvPr>
            <p:ph type="sldNum" sz="quarter" idx="5"/>
          </p:nvPr>
        </p:nvSpPr>
        <p:spPr/>
        <p:txBody>
          <a:bodyPr/>
          <a:lstStyle/>
          <a:p>
            <a:fld id="{027CCDA6-2A47-4926-A81E-BA25CF5CCE20}" type="slidenum">
              <a:rPr lang="en-US" smtClean="0"/>
              <a:t>4</a:t>
            </a:fld>
            <a:endParaRPr lang="en-US"/>
          </a:p>
        </p:txBody>
      </p:sp>
    </p:spTree>
    <p:extLst>
      <p:ext uri="{BB962C8B-B14F-4D97-AF65-F5344CB8AC3E}">
        <p14:creationId xmlns:p14="http://schemas.microsoft.com/office/powerpoint/2010/main" val="422788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143000" lvl="2" indent="-228600">
              <a:spcBef>
                <a:spcPts val="5"/>
              </a:spcBef>
              <a:spcAft>
                <a:spcPts val="0"/>
              </a:spcAft>
              <a:buSzPts val="1100"/>
              <a:buFont typeface="Cambria" panose="02040503050406030204" pitchFamily="18" charset="0"/>
              <a:buAutoNum type="arabicPeriod"/>
              <a:tabLst>
                <a:tab pos="459740" algn="l"/>
              </a:tabLst>
            </a:pPr>
            <a:r>
              <a:rPr lang="en-US" sz="1100" b="1" spc="-5" dirty="0">
                <a:effectLst/>
                <a:latin typeface="Cambria" panose="02040503050406030204" pitchFamily="18" charset="0"/>
                <a:ea typeface="Cambria" panose="02040503050406030204" pitchFamily="18" charset="0"/>
                <a:cs typeface="Cambria" panose="02040503050406030204" pitchFamily="18" charset="0"/>
              </a:rPr>
              <a:t>Parameter C: Significant fraction‑shift of global</a:t>
            </a:r>
            <a:r>
              <a:rPr lang="en-US" sz="1100" b="1" spc="-60" dirty="0">
                <a:effectLst/>
                <a:latin typeface="Cambria" panose="02040503050406030204" pitchFamily="18" charset="0"/>
                <a:ea typeface="Cambria" panose="02040503050406030204" pitchFamily="18" charset="0"/>
                <a:cs typeface="Cambria" panose="02040503050406030204" pitchFamily="18" charset="0"/>
              </a:rPr>
              <a:t> </a:t>
            </a:r>
            <a:r>
              <a:rPr lang="en-US" sz="1100" b="1" spc="-5" dirty="0">
                <a:effectLst/>
                <a:latin typeface="Cambria" panose="02040503050406030204" pitchFamily="18" charset="0"/>
                <a:ea typeface="Cambria" panose="02040503050406030204" pitchFamily="18" charset="0"/>
                <a:cs typeface="Cambria" panose="02040503050406030204" pitchFamily="18" charset="0"/>
              </a:rPr>
              <a:t>peak</a:t>
            </a:r>
            <a:endParaRPr lang="de-DE" sz="1100" b="1" spc="-5" dirty="0">
              <a:effectLst/>
              <a:latin typeface="Cambria" panose="02040503050406030204" pitchFamily="18" charset="0"/>
              <a:ea typeface="Cambria" panose="02040503050406030204" pitchFamily="18" charset="0"/>
              <a:cs typeface="Cambria" panose="02040503050406030204" pitchFamily="18" charset="0"/>
            </a:endParaRPr>
          </a:p>
          <a:p>
            <a:pPr>
              <a:spcBef>
                <a:spcPts val="55"/>
              </a:spcBef>
            </a:pPr>
            <a:r>
              <a:rPr lang="en-US" sz="1200" b="1" dirty="0">
                <a:effectLst/>
                <a:latin typeface="Cambria" panose="02040503050406030204" pitchFamily="18" charset="0"/>
                <a:ea typeface="Cambria" panose="02040503050406030204" pitchFamily="18" charset="0"/>
                <a:cs typeface="Cambria" panose="02040503050406030204" pitchFamily="18" charset="0"/>
              </a:rPr>
              <a:t> </a:t>
            </a:r>
            <a:endParaRPr lang="de-DE" sz="1100" dirty="0">
              <a:effectLst/>
              <a:latin typeface="Cambria" panose="02040503050406030204" pitchFamily="18" charset="0"/>
              <a:ea typeface="Cambria" panose="02040503050406030204" pitchFamily="18" charset="0"/>
              <a:cs typeface="Cambria" panose="02040503050406030204" pitchFamily="18" charset="0"/>
            </a:endParaRPr>
          </a:p>
          <a:p>
            <a:pPr marL="76200" marR="912495" algn="just">
              <a:lnSpc>
                <a:spcPct val="115000"/>
              </a:lnSpc>
              <a:spcAft>
                <a:spcPts val="0"/>
              </a:spcAft>
            </a:pPr>
            <a:r>
              <a:rPr lang="en-US" sz="1100" dirty="0">
                <a:effectLst/>
                <a:latin typeface="Cambria" panose="02040503050406030204" pitchFamily="18" charset="0"/>
                <a:ea typeface="Cambria" panose="02040503050406030204" pitchFamily="18" charset="0"/>
                <a:cs typeface="Cambria" panose="02040503050406030204" pitchFamily="18" charset="0"/>
              </a:rPr>
              <a:t>The third parameter focuses on the x‑axis depicting the fractions. If the fraction of the global peak in either the Control or RNase sample differs more than two fractions in the positive or negative </a:t>
            </a:r>
            <a:r>
              <a:rPr lang="en-US" sz="1100" spc="-25" dirty="0">
                <a:effectLst/>
                <a:latin typeface="Cambria" panose="02040503050406030204" pitchFamily="18" charset="0"/>
                <a:ea typeface="Cambria" panose="02040503050406030204" pitchFamily="18" charset="0"/>
                <a:cs typeface="Cambria" panose="02040503050406030204" pitchFamily="18" charset="0"/>
              </a:rPr>
              <a:t>x‑ </a:t>
            </a:r>
            <a:r>
              <a:rPr lang="en-US" sz="1100" dirty="0">
                <a:effectLst/>
                <a:latin typeface="Cambria" panose="02040503050406030204" pitchFamily="18" charset="0"/>
                <a:ea typeface="Cambria" panose="02040503050406030204" pitchFamily="18" charset="0"/>
                <a:cs typeface="Cambria" panose="02040503050406030204" pitchFamily="18" charset="0"/>
              </a:rPr>
              <a:t>direction</a:t>
            </a:r>
            <a:r>
              <a:rPr lang="en-US" sz="1100" spc="-50"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compared</a:t>
            </a:r>
            <a:r>
              <a:rPr lang="en-US" sz="1100" spc="-50"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to</a:t>
            </a:r>
            <a:r>
              <a:rPr lang="en-US" sz="1100" spc="-45"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the</a:t>
            </a:r>
            <a:r>
              <a:rPr lang="en-US" sz="1100" spc="-50"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other</a:t>
            </a:r>
            <a:r>
              <a:rPr lang="en-US" sz="1100" spc="-45"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sample,</a:t>
            </a:r>
            <a:r>
              <a:rPr lang="en-US" sz="1100" spc="-45"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the</a:t>
            </a:r>
            <a:r>
              <a:rPr lang="en-US" sz="1100" spc="-45"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protein</a:t>
            </a:r>
            <a:r>
              <a:rPr lang="en-US" sz="1100" spc="-50"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is</a:t>
            </a:r>
            <a:r>
              <a:rPr lang="en-US" sz="1100" spc="-45"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defined</a:t>
            </a:r>
            <a:r>
              <a:rPr lang="en-US" sz="1100" spc="-50"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as</a:t>
            </a:r>
            <a:r>
              <a:rPr lang="en-US" sz="1100" spc="-45"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RNA‑dependent.</a:t>
            </a:r>
            <a:r>
              <a:rPr lang="en-US" sz="1100" spc="25"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It</a:t>
            </a:r>
            <a:r>
              <a:rPr lang="en-US" sz="1100" spc="-50"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lost</a:t>
            </a:r>
            <a:r>
              <a:rPr lang="en-US" sz="1100" spc="-45"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or</a:t>
            </a:r>
            <a:r>
              <a:rPr lang="en-US" sz="1100" spc="-50"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gained</a:t>
            </a:r>
            <a:r>
              <a:rPr lang="en-US" sz="1100" spc="-45"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an interaction partner due to the RNase</a:t>
            </a:r>
            <a:r>
              <a:rPr lang="en-US" sz="1100" spc="-50"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treatment.</a:t>
            </a:r>
          </a:p>
          <a:p>
            <a:pPr marL="76200" marR="912495" algn="just">
              <a:lnSpc>
                <a:spcPct val="115000"/>
              </a:lnSpc>
              <a:spcAft>
                <a:spcPts val="0"/>
              </a:spcAft>
            </a:pPr>
            <a:endParaRPr lang="en-US" sz="1100" dirty="0">
              <a:effectLst/>
              <a:latin typeface="Cambria" panose="02040503050406030204" pitchFamily="18" charset="0"/>
              <a:ea typeface="Cambria" panose="02040503050406030204" pitchFamily="18" charset="0"/>
              <a:cs typeface="Cambria" panose="02040503050406030204" pitchFamily="18" charset="0"/>
            </a:endParaRPr>
          </a:p>
          <a:p>
            <a:pPr marL="76200" marR="912495" algn="just">
              <a:lnSpc>
                <a:spcPct val="115000"/>
              </a:lnSpc>
              <a:spcAft>
                <a:spcPts val="0"/>
              </a:spcAft>
            </a:pPr>
            <a:r>
              <a:rPr lang="en-US" sz="1100" dirty="0">
                <a:effectLst/>
                <a:latin typeface="Cambria" panose="02040503050406030204" pitchFamily="18" charset="0"/>
                <a:ea typeface="Cambria" panose="02040503050406030204" pitchFamily="18" charset="0"/>
                <a:cs typeface="Cambria" panose="02040503050406030204" pitchFamily="18" charset="0"/>
              </a:rPr>
              <a:t>Just a significant shift is enough to be classified as </a:t>
            </a:r>
            <a:r>
              <a:rPr lang="en-US" sz="1100" dirty="0" err="1">
                <a:effectLst/>
                <a:latin typeface="Cambria" panose="02040503050406030204" pitchFamily="18" charset="0"/>
                <a:ea typeface="Cambria" panose="02040503050406030204" pitchFamily="18" charset="0"/>
                <a:cs typeface="Cambria" panose="02040503050406030204" pitchFamily="18" charset="0"/>
              </a:rPr>
              <a:t>RDeep</a:t>
            </a:r>
            <a:r>
              <a:rPr lang="en-US" sz="1100" dirty="0">
                <a:effectLst/>
                <a:latin typeface="Cambria" panose="02040503050406030204" pitchFamily="18" charset="0"/>
                <a:ea typeface="Cambria" panose="02040503050406030204" pitchFamily="18" charset="0"/>
                <a:cs typeface="Cambria" panose="02040503050406030204" pitchFamily="18" charset="0"/>
              </a:rPr>
              <a:t>.</a:t>
            </a:r>
          </a:p>
          <a:p>
            <a:pPr marL="76200" marR="912495" algn="just">
              <a:lnSpc>
                <a:spcPct val="115000"/>
              </a:lnSpc>
              <a:spcAft>
                <a:spcPts val="0"/>
              </a:spcAft>
            </a:pPr>
            <a:endParaRPr lang="en-US" sz="1100" dirty="0">
              <a:effectLst/>
              <a:latin typeface="Cambria" panose="02040503050406030204" pitchFamily="18" charset="0"/>
              <a:ea typeface="Cambria" panose="02040503050406030204" pitchFamily="18" charset="0"/>
              <a:cs typeface="Cambria" panose="02040503050406030204" pitchFamily="18" charset="0"/>
            </a:endParaRPr>
          </a:p>
          <a:p>
            <a:pPr marL="76200" marR="912495" algn="just">
              <a:lnSpc>
                <a:spcPct val="115000"/>
              </a:lnSpc>
              <a:spcAft>
                <a:spcPts val="0"/>
              </a:spcAft>
            </a:pPr>
            <a:r>
              <a:rPr lang="en-US" sz="1100" dirty="0">
                <a:effectLst/>
                <a:latin typeface="Cambria" panose="02040503050406030204" pitchFamily="18" charset="0"/>
                <a:ea typeface="Cambria" panose="02040503050406030204" pitchFamily="18" charset="0"/>
                <a:cs typeface="Cambria" panose="02040503050406030204" pitchFamily="18" charset="0"/>
              </a:rPr>
              <a:t>All proteins that </a:t>
            </a:r>
            <a:r>
              <a:rPr lang="en-US" sz="1100" spc="-15" dirty="0">
                <a:effectLst/>
                <a:latin typeface="Cambria" panose="02040503050406030204" pitchFamily="18" charset="0"/>
                <a:ea typeface="Cambria" panose="02040503050406030204" pitchFamily="18" charset="0"/>
                <a:cs typeface="Cambria" panose="02040503050406030204" pitchFamily="18" charset="0"/>
              </a:rPr>
              <a:t>had </a:t>
            </a:r>
            <a:r>
              <a:rPr lang="en-US" sz="1100" dirty="0">
                <a:effectLst/>
                <a:latin typeface="Cambria" panose="02040503050406030204" pitchFamily="18" charset="0"/>
                <a:ea typeface="Cambria" panose="02040503050406030204" pitchFamily="18" charset="0"/>
                <a:cs typeface="Cambria" panose="02040503050406030204" pitchFamily="18" charset="0"/>
              </a:rPr>
              <a:t>two positive parameters and all proteins that </a:t>
            </a:r>
            <a:r>
              <a:rPr lang="en-US" sz="1100" spc="-15" dirty="0">
                <a:effectLst/>
                <a:latin typeface="Cambria" panose="02040503050406030204" pitchFamily="18" charset="0"/>
                <a:ea typeface="Cambria" panose="02040503050406030204" pitchFamily="18" charset="0"/>
                <a:cs typeface="Cambria" panose="02040503050406030204" pitchFamily="18" charset="0"/>
              </a:rPr>
              <a:t>had </a:t>
            </a:r>
            <a:r>
              <a:rPr lang="en-US" sz="1100" dirty="0">
                <a:effectLst/>
                <a:latin typeface="Cambria" panose="02040503050406030204" pitchFamily="18" charset="0"/>
                <a:ea typeface="Cambria" panose="02040503050406030204" pitchFamily="18" charset="0"/>
                <a:cs typeface="Cambria" panose="02040503050406030204" pitchFamily="18" charset="0"/>
              </a:rPr>
              <a:t>solely a global shift were classified as</a:t>
            </a:r>
            <a:r>
              <a:rPr lang="en-US" sz="1100" spc="-30" dirty="0">
                <a:effectLst/>
                <a:latin typeface="Cambria" panose="02040503050406030204" pitchFamily="18" charset="0"/>
                <a:ea typeface="Cambria" panose="02040503050406030204" pitchFamily="18" charset="0"/>
                <a:cs typeface="Cambria" panose="02040503050406030204" pitchFamily="18" charset="0"/>
              </a:rPr>
              <a:t> </a:t>
            </a:r>
            <a:r>
              <a:rPr lang="en-US" sz="1100" dirty="0">
                <a:effectLst/>
                <a:latin typeface="Cambria" panose="02040503050406030204" pitchFamily="18" charset="0"/>
                <a:ea typeface="Cambria" panose="02040503050406030204" pitchFamily="18" charset="0"/>
                <a:cs typeface="Cambria" panose="02040503050406030204" pitchFamily="18" charset="0"/>
              </a:rPr>
              <a:t>RNA‑dependent.</a:t>
            </a:r>
            <a:endParaRPr lang="de-DE" sz="1100" dirty="0">
              <a:effectLst/>
              <a:latin typeface="Cambria" panose="02040503050406030204" pitchFamily="18" charset="0"/>
              <a:ea typeface="Cambria" panose="02040503050406030204" pitchFamily="18" charset="0"/>
              <a:cs typeface="Cambria" panose="02040503050406030204" pitchFamily="18" charset="0"/>
            </a:endParaRPr>
          </a:p>
          <a:p>
            <a:endParaRPr lang="de-DE" dirty="0"/>
          </a:p>
        </p:txBody>
      </p:sp>
      <p:sp>
        <p:nvSpPr>
          <p:cNvPr id="4" name="Foliennummernplatzhalter 3"/>
          <p:cNvSpPr>
            <a:spLocks noGrp="1"/>
          </p:cNvSpPr>
          <p:nvPr>
            <p:ph type="sldNum" sz="quarter" idx="5"/>
          </p:nvPr>
        </p:nvSpPr>
        <p:spPr/>
        <p:txBody>
          <a:bodyPr/>
          <a:lstStyle/>
          <a:p>
            <a:fld id="{027CCDA6-2A47-4926-A81E-BA25CF5CCE20}" type="slidenum">
              <a:rPr lang="en-US" smtClean="0"/>
              <a:t>9</a:t>
            </a:fld>
            <a:endParaRPr lang="en-US"/>
          </a:p>
        </p:txBody>
      </p:sp>
    </p:spTree>
    <p:extLst>
      <p:ext uri="{BB962C8B-B14F-4D97-AF65-F5344CB8AC3E}">
        <p14:creationId xmlns:p14="http://schemas.microsoft.com/office/powerpoint/2010/main" val="320862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cs typeface="Cambria" panose="02040503050406030204" pitchFamily="18" charset="0"/>
              </a:rPr>
              <a:t>at last, it is observed if </a:t>
            </a:r>
            <a:r>
              <a:rPr lang="en-US" sz="1800" dirty="0" err="1">
                <a:effectLst/>
                <a:latin typeface="Cambria" panose="02040503050406030204" pitchFamily="18" charset="0"/>
                <a:ea typeface="Cambria" panose="02040503050406030204" pitchFamily="18" charset="0"/>
                <a:cs typeface="Cambria" panose="02040503050406030204" pitchFamily="18" charset="0"/>
              </a:rPr>
              <a:t>shoulderregions</a:t>
            </a:r>
            <a:r>
              <a:rPr lang="en-US" sz="1800" dirty="0">
                <a:effectLst/>
                <a:latin typeface="Cambria" panose="02040503050406030204" pitchFamily="18" charset="0"/>
                <a:ea typeface="Cambria" panose="02040503050406030204" pitchFamily="18" charset="0"/>
                <a:cs typeface="Cambria" panose="02040503050406030204" pitchFamily="18" charset="0"/>
              </a:rPr>
              <a:t> occur or disappear after the RNase treatment. A </a:t>
            </a:r>
            <a:r>
              <a:rPr lang="en-US" sz="1800" dirty="0" err="1">
                <a:effectLst/>
                <a:latin typeface="Cambria" panose="02040503050406030204" pitchFamily="18" charset="0"/>
                <a:ea typeface="Cambria" panose="02040503050406030204" pitchFamily="18" charset="0"/>
                <a:cs typeface="Cambria" panose="02040503050406030204" pitchFamily="18" charset="0"/>
              </a:rPr>
              <a:t>shoulderregion</a:t>
            </a:r>
            <a:r>
              <a:rPr lang="en-US" sz="1800" dirty="0">
                <a:effectLst/>
                <a:latin typeface="Cambria" panose="02040503050406030204" pitchFamily="18" charset="0"/>
                <a:ea typeface="Cambria" panose="02040503050406030204" pitchFamily="18" charset="0"/>
                <a:cs typeface="Cambria" panose="02040503050406030204" pitchFamily="18" charset="0"/>
              </a:rPr>
              <a:t> contains more than 2 consecutive fractions with a </a:t>
            </a:r>
            <a:r>
              <a:rPr lang="en-US" sz="1800" dirty="0" err="1">
                <a:effectLst/>
                <a:latin typeface="Cambria" panose="02040503050406030204" pitchFamily="18" charset="0"/>
                <a:ea typeface="Cambria" panose="02040503050406030204" pitchFamily="18" charset="0"/>
                <a:cs typeface="Cambria" panose="02040503050406030204" pitchFamily="18" charset="0"/>
              </a:rPr>
              <a:t>sd</a:t>
            </a:r>
            <a:r>
              <a:rPr lang="en-US" sz="1800" dirty="0">
                <a:effectLst/>
                <a:latin typeface="Cambria" panose="02040503050406030204" pitchFamily="18" charset="0"/>
                <a:ea typeface="Cambria" panose="02040503050406030204" pitchFamily="18" charset="0"/>
                <a:cs typeface="Cambria" panose="02040503050406030204" pitchFamily="18" charset="0"/>
              </a:rPr>
              <a:t> less than the </a:t>
            </a:r>
            <a:r>
              <a:rPr lang="en-US" sz="1800" i="1" dirty="0" err="1">
                <a:effectLst/>
                <a:latin typeface="Cambria" panose="02040503050406030204" pitchFamily="18" charset="0"/>
                <a:ea typeface="Cambria" panose="02040503050406030204" pitchFamily="18" charset="0"/>
                <a:cs typeface="Cambria" panose="02040503050406030204" pitchFamily="18" charset="0"/>
              </a:rPr>
              <a:t>sd.threshold</a:t>
            </a:r>
            <a:r>
              <a:rPr lang="en-US" sz="1800" dirty="0">
                <a:effectLst/>
                <a:latin typeface="Cambria" panose="02040503050406030204" pitchFamily="18" charset="0"/>
                <a:ea typeface="Cambria" panose="02040503050406030204" pitchFamily="18" charset="0"/>
                <a:cs typeface="Cambria" panose="02040503050406030204" pitchFamily="18" charset="0"/>
              </a:rPr>
              <a:t>. In contrast to the local peak identification the fractions with small fluctuations are sorted. Of interest are those fractions belonging to </a:t>
            </a:r>
            <a:r>
              <a:rPr lang="en-US" sz="1800" dirty="0" err="1">
                <a:effectLst/>
                <a:latin typeface="Cambria" panose="02040503050406030204" pitchFamily="18" charset="0"/>
                <a:ea typeface="Cambria" panose="02040503050406030204" pitchFamily="18" charset="0"/>
                <a:cs typeface="Cambria" panose="02040503050406030204" pitchFamily="18" charset="0"/>
              </a:rPr>
              <a:t>shoulderregions</a:t>
            </a:r>
            <a:r>
              <a:rPr lang="en-US" sz="1800" dirty="0">
                <a:effectLst/>
                <a:latin typeface="Cambria" panose="02040503050406030204" pitchFamily="18" charset="0"/>
                <a:ea typeface="Cambria" panose="02040503050406030204" pitchFamily="18" charset="0"/>
                <a:cs typeface="Cambria" panose="02040503050406030204" pitchFamily="18" charset="0"/>
              </a:rPr>
              <a:t> which either occur in the Control or RNase sample but not in both. Often</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parts</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of</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err="1">
                <a:effectLst/>
                <a:latin typeface="Cambria" panose="02040503050406030204" pitchFamily="18" charset="0"/>
                <a:ea typeface="Cambria" panose="02040503050406030204" pitchFamily="18" charset="0"/>
                <a:cs typeface="Cambria" panose="02040503050406030204" pitchFamily="18" charset="0"/>
              </a:rPr>
              <a:t>shoulderregions</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are</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overlapping,</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resulting</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in</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err="1">
                <a:effectLst/>
                <a:latin typeface="Cambria" panose="02040503050406030204" pitchFamily="18" charset="0"/>
                <a:ea typeface="Cambria" panose="02040503050406030204" pitchFamily="18" charset="0"/>
                <a:cs typeface="Cambria" panose="02040503050406030204" pitchFamily="18" charset="0"/>
              </a:rPr>
              <a:t>shoulderregions</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of</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interest</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with less than 3 consecutive fractions. So, a </a:t>
            </a:r>
            <a:r>
              <a:rPr lang="en-US" sz="1800" dirty="0" err="1">
                <a:effectLst/>
                <a:latin typeface="Cambria" panose="02040503050406030204" pitchFamily="18" charset="0"/>
                <a:ea typeface="Cambria" panose="02040503050406030204" pitchFamily="18" charset="0"/>
                <a:cs typeface="Cambria" panose="02040503050406030204" pitchFamily="18" charset="0"/>
              </a:rPr>
              <a:t>shoulderregion</a:t>
            </a:r>
            <a:r>
              <a:rPr lang="en-US" sz="1800" dirty="0">
                <a:effectLst/>
                <a:latin typeface="Cambria" panose="02040503050406030204" pitchFamily="18" charset="0"/>
                <a:ea typeface="Cambria" panose="02040503050406030204" pitchFamily="18" charset="0"/>
                <a:cs typeface="Cambria" panose="02040503050406030204" pitchFamily="18" charset="0"/>
              </a:rPr>
              <a:t> of interest is only significant if it has three or more consecutive</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fractions.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dirty="0">
              <a:effectLst/>
              <a:latin typeface="Cambria" panose="02040503050406030204" pitchFamily="18" charset="0"/>
              <a:ea typeface="Cambria" panose="02040503050406030204" pitchFamily="18" charset="0"/>
              <a:cs typeface="Cambria" panose="02040503050406030204" pitchFamily="18" charset="0"/>
            </a:endParaRPr>
          </a:p>
          <a:p>
            <a:endParaRPr lang="de-DE" dirty="0"/>
          </a:p>
        </p:txBody>
      </p:sp>
      <p:sp>
        <p:nvSpPr>
          <p:cNvPr id="4" name="Foliennummernplatzhalter 3"/>
          <p:cNvSpPr>
            <a:spLocks noGrp="1"/>
          </p:cNvSpPr>
          <p:nvPr>
            <p:ph type="sldNum" sz="quarter" idx="5"/>
          </p:nvPr>
        </p:nvSpPr>
        <p:spPr/>
        <p:txBody>
          <a:bodyPr/>
          <a:lstStyle/>
          <a:p>
            <a:fld id="{027CCDA6-2A47-4926-A81E-BA25CF5CCE20}" type="slidenum">
              <a:rPr lang="en-US" smtClean="0"/>
              <a:t>10</a:t>
            </a:fld>
            <a:endParaRPr lang="en-US"/>
          </a:p>
        </p:txBody>
      </p:sp>
    </p:spTree>
    <p:extLst>
      <p:ext uri="{BB962C8B-B14F-4D97-AF65-F5344CB8AC3E}">
        <p14:creationId xmlns:p14="http://schemas.microsoft.com/office/powerpoint/2010/main" val="778457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cs typeface="Cambria" panose="02040503050406030204" pitchFamily="18" charset="0"/>
              </a:rPr>
              <a:t>The linear regression models the mathematical relationship between a dependent variable and an independent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45" dirty="0">
                <a:effectLst/>
                <a:latin typeface="Cambria" panose="02040503050406030204" pitchFamily="18" charset="0"/>
                <a:ea typeface="Cambria" panose="02040503050406030204" pitchFamily="18" charset="0"/>
                <a:cs typeface="Cambria" panose="02040503050406030204" pitchFamily="18" charset="0"/>
              </a:rPr>
              <a:t>To </a:t>
            </a:r>
            <a:r>
              <a:rPr lang="en-US" sz="1800" dirty="0">
                <a:effectLst/>
                <a:latin typeface="Cambria" panose="02040503050406030204" pitchFamily="18" charset="0"/>
                <a:ea typeface="Cambria" panose="02040503050406030204" pitchFamily="18" charset="0"/>
                <a:cs typeface="Cambria" panose="02040503050406030204" pitchFamily="18" charset="0"/>
              </a:rPr>
              <a:t>analyze the model two values </a:t>
            </a:r>
            <a:r>
              <a:rPr lang="en-US" sz="1800" spc="-15" dirty="0">
                <a:effectLst/>
                <a:latin typeface="Cambria" panose="02040503050406030204" pitchFamily="18" charset="0"/>
                <a:ea typeface="Cambria" panose="02040503050406030204" pitchFamily="18" charset="0"/>
                <a:cs typeface="Cambria" panose="02040503050406030204" pitchFamily="18" charset="0"/>
              </a:rPr>
              <a:t>have </a:t>
            </a:r>
            <a:r>
              <a:rPr lang="en-US" sz="1800" dirty="0">
                <a:effectLst/>
                <a:latin typeface="Cambria" panose="02040503050406030204" pitchFamily="18" charset="0"/>
                <a:ea typeface="Cambria" panose="02040503050406030204" pitchFamily="18" charset="0"/>
                <a:cs typeface="Cambria" panose="02040503050406030204" pitchFamily="18" charset="0"/>
              </a:rPr>
              <a:t>to be taken into account. At first, if the </a:t>
            </a:r>
            <a:r>
              <a:rPr lang="en-US" sz="1800" i="1" dirty="0">
                <a:effectLst/>
                <a:latin typeface="Cambria" panose="02040503050406030204" pitchFamily="18" charset="0"/>
                <a:ea typeface="Cambria" panose="02040503050406030204" pitchFamily="18" charset="0"/>
                <a:cs typeface="Cambria" panose="02040503050406030204" pitchFamily="18" charset="0"/>
              </a:rPr>
              <a:t>p‑value </a:t>
            </a:r>
            <a:r>
              <a:rPr lang="en-US" sz="1800" dirty="0">
                <a:effectLst/>
                <a:latin typeface="Cambria" panose="02040503050406030204" pitchFamily="18" charset="0"/>
                <a:ea typeface="Cambria" panose="02040503050406030204" pitchFamily="18" charset="0"/>
                <a:cs typeface="Cambria" panose="02040503050406030204" pitchFamily="18" charset="0"/>
              </a:rPr>
              <a:t>is </a:t>
            </a:r>
            <a:r>
              <a:rPr lang="en-US" sz="1800" spc="-15" dirty="0">
                <a:effectLst/>
                <a:latin typeface="Cambria" panose="02040503050406030204" pitchFamily="18" charset="0"/>
                <a:ea typeface="Cambria" panose="02040503050406030204" pitchFamily="18" charset="0"/>
                <a:cs typeface="Cambria" panose="02040503050406030204" pitchFamily="18" charset="0"/>
              </a:rPr>
              <a:t>above </a:t>
            </a:r>
            <a:r>
              <a:rPr lang="en-US" sz="1800" dirty="0">
                <a:effectLst/>
                <a:latin typeface="Cambria" panose="02040503050406030204" pitchFamily="18" charset="0"/>
                <a:ea typeface="Cambria" panose="02040503050406030204" pitchFamily="18" charset="0"/>
                <a:cs typeface="Cambria" panose="02040503050406030204" pitchFamily="18" charset="0"/>
              </a:rPr>
              <a:t>5 %, the model must be discarded.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cs typeface="Cambria" panose="02040503050406030204" pitchFamily="18" charset="0"/>
              </a:rPr>
              <a:t>Furthermore,</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4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R‑squared</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value</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describes</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4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model’s</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accuracy</a:t>
            </a:r>
            <a:r>
              <a:rPr lang="en-US" sz="1800" spc="-4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representing</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proportion</a:t>
            </a:r>
            <a:r>
              <a:rPr lang="en-US" sz="1800" spc="-4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of</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 variance in the dependent variable that can be explained by the independent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35" dirty="0">
                <a:effectLst/>
                <a:latin typeface="Cambria" panose="02040503050406030204" pitchFamily="18" charset="0"/>
                <a:ea typeface="Cambria" panose="02040503050406030204" pitchFamily="18" charset="0"/>
                <a:cs typeface="Cambria" panose="02040503050406030204" pitchFamily="18" charset="0"/>
              </a:rPr>
              <a:t>Tow </a:t>
            </a:r>
            <a:r>
              <a:rPr lang="en-US" sz="1800" dirty="0">
                <a:effectLst/>
                <a:latin typeface="Cambria" panose="02040503050406030204" pitchFamily="18" charset="0"/>
                <a:ea typeface="Cambria" panose="02040503050406030204" pitchFamily="18" charset="0"/>
                <a:cs typeface="Cambria" panose="02040503050406030204" pitchFamily="18" charset="0"/>
              </a:rPr>
              <a:t>regression</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models</a:t>
            </a:r>
            <a:r>
              <a:rPr lang="en-US" sz="1800" spc="-9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are</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generated,</a:t>
            </a:r>
            <a:r>
              <a:rPr lang="en-US" sz="1800" spc="-8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both</a:t>
            </a:r>
            <a:r>
              <a:rPr lang="en-US" sz="1800" spc="-9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working</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with</a:t>
            </a:r>
            <a:r>
              <a:rPr lang="en-US" sz="1800" spc="-9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err="1">
                <a:effectLst/>
                <a:latin typeface="Cambria" panose="02040503050406030204" pitchFamily="18" charset="0"/>
                <a:ea typeface="Cambria" panose="02040503050406030204" pitchFamily="18" charset="0"/>
                <a:cs typeface="Cambria" panose="02040503050406030204" pitchFamily="18" charset="0"/>
              </a:rPr>
              <a:t>pearson</a:t>
            </a:r>
            <a:r>
              <a:rPr lang="en-US" sz="1800" spc="-9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correlation</a:t>
            </a:r>
            <a:r>
              <a:rPr lang="en-US" sz="1800" spc="-9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between</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Control</a:t>
            </a:r>
            <a:r>
              <a:rPr lang="en-US" sz="1800" spc="-9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and</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RNase protein</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amounts</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as</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independent</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variable.</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two</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models</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differ</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in</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their</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dependent</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variable.</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One uses</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result</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of</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our</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four</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parameters,</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while</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other</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uses</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global</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shift</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amount</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in</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fractions.</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They are</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trained</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with</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80</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of</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our</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dataset,</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so</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prediction</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can</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be</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made</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for</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remaining</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20</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t>
            </a:r>
            <a:endParaRPr lang="de-DE" sz="1800" dirty="0">
              <a:effectLst/>
              <a:latin typeface="Cambria" panose="02040503050406030204" pitchFamily="18" charset="0"/>
              <a:ea typeface="Cambria" panose="02040503050406030204" pitchFamily="18" charset="0"/>
              <a:cs typeface="Cambria" panose="02040503050406030204" pitchFamily="18" charset="0"/>
            </a:endParaRPr>
          </a:p>
          <a:p>
            <a:endParaRPr lang="de-DE" dirty="0"/>
          </a:p>
          <a:p>
            <a:pPr marL="76200" marR="911860" algn="just">
              <a:lnSpc>
                <a:spcPct val="115000"/>
              </a:lnSpc>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4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two</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already</a:t>
            </a:r>
            <a:r>
              <a:rPr lang="en-US" sz="1800" spc="-4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described</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regression</a:t>
            </a:r>
            <a:r>
              <a:rPr lang="en-US" sz="1800" spc="-4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models</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showed</a:t>
            </a:r>
            <a:r>
              <a:rPr lang="en-US" sz="1800" spc="-5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both</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a:t>
            </a:r>
            <a:r>
              <a:rPr lang="en-US" sz="1800" spc="-4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p‑value</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below</a:t>
            </a:r>
            <a:r>
              <a:rPr lang="en-US" sz="1800" spc="-4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0.05</a:t>
            </a:r>
            <a:r>
              <a:rPr lang="en-US" sz="1800" spc="-4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and</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therefore</a:t>
            </a:r>
            <a:r>
              <a:rPr lang="en-US" sz="1800" spc="-4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they</a:t>
            </a:r>
            <a:r>
              <a:rPr lang="en-US" sz="1800" spc="-40" dirty="0">
                <a:effectLst/>
                <a:latin typeface="Cambria" panose="02040503050406030204" pitchFamily="18" charset="0"/>
                <a:ea typeface="Cambria" panose="02040503050406030204" pitchFamily="18" charset="0"/>
                <a:cs typeface="Cambria" panose="02040503050406030204" pitchFamily="18" charset="0"/>
              </a:rPr>
              <a:t> could</a:t>
            </a:r>
            <a:r>
              <a:rPr lang="en-US" sz="1800" dirty="0">
                <a:effectLst/>
                <a:latin typeface="Cambria" panose="02040503050406030204" pitchFamily="18" charset="0"/>
                <a:ea typeface="Cambria" panose="02040503050406030204" pitchFamily="18" charset="0"/>
                <a:cs typeface="Cambria" panose="02040503050406030204" pitchFamily="18" charset="0"/>
              </a:rPr>
              <a:t> be</a:t>
            </a:r>
            <a:r>
              <a:rPr lang="en-US" sz="1800" spc="-10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used</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for</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further</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analysis.</a:t>
            </a:r>
            <a:r>
              <a:rPr lang="en-US" sz="1800" spc="-1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highest</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R‑squared</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values</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were</a:t>
            </a:r>
            <a:r>
              <a:rPr lang="en-US" sz="1800" spc="-10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detected</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for</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z‑transformed</a:t>
            </a:r>
            <a:r>
              <a:rPr lang="en-US" sz="1800" spc="-10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data:</a:t>
            </a:r>
            <a:r>
              <a:rPr lang="en-US" sz="1800" spc="-1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 model</a:t>
            </a:r>
            <a:r>
              <a:rPr lang="en-US" sz="1800" spc="-2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based</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on</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parameters</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showed</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a:t>
            </a:r>
            <a:r>
              <a:rPr lang="en-US" sz="1800" spc="-2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R‑squared</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value</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of</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0.43,</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while</a:t>
            </a:r>
            <a:r>
              <a:rPr lang="en-US" sz="1800" spc="-2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in</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model</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using</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global shift amount the R‑squared value was 0.66. </a:t>
            </a:r>
            <a:endParaRPr lang="de-DE" sz="1800" dirty="0">
              <a:effectLst/>
              <a:latin typeface="Cambria" panose="02040503050406030204" pitchFamily="18" charset="0"/>
              <a:ea typeface="Cambria" panose="02040503050406030204" pitchFamily="18" charset="0"/>
              <a:cs typeface="Cambria" panose="02040503050406030204" pitchFamily="18" charset="0"/>
            </a:endParaRPr>
          </a:p>
          <a:p>
            <a:pPr marL="76200" marR="911860" algn="just">
              <a:lnSpc>
                <a:spcPct val="115000"/>
              </a:lnSpc>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The model with the higher R‑squared value is visualized in Figure 8</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Each protein is depicted as a dot. As expected, the majority of the trained data, marked</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in</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grey, showed</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high</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correlation</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and</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shift</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under</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2</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fractions.</a:t>
            </a:r>
            <a:r>
              <a:rPr lang="en-US" sz="1800" spc="3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On</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other</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hand,</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those</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with</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 small</a:t>
            </a:r>
            <a:r>
              <a:rPr lang="en-US" sz="1800" spc="-9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correlation</a:t>
            </a:r>
            <a:r>
              <a:rPr lang="en-US" sz="1800" spc="-85" dirty="0">
                <a:effectLst/>
                <a:latin typeface="Cambria" panose="02040503050406030204" pitchFamily="18" charset="0"/>
                <a:ea typeface="Cambria" panose="02040503050406030204" pitchFamily="18" charset="0"/>
                <a:cs typeface="Cambria" panose="02040503050406030204" pitchFamily="18" charset="0"/>
              </a:rPr>
              <a:t> </a:t>
            </a:r>
            <a:r>
              <a:rPr lang="en-US" sz="1800" spc="-15" dirty="0">
                <a:effectLst/>
                <a:latin typeface="Cambria" panose="02040503050406030204" pitchFamily="18" charset="0"/>
                <a:ea typeface="Cambria" panose="02040503050406030204" pitchFamily="18" charset="0"/>
                <a:cs typeface="Cambria" panose="02040503050406030204" pitchFamily="18" charset="0"/>
              </a:rPr>
              <a:t>had</a:t>
            </a:r>
            <a:r>
              <a:rPr lang="en-US" sz="1800" spc="-8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a:t>
            </a:r>
            <a:r>
              <a:rPr lang="en-US" sz="1800" spc="-8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shift</a:t>
            </a:r>
            <a:r>
              <a:rPr lang="en-US" sz="1800" spc="-8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upwards</a:t>
            </a:r>
            <a:r>
              <a:rPr lang="en-US" sz="1800" spc="-9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of</a:t>
            </a:r>
            <a:r>
              <a:rPr lang="en-US" sz="1800" spc="-8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2</a:t>
            </a:r>
            <a:r>
              <a:rPr lang="en-US" sz="1800" spc="-8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fractions. As</a:t>
            </a:r>
            <a:r>
              <a:rPr lang="en-US" sz="1800" spc="-9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already</a:t>
            </a:r>
            <a:r>
              <a:rPr lang="en-US" sz="1800" spc="-8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decided</a:t>
            </a:r>
            <a:r>
              <a:rPr lang="en-US" sz="1800" spc="-8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for</a:t>
            </a:r>
            <a:r>
              <a:rPr lang="en-US" sz="1800" spc="-8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8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parameter</a:t>
            </a:r>
            <a:r>
              <a:rPr lang="en-US" sz="1800" spc="-90"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Significant fraction‑shift</a:t>
            </a:r>
            <a:r>
              <a:rPr lang="en-US" sz="1800" b="1" spc="-40"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of</a:t>
            </a:r>
            <a:r>
              <a:rPr lang="en-US" sz="1800" b="1" spc="-35"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global</a:t>
            </a:r>
            <a:r>
              <a:rPr lang="en-US" sz="1800" b="1" spc="-40" dirty="0">
                <a:effectLst/>
                <a:latin typeface="Cambria" panose="02040503050406030204" pitchFamily="18" charset="0"/>
                <a:ea typeface="Cambria" panose="02040503050406030204" pitchFamily="18" charset="0"/>
                <a:cs typeface="Cambria" panose="02040503050406030204" pitchFamily="18" charset="0"/>
              </a:rPr>
              <a:t> </a:t>
            </a:r>
            <a:r>
              <a:rPr lang="en-US" sz="1800" b="1" dirty="0">
                <a:effectLst/>
                <a:latin typeface="Cambria" panose="02040503050406030204" pitchFamily="18" charset="0"/>
                <a:ea typeface="Cambria" panose="02040503050406030204" pitchFamily="18" charset="0"/>
                <a:cs typeface="Cambria" panose="02040503050406030204" pitchFamily="18" charset="0"/>
              </a:rPr>
              <a:t>peak</a:t>
            </a:r>
            <a:r>
              <a:rPr lang="en-US" sz="1800" dirty="0">
                <a:effectLst/>
                <a:latin typeface="Cambria" panose="02040503050406030204" pitchFamily="18" charset="0"/>
                <a:ea typeface="Cambria" panose="02040503050406030204" pitchFamily="18" charset="0"/>
                <a:cs typeface="Cambria" panose="02040503050406030204" pitchFamily="18" charset="0"/>
              </a:rPr>
              <a:t>:</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protein</a:t>
            </a:r>
            <a:r>
              <a:rPr lang="en-US" sz="1800" spc="-35" dirty="0">
                <a:effectLst/>
                <a:latin typeface="Cambria" panose="02040503050406030204" pitchFamily="18" charset="0"/>
                <a:ea typeface="Cambria" panose="02040503050406030204" pitchFamily="18" charset="0"/>
                <a:cs typeface="Cambria" panose="02040503050406030204" pitchFamily="18" charset="0"/>
              </a:rPr>
              <a:t> was </a:t>
            </a:r>
            <a:r>
              <a:rPr lang="en-US" sz="1800" dirty="0">
                <a:effectLst/>
                <a:latin typeface="Cambria" panose="02040503050406030204" pitchFamily="18" charset="0"/>
                <a:ea typeface="Cambria" panose="02040503050406030204" pitchFamily="18" charset="0"/>
                <a:cs typeface="Cambria" panose="02040503050406030204" pitchFamily="18" charset="0"/>
              </a:rPr>
              <a:t>classified</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as</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RNA‑dependent</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protein</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if</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it</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had</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shift</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higher than two fractions. The threshold is marked as a green line in the</a:t>
            </a:r>
            <a:r>
              <a:rPr lang="en-US" sz="1800" spc="-6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plot.</a:t>
            </a:r>
            <a:endParaRPr lang="de-DE" sz="1800" dirty="0">
              <a:effectLst/>
              <a:latin typeface="Cambria" panose="02040503050406030204" pitchFamily="18" charset="0"/>
              <a:ea typeface="Cambria" panose="02040503050406030204" pitchFamily="18" charset="0"/>
              <a:cs typeface="Cambria" panose="02040503050406030204" pitchFamily="18" charset="0"/>
            </a:endParaRPr>
          </a:p>
          <a:p>
            <a:endParaRPr lang="de-DE" dirty="0"/>
          </a:p>
        </p:txBody>
      </p:sp>
      <p:sp>
        <p:nvSpPr>
          <p:cNvPr id="4" name="Foliennummernplatzhalter 3"/>
          <p:cNvSpPr>
            <a:spLocks noGrp="1"/>
          </p:cNvSpPr>
          <p:nvPr>
            <p:ph type="sldNum" sz="quarter" idx="5"/>
          </p:nvPr>
        </p:nvSpPr>
        <p:spPr/>
        <p:txBody>
          <a:bodyPr/>
          <a:lstStyle/>
          <a:p>
            <a:fld id="{027CCDA6-2A47-4926-A81E-BA25CF5CCE20}" type="slidenum">
              <a:rPr lang="en-US" smtClean="0"/>
              <a:t>11</a:t>
            </a:fld>
            <a:endParaRPr lang="en-US"/>
          </a:p>
        </p:txBody>
      </p:sp>
    </p:spTree>
    <p:extLst>
      <p:ext uri="{BB962C8B-B14F-4D97-AF65-F5344CB8AC3E}">
        <p14:creationId xmlns:p14="http://schemas.microsoft.com/office/powerpoint/2010/main" val="1661536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Tabellen sind nur zur Genauigkeit des </a:t>
            </a:r>
            <a:r>
              <a:rPr lang="de-DE" dirty="0" err="1"/>
              <a:t>shifts</a:t>
            </a:r>
            <a:r>
              <a:rPr lang="de-DE" dirty="0"/>
              <a:t>, nicht der </a:t>
            </a:r>
            <a:r>
              <a:rPr lang="de-DE" dirty="0" err="1"/>
              <a:t>shifttypes</a:t>
            </a:r>
            <a:r>
              <a:rPr lang="de-DE" dirty="0"/>
              <a:t>!!!!</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mbria" panose="02040503050406030204" pitchFamily="18" charset="0"/>
                <a:ea typeface="Cambria" panose="02040503050406030204" pitchFamily="18" charset="0"/>
                <a:cs typeface="Cambria" panose="02040503050406030204" pitchFamily="18" charset="0"/>
              </a:rPr>
              <a:t>Using</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just</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parameter</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C</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(global</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shift),</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we</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were</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able</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to</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characterize</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err="1">
                <a:effectLst/>
                <a:latin typeface="Cambria" panose="02040503050406030204" pitchFamily="18" charset="0"/>
                <a:ea typeface="Cambria" panose="02040503050406030204" pitchFamily="18" charset="0"/>
                <a:cs typeface="Cambria" panose="02040503050406030204" pitchFamily="18" charset="0"/>
              </a:rPr>
              <a:t>shifttype</a:t>
            </a:r>
            <a:r>
              <a:rPr lang="en-US" sz="1800" dirty="0">
                <a:effectLst/>
                <a:latin typeface="Cambria" panose="02040503050406030204" pitchFamily="18" charset="0"/>
                <a:ea typeface="Cambria" panose="02040503050406030204" pitchFamily="18" charset="0"/>
                <a:cs typeface="Cambria" panose="02040503050406030204" pitchFamily="18" charset="0"/>
              </a:rPr>
              <a:t>,</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so</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whether</a:t>
            </a:r>
            <a:r>
              <a:rPr lang="en-US" sz="1800" spc="-5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the</a:t>
            </a:r>
            <a:r>
              <a:rPr lang="en-US" sz="1800" spc="-6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peaks show no shift, a right shift, a left shift, or are precipitated. The graph 5 visualizes our results for MVM.</a:t>
            </a:r>
            <a:r>
              <a:rPr lang="en-US" sz="1800" spc="-2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Using</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only</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parameter</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C</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we</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were</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able</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to</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identify</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368</a:t>
            </a:r>
            <a:r>
              <a:rPr lang="en-US" sz="1800" spc="-1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RNA‑dependent</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Proteins</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with</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MVM,</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349 with z‑transformation and 320 with MMS. </a:t>
            </a:r>
            <a:endParaRPr lang="de-DE" sz="1800" dirty="0">
              <a:effectLst/>
              <a:latin typeface="Cambria" panose="02040503050406030204" pitchFamily="18" charset="0"/>
              <a:ea typeface="Cambria" panose="02040503050406030204" pitchFamily="18" charset="0"/>
              <a:cs typeface="Cambria" panose="020405030504060302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Cambria" panose="02040503050406030204" pitchFamily="18" charset="0"/>
                <a:ea typeface="Cambria" panose="02040503050406030204" pitchFamily="18" charset="0"/>
                <a:cs typeface="Cambria" panose="02040503050406030204" pitchFamily="18" charset="0"/>
              </a:rPr>
              <a:t>The local </a:t>
            </a:r>
            <a:r>
              <a:rPr lang="en-US" sz="1800" i="1" dirty="0" err="1">
                <a:effectLst/>
                <a:latin typeface="Cambria" panose="02040503050406030204" pitchFamily="18" charset="0"/>
                <a:ea typeface="Cambria" panose="02040503050406030204" pitchFamily="18" charset="0"/>
                <a:cs typeface="Cambria" panose="02040503050406030204" pitchFamily="18" charset="0"/>
              </a:rPr>
              <a:t>peakfinder</a:t>
            </a:r>
            <a:r>
              <a:rPr lang="en-US" sz="1800" i="1" dirty="0">
                <a:effectLst/>
                <a:latin typeface="Cambria" panose="02040503050406030204" pitchFamily="18" charset="0"/>
                <a:ea typeface="Cambria" panose="02040503050406030204" pitchFamily="18" charset="0"/>
                <a:cs typeface="Cambria" panose="02040503050406030204" pitchFamily="18" charset="0"/>
              </a:rPr>
              <a:t> cannot find local maxima at the boundaries (fraction 1 and fraction 25) because they</a:t>
            </a:r>
            <a:r>
              <a:rPr lang="en-US" sz="1800" i="1" spc="-115" dirty="0">
                <a:effectLst/>
                <a:latin typeface="Cambria" panose="02040503050406030204" pitchFamily="18" charset="0"/>
                <a:ea typeface="Cambria" panose="02040503050406030204" pitchFamily="18" charset="0"/>
                <a:cs typeface="Cambria" panose="02040503050406030204" pitchFamily="18" charset="0"/>
              </a:rPr>
              <a:t> </a:t>
            </a:r>
            <a:r>
              <a:rPr lang="en-US" sz="1800" i="1" spc="-15" dirty="0">
                <a:effectLst/>
                <a:latin typeface="Cambria" panose="02040503050406030204" pitchFamily="18" charset="0"/>
                <a:ea typeface="Cambria" panose="02040503050406030204" pitchFamily="18" charset="0"/>
                <a:cs typeface="Cambria" panose="02040503050406030204" pitchFamily="18" charset="0"/>
              </a:rPr>
              <a:t>have</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only</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one</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neighbor</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fraction.</a:t>
            </a:r>
            <a:r>
              <a:rPr lang="en-US" sz="1800" i="1" spc="-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A</a:t>
            </a:r>
            <a:r>
              <a:rPr lang="en-US" sz="1800" i="1" spc="-115"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local</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peak</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at</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the</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boundary</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has</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to</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fulfill</a:t>
            </a:r>
            <a:r>
              <a:rPr lang="en-US" sz="1800" i="1" spc="-11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following</a:t>
            </a:r>
            <a:r>
              <a:rPr lang="en-US" sz="1800" i="1" spc="-115"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requirements. </a:t>
            </a:r>
            <a:r>
              <a:rPr lang="en-US" sz="1800" i="1" spc="-15" dirty="0">
                <a:effectLst/>
                <a:latin typeface="Cambria" panose="02040503050406030204" pitchFamily="18" charset="0"/>
                <a:ea typeface="Cambria" panose="02040503050406030204" pitchFamily="18" charset="0"/>
                <a:cs typeface="Cambria" panose="02040503050406030204" pitchFamily="18" charset="0"/>
              </a:rPr>
              <a:t>Firstly,</a:t>
            </a:r>
            <a:r>
              <a:rPr lang="en-US" sz="1800" i="1" spc="-55"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it</a:t>
            </a:r>
            <a:r>
              <a:rPr lang="en-US" sz="1800" i="1" spc="-6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has</a:t>
            </a:r>
            <a:r>
              <a:rPr lang="en-US" sz="1800" i="1" spc="-55"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to</a:t>
            </a:r>
            <a:r>
              <a:rPr lang="en-US" sz="1800" i="1" spc="-55" dirty="0">
                <a:effectLst/>
                <a:latin typeface="Cambria" panose="02040503050406030204" pitchFamily="18" charset="0"/>
                <a:ea typeface="Cambria" panose="02040503050406030204" pitchFamily="18" charset="0"/>
                <a:cs typeface="Cambria" panose="02040503050406030204" pitchFamily="18" charset="0"/>
              </a:rPr>
              <a:t> </a:t>
            </a:r>
            <a:r>
              <a:rPr lang="en-US" sz="1800" i="1" spc="-15" dirty="0">
                <a:effectLst/>
                <a:latin typeface="Cambria" panose="02040503050406030204" pitchFamily="18" charset="0"/>
                <a:ea typeface="Cambria" panose="02040503050406030204" pitchFamily="18" charset="0"/>
                <a:cs typeface="Cambria" panose="02040503050406030204" pitchFamily="18" charset="0"/>
              </a:rPr>
              <a:t>have</a:t>
            </a:r>
            <a:r>
              <a:rPr lang="en-US" sz="1800" i="1" spc="-6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a</a:t>
            </a:r>
            <a:r>
              <a:rPr lang="en-US" sz="1800" i="1" spc="-55"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higher</a:t>
            </a:r>
            <a:r>
              <a:rPr lang="en-US" sz="1800" i="1" spc="-6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y‑value</a:t>
            </a:r>
            <a:r>
              <a:rPr lang="en-US" sz="1800" i="1" spc="-55"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than</a:t>
            </a:r>
            <a:r>
              <a:rPr lang="en-US" sz="1800" i="1" spc="-6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the</a:t>
            </a:r>
            <a:r>
              <a:rPr lang="en-US" sz="1800" i="1" spc="-55"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two</a:t>
            </a:r>
            <a:r>
              <a:rPr lang="en-US" sz="1800" i="1" spc="-55"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succeeding</a:t>
            </a:r>
            <a:r>
              <a:rPr lang="en-US" sz="1800" i="1" spc="-60"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fractions.</a:t>
            </a:r>
            <a:r>
              <a:rPr lang="en-US" sz="1800" i="1" spc="20" dirty="0">
                <a:effectLst/>
                <a:latin typeface="Cambria" panose="02040503050406030204" pitchFamily="18" charset="0"/>
                <a:ea typeface="Cambria" panose="02040503050406030204" pitchFamily="18" charset="0"/>
                <a:cs typeface="Cambria" panose="02040503050406030204" pitchFamily="18" charset="0"/>
              </a:rPr>
              <a:t> </a:t>
            </a:r>
            <a:r>
              <a:rPr lang="en-US" sz="1800" i="1" spc="-20" dirty="0">
                <a:effectLst/>
                <a:latin typeface="Cambria" panose="02040503050406030204" pitchFamily="18" charset="0"/>
                <a:ea typeface="Cambria" panose="02040503050406030204" pitchFamily="18" charset="0"/>
                <a:cs typeface="Cambria" panose="02040503050406030204" pitchFamily="18" charset="0"/>
              </a:rPr>
              <a:t>Secondly,</a:t>
            </a:r>
            <a:r>
              <a:rPr lang="en-US" sz="1800" i="1" spc="-55"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the</a:t>
            </a:r>
            <a:r>
              <a:rPr lang="en-US" sz="1800" i="1" spc="-55"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protein</a:t>
            </a:r>
            <a:r>
              <a:rPr lang="en-US" sz="1800" i="1" spc="-55" dirty="0">
                <a:effectLst/>
                <a:latin typeface="Cambria" panose="02040503050406030204" pitchFamily="18" charset="0"/>
                <a:ea typeface="Cambria" panose="02040503050406030204" pitchFamily="18" charset="0"/>
                <a:cs typeface="Cambria" panose="02040503050406030204" pitchFamily="18" charset="0"/>
              </a:rPr>
              <a:t> </a:t>
            </a:r>
            <a:r>
              <a:rPr lang="en-US" sz="1800" i="1" dirty="0">
                <a:effectLst/>
                <a:latin typeface="Cambria" panose="02040503050406030204" pitchFamily="18" charset="0"/>
                <a:ea typeface="Cambria" panose="02040503050406030204" pitchFamily="18" charset="0"/>
                <a:cs typeface="Cambria" panose="02040503050406030204" pitchFamily="18" charset="0"/>
              </a:rPr>
              <a:t>amount of those three fractions has to be bigger than 10. Smaller protein amounts are not relevant enough. </a:t>
            </a:r>
            <a:r>
              <a:rPr lang="en-US" sz="1800" dirty="0">
                <a:effectLst/>
                <a:latin typeface="Cambria" panose="02040503050406030204" pitchFamily="18" charset="0"/>
                <a:ea typeface="Cambria" panose="02040503050406030204" pitchFamily="18" charset="0"/>
                <a:cs typeface="Cambria" panose="02040503050406030204" pitchFamily="18" charset="0"/>
              </a:rPr>
              <a:t>Also precipitated proteins are not described by the parameters and </a:t>
            </a:r>
            <a:r>
              <a:rPr lang="en-US" sz="1800" spc="-15" dirty="0">
                <a:effectLst/>
                <a:latin typeface="Cambria" panose="02040503050406030204" pitchFamily="18" charset="0"/>
                <a:ea typeface="Cambria" panose="02040503050406030204" pitchFamily="18" charset="0"/>
                <a:cs typeface="Cambria" panose="02040503050406030204" pitchFamily="18" charset="0"/>
              </a:rPr>
              <a:t>have </a:t>
            </a:r>
            <a:r>
              <a:rPr lang="en-US" sz="1800" dirty="0">
                <a:effectLst/>
                <a:latin typeface="Cambria" panose="02040503050406030204" pitchFamily="18" charset="0"/>
                <a:ea typeface="Cambria" panose="02040503050406030204" pitchFamily="18" charset="0"/>
                <a:cs typeface="Cambria" panose="02040503050406030204" pitchFamily="18" charset="0"/>
              </a:rPr>
              <a:t>to be identified </a:t>
            </a:r>
            <a:r>
              <a:rPr lang="en-US" sz="1800" spc="-15" dirty="0">
                <a:effectLst/>
                <a:latin typeface="Cambria" panose="02040503050406030204" pitchFamily="18" charset="0"/>
                <a:ea typeface="Cambria" panose="02040503050406030204" pitchFamily="18" charset="0"/>
                <a:cs typeface="Cambria" panose="02040503050406030204" pitchFamily="18" charset="0"/>
              </a:rPr>
              <a:t>separately. </a:t>
            </a:r>
            <a:r>
              <a:rPr lang="en-US" sz="1800" dirty="0">
                <a:effectLst/>
                <a:latin typeface="Cambria" panose="02040503050406030204" pitchFamily="18" charset="0"/>
                <a:ea typeface="Cambria" panose="02040503050406030204" pitchFamily="18" charset="0"/>
                <a:cs typeface="Cambria" panose="02040503050406030204" pitchFamily="18" charset="0"/>
              </a:rPr>
              <a:t>They </a:t>
            </a:r>
            <a:r>
              <a:rPr lang="en-US" sz="1800" spc="-15" dirty="0">
                <a:effectLst/>
                <a:latin typeface="Cambria" panose="02040503050406030204" pitchFamily="18" charset="0"/>
                <a:ea typeface="Cambria" panose="02040503050406030204" pitchFamily="18" charset="0"/>
                <a:cs typeface="Cambria" panose="02040503050406030204" pitchFamily="18" charset="0"/>
              </a:rPr>
              <a:t>have </a:t>
            </a:r>
            <a:r>
              <a:rPr lang="en-US" sz="1800" dirty="0">
                <a:effectLst/>
                <a:latin typeface="Cambria" panose="02040503050406030204" pitchFamily="18" charset="0"/>
                <a:ea typeface="Cambria" panose="02040503050406030204" pitchFamily="18" charset="0"/>
                <a:cs typeface="Cambria" panose="02040503050406030204" pitchFamily="18" charset="0"/>
              </a:rPr>
              <a:t>a global peak in fraction 25 and their total protein amount of 100 has to be split between fraction 23, 24 and</a:t>
            </a:r>
            <a:r>
              <a:rPr lang="en-US" sz="1800" spc="-2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25.</a:t>
            </a:r>
            <a:endParaRPr lang="de-DE" sz="1800" dirty="0">
              <a:effectLst/>
              <a:latin typeface="Cambria" panose="02040503050406030204" pitchFamily="18" charset="0"/>
              <a:ea typeface="Cambria" panose="02040503050406030204" pitchFamily="18" charset="0"/>
              <a:cs typeface="Cambria" panose="02040503050406030204" pitchFamily="18" charset="0"/>
            </a:endParaRPr>
          </a:p>
          <a:p>
            <a:endParaRPr lang="en-US" dirty="0"/>
          </a:p>
        </p:txBody>
      </p:sp>
      <p:sp>
        <p:nvSpPr>
          <p:cNvPr id="4" name="Foliennummernplatzhalter 3"/>
          <p:cNvSpPr>
            <a:spLocks noGrp="1"/>
          </p:cNvSpPr>
          <p:nvPr>
            <p:ph type="sldNum" sz="quarter" idx="5"/>
          </p:nvPr>
        </p:nvSpPr>
        <p:spPr/>
        <p:txBody>
          <a:bodyPr/>
          <a:lstStyle/>
          <a:p>
            <a:fld id="{027CCDA6-2A47-4926-A81E-BA25CF5CCE20}" type="slidenum">
              <a:rPr lang="en-US" smtClean="0"/>
              <a:t>12</a:t>
            </a:fld>
            <a:endParaRPr lang="en-US"/>
          </a:p>
        </p:txBody>
      </p:sp>
    </p:spTree>
    <p:extLst>
      <p:ext uri="{BB962C8B-B14F-4D97-AF65-F5344CB8AC3E}">
        <p14:creationId xmlns:p14="http://schemas.microsoft.com/office/powerpoint/2010/main" val="18190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Vorsicht bei Protein Zahlen!!! Nicht alle Proteine konnten verglichen werden (Struktur der Vorstellung?</a:t>
            </a:r>
            <a:endParaRPr lang="en-US" dirty="0"/>
          </a:p>
        </p:txBody>
      </p:sp>
      <p:sp>
        <p:nvSpPr>
          <p:cNvPr id="4" name="Foliennummernplatzhalter 3"/>
          <p:cNvSpPr>
            <a:spLocks noGrp="1"/>
          </p:cNvSpPr>
          <p:nvPr>
            <p:ph type="sldNum" sz="quarter" idx="5"/>
          </p:nvPr>
        </p:nvSpPr>
        <p:spPr/>
        <p:txBody>
          <a:bodyPr/>
          <a:lstStyle/>
          <a:p>
            <a:fld id="{027CCDA6-2A47-4926-A81E-BA25CF5CCE20}" type="slidenum">
              <a:rPr lang="en-US" smtClean="0"/>
              <a:t>13</a:t>
            </a:fld>
            <a:endParaRPr lang="en-US"/>
          </a:p>
        </p:txBody>
      </p:sp>
    </p:spTree>
    <p:extLst>
      <p:ext uri="{BB962C8B-B14F-4D97-AF65-F5344CB8AC3E}">
        <p14:creationId xmlns:p14="http://schemas.microsoft.com/office/powerpoint/2010/main" val="299262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With</a:t>
            </a:r>
            <a:r>
              <a:rPr lang="de-DE" dirty="0"/>
              <a:t> </a:t>
            </a:r>
            <a:r>
              <a:rPr lang="de-DE" dirty="0" err="1"/>
              <a:t>only</a:t>
            </a:r>
            <a:r>
              <a:rPr lang="de-DE" dirty="0"/>
              <a:t> a </a:t>
            </a:r>
            <a:r>
              <a:rPr lang="de-DE" dirty="0" err="1"/>
              <a:t>few</a:t>
            </a:r>
            <a:r>
              <a:rPr lang="de-DE" dirty="0"/>
              <a:t> </a:t>
            </a:r>
            <a:r>
              <a:rPr lang="de-DE" dirty="0" err="1"/>
              <a:t>exceptions</a:t>
            </a:r>
            <a:r>
              <a:rPr lang="de-DE" dirty="0"/>
              <a:t>, </a:t>
            </a:r>
            <a:r>
              <a:rPr lang="de-DE" dirty="0" err="1"/>
              <a:t>mvm</a:t>
            </a:r>
            <a:r>
              <a:rPr lang="de-DE" dirty="0"/>
              <a:t> </a:t>
            </a:r>
            <a:r>
              <a:rPr lang="de-DE" dirty="0" err="1"/>
              <a:t>allways</a:t>
            </a:r>
            <a:r>
              <a:rPr lang="de-DE" dirty="0"/>
              <a:t> </a:t>
            </a:r>
            <a:r>
              <a:rPr lang="de-DE" dirty="0" err="1"/>
              <a:t>has</a:t>
            </a:r>
            <a:r>
              <a:rPr lang="de-DE" dirty="0"/>
              <a:t> </a:t>
            </a:r>
            <a:r>
              <a:rPr lang="de-DE" dirty="0" err="1"/>
              <a:t>the</a:t>
            </a:r>
            <a:r>
              <a:rPr lang="de-DE" dirty="0"/>
              <a:t> </a:t>
            </a:r>
            <a:r>
              <a:rPr lang="de-DE" dirty="0" err="1"/>
              <a:t>best</a:t>
            </a:r>
            <a:r>
              <a:rPr lang="de-DE" dirty="0"/>
              <a:t> FNR, FÜR and Precision</a:t>
            </a:r>
            <a:endParaRPr lang="en-US" dirty="0"/>
          </a:p>
        </p:txBody>
      </p:sp>
      <p:sp>
        <p:nvSpPr>
          <p:cNvPr id="4" name="Foliennummernplatzhalter 3"/>
          <p:cNvSpPr>
            <a:spLocks noGrp="1"/>
          </p:cNvSpPr>
          <p:nvPr>
            <p:ph type="sldNum" sz="quarter" idx="5"/>
          </p:nvPr>
        </p:nvSpPr>
        <p:spPr/>
        <p:txBody>
          <a:bodyPr/>
          <a:lstStyle/>
          <a:p>
            <a:fld id="{027CCDA6-2A47-4926-A81E-BA25CF5CCE20}" type="slidenum">
              <a:rPr lang="en-US" smtClean="0"/>
              <a:t>16</a:t>
            </a:fld>
            <a:endParaRPr lang="en-US"/>
          </a:p>
        </p:txBody>
      </p:sp>
    </p:spTree>
    <p:extLst>
      <p:ext uri="{BB962C8B-B14F-4D97-AF65-F5344CB8AC3E}">
        <p14:creationId xmlns:p14="http://schemas.microsoft.com/office/powerpoint/2010/main" val="835511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sehen aber auch dass die Raten der Parameter nicht so schlecht sind</a:t>
            </a:r>
          </a:p>
          <a:p>
            <a:r>
              <a:rPr lang="de-DE" dirty="0"/>
              <a:t>Und enorme FNR</a:t>
            </a:r>
            <a:endParaRPr lang="en-US" dirty="0"/>
          </a:p>
        </p:txBody>
      </p:sp>
      <p:sp>
        <p:nvSpPr>
          <p:cNvPr id="4" name="Foliennummernplatzhalter 3"/>
          <p:cNvSpPr>
            <a:spLocks noGrp="1"/>
          </p:cNvSpPr>
          <p:nvPr>
            <p:ph type="sldNum" sz="quarter" idx="5"/>
          </p:nvPr>
        </p:nvSpPr>
        <p:spPr/>
        <p:txBody>
          <a:bodyPr/>
          <a:lstStyle/>
          <a:p>
            <a:fld id="{027CCDA6-2A47-4926-A81E-BA25CF5CCE20}" type="slidenum">
              <a:rPr lang="en-US" smtClean="0"/>
              <a:t>17</a:t>
            </a:fld>
            <a:endParaRPr lang="en-US"/>
          </a:p>
        </p:txBody>
      </p:sp>
    </p:spTree>
    <p:extLst>
      <p:ext uri="{BB962C8B-B14F-4D97-AF65-F5344CB8AC3E}">
        <p14:creationId xmlns:p14="http://schemas.microsoft.com/office/powerpoint/2010/main" val="4207243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Raten der Parameter sind auch nicht so schlecht sind</a:t>
            </a:r>
            <a:endParaRPr lang="en-US" dirty="0"/>
          </a:p>
        </p:txBody>
      </p:sp>
      <p:sp>
        <p:nvSpPr>
          <p:cNvPr id="4" name="Foliennummernplatzhalter 3"/>
          <p:cNvSpPr>
            <a:spLocks noGrp="1"/>
          </p:cNvSpPr>
          <p:nvPr>
            <p:ph type="sldNum" sz="quarter" idx="5"/>
          </p:nvPr>
        </p:nvSpPr>
        <p:spPr/>
        <p:txBody>
          <a:bodyPr/>
          <a:lstStyle/>
          <a:p>
            <a:fld id="{027CCDA6-2A47-4926-A81E-BA25CF5CCE20}" type="slidenum">
              <a:rPr lang="en-US" smtClean="0"/>
              <a:t>18</a:t>
            </a:fld>
            <a:endParaRPr lang="en-US"/>
          </a:p>
        </p:txBody>
      </p:sp>
    </p:spTree>
    <p:extLst>
      <p:ext uri="{BB962C8B-B14F-4D97-AF65-F5344CB8AC3E}">
        <p14:creationId xmlns:p14="http://schemas.microsoft.com/office/powerpoint/2010/main" val="2294904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DADE44-C31D-DD19-E1B0-3CD54925100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86BC53A2-D291-D389-C39C-B65801FD8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ED649023-D01F-7BEA-3860-DF111D831A38}"/>
              </a:ext>
            </a:extLst>
          </p:cNvPr>
          <p:cNvSpPr>
            <a:spLocks noGrp="1"/>
          </p:cNvSpPr>
          <p:nvPr>
            <p:ph type="dt" sz="half" idx="10"/>
          </p:nvPr>
        </p:nvSpPr>
        <p:spPr/>
        <p:txBody>
          <a:bodyPr/>
          <a:lstStyle/>
          <a:p>
            <a:fld id="{293A0A1A-AC88-460B-B112-92C8B618CA99}" type="datetime1">
              <a:rPr lang="en-US" smtClean="0"/>
              <a:t>7/17/2023</a:t>
            </a:fld>
            <a:endParaRPr lang="en-US"/>
          </a:p>
        </p:txBody>
      </p:sp>
      <p:sp>
        <p:nvSpPr>
          <p:cNvPr id="5" name="Fußzeilenplatzhalter 4">
            <a:extLst>
              <a:ext uri="{FF2B5EF4-FFF2-40B4-BE49-F238E27FC236}">
                <a16:creationId xmlns:a16="http://schemas.microsoft.com/office/drawing/2014/main" id="{AD24A19C-A0EC-A307-0DAB-CA562F8DEB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CBBD96E-AF05-2545-056A-4ACBB50762C7}"/>
              </a:ext>
            </a:extLst>
          </p:cNvPr>
          <p:cNvSpPr>
            <a:spLocks noGrp="1"/>
          </p:cNvSpPr>
          <p:nvPr>
            <p:ph type="sldNum" sz="quarter" idx="12"/>
          </p:nvPr>
        </p:nvSpPr>
        <p:spPr/>
        <p:txBody>
          <a:bodyPr/>
          <a:lstStyle/>
          <a:p>
            <a:fld id="{0ECEC004-1F43-42CE-8D3C-5644094F210C}" type="slidenum">
              <a:rPr lang="en-US" smtClean="0"/>
              <a:t>‹Nr.›</a:t>
            </a:fld>
            <a:endParaRPr lang="en-US"/>
          </a:p>
        </p:txBody>
      </p:sp>
    </p:spTree>
    <p:extLst>
      <p:ext uri="{BB962C8B-B14F-4D97-AF65-F5344CB8AC3E}">
        <p14:creationId xmlns:p14="http://schemas.microsoft.com/office/powerpoint/2010/main" val="332820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D37164-9030-86A2-2441-75C2481F43FE}"/>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8B70F1C3-278D-81EC-DB48-A349792053C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D503048-7615-C869-FB81-78BD5C60CF3F}"/>
              </a:ext>
            </a:extLst>
          </p:cNvPr>
          <p:cNvSpPr>
            <a:spLocks noGrp="1"/>
          </p:cNvSpPr>
          <p:nvPr>
            <p:ph type="dt" sz="half" idx="10"/>
          </p:nvPr>
        </p:nvSpPr>
        <p:spPr/>
        <p:txBody>
          <a:bodyPr/>
          <a:lstStyle/>
          <a:p>
            <a:fld id="{308A3D4C-236E-4EE8-B1A1-77F1A255DFD7}" type="datetime1">
              <a:rPr lang="en-US" smtClean="0"/>
              <a:t>7/17/2023</a:t>
            </a:fld>
            <a:endParaRPr lang="en-US"/>
          </a:p>
        </p:txBody>
      </p:sp>
      <p:sp>
        <p:nvSpPr>
          <p:cNvPr id="5" name="Fußzeilenplatzhalter 4">
            <a:extLst>
              <a:ext uri="{FF2B5EF4-FFF2-40B4-BE49-F238E27FC236}">
                <a16:creationId xmlns:a16="http://schemas.microsoft.com/office/drawing/2014/main" id="{5BA6B7D7-1F09-BFFC-83C3-B37EF6B0843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ACD5444C-24ED-952E-F7FD-866C0A9996A0}"/>
              </a:ext>
            </a:extLst>
          </p:cNvPr>
          <p:cNvSpPr>
            <a:spLocks noGrp="1"/>
          </p:cNvSpPr>
          <p:nvPr>
            <p:ph type="sldNum" sz="quarter" idx="12"/>
          </p:nvPr>
        </p:nvSpPr>
        <p:spPr/>
        <p:txBody>
          <a:bodyPr/>
          <a:lstStyle/>
          <a:p>
            <a:fld id="{0ECEC004-1F43-42CE-8D3C-5644094F210C}" type="slidenum">
              <a:rPr lang="en-US" smtClean="0"/>
              <a:t>‹Nr.›</a:t>
            </a:fld>
            <a:endParaRPr lang="en-US"/>
          </a:p>
        </p:txBody>
      </p:sp>
    </p:spTree>
    <p:extLst>
      <p:ext uri="{BB962C8B-B14F-4D97-AF65-F5344CB8AC3E}">
        <p14:creationId xmlns:p14="http://schemas.microsoft.com/office/powerpoint/2010/main" val="31500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CC11EED-9FB2-1F51-262A-5843E2F7DED1}"/>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248FDBEC-A65C-EA24-58DF-6981758114B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4658209E-AEEA-F5BF-37C3-9793B203C0B2}"/>
              </a:ext>
            </a:extLst>
          </p:cNvPr>
          <p:cNvSpPr>
            <a:spLocks noGrp="1"/>
          </p:cNvSpPr>
          <p:nvPr>
            <p:ph type="dt" sz="half" idx="10"/>
          </p:nvPr>
        </p:nvSpPr>
        <p:spPr/>
        <p:txBody>
          <a:bodyPr/>
          <a:lstStyle/>
          <a:p>
            <a:fld id="{176E7339-BEF2-46BB-850F-6CD4D12EDE04}" type="datetime1">
              <a:rPr lang="en-US" smtClean="0"/>
              <a:t>7/17/2023</a:t>
            </a:fld>
            <a:endParaRPr lang="en-US"/>
          </a:p>
        </p:txBody>
      </p:sp>
      <p:sp>
        <p:nvSpPr>
          <p:cNvPr id="5" name="Fußzeilenplatzhalter 4">
            <a:extLst>
              <a:ext uri="{FF2B5EF4-FFF2-40B4-BE49-F238E27FC236}">
                <a16:creationId xmlns:a16="http://schemas.microsoft.com/office/drawing/2014/main" id="{ECC575F3-2FD2-3264-CE03-3FAD62937A0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C8E8B0C0-5761-D734-68E8-16754B5D1729}"/>
              </a:ext>
            </a:extLst>
          </p:cNvPr>
          <p:cNvSpPr>
            <a:spLocks noGrp="1"/>
          </p:cNvSpPr>
          <p:nvPr>
            <p:ph type="sldNum" sz="quarter" idx="12"/>
          </p:nvPr>
        </p:nvSpPr>
        <p:spPr/>
        <p:txBody>
          <a:bodyPr/>
          <a:lstStyle/>
          <a:p>
            <a:fld id="{0ECEC004-1F43-42CE-8D3C-5644094F210C}" type="slidenum">
              <a:rPr lang="en-US" smtClean="0"/>
              <a:t>‹Nr.›</a:t>
            </a:fld>
            <a:endParaRPr lang="en-US"/>
          </a:p>
        </p:txBody>
      </p:sp>
    </p:spTree>
    <p:extLst>
      <p:ext uri="{BB962C8B-B14F-4D97-AF65-F5344CB8AC3E}">
        <p14:creationId xmlns:p14="http://schemas.microsoft.com/office/powerpoint/2010/main" val="84557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917E4D-3418-E648-D537-882B5DF8B98F}"/>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4A753092-0CAD-8DD5-6A07-76D4CE8D42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15F57E51-EC6D-974A-4B8C-FAE7A39C89B8}"/>
              </a:ext>
            </a:extLst>
          </p:cNvPr>
          <p:cNvSpPr>
            <a:spLocks noGrp="1"/>
          </p:cNvSpPr>
          <p:nvPr>
            <p:ph type="dt" sz="half" idx="10"/>
          </p:nvPr>
        </p:nvSpPr>
        <p:spPr/>
        <p:txBody>
          <a:bodyPr/>
          <a:lstStyle/>
          <a:p>
            <a:fld id="{FB1EEBE0-1CC8-4B46-BF1A-D720D268B864}" type="datetime1">
              <a:rPr lang="en-US" smtClean="0"/>
              <a:t>7/17/2023</a:t>
            </a:fld>
            <a:endParaRPr lang="en-US"/>
          </a:p>
        </p:txBody>
      </p:sp>
      <p:sp>
        <p:nvSpPr>
          <p:cNvPr id="5" name="Fußzeilenplatzhalter 4">
            <a:extLst>
              <a:ext uri="{FF2B5EF4-FFF2-40B4-BE49-F238E27FC236}">
                <a16:creationId xmlns:a16="http://schemas.microsoft.com/office/drawing/2014/main" id="{CF7CF9F4-D100-E1B9-CC17-3805FBED1AE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11B14E9-FA92-6991-4CCF-2DFD4A301D88}"/>
              </a:ext>
            </a:extLst>
          </p:cNvPr>
          <p:cNvSpPr>
            <a:spLocks noGrp="1"/>
          </p:cNvSpPr>
          <p:nvPr>
            <p:ph type="sldNum" sz="quarter" idx="12"/>
          </p:nvPr>
        </p:nvSpPr>
        <p:spPr/>
        <p:txBody>
          <a:bodyPr/>
          <a:lstStyle/>
          <a:p>
            <a:fld id="{0ECEC004-1F43-42CE-8D3C-5644094F210C}" type="slidenum">
              <a:rPr lang="en-US" smtClean="0"/>
              <a:t>‹Nr.›</a:t>
            </a:fld>
            <a:endParaRPr lang="en-US"/>
          </a:p>
        </p:txBody>
      </p:sp>
    </p:spTree>
    <p:extLst>
      <p:ext uri="{BB962C8B-B14F-4D97-AF65-F5344CB8AC3E}">
        <p14:creationId xmlns:p14="http://schemas.microsoft.com/office/powerpoint/2010/main" val="28956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38F98E-6B20-F0E4-6CB0-DC36F52F62F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CE0BBE98-2C4B-727C-4BDA-E3611A4BAF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022C682-4C8B-0EF1-83FA-61599DA95370}"/>
              </a:ext>
            </a:extLst>
          </p:cNvPr>
          <p:cNvSpPr>
            <a:spLocks noGrp="1"/>
          </p:cNvSpPr>
          <p:nvPr>
            <p:ph type="dt" sz="half" idx="10"/>
          </p:nvPr>
        </p:nvSpPr>
        <p:spPr/>
        <p:txBody>
          <a:bodyPr/>
          <a:lstStyle/>
          <a:p>
            <a:fld id="{75FC8551-91BB-42FC-BA7D-83A962613418}" type="datetime1">
              <a:rPr lang="en-US" smtClean="0"/>
              <a:t>7/17/2023</a:t>
            </a:fld>
            <a:endParaRPr lang="en-US"/>
          </a:p>
        </p:txBody>
      </p:sp>
      <p:sp>
        <p:nvSpPr>
          <p:cNvPr id="5" name="Fußzeilenplatzhalter 4">
            <a:extLst>
              <a:ext uri="{FF2B5EF4-FFF2-40B4-BE49-F238E27FC236}">
                <a16:creationId xmlns:a16="http://schemas.microsoft.com/office/drawing/2014/main" id="{EBF45409-212A-4958-4700-C15BFFEB43C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365579D-C68E-1FE6-B3AB-DB90F6897C58}"/>
              </a:ext>
            </a:extLst>
          </p:cNvPr>
          <p:cNvSpPr>
            <a:spLocks noGrp="1"/>
          </p:cNvSpPr>
          <p:nvPr>
            <p:ph type="sldNum" sz="quarter" idx="12"/>
          </p:nvPr>
        </p:nvSpPr>
        <p:spPr/>
        <p:txBody>
          <a:bodyPr/>
          <a:lstStyle/>
          <a:p>
            <a:fld id="{0ECEC004-1F43-42CE-8D3C-5644094F210C}" type="slidenum">
              <a:rPr lang="en-US" smtClean="0"/>
              <a:t>‹Nr.›</a:t>
            </a:fld>
            <a:endParaRPr lang="en-US"/>
          </a:p>
        </p:txBody>
      </p:sp>
    </p:spTree>
    <p:extLst>
      <p:ext uri="{BB962C8B-B14F-4D97-AF65-F5344CB8AC3E}">
        <p14:creationId xmlns:p14="http://schemas.microsoft.com/office/powerpoint/2010/main" val="231401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1EEEC-D577-47F6-4E8F-E6C11ACB26EA}"/>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BCCD0B6B-1615-7608-6789-1121042CF5F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E604882D-BF5C-25B8-0C60-722E08D8EFD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B98A7891-AEC9-8EFC-1531-71997D60B3F9}"/>
              </a:ext>
            </a:extLst>
          </p:cNvPr>
          <p:cNvSpPr>
            <a:spLocks noGrp="1"/>
          </p:cNvSpPr>
          <p:nvPr>
            <p:ph type="dt" sz="half" idx="10"/>
          </p:nvPr>
        </p:nvSpPr>
        <p:spPr/>
        <p:txBody>
          <a:bodyPr/>
          <a:lstStyle/>
          <a:p>
            <a:fld id="{662BA23F-D357-40BD-9D4E-80A0CFBD95B4}" type="datetime1">
              <a:rPr lang="en-US" smtClean="0"/>
              <a:t>7/17/2023</a:t>
            </a:fld>
            <a:endParaRPr lang="en-US"/>
          </a:p>
        </p:txBody>
      </p:sp>
      <p:sp>
        <p:nvSpPr>
          <p:cNvPr id="6" name="Fußzeilenplatzhalter 5">
            <a:extLst>
              <a:ext uri="{FF2B5EF4-FFF2-40B4-BE49-F238E27FC236}">
                <a16:creationId xmlns:a16="http://schemas.microsoft.com/office/drawing/2014/main" id="{5D1D6718-BB4D-978A-EB7B-517138A8286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D1D39DC7-62A5-2222-8B13-54410860971D}"/>
              </a:ext>
            </a:extLst>
          </p:cNvPr>
          <p:cNvSpPr>
            <a:spLocks noGrp="1"/>
          </p:cNvSpPr>
          <p:nvPr>
            <p:ph type="sldNum" sz="quarter" idx="12"/>
          </p:nvPr>
        </p:nvSpPr>
        <p:spPr/>
        <p:txBody>
          <a:bodyPr/>
          <a:lstStyle/>
          <a:p>
            <a:fld id="{0ECEC004-1F43-42CE-8D3C-5644094F210C}" type="slidenum">
              <a:rPr lang="en-US" smtClean="0"/>
              <a:t>‹Nr.›</a:t>
            </a:fld>
            <a:endParaRPr lang="en-US"/>
          </a:p>
        </p:txBody>
      </p:sp>
    </p:spTree>
    <p:extLst>
      <p:ext uri="{BB962C8B-B14F-4D97-AF65-F5344CB8AC3E}">
        <p14:creationId xmlns:p14="http://schemas.microsoft.com/office/powerpoint/2010/main" val="35585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954C5-ACEB-8933-8982-594715D06D36}"/>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1EB420AD-410F-FBB3-2150-4EF6C7715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4260963-39FA-8F93-2441-B8988A61B68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C3A86D42-E068-E8C9-F104-8A8163AEB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BE195C7-9DE3-80B7-CE47-29D0FECD002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39689104-DA6E-BAB1-310C-7D2B700E90AD}"/>
              </a:ext>
            </a:extLst>
          </p:cNvPr>
          <p:cNvSpPr>
            <a:spLocks noGrp="1"/>
          </p:cNvSpPr>
          <p:nvPr>
            <p:ph type="dt" sz="half" idx="10"/>
          </p:nvPr>
        </p:nvSpPr>
        <p:spPr/>
        <p:txBody>
          <a:bodyPr/>
          <a:lstStyle/>
          <a:p>
            <a:fld id="{7BBCAAFE-1637-4CA1-8BE9-D9D95D3D8757}" type="datetime1">
              <a:rPr lang="en-US" smtClean="0"/>
              <a:t>7/17/2023</a:t>
            </a:fld>
            <a:endParaRPr lang="en-US"/>
          </a:p>
        </p:txBody>
      </p:sp>
      <p:sp>
        <p:nvSpPr>
          <p:cNvPr id="8" name="Fußzeilenplatzhalter 7">
            <a:extLst>
              <a:ext uri="{FF2B5EF4-FFF2-40B4-BE49-F238E27FC236}">
                <a16:creationId xmlns:a16="http://schemas.microsoft.com/office/drawing/2014/main" id="{60566F0C-FA80-DFF9-C12E-2BAED077C659}"/>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BB280FE8-49ED-BC30-5126-1B83BFF03A2D}"/>
              </a:ext>
            </a:extLst>
          </p:cNvPr>
          <p:cNvSpPr>
            <a:spLocks noGrp="1"/>
          </p:cNvSpPr>
          <p:nvPr>
            <p:ph type="sldNum" sz="quarter" idx="12"/>
          </p:nvPr>
        </p:nvSpPr>
        <p:spPr/>
        <p:txBody>
          <a:bodyPr/>
          <a:lstStyle/>
          <a:p>
            <a:fld id="{0ECEC004-1F43-42CE-8D3C-5644094F210C}" type="slidenum">
              <a:rPr lang="en-US" smtClean="0"/>
              <a:t>‹Nr.›</a:t>
            </a:fld>
            <a:endParaRPr lang="en-US"/>
          </a:p>
        </p:txBody>
      </p:sp>
    </p:spTree>
    <p:extLst>
      <p:ext uri="{BB962C8B-B14F-4D97-AF65-F5344CB8AC3E}">
        <p14:creationId xmlns:p14="http://schemas.microsoft.com/office/powerpoint/2010/main" val="324668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6B4836-A684-833B-7886-78043B4D0EB9}"/>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B15E6EBD-946A-4CE0-A352-1D348EC21BE5}"/>
              </a:ext>
            </a:extLst>
          </p:cNvPr>
          <p:cNvSpPr>
            <a:spLocks noGrp="1"/>
          </p:cNvSpPr>
          <p:nvPr>
            <p:ph type="dt" sz="half" idx="10"/>
          </p:nvPr>
        </p:nvSpPr>
        <p:spPr/>
        <p:txBody>
          <a:bodyPr/>
          <a:lstStyle/>
          <a:p>
            <a:fld id="{FAD5E10A-95C7-4516-957F-F43BD692B8C7}" type="datetime1">
              <a:rPr lang="en-US" smtClean="0"/>
              <a:t>7/17/2023</a:t>
            </a:fld>
            <a:endParaRPr lang="en-US"/>
          </a:p>
        </p:txBody>
      </p:sp>
      <p:sp>
        <p:nvSpPr>
          <p:cNvPr id="4" name="Fußzeilenplatzhalter 3">
            <a:extLst>
              <a:ext uri="{FF2B5EF4-FFF2-40B4-BE49-F238E27FC236}">
                <a16:creationId xmlns:a16="http://schemas.microsoft.com/office/drawing/2014/main" id="{4831FEB8-665B-48E5-914A-72A4D8EAD3DF}"/>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0A7BB225-1E86-70EA-39E9-8E1B772887CA}"/>
              </a:ext>
            </a:extLst>
          </p:cNvPr>
          <p:cNvSpPr>
            <a:spLocks noGrp="1"/>
          </p:cNvSpPr>
          <p:nvPr>
            <p:ph type="sldNum" sz="quarter" idx="12"/>
          </p:nvPr>
        </p:nvSpPr>
        <p:spPr/>
        <p:txBody>
          <a:bodyPr/>
          <a:lstStyle/>
          <a:p>
            <a:fld id="{0ECEC004-1F43-42CE-8D3C-5644094F210C}" type="slidenum">
              <a:rPr lang="en-US" smtClean="0"/>
              <a:t>‹Nr.›</a:t>
            </a:fld>
            <a:endParaRPr lang="en-US"/>
          </a:p>
        </p:txBody>
      </p:sp>
    </p:spTree>
    <p:extLst>
      <p:ext uri="{BB962C8B-B14F-4D97-AF65-F5344CB8AC3E}">
        <p14:creationId xmlns:p14="http://schemas.microsoft.com/office/powerpoint/2010/main" val="387737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2087456-A38C-E8E5-2764-27B1B5CA6A13}"/>
              </a:ext>
            </a:extLst>
          </p:cNvPr>
          <p:cNvSpPr>
            <a:spLocks noGrp="1"/>
          </p:cNvSpPr>
          <p:nvPr>
            <p:ph type="dt" sz="half" idx="10"/>
          </p:nvPr>
        </p:nvSpPr>
        <p:spPr/>
        <p:txBody>
          <a:bodyPr/>
          <a:lstStyle/>
          <a:p>
            <a:fld id="{402D89EE-95D6-42BC-AF45-18C18B1AE60A}" type="datetime1">
              <a:rPr lang="en-US" smtClean="0"/>
              <a:t>7/17/2023</a:t>
            </a:fld>
            <a:endParaRPr lang="en-US"/>
          </a:p>
        </p:txBody>
      </p:sp>
      <p:sp>
        <p:nvSpPr>
          <p:cNvPr id="3" name="Fußzeilenplatzhalter 2">
            <a:extLst>
              <a:ext uri="{FF2B5EF4-FFF2-40B4-BE49-F238E27FC236}">
                <a16:creationId xmlns:a16="http://schemas.microsoft.com/office/drawing/2014/main" id="{3A8B0469-8AF7-3D2E-00E3-6E9283C67DCD}"/>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24A1EC5B-6103-BDB1-238C-9367F96706F3}"/>
              </a:ext>
            </a:extLst>
          </p:cNvPr>
          <p:cNvSpPr>
            <a:spLocks noGrp="1"/>
          </p:cNvSpPr>
          <p:nvPr>
            <p:ph type="sldNum" sz="quarter" idx="12"/>
          </p:nvPr>
        </p:nvSpPr>
        <p:spPr/>
        <p:txBody>
          <a:bodyPr/>
          <a:lstStyle/>
          <a:p>
            <a:fld id="{0ECEC004-1F43-42CE-8D3C-5644094F210C}" type="slidenum">
              <a:rPr lang="en-US" smtClean="0"/>
              <a:t>‹Nr.›</a:t>
            </a:fld>
            <a:endParaRPr lang="en-US"/>
          </a:p>
        </p:txBody>
      </p:sp>
    </p:spTree>
    <p:extLst>
      <p:ext uri="{BB962C8B-B14F-4D97-AF65-F5344CB8AC3E}">
        <p14:creationId xmlns:p14="http://schemas.microsoft.com/office/powerpoint/2010/main" val="325102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A8C32-3B28-D2C0-D679-CF7CF76C970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622170FF-933C-8DAB-9014-AAB23DFBA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444710C7-51C0-8CA6-9F4E-C36AA3B0B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407587F-6FFE-F3F7-6611-B376F2C40DED}"/>
              </a:ext>
            </a:extLst>
          </p:cNvPr>
          <p:cNvSpPr>
            <a:spLocks noGrp="1"/>
          </p:cNvSpPr>
          <p:nvPr>
            <p:ph type="dt" sz="half" idx="10"/>
          </p:nvPr>
        </p:nvSpPr>
        <p:spPr/>
        <p:txBody>
          <a:bodyPr/>
          <a:lstStyle/>
          <a:p>
            <a:fld id="{07A64B87-3D96-4E91-9129-886A2854034F}" type="datetime1">
              <a:rPr lang="en-US" smtClean="0"/>
              <a:t>7/17/2023</a:t>
            </a:fld>
            <a:endParaRPr lang="en-US"/>
          </a:p>
        </p:txBody>
      </p:sp>
      <p:sp>
        <p:nvSpPr>
          <p:cNvPr id="6" name="Fußzeilenplatzhalter 5">
            <a:extLst>
              <a:ext uri="{FF2B5EF4-FFF2-40B4-BE49-F238E27FC236}">
                <a16:creationId xmlns:a16="http://schemas.microsoft.com/office/drawing/2014/main" id="{F81D97CB-2B2B-DB99-D2B1-DD50ACD7303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81EE8B0-AE21-D4AB-1A37-17E2419580AB}"/>
              </a:ext>
            </a:extLst>
          </p:cNvPr>
          <p:cNvSpPr>
            <a:spLocks noGrp="1"/>
          </p:cNvSpPr>
          <p:nvPr>
            <p:ph type="sldNum" sz="quarter" idx="12"/>
          </p:nvPr>
        </p:nvSpPr>
        <p:spPr/>
        <p:txBody>
          <a:bodyPr/>
          <a:lstStyle/>
          <a:p>
            <a:fld id="{0ECEC004-1F43-42CE-8D3C-5644094F210C}" type="slidenum">
              <a:rPr lang="en-US" smtClean="0"/>
              <a:t>‹Nr.›</a:t>
            </a:fld>
            <a:endParaRPr lang="en-US"/>
          </a:p>
        </p:txBody>
      </p:sp>
    </p:spTree>
    <p:extLst>
      <p:ext uri="{BB962C8B-B14F-4D97-AF65-F5344CB8AC3E}">
        <p14:creationId xmlns:p14="http://schemas.microsoft.com/office/powerpoint/2010/main" val="257148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026275-B9DB-FC2B-86A0-BC0B71610B2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BAD67BA4-7D18-5A9F-CFC4-EED62F528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D5091E60-B9FC-EC26-1EDB-BEB0BA93B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65DD895-137E-BF67-57E2-83FF672D4D44}"/>
              </a:ext>
            </a:extLst>
          </p:cNvPr>
          <p:cNvSpPr>
            <a:spLocks noGrp="1"/>
          </p:cNvSpPr>
          <p:nvPr>
            <p:ph type="dt" sz="half" idx="10"/>
          </p:nvPr>
        </p:nvSpPr>
        <p:spPr/>
        <p:txBody>
          <a:bodyPr/>
          <a:lstStyle/>
          <a:p>
            <a:fld id="{7B99A3A2-1C7D-48F6-A2D5-C871E7282101}" type="datetime1">
              <a:rPr lang="en-US" smtClean="0"/>
              <a:t>7/17/2023</a:t>
            </a:fld>
            <a:endParaRPr lang="en-US"/>
          </a:p>
        </p:txBody>
      </p:sp>
      <p:sp>
        <p:nvSpPr>
          <p:cNvPr id="6" name="Fußzeilenplatzhalter 5">
            <a:extLst>
              <a:ext uri="{FF2B5EF4-FFF2-40B4-BE49-F238E27FC236}">
                <a16:creationId xmlns:a16="http://schemas.microsoft.com/office/drawing/2014/main" id="{C881ADF6-C66D-6D39-9497-70774569970C}"/>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ABCAE56-8BD3-A8B6-11C8-D49B4DEAE0C3}"/>
              </a:ext>
            </a:extLst>
          </p:cNvPr>
          <p:cNvSpPr>
            <a:spLocks noGrp="1"/>
          </p:cNvSpPr>
          <p:nvPr>
            <p:ph type="sldNum" sz="quarter" idx="12"/>
          </p:nvPr>
        </p:nvSpPr>
        <p:spPr/>
        <p:txBody>
          <a:bodyPr/>
          <a:lstStyle/>
          <a:p>
            <a:fld id="{0ECEC004-1F43-42CE-8D3C-5644094F210C}" type="slidenum">
              <a:rPr lang="en-US" smtClean="0"/>
              <a:t>‹Nr.›</a:t>
            </a:fld>
            <a:endParaRPr lang="en-US"/>
          </a:p>
        </p:txBody>
      </p:sp>
    </p:spTree>
    <p:extLst>
      <p:ext uri="{BB962C8B-B14F-4D97-AF65-F5344CB8AC3E}">
        <p14:creationId xmlns:p14="http://schemas.microsoft.com/office/powerpoint/2010/main" val="124784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1BC4B2D-6AA8-2118-6EA4-AA0C6CA5A9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2643D9E-0C55-7723-9B45-E15DC7D5DA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FB5E58D-CBC8-F51F-010D-8CAB9451F8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26F49-ECE1-48D7-946B-474714A8368A}" type="datetime1">
              <a:rPr lang="en-US" smtClean="0"/>
              <a:t>7/17/2023</a:t>
            </a:fld>
            <a:endParaRPr lang="en-US"/>
          </a:p>
        </p:txBody>
      </p:sp>
      <p:sp>
        <p:nvSpPr>
          <p:cNvPr id="5" name="Fußzeilenplatzhalter 4">
            <a:extLst>
              <a:ext uri="{FF2B5EF4-FFF2-40B4-BE49-F238E27FC236}">
                <a16:creationId xmlns:a16="http://schemas.microsoft.com/office/drawing/2014/main" id="{939DF73A-8EF9-2B58-31B6-ED87A6C57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79523A2C-B2EC-E847-D38A-0D5853143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EC004-1F43-42CE-8D3C-5644094F210C}" type="slidenum">
              <a:rPr lang="en-US" smtClean="0"/>
              <a:t>‹Nr.›</a:t>
            </a:fld>
            <a:endParaRPr lang="en-US"/>
          </a:p>
        </p:txBody>
      </p:sp>
    </p:spTree>
    <p:extLst>
      <p:ext uri="{BB962C8B-B14F-4D97-AF65-F5344CB8AC3E}">
        <p14:creationId xmlns:p14="http://schemas.microsoft.com/office/powerpoint/2010/main" val="84034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0.png"/><Relationship Id="rId7" Type="http://schemas.openxmlformats.org/officeDocument/2006/relationships/image" Target="../media/image7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6.png"/><Relationship Id="rId9" Type="http://schemas.openxmlformats.org/officeDocument/2006/relationships/image" Target="../media/image80.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DEF4-67CD-E20B-0491-7C61EB1CFF36}"/>
              </a:ext>
            </a:extLst>
          </p:cNvPr>
          <p:cNvSpPr>
            <a:spLocks noGrp="1"/>
          </p:cNvSpPr>
          <p:nvPr>
            <p:ph type="title"/>
          </p:nvPr>
        </p:nvSpPr>
        <p:spPr/>
        <p:txBody>
          <a:bodyPr/>
          <a:lstStyle/>
          <a:p>
            <a:r>
              <a:rPr lang="de-DE" dirty="0"/>
              <a:t>Biological </a:t>
            </a:r>
            <a:r>
              <a:rPr lang="de-DE" dirty="0" err="1"/>
              <a:t>background</a:t>
            </a:r>
            <a:r>
              <a:rPr lang="de-DE" dirty="0"/>
              <a:t> </a:t>
            </a:r>
            <a:endParaRPr lang="en-GB" dirty="0"/>
          </a:p>
        </p:txBody>
      </p:sp>
      <p:sp>
        <p:nvSpPr>
          <p:cNvPr id="3" name="Content Placeholder 2">
            <a:extLst>
              <a:ext uri="{FF2B5EF4-FFF2-40B4-BE49-F238E27FC236}">
                <a16:creationId xmlns:a16="http://schemas.microsoft.com/office/drawing/2014/main" id="{38D77FA2-22A9-5EB5-BCDC-4DF55A792526}"/>
              </a:ext>
            </a:extLst>
          </p:cNvPr>
          <p:cNvSpPr>
            <a:spLocks noGrp="1"/>
          </p:cNvSpPr>
          <p:nvPr>
            <p:ph idx="1"/>
          </p:nvPr>
        </p:nvSpPr>
        <p:spPr>
          <a:xfrm>
            <a:off x="838200" y="2068123"/>
            <a:ext cx="4992564" cy="3401266"/>
          </a:xfrm>
        </p:spPr>
        <p:txBody>
          <a:bodyPr>
            <a:normAutofit lnSpcReduction="10000"/>
          </a:bodyPr>
          <a:lstStyle/>
          <a:p>
            <a:r>
              <a:rPr lang="de-DE" dirty="0" err="1"/>
              <a:t>RDeep</a:t>
            </a:r>
            <a:r>
              <a:rPr lang="de-DE" dirty="0"/>
              <a:t>: RNA </a:t>
            </a:r>
            <a:r>
              <a:rPr lang="de-DE" dirty="0" err="1"/>
              <a:t>dependent</a:t>
            </a:r>
            <a:r>
              <a:rPr lang="de-DE" dirty="0"/>
              <a:t> and RNA  </a:t>
            </a:r>
            <a:r>
              <a:rPr lang="de-DE" dirty="0" err="1"/>
              <a:t>binding</a:t>
            </a:r>
            <a:r>
              <a:rPr lang="de-DE" dirty="0"/>
              <a:t> </a:t>
            </a:r>
          </a:p>
          <a:p>
            <a:r>
              <a:rPr lang="de-DE" sz="2800" dirty="0"/>
              <a:t>Control RNA </a:t>
            </a:r>
            <a:r>
              <a:rPr lang="de-DE" sz="2800" dirty="0" err="1"/>
              <a:t>life</a:t>
            </a:r>
            <a:r>
              <a:rPr lang="de-DE" sz="2800" dirty="0"/>
              <a:t>, </a:t>
            </a:r>
            <a:r>
              <a:rPr lang="de-DE" sz="2800" dirty="0" err="1"/>
              <a:t>function</a:t>
            </a:r>
            <a:r>
              <a:rPr lang="de-DE" sz="2800" dirty="0"/>
              <a:t>, </a:t>
            </a:r>
            <a:r>
              <a:rPr lang="de-DE" sz="2800" dirty="0" err="1"/>
              <a:t>efficiency</a:t>
            </a:r>
            <a:r>
              <a:rPr lang="de-DE" sz="2800" dirty="0"/>
              <a:t> = </a:t>
            </a:r>
            <a:r>
              <a:rPr lang="de-DE" sz="2800" dirty="0" err="1"/>
              <a:t>house-keeping</a:t>
            </a:r>
            <a:r>
              <a:rPr lang="de-DE" sz="2800" dirty="0"/>
              <a:t> </a:t>
            </a:r>
            <a:r>
              <a:rPr lang="de-DE" sz="2800" dirty="0" err="1"/>
              <a:t>role</a:t>
            </a:r>
            <a:r>
              <a:rPr lang="de-DE" sz="2800" dirty="0"/>
              <a:t> </a:t>
            </a:r>
          </a:p>
          <a:p>
            <a:r>
              <a:rPr lang="de-DE" sz="2800" dirty="0" err="1"/>
              <a:t>Malfunction</a:t>
            </a:r>
            <a:r>
              <a:rPr lang="de-DE" sz="2800" dirty="0"/>
              <a:t> </a:t>
            </a:r>
            <a:r>
              <a:rPr lang="de-DE" sz="2800" dirty="0" err="1"/>
              <a:t>underlies</a:t>
            </a:r>
            <a:r>
              <a:rPr lang="de-DE" sz="2800" dirty="0"/>
              <a:t> </a:t>
            </a:r>
            <a:r>
              <a:rPr lang="de-DE" sz="2800" dirty="0" err="1"/>
              <a:t>origin</a:t>
            </a:r>
            <a:r>
              <a:rPr lang="de-DE" sz="2800" dirty="0"/>
              <a:t> </a:t>
            </a:r>
            <a:r>
              <a:rPr lang="de-DE" sz="2800" dirty="0" err="1"/>
              <a:t>of</a:t>
            </a:r>
            <a:r>
              <a:rPr lang="de-DE" sz="2800" dirty="0"/>
              <a:t> </a:t>
            </a:r>
            <a:r>
              <a:rPr lang="de-DE" sz="2800" dirty="0" err="1"/>
              <a:t>many</a:t>
            </a:r>
            <a:r>
              <a:rPr lang="de-DE" sz="2800" dirty="0"/>
              <a:t> </a:t>
            </a:r>
            <a:r>
              <a:rPr lang="de-DE" sz="2800" dirty="0" err="1"/>
              <a:t>diseases</a:t>
            </a:r>
            <a:endParaRPr lang="de-DE" sz="2800" dirty="0"/>
          </a:p>
          <a:p>
            <a:r>
              <a:rPr lang="de-DE" sz="2800" dirty="0"/>
              <a:t>Promising </a:t>
            </a:r>
            <a:r>
              <a:rPr lang="de-DE" sz="2800" dirty="0" err="1"/>
              <a:t>novel</a:t>
            </a:r>
            <a:r>
              <a:rPr lang="de-DE" sz="2800" dirty="0"/>
              <a:t> </a:t>
            </a:r>
            <a:r>
              <a:rPr lang="de-DE" sz="2800" dirty="0" err="1"/>
              <a:t>therapeutic</a:t>
            </a:r>
            <a:r>
              <a:rPr lang="de-DE" sz="2800" dirty="0"/>
              <a:t> </a:t>
            </a:r>
            <a:r>
              <a:rPr lang="de-DE" sz="2800" dirty="0" err="1"/>
              <a:t>targets</a:t>
            </a:r>
            <a:endParaRPr lang="de-DE" sz="2800" dirty="0"/>
          </a:p>
          <a:p>
            <a:pPr marL="0" indent="0">
              <a:buNone/>
            </a:pPr>
            <a:endParaRPr lang="de-DE" sz="2800" dirty="0"/>
          </a:p>
          <a:p>
            <a:pPr marL="0" indent="0">
              <a:buNone/>
            </a:pPr>
            <a:endParaRPr lang="en-GB" dirty="0"/>
          </a:p>
        </p:txBody>
      </p:sp>
      <p:sp>
        <p:nvSpPr>
          <p:cNvPr id="6" name="Foliennummernplatzhalter 5">
            <a:extLst>
              <a:ext uri="{FF2B5EF4-FFF2-40B4-BE49-F238E27FC236}">
                <a16:creationId xmlns:a16="http://schemas.microsoft.com/office/drawing/2014/main" id="{0BBD43D8-826A-8FAF-72C6-FE737B904757}"/>
              </a:ext>
            </a:extLst>
          </p:cNvPr>
          <p:cNvSpPr>
            <a:spLocks noGrp="1"/>
          </p:cNvSpPr>
          <p:nvPr>
            <p:ph type="sldNum" sz="quarter" idx="12"/>
          </p:nvPr>
        </p:nvSpPr>
        <p:spPr/>
        <p:txBody>
          <a:bodyPr/>
          <a:lstStyle/>
          <a:p>
            <a:fld id="{0ECEC004-1F43-42CE-8D3C-5644094F210C}" type="slidenum">
              <a:rPr lang="en-US" smtClean="0"/>
              <a:t>1</a:t>
            </a:fld>
            <a:endParaRPr lang="en-US"/>
          </a:p>
        </p:txBody>
      </p:sp>
      <p:pic>
        <p:nvPicPr>
          <p:cNvPr id="7" name="Picture 6">
            <a:extLst>
              <a:ext uri="{FF2B5EF4-FFF2-40B4-BE49-F238E27FC236}">
                <a16:creationId xmlns:a16="http://schemas.microsoft.com/office/drawing/2014/main" id="{26992CDD-2BB1-9704-D4F2-A996AD039DD6}"/>
              </a:ext>
            </a:extLst>
          </p:cNvPr>
          <p:cNvPicPr>
            <a:picLocks noChangeAspect="1"/>
          </p:cNvPicPr>
          <p:nvPr/>
        </p:nvPicPr>
        <p:blipFill>
          <a:blip r:embed="rId2"/>
          <a:stretch>
            <a:fillRect/>
          </a:stretch>
        </p:blipFill>
        <p:spPr>
          <a:xfrm>
            <a:off x="6471995" y="2107603"/>
            <a:ext cx="4881805" cy="3401266"/>
          </a:xfrm>
          <a:prstGeom prst="rect">
            <a:avLst/>
          </a:prstGeom>
        </p:spPr>
      </p:pic>
      <p:pic>
        <p:nvPicPr>
          <p:cNvPr id="4" name="Picture 3">
            <a:extLst>
              <a:ext uri="{FF2B5EF4-FFF2-40B4-BE49-F238E27FC236}">
                <a16:creationId xmlns:a16="http://schemas.microsoft.com/office/drawing/2014/main" id="{E85EEF35-7855-01AF-69EB-FFC41767C7F4}"/>
              </a:ext>
            </a:extLst>
          </p:cNvPr>
          <p:cNvPicPr>
            <a:picLocks noChangeAspect="1"/>
          </p:cNvPicPr>
          <p:nvPr/>
        </p:nvPicPr>
        <p:blipFill>
          <a:blip r:embed="rId3"/>
          <a:stretch>
            <a:fillRect/>
          </a:stretch>
        </p:blipFill>
        <p:spPr>
          <a:xfrm>
            <a:off x="6471995" y="2107603"/>
            <a:ext cx="4881805" cy="3499912"/>
          </a:xfrm>
          <a:prstGeom prst="rect">
            <a:avLst/>
          </a:prstGeom>
        </p:spPr>
      </p:pic>
      <p:sp>
        <p:nvSpPr>
          <p:cNvPr id="8" name="Textfeld 5">
            <a:extLst>
              <a:ext uri="{FF2B5EF4-FFF2-40B4-BE49-F238E27FC236}">
                <a16:creationId xmlns:a16="http://schemas.microsoft.com/office/drawing/2014/main" id="{52284E04-C5C3-0605-F939-4AED913A7455}"/>
              </a:ext>
            </a:extLst>
          </p:cNvPr>
          <p:cNvSpPr txBox="1"/>
          <p:nvPr/>
        </p:nvSpPr>
        <p:spPr>
          <a:xfrm>
            <a:off x="6361236" y="5582289"/>
            <a:ext cx="6903720" cy="276999"/>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a:solidFill>
                  <a:schemeClr val="bg1">
                    <a:lumMod val="65000"/>
                  </a:schemeClr>
                </a:solidFill>
              </a:rPr>
              <a:t>F. Gebauer et. al (2020). RNA-</a:t>
            </a:r>
            <a:r>
              <a:rPr lang="de-DE" sz="1200" dirty="0" err="1">
                <a:solidFill>
                  <a:schemeClr val="bg1">
                    <a:lumMod val="65000"/>
                  </a:schemeClr>
                </a:solidFill>
              </a:rPr>
              <a:t>binding</a:t>
            </a:r>
            <a:r>
              <a:rPr lang="de-DE" sz="1200" dirty="0">
                <a:solidFill>
                  <a:schemeClr val="bg1">
                    <a:lumMod val="65000"/>
                  </a:schemeClr>
                </a:solidFill>
              </a:rPr>
              <a:t> </a:t>
            </a:r>
            <a:r>
              <a:rPr lang="de-DE" sz="1200" dirty="0" err="1">
                <a:solidFill>
                  <a:schemeClr val="bg1">
                    <a:lumMod val="65000"/>
                  </a:schemeClr>
                </a:solidFill>
              </a:rPr>
              <a:t>proteins</a:t>
            </a:r>
            <a:r>
              <a:rPr lang="de-DE" sz="1200" dirty="0">
                <a:solidFill>
                  <a:schemeClr val="bg1">
                    <a:lumMod val="65000"/>
                  </a:schemeClr>
                </a:solidFill>
              </a:rPr>
              <a:t> in human </a:t>
            </a:r>
            <a:r>
              <a:rPr lang="de-DE" sz="1200" dirty="0" err="1">
                <a:solidFill>
                  <a:schemeClr val="bg1">
                    <a:lumMod val="65000"/>
                  </a:schemeClr>
                </a:solidFill>
              </a:rPr>
              <a:t>genetic</a:t>
            </a:r>
            <a:r>
              <a:rPr lang="de-DE" sz="1200" dirty="0">
                <a:solidFill>
                  <a:schemeClr val="bg1">
                    <a:lumMod val="65000"/>
                  </a:schemeClr>
                </a:solidFill>
              </a:rPr>
              <a:t> </a:t>
            </a:r>
            <a:r>
              <a:rPr lang="de-DE" sz="1200" dirty="0" err="1">
                <a:solidFill>
                  <a:schemeClr val="bg1">
                    <a:lumMod val="65000"/>
                  </a:schemeClr>
                </a:solidFill>
              </a:rPr>
              <a:t>disease</a:t>
            </a:r>
            <a:r>
              <a:rPr lang="de-DE" sz="1200" dirty="0">
                <a:solidFill>
                  <a:schemeClr val="bg1">
                    <a:lumMod val="65000"/>
                  </a:schemeClr>
                </a:solidFill>
              </a:rPr>
              <a:t>  </a:t>
            </a:r>
          </a:p>
        </p:txBody>
      </p:sp>
    </p:spTree>
    <p:extLst>
      <p:ext uri="{BB962C8B-B14F-4D97-AF65-F5344CB8AC3E}">
        <p14:creationId xmlns:p14="http://schemas.microsoft.com/office/powerpoint/2010/main" val="90707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normAutofit fontScale="90000"/>
          </a:bodyPr>
          <a:lstStyle/>
          <a:p>
            <a:r>
              <a:rPr lang="en-US" b="1" dirty="0"/>
              <a:t>Parameters D: </a:t>
            </a:r>
            <a:br>
              <a:rPr lang="en-US" dirty="0"/>
            </a:br>
            <a:r>
              <a:rPr lang="en-US" sz="4000" dirty="0"/>
              <a:t>Significant difference in position of </a:t>
            </a:r>
            <a:r>
              <a:rPr lang="en-US" sz="4000" dirty="0" err="1"/>
              <a:t>Shoulderregions</a:t>
            </a:r>
            <a:endParaRPr lang="en-US" dirty="0"/>
          </a:p>
        </p:txBody>
      </p:sp>
      <p:pic>
        <p:nvPicPr>
          <p:cNvPr id="5" name="Grafik 4">
            <a:extLst>
              <a:ext uri="{FF2B5EF4-FFF2-40B4-BE49-F238E27FC236}">
                <a16:creationId xmlns:a16="http://schemas.microsoft.com/office/drawing/2014/main" id="{D08142EB-D0E4-46EE-E6D2-D608D703934C}"/>
              </a:ext>
            </a:extLst>
          </p:cNvPr>
          <p:cNvPicPr>
            <a:picLocks noChangeAspect="1"/>
          </p:cNvPicPr>
          <p:nvPr/>
        </p:nvPicPr>
        <p:blipFill>
          <a:blip r:embed="rId3"/>
          <a:stretch>
            <a:fillRect/>
          </a:stretch>
        </p:blipFill>
        <p:spPr>
          <a:xfrm>
            <a:off x="838200" y="1940654"/>
            <a:ext cx="7020000" cy="4284936"/>
          </a:xfrm>
          <a:prstGeom prst="rect">
            <a:avLst/>
          </a:prstGeom>
        </p:spPr>
      </p:pic>
      <p:sp>
        <p:nvSpPr>
          <p:cNvPr id="3" name="Textfeld 2">
            <a:extLst>
              <a:ext uri="{FF2B5EF4-FFF2-40B4-BE49-F238E27FC236}">
                <a16:creationId xmlns:a16="http://schemas.microsoft.com/office/drawing/2014/main" id="{65CC7A69-F006-2F7B-EB45-3F45E49DC63A}"/>
              </a:ext>
            </a:extLst>
          </p:cNvPr>
          <p:cNvSpPr txBox="1"/>
          <p:nvPr/>
        </p:nvSpPr>
        <p:spPr>
          <a:xfrm>
            <a:off x="8176415" y="2436517"/>
            <a:ext cx="3643329" cy="3293209"/>
          </a:xfrm>
          <a:prstGeom prst="rect">
            <a:avLst/>
          </a:prstGeom>
          <a:noFill/>
          <a:ln>
            <a:noFill/>
          </a:ln>
        </p:spPr>
        <p:txBody>
          <a:bodyPr wrap="square">
            <a:spAutoFit/>
          </a:bodyPr>
          <a:lstStyle/>
          <a:p>
            <a:r>
              <a:rPr lang="en-GB" sz="3600" dirty="0"/>
              <a:t>Significant</a:t>
            </a:r>
          </a:p>
          <a:p>
            <a:endParaRPr lang="en-GB" sz="1600" dirty="0"/>
          </a:p>
          <a:p>
            <a:pPr marL="457200" indent="-457200">
              <a:buFont typeface="Wingdings" panose="05000000000000000000" pitchFamily="2" charset="2"/>
              <a:buChar char="ü"/>
            </a:pPr>
            <a:r>
              <a:rPr lang="en-GB" sz="2400" dirty="0">
                <a:latin typeface="+mj-lt"/>
              </a:rPr>
              <a:t>Three or more consecutive fractions</a:t>
            </a:r>
          </a:p>
          <a:p>
            <a:endParaRPr lang="en-GB" sz="600" dirty="0">
              <a:latin typeface="+mj-lt"/>
            </a:endParaRPr>
          </a:p>
          <a:p>
            <a:pPr marL="457200" indent="-457200">
              <a:buFont typeface="Wingdings" panose="05000000000000000000" pitchFamily="2" charset="2"/>
              <a:buChar char="ü"/>
            </a:pPr>
            <a:r>
              <a:rPr lang="en-GB" sz="2400" dirty="0">
                <a:latin typeface="+mj-lt"/>
              </a:rPr>
              <a:t>Sd less than </a:t>
            </a:r>
            <a:r>
              <a:rPr lang="en-GB" sz="2400" dirty="0" err="1">
                <a:latin typeface="+mj-lt"/>
              </a:rPr>
              <a:t>sd.threshold</a:t>
            </a:r>
            <a:endParaRPr lang="en-GB" sz="2400" dirty="0">
              <a:latin typeface="+mj-lt"/>
            </a:endParaRPr>
          </a:p>
          <a:p>
            <a:endParaRPr lang="en-GB" sz="600" dirty="0">
              <a:latin typeface="+mj-lt"/>
            </a:endParaRPr>
          </a:p>
          <a:p>
            <a:pPr marL="457200" indent="-457200">
              <a:buFont typeface="Wingdings" panose="05000000000000000000" pitchFamily="2" charset="2"/>
              <a:buChar char="ü"/>
            </a:pPr>
            <a:r>
              <a:rPr lang="en-GB" sz="2400" dirty="0">
                <a:latin typeface="+mj-lt"/>
              </a:rPr>
              <a:t>Protein amount higher than 4.5</a:t>
            </a:r>
          </a:p>
        </p:txBody>
      </p:sp>
      <p:sp>
        <p:nvSpPr>
          <p:cNvPr id="4" name="Ellipse 3">
            <a:extLst>
              <a:ext uri="{FF2B5EF4-FFF2-40B4-BE49-F238E27FC236}">
                <a16:creationId xmlns:a16="http://schemas.microsoft.com/office/drawing/2014/main" id="{CD92B77F-DB2B-E0FB-6C87-0FCD6F644AB3}"/>
              </a:ext>
            </a:extLst>
          </p:cNvPr>
          <p:cNvSpPr/>
          <p:nvPr/>
        </p:nvSpPr>
        <p:spPr>
          <a:xfrm>
            <a:off x="4564505" y="4939258"/>
            <a:ext cx="1116767" cy="262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oliennummernplatzhalter 5">
            <a:extLst>
              <a:ext uri="{FF2B5EF4-FFF2-40B4-BE49-F238E27FC236}">
                <a16:creationId xmlns:a16="http://schemas.microsoft.com/office/drawing/2014/main" id="{DAF5AEAC-B6F4-E2BC-8FCD-84F9BA70FC1C}"/>
              </a:ext>
            </a:extLst>
          </p:cNvPr>
          <p:cNvSpPr>
            <a:spLocks noGrp="1"/>
          </p:cNvSpPr>
          <p:nvPr>
            <p:ph type="sldNum" sz="quarter" idx="12"/>
          </p:nvPr>
        </p:nvSpPr>
        <p:spPr/>
        <p:txBody>
          <a:bodyPr/>
          <a:lstStyle/>
          <a:p>
            <a:fld id="{0ECEC004-1F43-42CE-8D3C-5644094F210C}" type="slidenum">
              <a:rPr lang="en-US" smtClean="0"/>
              <a:t>10</a:t>
            </a:fld>
            <a:endParaRPr lang="en-US"/>
          </a:p>
        </p:txBody>
      </p:sp>
    </p:spTree>
    <p:extLst>
      <p:ext uri="{BB962C8B-B14F-4D97-AF65-F5344CB8AC3E}">
        <p14:creationId xmlns:p14="http://schemas.microsoft.com/office/powerpoint/2010/main" val="333179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dirty="0"/>
              <a:t>Linear Regression analysis</a:t>
            </a:r>
          </a:p>
        </p:txBody>
      </p:sp>
      <p:grpSp>
        <p:nvGrpSpPr>
          <p:cNvPr id="39" name="Gruppieren 38">
            <a:extLst>
              <a:ext uri="{FF2B5EF4-FFF2-40B4-BE49-F238E27FC236}">
                <a16:creationId xmlns:a16="http://schemas.microsoft.com/office/drawing/2014/main" id="{9CF6A506-8AD8-1A6F-4252-5E05FF80CE00}"/>
              </a:ext>
            </a:extLst>
          </p:cNvPr>
          <p:cNvGrpSpPr/>
          <p:nvPr/>
        </p:nvGrpSpPr>
        <p:grpSpPr>
          <a:xfrm>
            <a:off x="8529850" y="2386613"/>
            <a:ext cx="3527947" cy="2039020"/>
            <a:chOff x="8284353" y="1946343"/>
            <a:chExt cx="3945747" cy="2039020"/>
          </a:xfrm>
        </p:grpSpPr>
        <p:sp>
          <p:nvSpPr>
            <p:cNvPr id="34" name="Textfeld 33">
              <a:extLst>
                <a:ext uri="{FF2B5EF4-FFF2-40B4-BE49-F238E27FC236}">
                  <a16:creationId xmlns:a16="http://schemas.microsoft.com/office/drawing/2014/main" id="{DB56EA80-A884-7F9F-9A1F-572C76DAA734}"/>
                </a:ext>
              </a:extLst>
            </p:cNvPr>
            <p:cNvSpPr txBox="1"/>
            <p:nvPr/>
          </p:nvSpPr>
          <p:spPr>
            <a:xfrm>
              <a:off x="8284353" y="1946343"/>
              <a:ext cx="3945747" cy="2039020"/>
            </a:xfrm>
            <a:prstGeom prst="rect">
              <a:avLst/>
            </a:prstGeom>
            <a:noFill/>
            <a:ln>
              <a:noFill/>
            </a:ln>
          </p:spPr>
          <p:txBody>
            <a:bodyPr wrap="square">
              <a:spAutoFit/>
            </a:bodyPr>
            <a:lstStyle/>
            <a:p>
              <a:pPr>
                <a:spcAft>
                  <a:spcPts val="300"/>
                </a:spcAft>
              </a:pPr>
              <a:r>
                <a:rPr lang="en-GB" sz="2400" dirty="0"/>
                <a:t>Independent Variable</a:t>
              </a:r>
            </a:p>
            <a:p>
              <a:pPr>
                <a:spcAft>
                  <a:spcPts val="300"/>
                </a:spcAft>
              </a:pPr>
              <a:r>
                <a:rPr lang="en-GB" sz="2000" dirty="0">
                  <a:latin typeface="+mj-lt"/>
                </a:rPr>
                <a:t>      Pearson Correlation</a:t>
              </a:r>
            </a:p>
            <a:p>
              <a:endParaRPr lang="en-GB" sz="700" dirty="0"/>
            </a:p>
            <a:p>
              <a:r>
                <a:rPr lang="en-GB" sz="2400" dirty="0"/>
                <a:t>Dependent Variable</a:t>
              </a:r>
            </a:p>
            <a:p>
              <a:pPr>
                <a:spcAft>
                  <a:spcPts val="300"/>
                </a:spcAft>
              </a:pPr>
              <a:r>
                <a:rPr lang="en-GB" sz="2400" dirty="0"/>
                <a:t>     </a:t>
              </a:r>
              <a:r>
                <a:rPr lang="en-GB" sz="2000" dirty="0">
                  <a:latin typeface="+mj-lt"/>
                </a:rPr>
                <a:t>Parameters: </a:t>
              </a:r>
              <a:r>
                <a:rPr lang="en-GB" dirty="0">
                  <a:latin typeface="+mj-lt"/>
                </a:rPr>
                <a:t>R</a:t>
              </a:r>
              <a:r>
                <a:rPr lang="en-GB" baseline="30000" dirty="0">
                  <a:latin typeface="+mj-lt"/>
                </a:rPr>
                <a:t>2 </a:t>
              </a:r>
              <a:r>
                <a:rPr lang="en-GB" dirty="0">
                  <a:latin typeface="+mj-lt"/>
                </a:rPr>
                <a:t>= 0.43</a:t>
              </a:r>
              <a:endParaRPr lang="en-GB" sz="2000" dirty="0">
                <a:latin typeface="+mj-lt"/>
              </a:endParaRPr>
            </a:p>
            <a:p>
              <a:pPr>
                <a:spcAft>
                  <a:spcPts val="300"/>
                </a:spcAft>
              </a:pPr>
              <a:r>
                <a:rPr lang="en-GB" sz="2000" dirty="0">
                  <a:latin typeface="+mj-lt"/>
                </a:rPr>
                <a:t>      Global Shift amount: </a:t>
              </a:r>
              <a:r>
                <a:rPr lang="en-GB" dirty="0">
                  <a:latin typeface="+mj-lt"/>
                </a:rPr>
                <a:t>R</a:t>
              </a:r>
              <a:r>
                <a:rPr lang="en-GB" baseline="30000" dirty="0">
                  <a:latin typeface="+mj-lt"/>
                </a:rPr>
                <a:t>2</a:t>
              </a:r>
              <a:r>
                <a:rPr lang="en-GB" dirty="0">
                  <a:latin typeface="+mj-lt"/>
                </a:rPr>
                <a:t> = 0.66</a:t>
              </a:r>
            </a:p>
          </p:txBody>
        </p:sp>
        <p:sp>
          <p:nvSpPr>
            <p:cNvPr id="35" name="Pfeil: nach rechts 34">
              <a:extLst>
                <a:ext uri="{FF2B5EF4-FFF2-40B4-BE49-F238E27FC236}">
                  <a16:creationId xmlns:a16="http://schemas.microsoft.com/office/drawing/2014/main" id="{D9F2BA3D-6EFF-9503-E907-20BC66BB50DE}"/>
                </a:ext>
              </a:extLst>
            </p:cNvPr>
            <p:cNvSpPr/>
            <p:nvPr/>
          </p:nvSpPr>
          <p:spPr>
            <a:xfrm>
              <a:off x="8413198" y="2467587"/>
              <a:ext cx="232972" cy="11866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Pfeil: nach rechts 35">
              <a:extLst>
                <a:ext uri="{FF2B5EF4-FFF2-40B4-BE49-F238E27FC236}">
                  <a16:creationId xmlns:a16="http://schemas.microsoft.com/office/drawing/2014/main" id="{F1FC5D86-D53C-09A5-A2F0-FB9FBA83240B}"/>
                </a:ext>
              </a:extLst>
            </p:cNvPr>
            <p:cNvSpPr/>
            <p:nvPr/>
          </p:nvSpPr>
          <p:spPr>
            <a:xfrm>
              <a:off x="8413198" y="3298898"/>
              <a:ext cx="232971" cy="11866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Pfeil: nach rechts 36">
              <a:extLst>
                <a:ext uri="{FF2B5EF4-FFF2-40B4-BE49-F238E27FC236}">
                  <a16:creationId xmlns:a16="http://schemas.microsoft.com/office/drawing/2014/main" id="{170DC49A-236F-9316-62FD-B856BA9CEA45}"/>
                </a:ext>
              </a:extLst>
            </p:cNvPr>
            <p:cNvSpPr/>
            <p:nvPr/>
          </p:nvSpPr>
          <p:spPr>
            <a:xfrm>
              <a:off x="8413198" y="3621068"/>
              <a:ext cx="232971" cy="11866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4" name="Gruppieren 43">
            <a:extLst>
              <a:ext uri="{FF2B5EF4-FFF2-40B4-BE49-F238E27FC236}">
                <a16:creationId xmlns:a16="http://schemas.microsoft.com/office/drawing/2014/main" id="{8C59CA9E-3005-1EEF-EA45-A7E9F450E423}"/>
              </a:ext>
            </a:extLst>
          </p:cNvPr>
          <p:cNvGrpSpPr/>
          <p:nvPr/>
        </p:nvGrpSpPr>
        <p:grpSpPr>
          <a:xfrm>
            <a:off x="65964" y="1690688"/>
            <a:ext cx="8362336" cy="4562900"/>
            <a:chOff x="106907" y="1740779"/>
            <a:chExt cx="8362336" cy="4562900"/>
          </a:xfrm>
        </p:grpSpPr>
        <p:grpSp>
          <p:nvGrpSpPr>
            <p:cNvPr id="38" name="Gruppieren 37">
              <a:extLst>
                <a:ext uri="{FF2B5EF4-FFF2-40B4-BE49-F238E27FC236}">
                  <a16:creationId xmlns:a16="http://schemas.microsoft.com/office/drawing/2014/main" id="{E58B5129-4B13-9D4D-F0CC-BE7C92DF78EF}"/>
                </a:ext>
              </a:extLst>
            </p:cNvPr>
            <p:cNvGrpSpPr/>
            <p:nvPr/>
          </p:nvGrpSpPr>
          <p:grpSpPr>
            <a:xfrm>
              <a:off x="106907" y="1740779"/>
              <a:ext cx="7944329" cy="4562900"/>
              <a:chOff x="468867" y="1879920"/>
              <a:chExt cx="7574995" cy="4239514"/>
            </a:xfrm>
          </p:grpSpPr>
          <p:sp>
            <p:nvSpPr>
              <p:cNvPr id="6" name="Textfeld 5">
                <a:extLst>
                  <a:ext uri="{FF2B5EF4-FFF2-40B4-BE49-F238E27FC236}">
                    <a16:creationId xmlns:a16="http://schemas.microsoft.com/office/drawing/2014/main" id="{D714B569-9FE0-F6A3-2911-C30EBCAF024D}"/>
                  </a:ext>
                </a:extLst>
              </p:cNvPr>
              <p:cNvSpPr txBox="1"/>
              <p:nvPr/>
            </p:nvSpPr>
            <p:spPr>
              <a:xfrm rot="16200000">
                <a:off x="-1280692" y="3629479"/>
                <a:ext cx="3868450" cy="369332"/>
              </a:xfrm>
              <a:prstGeom prst="rect">
                <a:avLst/>
              </a:prstGeom>
              <a:noFill/>
            </p:spPr>
            <p:txBody>
              <a:bodyPr wrap="square" rtlCol="0">
                <a:spAutoFit/>
              </a:bodyPr>
              <a:lstStyle/>
              <a:p>
                <a:pPr algn="ctr"/>
                <a:r>
                  <a:rPr lang="de-DE" dirty="0">
                    <a:latin typeface="+mj-lt"/>
                  </a:rPr>
                  <a:t>Global Shift </a:t>
                </a:r>
                <a:r>
                  <a:rPr lang="de-DE" dirty="0" err="1">
                    <a:latin typeface="+mj-lt"/>
                  </a:rPr>
                  <a:t>amount</a:t>
                </a:r>
                <a:r>
                  <a:rPr lang="de-DE" dirty="0">
                    <a:latin typeface="+mj-lt"/>
                  </a:rPr>
                  <a:t> [</a:t>
                </a:r>
                <a:r>
                  <a:rPr lang="de-DE" dirty="0" err="1">
                    <a:latin typeface="+mj-lt"/>
                  </a:rPr>
                  <a:t>fraction</a:t>
                </a:r>
                <a:r>
                  <a:rPr lang="de-DE" dirty="0">
                    <a:latin typeface="+mj-lt"/>
                  </a:rPr>
                  <a:t>]</a:t>
                </a:r>
              </a:p>
            </p:txBody>
          </p:sp>
          <p:sp>
            <p:nvSpPr>
              <p:cNvPr id="7" name="Textfeld 6">
                <a:extLst>
                  <a:ext uri="{FF2B5EF4-FFF2-40B4-BE49-F238E27FC236}">
                    <a16:creationId xmlns:a16="http://schemas.microsoft.com/office/drawing/2014/main" id="{370560E0-B5EA-F54A-6598-FDD727F160E0}"/>
                  </a:ext>
                </a:extLst>
              </p:cNvPr>
              <p:cNvSpPr txBox="1"/>
              <p:nvPr/>
            </p:nvSpPr>
            <p:spPr>
              <a:xfrm>
                <a:off x="838198" y="5750102"/>
                <a:ext cx="7205664" cy="369332"/>
              </a:xfrm>
              <a:prstGeom prst="rect">
                <a:avLst/>
              </a:prstGeom>
              <a:noFill/>
            </p:spPr>
            <p:txBody>
              <a:bodyPr wrap="square" rtlCol="0">
                <a:spAutoFit/>
              </a:bodyPr>
              <a:lstStyle/>
              <a:p>
                <a:pPr algn="ctr"/>
                <a:r>
                  <a:rPr lang="de-DE" dirty="0">
                    <a:latin typeface="+mj-lt"/>
                  </a:rPr>
                  <a:t>Pearson </a:t>
                </a:r>
                <a:r>
                  <a:rPr lang="de-DE" dirty="0" err="1">
                    <a:latin typeface="+mj-lt"/>
                  </a:rPr>
                  <a:t>Correlation</a:t>
                </a:r>
                <a:r>
                  <a:rPr lang="de-DE" dirty="0">
                    <a:latin typeface="+mj-lt"/>
                  </a:rPr>
                  <a:t> </a:t>
                </a:r>
                <a:r>
                  <a:rPr lang="de-DE" dirty="0" err="1">
                    <a:latin typeface="+mj-lt"/>
                  </a:rPr>
                  <a:t>between</a:t>
                </a:r>
                <a:r>
                  <a:rPr lang="de-DE" dirty="0">
                    <a:latin typeface="+mj-lt"/>
                  </a:rPr>
                  <a:t> Control and </a:t>
                </a:r>
                <a:r>
                  <a:rPr lang="de-DE" dirty="0" err="1">
                    <a:latin typeface="+mj-lt"/>
                  </a:rPr>
                  <a:t>RNase</a:t>
                </a:r>
                <a:r>
                  <a:rPr lang="de-DE" dirty="0">
                    <a:latin typeface="+mj-lt"/>
                  </a:rPr>
                  <a:t> </a:t>
                </a:r>
              </a:p>
            </p:txBody>
          </p:sp>
        </p:grpSp>
        <p:pic>
          <p:nvPicPr>
            <p:cNvPr id="43" name="Grafik 42">
              <a:extLst>
                <a:ext uri="{FF2B5EF4-FFF2-40B4-BE49-F238E27FC236}">
                  <a16:creationId xmlns:a16="http://schemas.microsoft.com/office/drawing/2014/main" id="{2A7FD3F5-19C4-8753-02DB-C2AF34B131EE}"/>
                </a:ext>
              </a:extLst>
            </p:cNvPr>
            <p:cNvPicPr>
              <a:picLocks noChangeAspect="1"/>
            </p:cNvPicPr>
            <p:nvPr/>
          </p:nvPicPr>
          <p:blipFill rotWithShape="1">
            <a:blip r:embed="rId3"/>
            <a:srcRect t="6467"/>
            <a:stretch/>
          </p:blipFill>
          <p:spPr>
            <a:xfrm>
              <a:off x="494245" y="2007459"/>
              <a:ext cx="7974998" cy="3897784"/>
            </a:xfrm>
            <a:prstGeom prst="rect">
              <a:avLst/>
            </a:prstGeom>
          </p:spPr>
        </p:pic>
      </p:grpSp>
      <p:sp>
        <p:nvSpPr>
          <p:cNvPr id="4" name="Textfeld 3">
            <a:extLst>
              <a:ext uri="{FF2B5EF4-FFF2-40B4-BE49-F238E27FC236}">
                <a16:creationId xmlns:a16="http://schemas.microsoft.com/office/drawing/2014/main" id="{8F957447-1700-CF13-117D-B0A8ACB721E1}"/>
              </a:ext>
            </a:extLst>
          </p:cNvPr>
          <p:cNvSpPr txBox="1"/>
          <p:nvPr/>
        </p:nvSpPr>
        <p:spPr>
          <a:xfrm>
            <a:off x="8529849" y="4629137"/>
            <a:ext cx="3438889" cy="807913"/>
          </a:xfrm>
          <a:prstGeom prst="rect">
            <a:avLst/>
          </a:prstGeom>
          <a:noFill/>
        </p:spPr>
        <p:txBody>
          <a:bodyPr wrap="square">
            <a:spAutoFit/>
          </a:bodyPr>
          <a:lstStyle/>
          <a:p>
            <a:pPr>
              <a:spcAft>
                <a:spcPts val="300"/>
              </a:spcAft>
            </a:pPr>
            <a:r>
              <a:rPr lang="en-GB" sz="2400" dirty="0"/>
              <a:t>Threshold</a:t>
            </a:r>
          </a:p>
          <a:p>
            <a:pPr>
              <a:spcAft>
                <a:spcPts val="300"/>
              </a:spcAft>
            </a:pPr>
            <a:r>
              <a:rPr lang="en-GB" sz="2000" dirty="0">
                <a:latin typeface="+mj-lt"/>
              </a:rPr>
              <a:t>= Shift of more than 2 fractions</a:t>
            </a:r>
          </a:p>
        </p:txBody>
      </p:sp>
      <p:sp>
        <p:nvSpPr>
          <p:cNvPr id="3" name="Foliennummernplatzhalter 2">
            <a:extLst>
              <a:ext uri="{FF2B5EF4-FFF2-40B4-BE49-F238E27FC236}">
                <a16:creationId xmlns:a16="http://schemas.microsoft.com/office/drawing/2014/main" id="{F80B7CDC-2219-714C-703A-04AEAF26E19C}"/>
              </a:ext>
            </a:extLst>
          </p:cNvPr>
          <p:cNvSpPr>
            <a:spLocks noGrp="1"/>
          </p:cNvSpPr>
          <p:nvPr>
            <p:ph type="sldNum" sz="quarter" idx="12"/>
          </p:nvPr>
        </p:nvSpPr>
        <p:spPr/>
        <p:txBody>
          <a:bodyPr/>
          <a:lstStyle/>
          <a:p>
            <a:fld id="{0ECEC004-1F43-42CE-8D3C-5644094F210C}" type="slidenum">
              <a:rPr lang="en-US" smtClean="0"/>
              <a:t>11</a:t>
            </a:fld>
            <a:endParaRPr lang="en-US"/>
          </a:p>
        </p:txBody>
      </p:sp>
    </p:spTree>
    <p:extLst>
      <p:ext uri="{BB962C8B-B14F-4D97-AF65-F5344CB8AC3E}">
        <p14:creationId xmlns:p14="http://schemas.microsoft.com/office/powerpoint/2010/main" val="326559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dirty="0"/>
              <a:t>Global Shifting behavior</a:t>
            </a:r>
          </a:p>
        </p:txBody>
      </p:sp>
      <p:graphicFrame>
        <p:nvGraphicFramePr>
          <p:cNvPr id="5" name="Tabelle 4">
            <a:extLst>
              <a:ext uri="{FF2B5EF4-FFF2-40B4-BE49-F238E27FC236}">
                <a16:creationId xmlns:a16="http://schemas.microsoft.com/office/drawing/2014/main" id="{BB3C8449-2213-E047-B43E-331FED60467A}"/>
              </a:ext>
            </a:extLst>
          </p:cNvPr>
          <p:cNvGraphicFramePr>
            <a:graphicFrameLocks noGrp="1"/>
          </p:cNvGraphicFramePr>
          <p:nvPr>
            <p:extLst>
              <p:ext uri="{D42A27DB-BD31-4B8C-83A1-F6EECF244321}">
                <p14:modId xmlns:p14="http://schemas.microsoft.com/office/powerpoint/2010/main" val="2425199172"/>
              </p:ext>
            </p:extLst>
          </p:nvPr>
        </p:nvGraphicFramePr>
        <p:xfrm>
          <a:off x="8254396" y="1565446"/>
          <a:ext cx="2987999" cy="2833743"/>
        </p:xfrm>
        <a:graphic>
          <a:graphicData uri="http://schemas.openxmlformats.org/drawingml/2006/table">
            <a:tbl>
              <a:tblPr/>
              <a:tblGrid>
                <a:gridCol w="1026674">
                  <a:extLst>
                    <a:ext uri="{9D8B030D-6E8A-4147-A177-3AD203B41FA5}">
                      <a16:colId xmlns:a16="http://schemas.microsoft.com/office/drawing/2014/main" val="3920074875"/>
                    </a:ext>
                  </a:extLst>
                </a:gridCol>
                <a:gridCol w="653775">
                  <a:extLst>
                    <a:ext uri="{9D8B030D-6E8A-4147-A177-3AD203B41FA5}">
                      <a16:colId xmlns:a16="http://schemas.microsoft.com/office/drawing/2014/main" val="794471249"/>
                    </a:ext>
                  </a:extLst>
                </a:gridCol>
                <a:gridCol w="653775">
                  <a:extLst>
                    <a:ext uri="{9D8B030D-6E8A-4147-A177-3AD203B41FA5}">
                      <a16:colId xmlns:a16="http://schemas.microsoft.com/office/drawing/2014/main" val="878001075"/>
                    </a:ext>
                  </a:extLst>
                </a:gridCol>
                <a:gridCol w="653775">
                  <a:extLst>
                    <a:ext uri="{9D8B030D-6E8A-4147-A177-3AD203B41FA5}">
                      <a16:colId xmlns:a16="http://schemas.microsoft.com/office/drawing/2014/main" val="1598362817"/>
                    </a:ext>
                  </a:extLst>
                </a:gridCol>
              </a:tblGrid>
              <a:tr h="476623">
                <a:tc>
                  <a:txBody>
                    <a:bodyPr/>
                    <a:lstStyle/>
                    <a:p>
                      <a:pPr algn="l" fontAlgn="b"/>
                      <a:endParaRPr lang="en-US" sz="1600">
                        <a:effectLst/>
                      </a:endParaRPr>
                    </a:p>
                  </a:txBody>
                  <a:tcPr marL="50800" marR="50800" marT="50800" marB="50800" anchor="b">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zt</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3472782"/>
                  </a:ext>
                </a:extLst>
              </a:tr>
              <a:tr h="556744">
                <a:tc>
                  <a:txBody>
                    <a:bodyPr/>
                    <a:lstStyle/>
                    <a:p>
                      <a:pPr algn="l" fontAlgn="t"/>
                      <a:r>
                        <a:rPr lang="en-US" sz="1600">
                          <a:effectLst/>
                        </a:rPr>
                        <a:t>True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3</a:t>
                      </a: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01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2</a:t>
                      </a: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95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302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69219038"/>
                  </a:ext>
                </a:extLst>
              </a:tr>
              <a:tr h="556744">
                <a:tc>
                  <a:txBody>
                    <a:bodyPr/>
                    <a:lstStyle/>
                    <a:p>
                      <a:pPr algn="l" fontAlgn="t"/>
                      <a:r>
                        <a:rPr lang="en-US" sz="1600">
                          <a:effectLst/>
                        </a:rPr>
                        <a:t>False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64</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52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65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71541118"/>
                  </a:ext>
                </a:extLst>
              </a:tr>
              <a:tr h="556744">
                <a:tc>
                  <a:txBody>
                    <a:bodyPr/>
                    <a:lstStyle/>
                    <a:p>
                      <a:pPr algn="l" fontAlgn="t"/>
                      <a:r>
                        <a:rPr lang="en-US" sz="1600">
                          <a:effectLst/>
                        </a:rPr>
                        <a:t>True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2</a:t>
                      </a: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149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2</a:t>
                      </a: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161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2</a:t>
                      </a: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148</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23460153"/>
                  </a:ext>
                </a:extLst>
              </a:tr>
              <a:tr h="556744">
                <a:tc>
                  <a:txBody>
                    <a:bodyPr/>
                    <a:lstStyle/>
                    <a:p>
                      <a:pPr algn="l" fontAlgn="t"/>
                      <a:r>
                        <a:rPr lang="en-US" sz="1600" dirty="0">
                          <a:effectLst/>
                        </a:rPr>
                        <a:t>False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5</a:t>
                      </a: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40</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546</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539</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32504953"/>
                  </a:ext>
                </a:extLst>
              </a:tr>
            </a:tbl>
          </a:graphicData>
        </a:graphic>
      </p:graphicFrame>
      <p:sp>
        <p:nvSpPr>
          <p:cNvPr id="8" name="Rechteck 7">
            <a:extLst>
              <a:ext uri="{FF2B5EF4-FFF2-40B4-BE49-F238E27FC236}">
                <a16:creationId xmlns:a16="http://schemas.microsoft.com/office/drawing/2014/main" id="{5880CBC3-7FFD-4A48-F8A7-77104659C42C}"/>
              </a:ext>
            </a:extLst>
          </p:cNvPr>
          <p:cNvSpPr/>
          <p:nvPr/>
        </p:nvSpPr>
        <p:spPr>
          <a:xfrm>
            <a:off x="9926675" y="1587506"/>
            <a:ext cx="1310640" cy="2811683"/>
          </a:xfrm>
          <a:prstGeom prst="rect">
            <a:avLst/>
          </a:prstGeom>
          <a:solidFill>
            <a:schemeClr val="bg1">
              <a:alpha val="7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hteck 8">
            <a:extLst>
              <a:ext uri="{FF2B5EF4-FFF2-40B4-BE49-F238E27FC236}">
                <a16:creationId xmlns:a16="http://schemas.microsoft.com/office/drawing/2014/main" id="{BCBA1E76-9B15-A23F-2A6C-5E9F07AB5BAD}"/>
              </a:ext>
            </a:extLst>
          </p:cNvPr>
          <p:cNvSpPr/>
          <p:nvPr/>
        </p:nvSpPr>
        <p:spPr>
          <a:xfrm>
            <a:off x="9276435" y="1580137"/>
            <a:ext cx="650240" cy="2811683"/>
          </a:xfrm>
          <a:prstGeom prst="rect">
            <a:avLst/>
          </a:prstGeom>
          <a:noFill/>
          <a:ln w="19050">
            <a:solidFill>
              <a:srgbClr val="008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feld 10">
            <a:extLst>
              <a:ext uri="{FF2B5EF4-FFF2-40B4-BE49-F238E27FC236}">
                <a16:creationId xmlns:a16="http://schemas.microsoft.com/office/drawing/2014/main" id="{4444BAF4-8ED4-8AC7-FFA5-A681FDEA0E58}"/>
              </a:ext>
            </a:extLst>
          </p:cNvPr>
          <p:cNvSpPr txBox="1"/>
          <p:nvPr/>
        </p:nvSpPr>
        <p:spPr>
          <a:xfrm>
            <a:off x="7930285" y="4819726"/>
            <a:ext cx="3636219" cy="1461939"/>
          </a:xfrm>
          <a:prstGeom prst="rect">
            <a:avLst/>
          </a:prstGeom>
          <a:noFill/>
          <a:ln w="19050">
            <a:solidFill>
              <a:srgbClr val="FD9480"/>
            </a:solidFill>
          </a:ln>
        </p:spPr>
        <p:txBody>
          <a:bodyPr wrap="square">
            <a:spAutoFit/>
          </a:bodyPr>
          <a:lstStyle/>
          <a:p>
            <a:r>
              <a:rPr lang="en-GB" sz="2400" dirty="0"/>
              <a:t>Precipitated</a:t>
            </a:r>
          </a:p>
          <a:p>
            <a:endParaRPr lang="en-GB" sz="1100" dirty="0"/>
          </a:p>
          <a:p>
            <a:pPr marL="457200" indent="-457200">
              <a:buFont typeface="Wingdings" panose="05000000000000000000" pitchFamily="2" charset="2"/>
              <a:buChar char="ü"/>
            </a:pPr>
            <a:r>
              <a:rPr lang="en-GB" sz="1600" dirty="0">
                <a:latin typeface="+mj-lt"/>
              </a:rPr>
              <a:t>Global peak in fraction 25</a:t>
            </a:r>
          </a:p>
          <a:p>
            <a:endParaRPr lang="en-GB" sz="300" dirty="0">
              <a:latin typeface="+mj-lt"/>
            </a:endParaRPr>
          </a:p>
          <a:p>
            <a:pPr marL="457200" indent="-457200">
              <a:buFont typeface="Wingdings" panose="05000000000000000000" pitchFamily="2" charset="2"/>
              <a:buChar char="ü"/>
            </a:pPr>
            <a:r>
              <a:rPr lang="en-GB" sz="1600" dirty="0">
                <a:latin typeface="+mj-lt"/>
              </a:rPr>
              <a:t>Total protein amount of 100 has to split between fraction 23, 24 and 25</a:t>
            </a:r>
          </a:p>
        </p:txBody>
      </p:sp>
      <p:grpSp>
        <p:nvGrpSpPr>
          <p:cNvPr id="14" name="Gruppieren 13">
            <a:extLst>
              <a:ext uri="{FF2B5EF4-FFF2-40B4-BE49-F238E27FC236}">
                <a16:creationId xmlns:a16="http://schemas.microsoft.com/office/drawing/2014/main" id="{D7058514-A2CD-AD7F-C503-E290ABB7D82B}"/>
              </a:ext>
            </a:extLst>
          </p:cNvPr>
          <p:cNvGrpSpPr/>
          <p:nvPr/>
        </p:nvGrpSpPr>
        <p:grpSpPr>
          <a:xfrm>
            <a:off x="757603" y="1620876"/>
            <a:ext cx="6269301" cy="4842769"/>
            <a:chOff x="757603" y="1620876"/>
            <a:chExt cx="6269301" cy="4842769"/>
          </a:xfrm>
        </p:grpSpPr>
        <p:pic>
          <p:nvPicPr>
            <p:cNvPr id="10" name="Grafik 9">
              <a:extLst>
                <a:ext uri="{FF2B5EF4-FFF2-40B4-BE49-F238E27FC236}">
                  <a16:creationId xmlns:a16="http://schemas.microsoft.com/office/drawing/2014/main" id="{666644B0-BFC3-B7A9-41CC-75229B7841EC}"/>
                </a:ext>
              </a:extLst>
            </p:cNvPr>
            <p:cNvPicPr>
              <a:picLocks noChangeAspect="1"/>
            </p:cNvPicPr>
            <p:nvPr/>
          </p:nvPicPr>
          <p:blipFill rotWithShape="1">
            <a:blip r:embed="rId3"/>
            <a:srcRect t="10429" b="294"/>
            <a:stretch/>
          </p:blipFill>
          <p:spPr>
            <a:xfrm>
              <a:off x="757603" y="1622679"/>
              <a:ext cx="6268563" cy="4840966"/>
            </a:xfrm>
            <a:prstGeom prst="rect">
              <a:avLst/>
            </a:prstGeom>
          </p:spPr>
        </p:pic>
        <p:sp>
          <p:nvSpPr>
            <p:cNvPr id="7" name="Rechteck 6">
              <a:extLst>
                <a:ext uri="{FF2B5EF4-FFF2-40B4-BE49-F238E27FC236}">
                  <a16:creationId xmlns:a16="http://schemas.microsoft.com/office/drawing/2014/main" id="{9C9F3A70-133C-C416-7BFB-7DD3A218872E}"/>
                </a:ext>
              </a:extLst>
            </p:cNvPr>
            <p:cNvSpPr/>
            <p:nvPr/>
          </p:nvSpPr>
          <p:spPr>
            <a:xfrm>
              <a:off x="5801220" y="4273189"/>
              <a:ext cx="1225684" cy="252000"/>
            </a:xfrm>
            <a:prstGeom prst="rect">
              <a:avLst/>
            </a:prstGeom>
            <a:noFill/>
            <a:ln w="19050">
              <a:solidFill>
                <a:srgbClr val="008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hteck 11">
              <a:extLst>
                <a:ext uri="{FF2B5EF4-FFF2-40B4-BE49-F238E27FC236}">
                  <a16:creationId xmlns:a16="http://schemas.microsoft.com/office/drawing/2014/main" id="{BC9DCDA2-DF73-9A1F-EF44-96373EBEDDCB}"/>
                </a:ext>
              </a:extLst>
            </p:cNvPr>
            <p:cNvSpPr/>
            <p:nvPr/>
          </p:nvSpPr>
          <p:spPr>
            <a:xfrm>
              <a:off x="5803493" y="3386462"/>
              <a:ext cx="1223411" cy="252000"/>
            </a:xfrm>
            <a:prstGeom prst="rect">
              <a:avLst/>
            </a:prstGeom>
            <a:noFill/>
            <a:ln w="19050">
              <a:solidFill>
                <a:srgbClr val="0088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hteck 2">
              <a:extLst>
                <a:ext uri="{FF2B5EF4-FFF2-40B4-BE49-F238E27FC236}">
                  <a16:creationId xmlns:a16="http://schemas.microsoft.com/office/drawing/2014/main" id="{C3C83EBE-F25B-7575-4E2B-615050907B79}"/>
                </a:ext>
              </a:extLst>
            </p:cNvPr>
            <p:cNvSpPr/>
            <p:nvPr/>
          </p:nvSpPr>
          <p:spPr>
            <a:xfrm>
              <a:off x="5803493" y="3960502"/>
              <a:ext cx="1223411" cy="252000"/>
            </a:xfrm>
            <a:prstGeom prst="rect">
              <a:avLst/>
            </a:prstGeom>
            <a:noFill/>
            <a:ln w="19050">
              <a:solidFill>
                <a:srgbClr val="FD9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feld 12">
              <a:extLst>
                <a:ext uri="{FF2B5EF4-FFF2-40B4-BE49-F238E27FC236}">
                  <a16:creationId xmlns:a16="http://schemas.microsoft.com/office/drawing/2014/main" id="{854C42CE-7033-F025-1B70-28A802A35679}"/>
                </a:ext>
              </a:extLst>
            </p:cNvPr>
            <p:cNvSpPr txBox="1"/>
            <p:nvPr/>
          </p:nvSpPr>
          <p:spPr>
            <a:xfrm>
              <a:off x="5982142" y="1620876"/>
              <a:ext cx="863840" cy="461665"/>
            </a:xfrm>
            <a:prstGeom prst="rect">
              <a:avLst/>
            </a:prstGeom>
            <a:noFill/>
            <a:ln>
              <a:noFill/>
            </a:ln>
          </p:spPr>
          <p:txBody>
            <a:bodyPr wrap="square">
              <a:spAutoFit/>
            </a:bodyPr>
            <a:lstStyle/>
            <a:p>
              <a:r>
                <a:rPr lang="en-GB" sz="2400" dirty="0" err="1"/>
                <a:t>mvm</a:t>
              </a:r>
              <a:endParaRPr lang="en-GB" sz="2400" dirty="0"/>
            </a:p>
          </p:txBody>
        </p:sp>
      </p:grpSp>
      <p:sp>
        <p:nvSpPr>
          <p:cNvPr id="4" name="Foliennummernplatzhalter 3">
            <a:extLst>
              <a:ext uri="{FF2B5EF4-FFF2-40B4-BE49-F238E27FC236}">
                <a16:creationId xmlns:a16="http://schemas.microsoft.com/office/drawing/2014/main" id="{6A81D3D7-46A4-EA73-8B3C-92BBDB60173A}"/>
              </a:ext>
            </a:extLst>
          </p:cNvPr>
          <p:cNvSpPr>
            <a:spLocks noGrp="1"/>
          </p:cNvSpPr>
          <p:nvPr>
            <p:ph type="sldNum" sz="quarter" idx="12"/>
          </p:nvPr>
        </p:nvSpPr>
        <p:spPr/>
        <p:txBody>
          <a:bodyPr/>
          <a:lstStyle/>
          <a:p>
            <a:fld id="{0ECEC004-1F43-42CE-8D3C-5644094F210C}" type="slidenum">
              <a:rPr lang="en-US" smtClean="0"/>
              <a:t>12</a:t>
            </a:fld>
            <a:endParaRPr lang="en-US"/>
          </a:p>
        </p:txBody>
      </p:sp>
    </p:spTree>
    <p:extLst>
      <p:ext uri="{BB962C8B-B14F-4D97-AF65-F5344CB8AC3E}">
        <p14:creationId xmlns:p14="http://schemas.microsoft.com/office/powerpoint/2010/main" val="412522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dirty="0"/>
              <a:t>K-means clustering</a:t>
            </a:r>
          </a:p>
        </p:txBody>
      </p:sp>
      <p:pic>
        <p:nvPicPr>
          <p:cNvPr id="4" name="Picture 3">
            <a:extLst>
              <a:ext uri="{FF2B5EF4-FFF2-40B4-BE49-F238E27FC236}">
                <a16:creationId xmlns:a16="http://schemas.microsoft.com/office/drawing/2014/main" id="{5F2949D4-5F2C-61D6-773B-3A33C9FD41C9}"/>
              </a:ext>
            </a:extLst>
          </p:cNvPr>
          <p:cNvPicPr>
            <a:picLocks noChangeAspect="1"/>
          </p:cNvPicPr>
          <p:nvPr/>
        </p:nvPicPr>
        <p:blipFill rotWithShape="1">
          <a:blip r:embed="rId3"/>
          <a:srcRect t="1242"/>
          <a:stretch/>
        </p:blipFill>
        <p:spPr>
          <a:xfrm>
            <a:off x="536451" y="1524186"/>
            <a:ext cx="7195221" cy="4604191"/>
          </a:xfrm>
          <a:prstGeom prst="rect">
            <a:avLst/>
          </a:prstGeom>
        </p:spPr>
      </p:pic>
      <p:sp>
        <p:nvSpPr>
          <p:cNvPr id="7" name="Ellipse 6">
            <a:extLst>
              <a:ext uri="{FF2B5EF4-FFF2-40B4-BE49-F238E27FC236}">
                <a16:creationId xmlns:a16="http://schemas.microsoft.com/office/drawing/2014/main" id="{E88E1ACE-D9F4-ABD2-7F3F-C1432721D59F}"/>
              </a:ext>
            </a:extLst>
          </p:cNvPr>
          <p:cNvSpPr/>
          <p:nvPr/>
        </p:nvSpPr>
        <p:spPr>
          <a:xfrm>
            <a:off x="4344819" y="3245703"/>
            <a:ext cx="2353284" cy="2323341"/>
          </a:xfrm>
          <a:prstGeom prst="ellipse">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elle 7">
            <a:extLst>
              <a:ext uri="{FF2B5EF4-FFF2-40B4-BE49-F238E27FC236}">
                <a16:creationId xmlns:a16="http://schemas.microsoft.com/office/drawing/2014/main" id="{CDDCE15B-DA26-786F-6A25-35E6848BBF8F}"/>
              </a:ext>
            </a:extLst>
          </p:cNvPr>
          <p:cNvGraphicFramePr>
            <a:graphicFrameLocks noGrp="1"/>
          </p:cNvGraphicFramePr>
          <p:nvPr>
            <p:extLst>
              <p:ext uri="{D42A27DB-BD31-4B8C-83A1-F6EECF244321}">
                <p14:modId xmlns:p14="http://schemas.microsoft.com/office/powerpoint/2010/main" val="1151601700"/>
              </p:ext>
            </p:extLst>
          </p:nvPr>
        </p:nvGraphicFramePr>
        <p:xfrm>
          <a:off x="8438773" y="1374362"/>
          <a:ext cx="2989443" cy="2702560"/>
        </p:xfrm>
        <a:graphic>
          <a:graphicData uri="http://schemas.openxmlformats.org/drawingml/2006/table">
            <a:tbl>
              <a:tblPr/>
              <a:tblGrid>
                <a:gridCol w="997617">
                  <a:extLst>
                    <a:ext uri="{9D8B030D-6E8A-4147-A177-3AD203B41FA5}">
                      <a16:colId xmlns:a16="http://schemas.microsoft.com/office/drawing/2014/main" val="3152794022"/>
                    </a:ext>
                  </a:extLst>
                </a:gridCol>
                <a:gridCol w="663942">
                  <a:extLst>
                    <a:ext uri="{9D8B030D-6E8A-4147-A177-3AD203B41FA5}">
                      <a16:colId xmlns:a16="http://schemas.microsoft.com/office/drawing/2014/main" val="2598960235"/>
                    </a:ext>
                  </a:extLst>
                </a:gridCol>
                <a:gridCol w="663942">
                  <a:extLst>
                    <a:ext uri="{9D8B030D-6E8A-4147-A177-3AD203B41FA5}">
                      <a16:colId xmlns:a16="http://schemas.microsoft.com/office/drawing/2014/main" val="2025559297"/>
                    </a:ext>
                  </a:extLst>
                </a:gridCol>
                <a:gridCol w="663942">
                  <a:extLst>
                    <a:ext uri="{9D8B030D-6E8A-4147-A177-3AD203B41FA5}">
                      <a16:colId xmlns:a16="http://schemas.microsoft.com/office/drawing/2014/main" val="3673498016"/>
                    </a:ext>
                  </a:extLst>
                </a:gridCol>
              </a:tblGrid>
              <a:tr h="334903">
                <a:tc>
                  <a:txBody>
                    <a:bodyPr/>
                    <a:lstStyle/>
                    <a:p>
                      <a:pPr algn="l" fontAlgn="b"/>
                      <a:endParaRPr lang="en-US" sz="1600" dirty="0">
                        <a:effectLst/>
                      </a:endParaRPr>
                    </a:p>
                  </a:txBody>
                  <a:tcPr marL="50800" marR="50800" marT="50800" marB="50800" anchor="b">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b">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zt</a:t>
                      </a:r>
                    </a:p>
                  </a:txBody>
                  <a:tcPr marL="50800" marR="50800" marT="50800" marB="50800" anchor="b">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b">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71707928"/>
                  </a:ext>
                </a:extLst>
              </a:tr>
              <a:tr h="571305">
                <a:tc>
                  <a:txBody>
                    <a:bodyPr/>
                    <a:lstStyle/>
                    <a:p>
                      <a:pPr algn="l" fontAlgn="t"/>
                      <a:r>
                        <a:rPr lang="en-US" sz="1600" dirty="0">
                          <a:effectLst/>
                        </a:rPr>
                        <a:t>True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kern="1200">
                          <a:solidFill>
                            <a:srgbClr val="000000"/>
                          </a:solidFill>
                          <a:effectLst/>
                          <a:latin typeface="Cambira"/>
                          <a:ea typeface="Cambria" panose="02040503050406030204" pitchFamily="18" charset="0"/>
                          <a:cs typeface="Calibri" panose="020F0502020204030204" pitchFamily="34" charset="0"/>
                        </a:rPr>
                        <a:t>158</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kern="1200">
                          <a:solidFill>
                            <a:srgbClr val="000000"/>
                          </a:solidFill>
                          <a:effectLst/>
                          <a:latin typeface="Cambira"/>
                          <a:ea typeface="Cambria" panose="02040503050406030204" pitchFamily="18" charset="0"/>
                          <a:cs typeface="Calibri" panose="020F0502020204030204" pitchFamily="34" charset="0"/>
                        </a:rPr>
                        <a:t>153</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kern="1200">
                          <a:solidFill>
                            <a:srgbClr val="000000"/>
                          </a:solidFill>
                          <a:effectLst/>
                          <a:latin typeface="Cambira"/>
                          <a:ea typeface="Cambria" panose="02040503050406030204" pitchFamily="18" charset="0"/>
                          <a:cs typeface="Calibri" panose="020F0502020204030204" pitchFamily="34" charset="0"/>
                        </a:rPr>
                        <a:t>157</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17528275"/>
                  </a:ext>
                </a:extLst>
              </a:tr>
              <a:tr h="571305">
                <a:tc>
                  <a:txBody>
                    <a:bodyPr/>
                    <a:lstStyle/>
                    <a:p>
                      <a:pPr algn="l" fontAlgn="t"/>
                      <a:r>
                        <a:rPr lang="en-US" sz="1600" dirty="0">
                          <a:effectLst/>
                        </a:rPr>
                        <a:t>False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2</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2</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0852812"/>
                  </a:ext>
                </a:extLst>
              </a:tr>
              <a:tr h="571305">
                <a:tc>
                  <a:txBody>
                    <a:bodyPr/>
                    <a:lstStyle/>
                    <a:p>
                      <a:pPr algn="l" fontAlgn="t"/>
                      <a:r>
                        <a:rPr lang="en-US" sz="1600" dirty="0">
                          <a:effectLst/>
                        </a:rPr>
                        <a:t>True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a:t>
                      </a:r>
                      <a:r>
                        <a:rPr lang="en-US" sz="1600" kern="1200">
                          <a:solidFill>
                            <a:srgbClr val="000000"/>
                          </a:solidFill>
                          <a:effectLst/>
                          <a:latin typeface="Cambira"/>
                          <a:ea typeface="Cambria" panose="02040503050406030204" pitchFamily="18" charset="0"/>
                          <a:cs typeface="Calibri" panose="020F0502020204030204" pitchFamily="34" charset="0"/>
                        </a:rPr>
                        <a:t>211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a:t>
                      </a:r>
                      <a:r>
                        <a:rPr lang="en-US" sz="1600" kern="1200">
                          <a:solidFill>
                            <a:srgbClr val="000000"/>
                          </a:solidFill>
                          <a:effectLst/>
                          <a:latin typeface="Cambira"/>
                          <a:ea typeface="Cambria" panose="02040503050406030204" pitchFamily="18" charset="0"/>
                          <a:cs typeface="Calibri" panose="020F0502020204030204" pitchFamily="34" charset="0"/>
                        </a:rPr>
                        <a:t>211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2</a:t>
                      </a:r>
                      <a:r>
                        <a:rPr lang="en-US" sz="1600" kern="1200" dirty="0">
                          <a:solidFill>
                            <a:srgbClr val="000000"/>
                          </a:solidFill>
                          <a:effectLst/>
                          <a:latin typeface="Cambira"/>
                          <a:ea typeface="Cambria" panose="02040503050406030204" pitchFamily="18" charset="0"/>
                          <a:cs typeface="Calibri" panose="020F0502020204030204" pitchFamily="34" charset="0"/>
                        </a:rPr>
                        <a:t>211</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64094572"/>
                  </a:ext>
                </a:extLst>
              </a:tr>
              <a:tr h="571305">
                <a:tc>
                  <a:txBody>
                    <a:bodyPr/>
                    <a:lstStyle/>
                    <a:p>
                      <a:pPr algn="l" fontAlgn="t"/>
                      <a:r>
                        <a:rPr lang="en-US" sz="1600">
                          <a:effectLst/>
                        </a:rPr>
                        <a:t>False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6</a:t>
                      </a:r>
                      <a:r>
                        <a:rPr lang="en-US" sz="1600" kern="1200">
                          <a:solidFill>
                            <a:srgbClr val="000000"/>
                          </a:solidFill>
                          <a:effectLst/>
                          <a:latin typeface="Cambira"/>
                          <a:ea typeface="Cambria" panose="02040503050406030204" pitchFamily="18" charset="0"/>
                          <a:cs typeface="Calibri" panose="020F0502020204030204" pitchFamily="34" charset="0"/>
                        </a:rPr>
                        <a:t>83</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6</a:t>
                      </a:r>
                      <a:r>
                        <a:rPr lang="en-US" sz="1600" kern="1200">
                          <a:solidFill>
                            <a:srgbClr val="000000"/>
                          </a:solidFill>
                          <a:effectLst/>
                          <a:latin typeface="Cambira"/>
                          <a:ea typeface="Cambria" panose="02040503050406030204" pitchFamily="18" charset="0"/>
                          <a:cs typeface="Calibri" panose="020F0502020204030204" pitchFamily="34" charset="0"/>
                        </a:rPr>
                        <a:t>88</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684</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516099033"/>
                  </a:ext>
                </a:extLst>
              </a:tr>
            </a:tbl>
          </a:graphicData>
        </a:graphic>
      </p:graphicFrame>
      <p:graphicFrame>
        <p:nvGraphicFramePr>
          <p:cNvPr id="12" name="Tabelle 11">
            <a:extLst>
              <a:ext uri="{FF2B5EF4-FFF2-40B4-BE49-F238E27FC236}">
                <a16:creationId xmlns:a16="http://schemas.microsoft.com/office/drawing/2014/main" id="{0D32E749-5E02-E4C3-F44B-159151BA2D3F}"/>
              </a:ext>
            </a:extLst>
          </p:cNvPr>
          <p:cNvGraphicFramePr>
            <a:graphicFrameLocks noGrp="1"/>
          </p:cNvGraphicFramePr>
          <p:nvPr>
            <p:extLst>
              <p:ext uri="{D42A27DB-BD31-4B8C-83A1-F6EECF244321}">
                <p14:modId xmlns:p14="http://schemas.microsoft.com/office/powerpoint/2010/main" val="3145242991"/>
              </p:ext>
            </p:extLst>
          </p:nvPr>
        </p:nvGraphicFramePr>
        <p:xfrm>
          <a:off x="7806087" y="4408370"/>
          <a:ext cx="3622128" cy="1665168"/>
        </p:xfrm>
        <a:graphic>
          <a:graphicData uri="http://schemas.openxmlformats.org/drawingml/2006/table">
            <a:tbl>
              <a:tblPr/>
              <a:tblGrid>
                <a:gridCol w="905532">
                  <a:extLst>
                    <a:ext uri="{9D8B030D-6E8A-4147-A177-3AD203B41FA5}">
                      <a16:colId xmlns:a16="http://schemas.microsoft.com/office/drawing/2014/main" val="3491842771"/>
                    </a:ext>
                  </a:extLst>
                </a:gridCol>
                <a:gridCol w="905532">
                  <a:extLst>
                    <a:ext uri="{9D8B030D-6E8A-4147-A177-3AD203B41FA5}">
                      <a16:colId xmlns:a16="http://schemas.microsoft.com/office/drawing/2014/main" val="377302351"/>
                    </a:ext>
                  </a:extLst>
                </a:gridCol>
                <a:gridCol w="905532">
                  <a:extLst>
                    <a:ext uri="{9D8B030D-6E8A-4147-A177-3AD203B41FA5}">
                      <a16:colId xmlns:a16="http://schemas.microsoft.com/office/drawing/2014/main" val="3246672215"/>
                    </a:ext>
                  </a:extLst>
                </a:gridCol>
                <a:gridCol w="905532">
                  <a:extLst>
                    <a:ext uri="{9D8B030D-6E8A-4147-A177-3AD203B41FA5}">
                      <a16:colId xmlns:a16="http://schemas.microsoft.com/office/drawing/2014/main" val="2277329374"/>
                    </a:ext>
                  </a:extLst>
                </a:gridCol>
              </a:tblGrid>
              <a:tr h="416292">
                <a:tc>
                  <a:txBody>
                    <a:bodyPr/>
                    <a:lstStyle/>
                    <a:p>
                      <a:pPr algn="l" fontAlgn="b"/>
                      <a:endParaRPr lang="en-US" sz="1600" dirty="0">
                        <a:effectLst/>
                      </a:endParaRPr>
                    </a:p>
                  </a:txBody>
                  <a:tcPr marL="50800" marR="50800" marT="50800" marB="50800" anchor="b">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err="1">
                          <a:effectLst/>
                        </a:rPr>
                        <a:t>zt</a:t>
                      </a:r>
                      <a:endParaRPr lang="en-US" sz="1600" dirty="0">
                        <a:effectLst/>
                      </a:endParaRP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16352485"/>
                  </a:ext>
                </a:extLst>
              </a:tr>
              <a:tr h="416292">
                <a:tc>
                  <a:txBody>
                    <a:bodyPr/>
                    <a:lstStyle/>
                    <a:p>
                      <a:pPr algn="l" fontAlgn="t"/>
                      <a:r>
                        <a:rPr lang="en-US" sz="1600" dirty="0">
                          <a:effectLst/>
                        </a:rPr>
                        <a:t>FNR</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0.8121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0.8181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0.8133</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52339031"/>
                  </a:ext>
                </a:extLst>
              </a:tr>
              <a:tr h="416292">
                <a:tc>
                  <a:txBody>
                    <a:bodyPr/>
                    <a:lstStyle/>
                    <a:p>
                      <a:pPr algn="l" fontAlgn="t"/>
                      <a:r>
                        <a:rPr lang="en-US" sz="1600" dirty="0">
                          <a:effectLst/>
                        </a:rPr>
                        <a:t>FPR</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0.0009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0.0009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0.0009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59742886"/>
                  </a:ext>
                </a:extLst>
              </a:tr>
              <a:tr h="416292">
                <a:tc>
                  <a:txBody>
                    <a:bodyPr/>
                    <a:lstStyle/>
                    <a:p>
                      <a:pPr algn="l" fontAlgn="t"/>
                      <a:r>
                        <a:rPr lang="en-US" sz="1600">
                          <a:effectLst/>
                        </a:rPr>
                        <a:t>Precision</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0.9875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0.9871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0.9874</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extLst>
                  <a:ext uri="{0D108BD9-81ED-4DB2-BD59-A6C34878D82A}">
                    <a16:rowId xmlns:a16="http://schemas.microsoft.com/office/drawing/2014/main" val="1483077425"/>
                  </a:ext>
                </a:extLst>
              </a:tr>
            </a:tbl>
          </a:graphicData>
        </a:graphic>
      </p:graphicFrame>
      <p:sp>
        <p:nvSpPr>
          <p:cNvPr id="13" name="Rechteck 12">
            <a:extLst>
              <a:ext uri="{FF2B5EF4-FFF2-40B4-BE49-F238E27FC236}">
                <a16:creationId xmlns:a16="http://schemas.microsoft.com/office/drawing/2014/main" id="{86C13C0A-A22B-7F57-C127-1C1EB1264CFB}"/>
              </a:ext>
            </a:extLst>
          </p:cNvPr>
          <p:cNvSpPr/>
          <p:nvPr/>
        </p:nvSpPr>
        <p:spPr>
          <a:xfrm>
            <a:off x="9446414" y="1374362"/>
            <a:ext cx="625642" cy="2702560"/>
          </a:xfrm>
          <a:prstGeom prst="rect">
            <a:avLst/>
          </a:prstGeom>
          <a:noFill/>
          <a:ln w="38100">
            <a:solidFill>
              <a:srgbClr val="7CA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BCF8B5CA-5D74-3E18-098E-90282BD33D88}"/>
              </a:ext>
            </a:extLst>
          </p:cNvPr>
          <p:cNvSpPr/>
          <p:nvPr/>
        </p:nvSpPr>
        <p:spPr>
          <a:xfrm>
            <a:off x="8710863" y="4408370"/>
            <a:ext cx="866183" cy="1665168"/>
          </a:xfrm>
          <a:prstGeom prst="rect">
            <a:avLst/>
          </a:prstGeom>
          <a:noFill/>
          <a:ln w="38100">
            <a:solidFill>
              <a:srgbClr val="7CA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liennummernplatzhalter 2">
            <a:extLst>
              <a:ext uri="{FF2B5EF4-FFF2-40B4-BE49-F238E27FC236}">
                <a16:creationId xmlns:a16="http://schemas.microsoft.com/office/drawing/2014/main" id="{86F71B56-0A1F-40A4-3BC2-E34801961A35}"/>
              </a:ext>
            </a:extLst>
          </p:cNvPr>
          <p:cNvSpPr>
            <a:spLocks noGrp="1"/>
          </p:cNvSpPr>
          <p:nvPr>
            <p:ph type="sldNum" sz="quarter" idx="12"/>
          </p:nvPr>
        </p:nvSpPr>
        <p:spPr/>
        <p:txBody>
          <a:bodyPr/>
          <a:lstStyle/>
          <a:p>
            <a:fld id="{0ECEC004-1F43-42CE-8D3C-5644094F210C}" type="slidenum">
              <a:rPr lang="en-US" smtClean="0"/>
              <a:t>13</a:t>
            </a:fld>
            <a:endParaRPr lang="en-US"/>
          </a:p>
        </p:txBody>
      </p:sp>
    </p:spTree>
    <p:extLst>
      <p:ext uri="{BB962C8B-B14F-4D97-AF65-F5344CB8AC3E}">
        <p14:creationId xmlns:p14="http://schemas.microsoft.com/office/powerpoint/2010/main" val="314533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dirty="0"/>
              <a:t>Parameters</a:t>
            </a:r>
          </a:p>
        </p:txBody>
      </p:sp>
      <p:pic>
        <p:nvPicPr>
          <p:cNvPr id="4" name="Picture 3">
            <a:extLst>
              <a:ext uri="{FF2B5EF4-FFF2-40B4-BE49-F238E27FC236}">
                <a16:creationId xmlns:a16="http://schemas.microsoft.com/office/drawing/2014/main" id="{FC698A79-B438-90F6-A012-65438BF022CF}"/>
              </a:ext>
            </a:extLst>
          </p:cNvPr>
          <p:cNvPicPr>
            <a:picLocks noChangeAspect="1"/>
          </p:cNvPicPr>
          <p:nvPr/>
        </p:nvPicPr>
        <p:blipFill rotWithShape="1">
          <a:blip r:embed="rId2"/>
          <a:srcRect t="1433" r="2257"/>
          <a:stretch/>
        </p:blipFill>
        <p:spPr>
          <a:xfrm>
            <a:off x="680737" y="1795510"/>
            <a:ext cx="8192096" cy="4559902"/>
          </a:xfrm>
          <a:prstGeom prst="rect">
            <a:avLst/>
          </a:prstGeom>
        </p:spPr>
      </p:pic>
      <p:sp>
        <p:nvSpPr>
          <p:cNvPr id="3" name="Foliennummernplatzhalter 2">
            <a:extLst>
              <a:ext uri="{FF2B5EF4-FFF2-40B4-BE49-F238E27FC236}">
                <a16:creationId xmlns:a16="http://schemas.microsoft.com/office/drawing/2014/main" id="{5C9EE6A4-158D-0743-24E6-783DC283802B}"/>
              </a:ext>
            </a:extLst>
          </p:cNvPr>
          <p:cNvSpPr>
            <a:spLocks noGrp="1"/>
          </p:cNvSpPr>
          <p:nvPr>
            <p:ph type="sldNum" sz="quarter" idx="12"/>
          </p:nvPr>
        </p:nvSpPr>
        <p:spPr/>
        <p:txBody>
          <a:bodyPr/>
          <a:lstStyle/>
          <a:p>
            <a:fld id="{0ECEC004-1F43-42CE-8D3C-5644094F210C}" type="slidenum">
              <a:rPr lang="en-US" smtClean="0"/>
              <a:t>14</a:t>
            </a:fld>
            <a:endParaRPr lang="en-US"/>
          </a:p>
        </p:txBody>
      </p:sp>
    </p:spTree>
    <p:extLst>
      <p:ext uri="{BB962C8B-B14F-4D97-AF65-F5344CB8AC3E}">
        <p14:creationId xmlns:p14="http://schemas.microsoft.com/office/powerpoint/2010/main" val="1533322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dirty="0"/>
              <a:t>Parameters</a:t>
            </a:r>
          </a:p>
        </p:txBody>
      </p:sp>
      <p:graphicFrame>
        <p:nvGraphicFramePr>
          <p:cNvPr id="19" name="Tabelle 18">
            <a:extLst>
              <a:ext uri="{FF2B5EF4-FFF2-40B4-BE49-F238E27FC236}">
                <a16:creationId xmlns:a16="http://schemas.microsoft.com/office/drawing/2014/main" id="{8FCEE788-6451-25BB-C5A2-14DB2FE36788}"/>
              </a:ext>
            </a:extLst>
          </p:cNvPr>
          <p:cNvGraphicFramePr>
            <a:graphicFrameLocks noGrp="1"/>
          </p:cNvGraphicFramePr>
          <p:nvPr>
            <p:extLst>
              <p:ext uri="{D42A27DB-BD31-4B8C-83A1-F6EECF244321}">
                <p14:modId xmlns:p14="http://schemas.microsoft.com/office/powerpoint/2010/main" val="3376040093"/>
              </p:ext>
            </p:extLst>
          </p:nvPr>
        </p:nvGraphicFramePr>
        <p:xfrm>
          <a:off x="8802266" y="1381838"/>
          <a:ext cx="2988000" cy="2771048"/>
        </p:xfrm>
        <a:graphic>
          <a:graphicData uri="http://schemas.openxmlformats.org/drawingml/2006/table">
            <a:tbl>
              <a:tblPr/>
              <a:tblGrid>
                <a:gridCol w="943278">
                  <a:extLst>
                    <a:ext uri="{9D8B030D-6E8A-4147-A177-3AD203B41FA5}">
                      <a16:colId xmlns:a16="http://schemas.microsoft.com/office/drawing/2014/main" val="710807399"/>
                    </a:ext>
                  </a:extLst>
                </a:gridCol>
                <a:gridCol w="681574">
                  <a:extLst>
                    <a:ext uri="{9D8B030D-6E8A-4147-A177-3AD203B41FA5}">
                      <a16:colId xmlns:a16="http://schemas.microsoft.com/office/drawing/2014/main" val="3786923185"/>
                    </a:ext>
                  </a:extLst>
                </a:gridCol>
                <a:gridCol w="681574">
                  <a:extLst>
                    <a:ext uri="{9D8B030D-6E8A-4147-A177-3AD203B41FA5}">
                      <a16:colId xmlns:a16="http://schemas.microsoft.com/office/drawing/2014/main" val="1288772759"/>
                    </a:ext>
                  </a:extLst>
                </a:gridCol>
                <a:gridCol w="681574">
                  <a:extLst>
                    <a:ext uri="{9D8B030D-6E8A-4147-A177-3AD203B41FA5}">
                      <a16:colId xmlns:a16="http://schemas.microsoft.com/office/drawing/2014/main" val="564598911"/>
                    </a:ext>
                  </a:extLst>
                </a:gridCol>
              </a:tblGrid>
              <a:tr h="277991">
                <a:tc>
                  <a:txBody>
                    <a:bodyPr/>
                    <a:lstStyle/>
                    <a:p>
                      <a:pPr algn="l" fontAlgn="b"/>
                      <a:endParaRPr lang="en-US" sz="1600" dirty="0">
                        <a:effectLst/>
                      </a:endParaRPr>
                    </a:p>
                  </a:txBody>
                  <a:tcPr marL="50800" marR="50800" marT="50800" marB="50800" anchor="b">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err="1">
                          <a:effectLst/>
                        </a:rPr>
                        <a:t>zt</a:t>
                      </a:r>
                      <a:endParaRPr lang="en-US" sz="1600" dirty="0">
                        <a:effectLst/>
                      </a:endParaRP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04075683"/>
                  </a:ext>
                </a:extLst>
              </a:tr>
              <a:tr h="606402">
                <a:tc>
                  <a:txBody>
                    <a:bodyPr/>
                    <a:lstStyle/>
                    <a:p>
                      <a:pPr algn="l" fontAlgn="t"/>
                      <a:r>
                        <a:rPr lang="en-US" sz="1600">
                          <a:effectLst/>
                        </a:rPr>
                        <a:t>True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3</a:t>
                      </a:r>
                      <a:r>
                        <a:rPr lang="en-US" sz="1600" kern="1200">
                          <a:solidFill>
                            <a:srgbClr val="000000"/>
                          </a:solidFill>
                          <a:effectLst/>
                          <a:latin typeface="Cambira"/>
                          <a:ea typeface="Cambria" panose="02040503050406030204" pitchFamily="18" charset="0"/>
                          <a:cs typeface="Calibri" panose="020F0502020204030204" pitchFamily="34" charset="0"/>
                        </a:rPr>
                        <a:t>56</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380</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316</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41041127"/>
                  </a:ext>
                </a:extLst>
              </a:tr>
              <a:tr h="606402">
                <a:tc>
                  <a:txBody>
                    <a:bodyPr/>
                    <a:lstStyle/>
                    <a:p>
                      <a:pPr algn="l" fontAlgn="t"/>
                      <a:r>
                        <a:rPr lang="en-US" sz="1600" dirty="0">
                          <a:effectLst/>
                        </a:rPr>
                        <a:t>False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105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85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spc="-20">
                          <a:effectLst/>
                          <a:latin typeface="Cambira"/>
                          <a:ea typeface="Cambria" panose="02040503050406030204" pitchFamily="18" charset="0"/>
                          <a:cs typeface="Cambria" panose="02040503050406030204" pitchFamily="18" charset="0"/>
                        </a:rPr>
                        <a:t>77</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80156837"/>
                  </a:ext>
                </a:extLst>
              </a:tr>
              <a:tr h="606402">
                <a:tc>
                  <a:txBody>
                    <a:bodyPr/>
                    <a:lstStyle/>
                    <a:p>
                      <a:pPr algn="l" fontAlgn="t"/>
                      <a:r>
                        <a:rPr lang="en-US" sz="1600" dirty="0">
                          <a:effectLst/>
                        </a:rPr>
                        <a:t>True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2108</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2128</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2136</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01010349"/>
                  </a:ext>
                </a:extLst>
              </a:tr>
              <a:tr h="606402">
                <a:tc>
                  <a:txBody>
                    <a:bodyPr/>
                    <a:lstStyle/>
                    <a:p>
                      <a:pPr algn="l" fontAlgn="t"/>
                      <a:r>
                        <a:rPr lang="en-US" sz="1600" dirty="0">
                          <a:effectLst/>
                        </a:rPr>
                        <a:t>False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4</a:t>
                      </a:r>
                      <a:r>
                        <a:rPr lang="en-US" sz="1600" kern="1200">
                          <a:solidFill>
                            <a:srgbClr val="000000"/>
                          </a:solidFill>
                          <a:effectLst/>
                          <a:latin typeface="Cambira"/>
                          <a:ea typeface="Cambria" panose="02040503050406030204" pitchFamily="18" charset="0"/>
                          <a:cs typeface="Calibri" panose="020F0502020204030204" pitchFamily="34" charset="0"/>
                        </a:rPr>
                        <a:t>85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461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525</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591151808"/>
                  </a:ext>
                </a:extLst>
              </a:tr>
            </a:tbl>
          </a:graphicData>
        </a:graphic>
      </p:graphicFrame>
      <p:graphicFrame>
        <p:nvGraphicFramePr>
          <p:cNvPr id="20" name="Tabelle 19">
            <a:extLst>
              <a:ext uri="{FF2B5EF4-FFF2-40B4-BE49-F238E27FC236}">
                <a16:creationId xmlns:a16="http://schemas.microsoft.com/office/drawing/2014/main" id="{2B5DE867-38CE-2554-1B0E-56FCCB23823B}"/>
              </a:ext>
            </a:extLst>
          </p:cNvPr>
          <p:cNvGraphicFramePr>
            <a:graphicFrameLocks noGrp="1"/>
          </p:cNvGraphicFramePr>
          <p:nvPr>
            <p:extLst>
              <p:ext uri="{D42A27DB-BD31-4B8C-83A1-F6EECF244321}">
                <p14:modId xmlns:p14="http://schemas.microsoft.com/office/powerpoint/2010/main" val="3932331075"/>
              </p:ext>
            </p:extLst>
          </p:nvPr>
        </p:nvGraphicFramePr>
        <p:xfrm>
          <a:off x="8320570" y="4444099"/>
          <a:ext cx="3469696" cy="1666800"/>
        </p:xfrm>
        <a:graphic>
          <a:graphicData uri="http://schemas.openxmlformats.org/drawingml/2006/table">
            <a:tbl>
              <a:tblPr/>
              <a:tblGrid>
                <a:gridCol w="867424">
                  <a:extLst>
                    <a:ext uri="{9D8B030D-6E8A-4147-A177-3AD203B41FA5}">
                      <a16:colId xmlns:a16="http://schemas.microsoft.com/office/drawing/2014/main" val="4150369280"/>
                    </a:ext>
                  </a:extLst>
                </a:gridCol>
                <a:gridCol w="867424">
                  <a:extLst>
                    <a:ext uri="{9D8B030D-6E8A-4147-A177-3AD203B41FA5}">
                      <a16:colId xmlns:a16="http://schemas.microsoft.com/office/drawing/2014/main" val="2249721936"/>
                    </a:ext>
                  </a:extLst>
                </a:gridCol>
                <a:gridCol w="867424">
                  <a:extLst>
                    <a:ext uri="{9D8B030D-6E8A-4147-A177-3AD203B41FA5}">
                      <a16:colId xmlns:a16="http://schemas.microsoft.com/office/drawing/2014/main" val="4135642256"/>
                    </a:ext>
                  </a:extLst>
                </a:gridCol>
                <a:gridCol w="867424">
                  <a:extLst>
                    <a:ext uri="{9D8B030D-6E8A-4147-A177-3AD203B41FA5}">
                      <a16:colId xmlns:a16="http://schemas.microsoft.com/office/drawing/2014/main" val="2304483593"/>
                    </a:ext>
                  </a:extLst>
                </a:gridCol>
              </a:tblGrid>
              <a:tr h="416700">
                <a:tc>
                  <a:txBody>
                    <a:bodyPr/>
                    <a:lstStyle/>
                    <a:p>
                      <a:pPr algn="l" fontAlgn="b"/>
                      <a:endParaRPr lang="en-US" sz="1600" dirty="0">
                        <a:effectLst/>
                      </a:endParaRP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zt</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66442277"/>
                  </a:ext>
                </a:extLst>
              </a:tr>
              <a:tr h="416700">
                <a:tc>
                  <a:txBody>
                    <a:bodyPr/>
                    <a:lstStyle/>
                    <a:p>
                      <a:pPr algn="l" fontAlgn="t"/>
                      <a:r>
                        <a:rPr lang="en-US" sz="1600">
                          <a:effectLst/>
                        </a:rPr>
                        <a:t>FNR</a:t>
                      </a: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0.5767</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0.5482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0.6243</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5192691"/>
                  </a:ext>
                </a:extLst>
              </a:tr>
              <a:tr h="416700">
                <a:tc>
                  <a:txBody>
                    <a:bodyPr/>
                    <a:lstStyle/>
                    <a:p>
                      <a:pPr algn="l" fontAlgn="t"/>
                      <a:r>
                        <a:rPr lang="en-US" sz="1600" dirty="0">
                          <a:effectLst/>
                        </a:rPr>
                        <a:t>FPR</a:t>
                      </a: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0.0474</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0.0384</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0.0348</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97842596"/>
                  </a:ext>
                </a:extLst>
              </a:tr>
              <a:tr h="416700">
                <a:tc>
                  <a:txBody>
                    <a:bodyPr/>
                    <a:lstStyle/>
                    <a:p>
                      <a:pPr algn="l" fontAlgn="t"/>
                      <a:r>
                        <a:rPr lang="en-US" sz="1600">
                          <a:effectLst/>
                        </a:rPr>
                        <a:t>Precision</a:t>
                      </a: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0.7722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0.8172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0.8041</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extLst>
                  <a:ext uri="{0D108BD9-81ED-4DB2-BD59-A6C34878D82A}">
                    <a16:rowId xmlns:a16="http://schemas.microsoft.com/office/drawing/2014/main" val="635267894"/>
                  </a:ext>
                </a:extLst>
              </a:tr>
            </a:tbl>
          </a:graphicData>
        </a:graphic>
      </p:graphicFrame>
      <p:sp>
        <p:nvSpPr>
          <p:cNvPr id="21" name="Rechteck 20">
            <a:extLst>
              <a:ext uri="{FF2B5EF4-FFF2-40B4-BE49-F238E27FC236}">
                <a16:creationId xmlns:a16="http://schemas.microsoft.com/office/drawing/2014/main" id="{25129156-236F-DE3D-E9C8-DF39013623EA}"/>
              </a:ext>
            </a:extLst>
          </p:cNvPr>
          <p:cNvSpPr/>
          <p:nvPr/>
        </p:nvSpPr>
        <p:spPr>
          <a:xfrm>
            <a:off x="9763348" y="1381838"/>
            <a:ext cx="625642" cy="2771048"/>
          </a:xfrm>
          <a:prstGeom prst="rect">
            <a:avLst/>
          </a:prstGeom>
          <a:noFill/>
          <a:ln w="38100">
            <a:solidFill>
              <a:srgbClr val="D9A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hteck 21">
            <a:extLst>
              <a:ext uri="{FF2B5EF4-FFF2-40B4-BE49-F238E27FC236}">
                <a16:creationId xmlns:a16="http://schemas.microsoft.com/office/drawing/2014/main" id="{90CAF920-8FDA-E632-FB47-7EAA4E0ECFAF}"/>
              </a:ext>
            </a:extLst>
          </p:cNvPr>
          <p:cNvSpPr/>
          <p:nvPr/>
        </p:nvSpPr>
        <p:spPr>
          <a:xfrm>
            <a:off x="9245493" y="4444099"/>
            <a:ext cx="697831" cy="1666800"/>
          </a:xfrm>
          <a:prstGeom prst="rect">
            <a:avLst/>
          </a:prstGeom>
          <a:noFill/>
          <a:ln w="38100">
            <a:solidFill>
              <a:srgbClr val="D9A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7D2B0B9C-220C-F236-EF93-8E2814E92F54}"/>
              </a:ext>
            </a:extLst>
          </p:cNvPr>
          <p:cNvPicPr>
            <a:picLocks noChangeAspect="1"/>
          </p:cNvPicPr>
          <p:nvPr/>
        </p:nvPicPr>
        <p:blipFill>
          <a:blip r:embed="rId2"/>
          <a:stretch>
            <a:fillRect/>
          </a:stretch>
        </p:blipFill>
        <p:spPr>
          <a:xfrm>
            <a:off x="476383" y="1627168"/>
            <a:ext cx="7521922" cy="4483731"/>
          </a:xfrm>
          <a:prstGeom prst="rect">
            <a:avLst/>
          </a:prstGeom>
        </p:spPr>
      </p:pic>
      <p:sp>
        <p:nvSpPr>
          <p:cNvPr id="27" name="Rechteck 26">
            <a:extLst>
              <a:ext uri="{FF2B5EF4-FFF2-40B4-BE49-F238E27FC236}">
                <a16:creationId xmlns:a16="http://schemas.microsoft.com/office/drawing/2014/main" id="{10965C7F-6702-AA3A-4170-0D4F6F968477}"/>
              </a:ext>
            </a:extLst>
          </p:cNvPr>
          <p:cNvSpPr/>
          <p:nvPr/>
        </p:nvSpPr>
        <p:spPr>
          <a:xfrm>
            <a:off x="5187912" y="5249750"/>
            <a:ext cx="607388" cy="279304"/>
          </a:xfrm>
          <a:prstGeom prst="rect">
            <a:avLst/>
          </a:prstGeom>
          <a:noFill/>
          <a:ln w="38100">
            <a:solidFill>
              <a:srgbClr val="D9A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hteck 27">
            <a:extLst>
              <a:ext uri="{FF2B5EF4-FFF2-40B4-BE49-F238E27FC236}">
                <a16:creationId xmlns:a16="http://schemas.microsoft.com/office/drawing/2014/main" id="{04316DCD-2DCC-F4EE-EF3C-619A8EF9128A}"/>
              </a:ext>
            </a:extLst>
          </p:cNvPr>
          <p:cNvSpPr/>
          <p:nvPr/>
        </p:nvSpPr>
        <p:spPr>
          <a:xfrm>
            <a:off x="4217946" y="5123270"/>
            <a:ext cx="932129" cy="407095"/>
          </a:xfrm>
          <a:prstGeom prst="rect">
            <a:avLst/>
          </a:prstGeom>
          <a:noFill/>
          <a:ln w="38100">
            <a:solidFill>
              <a:srgbClr val="D9A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hteck 31">
            <a:extLst>
              <a:ext uri="{FF2B5EF4-FFF2-40B4-BE49-F238E27FC236}">
                <a16:creationId xmlns:a16="http://schemas.microsoft.com/office/drawing/2014/main" id="{012ED3F8-535C-CCDE-27A5-95311BF3A819}"/>
              </a:ext>
            </a:extLst>
          </p:cNvPr>
          <p:cNvSpPr/>
          <p:nvPr/>
        </p:nvSpPr>
        <p:spPr>
          <a:xfrm>
            <a:off x="3312983" y="4745186"/>
            <a:ext cx="865806" cy="785179"/>
          </a:xfrm>
          <a:prstGeom prst="rect">
            <a:avLst/>
          </a:prstGeom>
          <a:noFill/>
          <a:ln w="38100">
            <a:solidFill>
              <a:srgbClr val="D9A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hteck 32">
            <a:extLst>
              <a:ext uri="{FF2B5EF4-FFF2-40B4-BE49-F238E27FC236}">
                <a16:creationId xmlns:a16="http://schemas.microsoft.com/office/drawing/2014/main" id="{FEDBF0C2-3C1B-D978-B9E8-BCAC199FE3FE}"/>
              </a:ext>
            </a:extLst>
          </p:cNvPr>
          <p:cNvSpPr/>
          <p:nvPr/>
        </p:nvSpPr>
        <p:spPr>
          <a:xfrm>
            <a:off x="2669062" y="5116964"/>
            <a:ext cx="215931" cy="407095"/>
          </a:xfrm>
          <a:prstGeom prst="rect">
            <a:avLst/>
          </a:prstGeom>
          <a:noFill/>
          <a:ln w="38100">
            <a:solidFill>
              <a:srgbClr val="D9A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liennummernplatzhalter 2">
            <a:extLst>
              <a:ext uri="{FF2B5EF4-FFF2-40B4-BE49-F238E27FC236}">
                <a16:creationId xmlns:a16="http://schemas.microsoft.com/office/drawing/2014/main" id="{4E88DC15-A70F-D70D-5D8B-390F0A00E7CC}"/>
              </a:ext>
            </a:extLst>
          </p:cNvPr>
          <p:cNvSpPr>
            <a:spLocks noGrp="1"/>
          </p:cNvSpPr>
          <p:nvPr>
            <p:ph type="sldNum" sz="quarter" idx="12"/>
          </p:nvPr>
        </p:nvSpPr>
        <p:spPr/>
        <p:txBody>
          <a:bodyPr/>
          <a:lstStyle/>
          <a:p>
            <a:fld id="{0ECEC004-1F43-42CE-8D3C-5644094F210C}" type="slidenum">
              <a:rPr lang="en-US" smtClean="0"/>
              <a:t>15</a:t>
            </a:fld>
            <a:endParaRPr lang="en-US"/>
          </a:p>
        </p:txBody>
      </p:sp>
    </p:spTree>
    <p:extLst>
      <p:ext uri="{BB962C8B-B14F-4D97-AF65-F5344CB8AC3E}">
        <p14:creationId xmlns:p14="http://schemas.microsoft.com/office/powerpoint/2010/main" val="185458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7" grpId="0" animBg="1"/>
      <p:bldP spid="28" grpId="0" animBg="1"/>
      <p:bldP spid="32" grpId="0" animBg="1"/>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graphicFrame>
        <p:nvGraphicFramePr>
          <p:cNvPr id="3" name="Tabelle 2">
            <a:extLst>
              <a:ext uri="{FF2B5EF4-FFF2-40B4-BE49-F238E27FC236}">
                <a16:creationId xmlns:a16="http://schemas.microsoft.com/office/drawing/2014/main" id="{9BA5A9E8-2D04-497F-06AD-3B2057844054}"/>
              </a:ext>
            </a:extLst>
          </p:cNvPr>
          <p:cNvGraphicFramePr>
            <a:graphicFrameLocks noGrp="1"/>
          </p:cNvGraphicFramePr>
          <p:nvPr>
            <p:extLst>
              <p:ext uri="{D42A27DB-BD31-4B8C-83A1-F6EECF244321}">
                <p14:modId xmlns:p14="http://schemas.microsoft.com/office/powerpoint/2010/main" val="3110731321"/>
              </p:ext>
            </p:extLst>
          </p:nvPr>
        </p:nvGraphicFramePr>
        <p:xfrm>
          <a:off x="8312286" y="2732253"/>
          <a:ext cx="3469696" cy="1666800"/>
        </p:xfrm>
        <a:graphic>
          <a:graphicData uri="http://schemas.openxmlformats.org/drawingml/2006/table">
            <a:tbl>
              <a:tblPr/>
              <a:tblGrid>
                <a:gridCol w="867424">
                  <a:extLst>
                    <a:ext uri="{9D8B030D-6E8A-4147-A177-3AD203B41FA5}">
                      <a16:colId xmlns:a16="http://schemas.microsoft.com/office/drawing/2014/main" val="4150369280"/>
                    </a:ext>
                  </a:extLst>
                </a:gridCol>
                <a:gridCol w="867424">
                  <a:extLst>
                    <a:ext uri="{9D8B030D-6E8A-4147-A177-3AD203B41FA5}">
                      <a16:colId xmlns:a16="http://schemas.microsoft.com/office/drawing/2014/main" val="2249721936"/>
                    </a:ext>
                  </a:extLst>
                </a:gridCol>
                <a:gridCol w="867424">
                  <a:extLst>
                    <a:ext uri="{9D8B030D-6E8A-4147-A177-3AD203B41FA5}">
                      <a16:colId xmlns:a16="http://schemas.microsoft.com/office/drawing/2014/main" val="4135642256"/>
                    </a:ext>
                  </a:extLst>
                </a:gridCol>
                <a:gridCol w="867424">
                  <a:extLst>
                    <a:ext uri="{9D8B030D-6E8A-4147-A177-3AD203B41FA5}">
                      <a16:colId xmlns:a16="http://schemas.microsoft.com/office/drawing/2014/main" val="2304483593"/>
                    </a:ext>
                  </a:extLst>
                </a:gridCol>
              </a:tblGrid>
              <a:tr h="416700">
                <a:tc>
                  <a:txBody>
                    <a:bodyPr/>
                    <a:lstStyle/>
                    <a:p>
                      <a:pPr algn="l" fontAlgn="b"/>
                      <a:endParaRPr lang="en-US" sz="1600" dirty="0">
                        <a:effectLst/>
                      </a:endParaRP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zt</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66442277"/>
                  </a:ext>
                </a:extLst>
              </a:tr>
              <a:tr h="416700">
                <a:tc>
                  <a:txBody>
                    <a:bodyPr/>
                    <a:lstStyle/>
                    <a:p>
                      <a:pPr algn="l" fontAlgn="t"/>
                      <a:r>
                        <a:rPr lang="en-US" sz="1600">
                          <a:effectLst/>
                        </a:rPr>
                        <a:t>FNR</a:t>
                      </a: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0.5767</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0.5482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0.6243</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5192691"/>
                  </a:ext>
                </a:extLst>
              </a:tr>
              <a:tr h="416700">
                <a:tc>
                  <a:txBody>
                    <a:bodyPr/>
                    <a:lstStyle/>
                    <a:p>
                      <a:pPr algn="l" fontAlgn="t"/>
                      <a:r>
                        <a:rPr lang="en-US" sz="1600" dirty="0">
                          <a:effectLst/>
                        </a:rPr>
                        <a:t>FPR</a:t>
                      </a: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0.0474</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0.0384</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0.0348</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97842596"/>
                  </a:ext>
                </a:extLst>
              </a:tr>
              <a:tr h="416700">
                <a:tc>
                  <a:txBody>
                    <a:bodyPr/>
                    <a:lstStyle/>
                    <a:p>
                      <a:pPr algn="l" fontAlgn="t"/>
                      <a:r>
                        <a:rPr lang="en-US" sz="1600">
                          <a:effectLst/>
                        </a:rPr>
                        <a:t>Precision</a:t>
                      </a: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0.7722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0.8172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0.8041</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extLst>
                  <a:ext uri="{0D108BD9-81ED-4DB2-BD59-A6C34878D82A}">
                    <a16:rowId xmlns:a16="http://schemas.microsoft.com/office/drawing/2014/main" val="635267894"/>
                  </a:ext>
                </a:extLst>
              </a:tr>
            </a:tbl>
          </a:graphicData>
        </a:graphic>
      </p:graphicFrame>
      <p:graphicFrame>
        <p:nvGraphicFramePr>
          <p:cNvPr id="8" name="Tabelle 7">
            <a:extLst>
              <a:ext uri="{FF2B5EF4-FFF2-40B4-BE49-F238E27FC236}">
                <a16:creationId xmlns:a16="http://schemas.microsoft.com/office/drawing/2014/main" id="{A3F89A84-395D-1F53-2428-7D2A6FEFC126}"/>
              </a:ext>
            </a:extLst>
          </p:cNvPr>
          <p:cNvGraphicFramePr>
            <a:graphicFrameLocks noGrp="1"/>
          </p:cNvGraphicFramePr>
          <p:nvPr>
            <p:extLst>
              <p:ext uri="{D42A27DB-BD31-4B8C-83A1-F6EECF244321}">
                <p14:modId xmlns:p14="http://schemas.microsoft.com/office/powerpoint/2010/main" val="2662923758"/>
              </p:ext>
            </p:extLst>
          </p:nvPr>
        </p:nvGraphicFramePr>
        <p:xfrm>
          <a:off x="4384500" y="2752809"/>
          <a:ext cx="3622128" cy="1665168"/>
        </p:xfrm>
        <a:graphic>
          <a:graphicData uri="http://schemas.openxmlformats.org/drawingml/2006/table">
            <a:tbl>
              <a:tblPr/>
              <a:tblGrid>
                <a:gridCol w="905532">
                  <a:extLst>
                    <a:ext uri="{9D8B030D-6E8A-4147-A177-3AD203B41FA5}">
                      <a16:colId xmlns:a16="http://schemas.microsoft.com/office/drawing/2014/main" val="3491842771"/>
                    </a:ext>
                  </a:extLst>
                </a:gridCol>
                <a:gridCol w="905532">
                  <a:extLst>
                    <a:ext uri="{9D8B030D-6E8A-4147-A177-3AD203B41FA5}">
                      <a16:colId xmlns:a16="http://schemas.microsoft.com/office/drawing/2014/main" val="377302351"/>
                    </a:ext>
                  </a:extLst>
                </a:gridCol>
                <a:gridCol w="905532">
                  <a:extLst>
                    <a:ext uri="{9D8B030D-6E8A-4147-A177-3AD203B41FA5}">
                      <a16:colId xmlns:a16="http://schemas.microsoft.com/office/drawing/2014/main" val="3246672215"/>
                    </a:ext>
                  </a:extLst>
                </a:gridCol>
                <a:gridCol w="905532">
                  <a:extLst>
                    <a:ext uri="{9D8B030D-6E8A-4147-A177-3AD203B41FA5}">
                      <a16:colId xmlns:a16="http://schemas.microsoft.com/office/drawing/2014/main" val="2277329374"/>
                    </a:ext>
                  </a:extLst>
                </a:gridCol>
              </a:tblGrid>
              <a:tr h="416292">
                <a:tc>
                  <a:txBody>
                    <a:bodyPr/>
                    <a:lstStyle/>
                    <a:p>
                      <a:pPr algn="l" fontAlgn="b"/>
                      <a:endParaRPr lang="en-US" sz="1600" dirty="0">
                        <a:effectLst/>
                      </a:endParaRPr>
                    </a:p>
                  </a:txBody>
                  <a:tcPr marL="50800" marR="50800" marT="50800" marB="50800" anchor="b">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err="1">
                          <a:effectLst/>
                        </a:rPr>
                        <a:t>zt</a:t>
                      </a:r>
                      <a:endParaRPr lang="en-US" sz="1600" dirty="0">
                        <a:effectLst/>
                      </a:endParaRP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16352485"/>
                  </a:ext>
                </a:extLst>
              </a:tr>
              <a:tr h="416292">
                <a:tc>
                  <a:txBody>
                    <a:bodyPr/>
                    <a:lstStyle/>
                    <a:p>
                      <a:pPr algn="l" fontAlgn="t"/>
                      <a:r>
                        <a:rPr lang="en-US" sz="1600" dirty="0">
                          <a:effectLst/>
                        </a:rPr>
                        <a:t>FNR</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0.8121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0.8181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0.8133</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52339031"/>
                  </a:ext>
                </a:extLst>
              </a:tr>
              <a:tr h="416292">
                <a:tc>
                  <a:txBody>
                    <a:bodyPr/>
                    <a:lstStyle/>
                    <a:p>
                      <a:pPr algn="l" fontAlgn="t"/>
                      <a:r>
                        <a:rPr lang="en-US" sz="1600" dirty="0">
                          <a:effectLst/>
                        </a:rPr>
                        <a:t>FPR</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0.0009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0.0009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0.0009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59742886"/>
                  </a:ext>
                </a:extLst>
              </a:tr>
              <a:tr h="416292">
                <a:tc>
                  <a:txBody>
                    <a:bodyPr/>
                    <a:lstStyle/>
                    <a:p>
                      <a:pPr algn="l" fontAlgn="t"/>
                      <a:r>
                        <a:rPr lang="en-US" sz="1600">
                          <a:effectLst/>
                        </a:rPr>
                        <a:t>Precision</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0.9875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0.9871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0.9874</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extLst>
                  <a:ext uri="{0D108BD9-81ED-4DB2-BD59-A6C34878D82A}">
                    <a16:rowId xmlns:a16="http://schemas.microsoft.com/office/drawing/2014/main" val="1483077425"/>
                  </a:ext>
                </a:extLst>
              </a:tr>
            </a:tbl>
          </a:graphicData>
        </a:graphic>
      </p:graphicFrame>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dirty="0"/>
              <a:t>Which normalization method is the best?</a:t>
            </a:r>
          </a:p>
        </p:txBody>
      </p:sp>
      <p:graphicFrame>
        <p:nvGraphicFramePr>
          <p:cNvPr id="4" name="Tabelle 3">
            <a:extLst>
              <a:ext uri="{FF2B5EF4-FFF2-40B4-BE49-F238E27FC236}">
                <a16:creationId xmlns:a16="http://schemas.microsoft.com/office/drawing/2014/main" id="{BE6AC464-E520-D3F3-4A58-F6F6A4FDB177}"/>
              </a:ext>
            </a:extLst>
          </p:cNvPr>
          <p:cNvGraphicFramePr>
            <a:graphicFrameLocks noGrp="1"/>
          </p:cNvGraphicFramePr>
          <p:nvPr>
            <p:extLst>
              <p:ext uri="{D42A27DB-BD31-4B8C-83A1-F6EECF244321}">
                <p14:modId xmlns:p14="http://schemas.microsoft.com/office/powerpoint/2010/main" val="208453563"/>
              </p:ext>
            </p:extLst>
          </p:nvPr>
        </p:nvGraphicFramePr>
        <p:xfrm>
          <a:off x="766281" y="2751177"/>
          <a:ext cx="3312561" cy="1666800"/>
        </p:xfrm>
        <a:graphic>
          <a:graphicData uri="http://schemas.openxmlformats.org/drawingml/2006/table">
            <a:tbl>
              <a:tblPr/>
              <a:tblGrid>
                <a:gridCol w="918681">
                  <a:extLst>
                    <a:ext uri="{9D8B030D-6E8A-4147-A177-3AD203B41FA5}">
                      <a16:colId xmlns:a16="http://schemas.microsoft.com/office/drawing/2014/main" val="3064136995"/>
                    </a:ext>
                  </a:extLst>
                </a:gridCol>
                <a:gridCol w="797960">
                  <a:extLst>
                    <a:ext uri="{9D8B030D-6E8A-4147-A177-3AD203B41FA5}">
                      <a16:colId xmlns:a16="http://schemas.microsoft.com/office/drawing/2014/main" val="2772395114"/>
                    </a:ext>
                  </a:extLst>
                </a:gridCol>
                <a:gridCol w="797960">
                  <a:extLst>
                    <a:ext uri="{9D8B030D-6E8A-4147-A177-3AD203B41FA5}">
                      <a16:colId xmlns:a16="http://schemas.microsoft.com/office/drawing/2014/main" val="679467396"/>
                    </a:ext>
                  </a:extLst>
                </a:gridCol>
                <a:gridCol w="797960">
                  <a:extLst>
                    <a:ext uri="{9D8B030D-6E8A-4147-A177-3AD203B41FA5}">
                      <a16:colId xmlns:a16="http://schemas.microsoft.com/office/drawing/2014/main" val="3433524491"/>
                    </a:ext>
                  </a:extLst>
                </a:gridCol>
              </a:tblGrid>
              <a:tr h="416700">
                <a:tc>
                  <a:txBody>
                    <a:bodyPr/>
                    <a:lstStyle/>
                    <a:p>
                      <a:pPr algn="l" fontAlgn="b"/>
                      <a:endParaRPr lang="en-US" sz="1600">
                        <a:effectLst/>
                      </a:endParaRPr>
                    </a:p>
                  </a:txBody>
                  <a:tcPr marL="50800" marR="50800" marT="50800" marB="50800" anchor="b">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zt</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4680889"/>
                  </a:ext>
                </a:extLst>
              </a:tr>
              <a:tr h="416700">
                <a:tc>
                  <a:txBody>
                    <a:bodyPr/>
                    <a:lstStyle/>
                    <a:p>
                      <a:pPr algn="l" fontAlgn="t"/>
                      <a:r>
                        <a:rPr lang="en-US" sz="1600" dirty="0">
                          <a:effectLst/>
                        </a:rPr>
                        <a:t>FNR</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0.6421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0.6492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0.6409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5231827"/>
                  </a:ext>
                </a:extLst>
              </a:tr>
              <a:tr h="416700">
                <a:tc>
                  <a:txBody>
                    <a:bodyPr/>
                    <a:lstStyle/>
                    <a:p>
                      <a:pPr algn="l" fontAlgn="t"/>
                      <a:r>
                        <a:rPr lang="en-US" sz="1600">
                          <a:effectLst/>
                        </a:rPr>
                        <a:t>FPR</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0.0289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0.0235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0.0294</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15090195"/>
                  </a:ext>
                </a:extLst>
              </a:tr>
              <a:tr h="416700">
                <a:tc>
                  <a:txBody>
                    <a:bodyPr/>
                    <a:lstStyle/>
                    <a:p>
                      <a:pPr algn="l" fontAlgn="t"/>
                      <a:r>
                        <a:rPr lang="en-US" sz="1600" dirty="0">
                          <a:effectLst/>
                        </a:rPr>
                        <a:t>Precision</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0.8247</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0.8501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0.8229</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extLst>
                  <a:ext uri="{0D108BD9-81ED-4DB2-BD59-A6C34878D82A}">
                    <a16:rowId xmlns:a16="http://schemas.microsoft.com/office/drawing/2014/main" val="93837745"/>
                  </a:ext>
                </a:extLst>
              </a:tr>
            </a:tbl>
          </a:graphicData>
        </a:graphic>
      </p:graphicFrame>
      <p:sp>
        <p:nvSpPr>
          <p:cNvPr id="6" name="Textfeld 5">
            <a:extLst>
              <a:ext uri="{FF2B5EF4-FFF2-40B4-BE49-F238E27FC236}">
                <a16:creationId xmlns:a16="http://schemas.microsoft.com/office/drawing/2014/main" id="{C87618A0-C6FD-093C-C623-EB96B18AEC19}"/>
              </a:ext>
            </a:extLst>
          </p:cNvPr>
          <p:cNvSpPr txBox="1"/>
          <p:nvPr/>
        </p:nvSpPr>
        <p:spPr>
          <a:xfrm>
            <a:off x="766281" y="2270588"/>
            <a:ext cx="3621600" cy="461665"/>
          </a:xfrm>
          <a:prstGeom prst="rect">
            <a:avLst/>
          </a:prstGeom>
          <a:noFill/>
        </p:spPr>
        <p:txBody>
          <a:bodyPr wrap="square" rtlCol="0">
            <a:spAutoFit/>
          </a:bodyPr>
          <a:lstStyle/>
          <a:p>
            <a:r>
              <a:rPr lang="en-US" sz="2400" dirty="0"/>
              <a:t>Global shift rates</a:t>
            </a:r>
          </a:p>
        </p:txBody>
      </p:sp>
      <p:sp>
        <p:nvSpPr>
          <p:cNvPr id="9" name="Textfeld 8">
            <a:extLst>
              <a:ext uri="{FF2B5EF4-FFF2-40B4-BE49-F238E27FC236}">
                <a16:creationId xmlns:a16="http://schemas.microsoft.com/office/drawing/2014/main" id="{A2D4A884-EB72-C77C-ACE5-147646D0CE9D}"/>
              </a:ext>
            </a:extLst>
          </p:cNvPr>
          <p:cNvSpPr txBox="1"/>
          <p:nvPr/>
        </p:nvSpPr>
        <p:spPr>
          <a:xfrm>
            <a:off x="4387881" y="2239093"/>
            <a:ext cx="3621600" cy="461665"/>
          </a:xfrm>
          <a:prstGeom prst="rect">
            <a:avLst/>
          </a:prstGeom>
          <a:noFill/>
        </p:spPr>
        <p:txBody>
          <a:bodyPr wrap="square" rtlCol="0">
            <a:spAutoFit/>
          </a:bodyPr>
          <a:lstStyle/>
          <a:p>
            <a:r>
              <a:rPr lang="en-US" sz="2400" dirty="0"/>
              <a:t>K-means rates</a:t>
            </a:r>
          </a:p>
        </p:txBody>
      </p:sp>
      <p:sp>
        <p:nvSpPr>
          <p:cNvPr id="12" name="Textfeld 11">
            <a:extLst>
              <a:ext uri="{FF2B5EF4-FFF2-40B4-BE49-F238E27FC236}">
                <a16:creationId xmlns:a16="http://schemas.microsoft.com/office/drawing/2014/main" id="{BE4D86B0-7D2F-6844-2430-1862DD1F62A5}"/>
              </a:ext>
            </a:extLst>
          </p:cNvPr>
          <p:cNvSpPr txBox="1"/>
          <p:nvPr/>
        </p:nvSpPr>
        <p:spPr>
          <a:xfrm>
            <a:off x="8160382" y="2239092"/>
            <a:ext cx="3621600" cy="461665"/>
          </a:xfrm>
          <a:prstGeom prst="rect">
            <a:avLst/>
          </a:prstGeom>
          <a:noFill/>
        </p:spPr>
        <p:txBody>
          <a:bodyPr wrap="square" rtlCol="0">
            <a:spAutoFit/>
          </a:bodyPr>
          <a:lstStyle/>
          <a:p>
            <a:r>
              <a:rPr lang="en-US" sz="2400" dirty="0"/>
              <a:t>Parameters rates</a:t>
            </a:r>
          </a:p>
        </p:txBody>
      </p:sp>
      <p:sp>
        <p:nvSpPr>
          <p:cNvPr id="5" name="Rechteck 4">
            <a:extLst>
              <a:ext uri="{FF2B5EF4-FFF2-40B4-BE49-F238E27FC236}">
                <a16:creationId xmlns:a16="http://schemas.microsoft.com/office/drawing/2014/main" id="{E297538E-EC0A-1746-1733-B72241A0F0B1}"/>
              </a:ext>
            </a:extLst>
          </p:cNvPr>
          <p:cNvSpPr/>
          <p:nvPr/>
        </p:nvSpPr>
        <p:spPr>
          <a:xfrm>
            <a:off x="5313058" y="2759496"/>
            <a:ext cx="851043" cy="1666800"/>
          </a:xfrm>
          <a:prstGeom prst="rect">
            <a:avLst/>
          </a:prstGeom>
          <a:noFill/>
          <a:ln w="38100">
            <a:solidFill>
              <a:srgbClr val="D9A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53CAC40E-191A-6A12-3EE1-9C83631C8F89}"/>
              </a:ext>
            </a:extLst>
          </p:cNvPr>
          <p:cNvSpPr/>
          <p:nvPr/>
        </p:nvSpPr>
        <p:spPr>
          <a:xfrm>
            <a:off x="10047134" y="2720023"/>
            <a:ext cx="851043" cy="1666800"/>
          </a:xfrm>
          <a:prstGeom prst="rect">
            <a:avLst/>
          </a:prstGeom>
          <a:noFill/>
          <a:ln w="38100">
            <a:solidFill>
              <a:srgbClr val="D9A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E40B39CA-7DB5-0BB1-0E49-D8E825A17C62}"/>
              </a:ext>
            </a:extLst>
          </p:cNvPr>
          <p:cNvSpPr/>
          <p:nvPr/>
        </p:nvSpPr>
        <p:spPr>
          <a:xfrm>
            <a:off x="2475096" y="2759496"/>
            <a:ext cx="851043" cy="1666800"/>
          </a:xfrm>
          <a:prstGeom prst="rect">
            <a:avLst/>
          </a:prstGeom>
          <a:noFill/>
          <a:ln w="38100">
            <a:solidFill>
              <a:srgbClr val="D9A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D86CC7F3-17AD-8CD1-CC61-01293A8D6436}"/>
              </a:ext>
            </a:extLst>
          </p:cNvPr>
          <p:cNvSpPr txBox="1"/>
          <p:nvPr/>
        </p:nvSpPr>
        <p:spPr>
          <a:xfrm>
            <a:off x="6946299" y="5291191"/>
            <a:ext cx="3390472" cy="830997"/>
          </a:xfrm>
          <a:prstGeom prst="rect">
            <a:avLst/>
          </a:prstGeom>
          <a:noFill/>
        </p:spPr>
        <p:txBody>
          <a:bodyPr wrap="square" rtlCol="0">
            <a:spAutoFit/>
          </a:bodyPr>
          <a:lstStyle/>
          <a:p>
            <a:r>
              <a:rPr lang="en-US" sz="2400" dirty="0">
                <a:sym typeface="Wingdings" panose="05000000000000000000" pitchFamily="2" charset="2"/>
              </a:rPr>
              <a:t> z-Transformation/ Mean-Value-Method</a:t>
            </a:r>
            <a:endParaRPr lang="en-US" sz="2400" dirty="0"/>
          </a:p>
        </p:txBody>
      </p:sp>
      <p:sp>
        <p:nvSpPr>
          <p:cNvPr id="11" name="Foliennummernplatzhalter 10">
            <a:extLst>
              <a:ext uri="{FF2B5EF4-FFF2-40B4-BE49-F238E27FC236}">
                <a16:creationId xmlns:a16="http://schemas.microsoft.com/office/drawing/2014/main" id="{38A93F04-7A27-F9D9-8047-C7250F54CCA3}"/>
              </a:ext>
            </a:extLst>
          </p:cNvPr>
          <p:cNvSpPr>
            <a:spLocks noGrp="1"/>
          </p:cNvSpPr>
          <p:nvPr>
            <p:ph type="sldNum" sz="quarter" idx="12"/>
          </p:nvPr>
        </p:nvSpPr>
        <p:spPr/>
        <p:txBody>
          <a:bodyPr/>
          <a:lstStyle/>
          <a:p>
            <a:fld id="{0ECEC004-1F43-42CE-8D3C-5644094F210C}" type="slidenum">
              <a:rPr lang="en-US" smtClean="0"/>
              <a:t>16</a:t>
            </a:fld>
            <a:endParaRPr lang="en-US"/>
          </a:p>
        </p:txBody>
      </p:sp>
    </p:spTree>
    <p:extLst>
      <p:ext uri="{BB962C8B-B14F-4D97-AF65-F5344CB8AC3E}">
        <p14:creationId xmlns:p14="http://schemas.microsoft.com/office/powerpoint/2010/main" val="174167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graphicFrame>
        <p:nvGraphicFramePr>
          <p:cNvPr id="16" name="Tabelle 15">
            <a:extLst>
              <a:ext uri="{FF2B5EF4-FFF2-40B4-BE49-F238E27FC236}">
                <a16:creationId xmlns:a16="http://schemas.microsoft.com/office/drawing/2014/main" id="{01546A34-4782-76C3-8D9B-58E93D7EB759}"/>
              </a:ext>
            </a:extLst>
          </p:cNvPr>
          <p:cNvGraphicFramePr>
            <a:graphicFrameLocks noGrp="1"/>
          </p:cNvGraphicFramePr>
          <p:nvPr>
            <p:extLst>
              <p:ext uri="{D42A27DB-BD31-4B8C-83A1-F6EECF244321}">
                <p14:modId xmlns:p14="http://schemas.microsoft.com/office/powerpoint/2010/main" val="1248481105"/>
              </p:ext>
            </p:extLst>
          </p:nvPr>
        </p:nvGraphicFramePr>
        <p:xfrm>
          <a:off x="8312286" y="2732253"/>
          <a:ext cx="3469696" cy="1666800"/>
        </p:xfrm>
        <a:graphic>
          <a:graphicData uri="http://schemas.openxmlformats.org/drawingml/2006/table">
            <a:tbl>
              <a:tblPr/>
              <a:tblGrid>
                <a:gridCol w="867424">
                  <a:extLst>
                    <a:ext uri="{9D8B030D-6E8A-4147-A177-3AD203B41FA5}">
                      <a16:colId xmlns:a16="http://schemas.microsoft.com/office/drawing/2014/main" val="4150369280"/>
                    </a:ext>
                  </a:extLst>
                </a:gridCol>
                <a:gridCol w="867424">
                  <a:extLst>
                    <a:ext uri="{9D8B030D-6E8A-4147-A177-3AD203B41FA5}">
                      <a16:colId xmlns:a16="http://schemas.microsoft.com/office/drawing/2014/main" val="2249721936"/>
                    </a:ext>
                  </a:extLst>
                </a:gridCol>
                <a:gridCol w="867424">
                  <a:extLst>
                    <a:ext uri="{9D8B030D-6E8A-4147-A177-3AD203B41FA5}">
                      <a16:colId xmlns:a16="http://schemas.microsoft.com/office/drawing/2014/main" val="4135642256"/>
                    </a:ext>
                  </a:extLst>
                </a:gridCol>
                <a:gridCol w="867424">
                  <a:extLst>
                    <a:ext uri="{9D8B030D-6E8A-4147-A177-3AD203B41FA5}">
                      <a16:colId xmlns:a16="http://schemas.microsoft.com/office/drawing/2014/main" val="2304483593"/>
                    </a:ext>
                  </a:extLst>
                </a:gridCol>
              </a:tblGrid>
              <a:tr h="416700">
                <a:tc>
                  <a:txBody>
                    <a:bodyPr/>
                    <a:lstStyle/>
                    <a:p>
                      <a:pPr algn="l" fontAlgn="b"/>
                      <a:endParaRPr lang="en-US" sz="1600" dirty="0">
                        <a:effectLst/>
                      </a:endParaRP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zt</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66442277"/>
                  </a:ext>
                </a:extLst>
              </a:tr>
              <a:tr h="416700">
                <a:tc>
                  <a:txBody>
                    <a:bodyPr/>
                    <a:lstStyle/>
                    <a:p>
                      <a:pPr algn="l" fontAlgn="t"/>
                      <a:r>
                        <a:rPr lang="en-US" sz="1600">
                          <a:effectLst/>
                        </a:rPr>
                        <a:t>FNR</a:t>
                      </a: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0.5767</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0.5482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0.6243</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5192691"/>
                  </a:ext>
                </a:extLst>
              </a:tr>
              <a:tr h="416700">
                <a:tc>
                  <a:txBody>
                    <a:bodyPr/>
                    <a:lstStyle/>
                    <a:p>
                      <a:pPr algn="l" fontAlgn="t"/>
                      <a:r>
                        <a:rPr lang="en-US" sz="1600" dirty="0">
                          <a:effectLst/>
                        </a:rPr>
                        <a:t>FPR</a:t>
                      </a: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0.0474</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0.0384</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0.0348</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97842596"/>
                  </a:ext>
                </a:extLst>
              </a:tr>
              <a:tr h="416700">
                <a:tc>
                  <a:txBody>
                    <a:bodyPr/>
                    <a:lstStyle/>
                    <a:p>
                      <a:pPr algn="l" fontAlgn="t"/>
                      <a:r>
                        <a:rPr lang="en-US" sz="1600">
                          <a:effectLst/>
                        </a:rPr>
                        <a:t>Precision</a:t>
                      </a:r>
                    </a:p>
                  </a:txBody>
                  <a:tcPr marL="50800" marR="50800" marT="50800" marB="50800"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0.7722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0.8172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0.8041</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extLst>
                  <a:ext uri="{0D108BD9-81ED-4DB2-BD59-A6C34878D82A}">
                    <a16:rowId xmlns:a16="http://schemas.microsoft.com/office/drawing/2014/main" val="635267894"/>
                  </a:ext>
                </a:extLst>
              </a:tr>
            </a:tbl>
          </a:graphicData>
        </a:graphic>
      </p:graphicFrame>
      <p:graphicFrame>
        <p:nvGraphicFramePr>
          <p:cNvPr id="17" name="Tabelle 16">
            <a:extLst>
              <a:ext uri="{FF2B5EF4-FFF2-40B4-BE49-F238E27FC236}">
                <a16:creationId xmlns:a16="http://schemas.microsoft.com/office/drawing/2014/main" id="{14EF2528-E7EE-F439-FCF3-10A6E5DF6223}"/>
              </a:ext>
            </a:extLst>
          </p:cNvPr>
          <p:cNvGraphicFramePr>
            <a:graphicFrameLocks noGrp="1"/>
          </p:cNvGraphicFramePr>
          <p:nvPr>
            <p:extLst>
              <p:ext uri="{D42A27DB-BD31-4B8C-83A1-F6EECF244321}">
                <p14:modId xmlns:p14="http://schemas.microsoft.com/office/powerpoint/2010/main" val="553538656"/>
              </p:ext>
            </p:extLst>
          </p:nvPr>
        </p:nvGraphicFramePr>
        <p:xfrm>
          <a:off x="4384500" y="2752809"/>
          <a:ext cx="3622128" cy="1665168"/>
        </p:xfrm>
        <a:graphic>
          <a:graphicData uri="http://schemas.openxmlformats.org/drawingml/2006/table">
            <a:tbl>
              <a:tblPr/>
              <a:tblGrid>
                <a:gridCol w="905532">
                  <a:extLst>
                    <a:ext uri="{9D8B030D-6E8A-4147-A177-3AD203B41FA5}">
                      <a16:colId xmlns:a16="http://schemas.microsoft.com/office/drawing/2014/main" val="3491842771"/>
                    </a:ext>
                  </a:extLst>
                </a:gridCol>
                <a:gridCol w="905532">
                  <a:extLst>
                    <a:ext uri="{9D8B030D-6E8A-4147-A177-3AD203B41FA5}">
                      <a16:colId xmlns:a16="http://schemas.microsoft.com/office/drawing/2014/main" val="377302351"/>
                    </a:ext>
                  </a:extLst>
                </a:gridCol>
                <a:gridCol w="905532">
                  <a:extLst>
                    <a:ext uri="{9D8B030D-6E8A-4147-A177-3AD203B41FA5}">
                      <a16:colId xmlns:a16="http://schemas.microsoft.com/office/drawing/2014/main" val="3246672215"/>
                    </a:ext>
                  </a:extLst>
                </a:gridCol>
                <a:gridCol w="905532">
                  <a:extLst>
                    <a:ext uri="{9D8B030D-6E8A-4147-A177-3AD203B41FA5}">
                      <a16:colId xmlns:a16="http://schemas.microsoft.com/office/drawing/2014/main" val="2277329374"/>
                    </a:ext>
                  </a:extLst>
                </a:gridCol>
              </a:tblGrid>
              <a:tr h="416292">
                <a:tc>
                  <a:txBody>
                    <a:bodyPr/>
                    <a:lstStyle/>
                    <a:p>
                      <a:pPr algn="l" fontAlgn="b"/>
                      <a:endParaRPr lang="en-US" sz="1600" dirty="0">
                        <a:effectLst/>
                      </a:endParaRPr>
                    </a:p>
                  </a:txBody>
                  <a:tcPr marL="50800" marR="50800" marT="50800" marB="50800" anchor="b">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err="1">
                          <a:effectLst/>
                        </a:rPr>
                        <a:t>zt</a:t>
                      </a:r>
                      <a:endParaRPr lang="en-US" sz="1600" dirty="0">
                        <a:effectLst/>
                      </a:endParaRP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16352485"/>
                  </a:ext>
                </a:extLst>
              </a:tr>
              <a:tr h="416292">
                <a:tc>
                  <a:txBody>
                    <a:bodyPr/>
                    <a:lstStyle/>
                    <a:p>
                      <a:pPr algn="l" fontAlgn="t"/>
                      <a:r>
                        <a:rPr lang="en-US" sz="1600" dirty="0">
                          <a:effectLst/>
                        </a:rPr>
                        <a:t>FNR</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0.8121</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0.8181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0.8133</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52339031"/>
                  </a:ext>
                </a:extLst>
              </a:tr>
              <a:tr h="416292">
                <a:tc>
                  <a:txBody>
                    <a:bodyPr/>
                    <a:lstStyle/>
                    <a:p>
                      <a:pPr algn="l" fontAlgn="t"/>
                      <a:r>
                        <a:rPr lang="en-US" sz="1600" dirty="0">
                          <a:effectLst/>
                        </a:rPr>
                        <a:t>FPR</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0.0009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0.0009</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0.0009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59742886"/>
                  </a:ext>
                </a:extLst>
              </a:tr>
              <a:tr h="416292">
                <a:tc>
                  <a:txBody>
                    <a:bodyPr/>
                    <a:lstStyle/>
                    <a:p>
                      <a:pPr algn="l" fontAlgn="t"/>
                      <a:r>
                        <a:rPr lang="en-US" sz="1600">
                          <a:effectLst/>
                        </a:rPr>
                        <a:t>Precision</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0.9875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0.9871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0.9874</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extLst>
                  <a:ext uri="{0D108BD9-81ED-4DB2-BD59-A6C34878D82A}">
                    <a16:rowId xmlns:a16="http://schemas.microsoft.com/office/drawing/2014/main" val="1483077425"/>
                  </a:ext>
                </a:extLst>
              </a:tr>
            </a:tbl>
          </a:graphicData>
        </a:graphic>
      </p:graphicFrame>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dirty="0"/>
              <a:t>Which analysis method is the best?</a:t>
            </a:r>
          </a:p>
        </p:txBody>
      </p:sp>
      <p:sp>
        <p:nvSpPr>
          <p:cNvPr id="6" name="Textfeld 5">
            <a:extLst>
              <a:ext uri="{FF2B5EF4-FFF2-40B4-BE49-F238E27FC236}">
                <a16:creationId xmlns:a16="http://schemas.microsoft.com/office/drawing/2014/main" id="{C87618A0-C6FD-093C-C623-EB96B18AEC19}"/>
              </a:ext>
            </a:extLst>
          </p:cNvPr>
          <p:cNvSpPr txBox="1"/>
          <p:nvPr/>
        </p:nvSpPr>
        <p:spPr>
          <a:xfrm>
            <a:off x="766281" y="2270588"/>
            <a:ext cx="3621600" cy="461665"/>
          </a:xfrm>
          <a:prstGeom prst="rect">
            <a:avLst/>
          </a:prstGeom>
          <a:noFill/>
        </p:spPr>
        <p:txBody>
          <a:bodyPr wrap="square" rtlCol="0">
            <a:spAutoFit/>
          </a:bodyPr>
          <a:lstStyle/>
          <a:p>
            <a:r>
              <a:rPr lang="en-US" sz="2400" dirty="0"/>
              <a:t>Global shift rates</a:t>
            </a:r>
          </a:p>
        </p:txBody>
      </p:sp>
      <p:sp>
        <p:nvSpPr>
          <p:cNvPr id="9" name="Textfeld 8">
            <a:extLst>
              <a:ext uri="{FF2B5EF4-FFF2-40B4-BE49-F238E27FC236}">
                <a16:creationId xmlns:a16="http://schemas.microsoft.com/office/drawing/2014/main" id="{A2D4A884-EB72-C77C-ACE5-147646D0CE9D}"/>
              </a:ext>
            </a:extLst>
          </p:cNvPr>
          <p:cNvSpPr txBox="1"/>
          <p:nvPr/>
        </p:nvSpPr>
        <p:spPr>
          <a:xfrm>
            <a:off x="4387881" y="2239093"/>
            <a:ext cx="3621600" cy="461665"/>
          </a:xfrm>
          <a:prstGeom prst="rect">
            <a:avLst/>
          </a:prstGeom>
          <a:noFill/>
        </p:spPr>
        <p:txBody>
          <a:bodyPr wrap="square" rtlCol="0">
            <a:spAutoFit/>
          </a:bodyPr>
          <a:lstStyle/>
          <a:p>
            <a:r>
              <a:rPr lang="en-US" sz="2400" dirty="0"/>
              <a:t>K-means rates</a:t>
            </a:r>
          </a:p>
        </p:txBody>
      </p:sp>
      <p:sp>
        <p:nvSpPr>
          <p:cNvPr id="12" name="Textfeld 11">
            <a:extLst>
              <a:ext uri="{FF2B5EF4-FFF2-40B4-BE49-F238E27FC236}">
                <a16:creationId xmlns:a16="http://schemas.microsoft.com/office/drawing/2014/main" id="{BE4D86B0-7D2F-6844-2430-1862DD1F62A5}"/>
              </a:ext>
            </a:extLst>
          </p:cNvPr>
          <p:cNvSpPr txBox="1"/>
          <p:nvPr/>
        </p:nvSpPr>
        <p:spPr>
          <a:xfrm>
            <a:off x="8160382" y="2239092"/>
            <a:ext cx="3621600" cy="461665"/>
          </a:xfrm>
          <a:prstGeom prst="rect">
            <a:avLst/>
          </a:prstGeom>
          <a:noFill/>
        </p:spPr>
        <p:txBody>
          <a:bodyPr wrap="square" rtlCol="0">
            <a:spAutoFit/>
          </a:bodyPr>
          <a:lstStyle/>
          <a:p>
            <a:r>
              <a:rPr lang="en-US" sz="2400" dirty="0"/>
              <a:t>Parameters rates</a:t>
            </a:r>
          </a:p>
        </p:txBody>
      </p:sp>
      <p:sp>
        <p:nvSpPr>
          <p:cNvPr id="13" name="Rechteck 12">
            <a:extLst>
              <a:ext uri="{FF2B5EF4-FFF2-40B4-BE49-F238E27FC236}">
                <a16:creationId xmlns:a16="http://schemas.microsoft.com/office/drawing/2014/main" id="{53CAC40E-191A-6A12-3EE1-9C83631C8F89}"/>
              </a:ext>
            </a:extLst>
          </p:cNvPr>
          <p:cNvSpPr/>
          <p:nvPr/>
        </p:nvSpPr>
        <p:spPr>
          <a:xfrm>
            <a:off x="4316499" y="2170930"/>
            <a:ext cx="3762972" cy="2402413"/>
          </a:xfrm>
          <a:prstGeom prst="rect">
            <a:avLst/>
          </a:prstGeom>
          <a:noFill/>
          <a:ln w="38100">
            <a:solidFill>
              <a:srgbClr val="D9A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D86CC7F3-17AD-8CD1-CC61-01293A8D6436}"/>
              </a:ext>
            </a:extLst>
          </p:cNvPr>
          <p:cNvSpPr txBox="1"/>
          <p:nvPr/>
        </p:nvSpPr>
        <p:spPr>
          <a:xfrm>
            <a:off x="6934291" y="4879296"/>
            <a:ext cx="3913873" cy="461665"/>
          </a:xfrm>
          <a:prstGeom prst="rect">
            <a:avLst/>
          </a:prstGeom>
          <a:noFill/>
        </p:spPr>
        <p:txBody>
          <a:bodyPr wrap="square" rtlCol="0">
            <a:spAutoFit/>
          </a:bodyPr>
          <a:lstStyle/>
          <a:p>
            <a:r>
              <a:rPr lang="en-US" sz="2400" dirty="0">
                <a:sym typeface="Wingdings" panose="05000000000000000000" pitchFamily="2" charset="2"/>
              </a:rPr>
              <a:t>Highest precision  </a:t>
            </a:r>
            <a:r>
              <a:rPr lang="en-US" sz="2400" dirty="0" err="1">
                <a:sym typeface="Wingdings" panose="05000000000000000000" pitchFamily="2" charset="2"/>
              </a:rPr>
              <a:t>kmeans</a:t>
            </a:r>
            <a:r>
              <a:rPr lang="en-US" sz="2400" dirty="0">
                <a:sym typeface="Wingdings" panose="05000000000000000000" pitchFamily="2" charset="2"/>
              </a:rPr>
              <a:t> </a:t>
            </a:r>
          </a:p>
        </p:txBody>
      </p:sp>
      <p:sp>
        <p:nvSpPr>
          <p:cNvPr id="8" name="Textfeld 7">
            <a:extLst>
              <a:ext uri="{FF2B5EF4-FFF2-40B4-BE49-F238E27FC236}">
                <a16:creationId xmlns:a16="http://schemas.microsoft.com/office/drawing/2014/main" id="{82CA24A5-74ED-D8C1-552A-6C84845C8C76}"/>
              </a:ext>
            </a:extLst>
          </p:cNvPr>
          <p:cNvSpPr txBox="1"/>
          <p:nvPr/>
        </p:nvSpPr>
        <p:spPr>
          <a:xfrm>
            <a:off x="6934290" y="5821204"/>
            <a:ext cx="3913873" cy="461665"/>
          </a:xfrm>
          <a:prstGeom prst="rect">
            <a:avLst/>
          </a:prstGeom>
          <a:noFill/>
        </p:spPr>
        <p:txBody>
          <a:bodyPr wrap="square" rtlCol="0">
            <a:spAutoFit/>
          </a:bodyPr>
          <a:lstStyle/>
          <a:p>
            <a:r>
              <a:rPr lang="en-US" sz="2400" dirty="0">
                <a:sym typeface="Wingdings" panose="05000000000000000000" pitchFamily="2" charset="2"/>
              </a:rPr>
              <a:t>BUT: high false negative Rate</a:t>
            </a:r>
          </a:p>
        </p:txBody>
      </p:sp>
      <p:graphicFrame>
        <p:nvGraphicFramePr>
          <p:cNvPr id="18" name="Tabelle 17">
            <a:extLst>
              <a:ext uri="{FF2B5EF4-FFF2-40B4-BE49-F238E27FC236}">
                <a16:creationId xmlns:a16="http://schemas.microsoft.com/office/drawing/2014/main" id="{49571B7F-82CF-E697-62A3-4E7061CD0D5F}"/>
              </a:ext>
            </a:extLst>
          </p:cNvPr>
          <p:cNvGraphicFramePr>
            <a:graphicFrameLocks noGrp="1"/>
          </p:cNvGraphicFramePr>
          <p:nvPr>
            <p:extLst>
              <p:ext uri="{D42A27DB-BD31-4B8C-83A1-F6EECF244321}">
                <p14:modId xmlns:p14="http://schemas.microsoft.com/office/powerpoint/2010/main" val="4211613634"/>
              </p:ext>
            </p:extLst>
          </p:nvPr>
        </p:nvGraphicFramePr>
        <p:xfrm>
          <a:off x="766281" y="2751177"/>
          <a:ext cx="3312561" cy="1666800"/>
        </p:xfrm>
        <a:graphic>
          <a:graphicData uri="http://schemas.openxmlformats.org/drawingml/2006/table">
            <a:tbl>
              <a:tblPr/>
              <a:tblGrid>
                <a:gridCol w="918681">
                  <a:extLst>
                    <a:ext uri="{9D8B030D-6E8A-4147-A177-3AD203B41FA5}">
                      <a16:colId xmlns:a16="http://schemas.microsoft.com/office/drawing/2014/main" val="3064136995"/>
                    </a:ext>
                  </a:extLst>
                </a:gridCol>
                <a:gridCol w="797960">
                  <a:extLst>
                    <a:ext uri="{9D8B030D-6E8A-4147-A177-3AD203B41FA5}">
                      <a16:colId xmlns:a16="http://schemas.microsoft.com/office/drawing/2014/main" val="2772395114"/>
                    </a:ext>
                  </a:extLst>
                </a:gridCol>
                <a:gridCol w="797960">
                  <a:extLst>
                    <a:ext uri="{9D8B030D-6E8A-4147-A177-3AD203B41FA5}">
                      <a16:colId xmlns:a16="http://schemas.microsoft.com/office/drawing/2014/main" val="679467396"/>
                    </a:ext>
                  </a:extLst>
                </a:gridCol>
                <a:gridCol w="797960">
                  <a:extLst>
                    <a:ext uri="{9D8B030D-6E8A-4147-A177-3AD203B41FA5}">
                      <a16:colId xmlns:a16="http://schemas.microsoft.com/office/drawing/2014/main" val="3433524491"/>
                    </a:ext>
                  </a:extLst>
                </a:gridCol>
              </a:tblGrid>
              <a:tr h="416700">
                <a:tc>
                  <a:txBody>
                    <a:bodyPr/>
                    <a:lstStyle/>
                    <a:p>
                      <a:pPr algn="l" fontAlgn="b"/>
                      <a:endParaRPr lang="en-US" sz="1600">
                        <a:effectLst/>
                      </a:endParaRPr>
                    </a:p>
                  </a:txBody>
                  <a:tcPr marL="50800" marR="50800" marT="50800" marB="50800" anchor="b">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zt</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4680889"/>
                  </a:ext>
                </a:extLst>
              </a:tr>
              <a:tr h="416700">
                <a:tc>
                  <a:txBody>
                    <a:bodyPr/>
                    <a:lstStyle/>
                    <a:p>
                      <a:pPr algn="l" fontAlgn="t"/>
                      <a:r>
                        <a:rPr lang="en-US" sz="1600" dirty="0">
                          <a:effectLst/>
                        </a:rPr>
                        <a:t>FNR</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0.6421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0.6492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0.6409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5231827"/>
                  </a:ext>
                </a:extLst>
              </a:tr>
              <a:tr h="416700">
                <a:tc>
                  <a:txBody>
                    <a:bodyPr/>
                    <a:lstStyle/>
                    <a:p>
                      <a:pPr algn="l" fontAlgn="t"/>
                      <a:r>
                        <a:rPr lang="en-US" sz="1600">
                          <a:effectLst/>
                        </a:rPr>
                        <a:t>FPR</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0.0289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0.0235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0.0294</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15090195"/>
                  </a:ext>
                </a:extLst>
              </a:tr>
              <a:tr h="416700">
                <a:tc>
                  <a:txBody>
                    <a:bodyPr/>
                    <a:lstStyle/>
                    <a:p>
                      <a:pPr algn="l" fontAlgn="t"/>
                      <a:r>
                        <a:rPr lang="en-US" sz="1600" dirty="0">
                          <a:effectLst/>
                        </a:rPr>
                        <a:t>Precision</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0.8247</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0.8501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tc>
                  <a:txBody>
                    <a:bodyPr/>
                    <a:lstStyle/>
                    <a:p>
                      <a:pPr algn="ctr"/>
                      <a:r>
                        <a:rPr lang="en-US" sz="16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0.8229</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9F9F9"/>
                    </a:solidFill>
                  </a:tcPr>
                </a:tc>
                <a:extLst>
                  <a:ext uri="{0D108BD9-81ED-4DB2-BD59-A6C34878D82A}">
                    <a16:rowId xmlns:a16="http://schemas.microsoft.com/office/drawing/2014/main" val="93837745"/>
                  </a:ext>
                </a:extLst>
              </a:tr>
            </a:tbl>
          </a:graphicData>
        </a:graphic>
      </p:graphicFrame>
      <p:sp>
        <p:nvSpPr>
          <p:cNvPr id="19" name="Foliennummernplatzhalter 18">
            <a:extLst>
              <a:ext uri="{FF2B5EF4-FFF2-40B4-BE49-F238E27FC236}">
                <a16:creationId xmlns:a16="http://schemas.microsoft.com/office/drawing/2014/main" id="{8C56CD2E-04EB-5BAF-AEA7-5758CB5B3F90}"/>
              </a:ext>
            </a:extLst>
          </p:cNvPr>
          <p:cNvSpPr>
            <a:spLocks noGrp="1"/>
          </p:cNvSpPr>
          <p:nvPr>
            <p:ph type="sldNum" sz="quarter" idx="12"/>
          </p:nvPr>
        </p:nvSpPr>
        <p:spPr/>
        <p:txBody>
          <a:bodyPr/>
          <a:lstStyle/>
          <a:p>
            <a:fld id="{0ECEC004-1F43-42CE-8D3C-5644094F210C}" type="slidenum">
              <a:rPr lang="en-US" smtClean="0"/>
              <a:t>17</a:t>
            </a:fld>
            <a:endParaRPr lang="en-US"/>
          </a:p>
        </p:txBody>
      </p:sp>
    </p:spTree>
    <p:extLst>
      <p:ext uri="{BB962C8B-B14F-4D97-AF65-F5344CB8AC3E}">
        <p14:creationId xmlns:p14="http://schemas.microsoft.com/office/powerpoint/2010/main" val="95838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dirty="0"/>
              <a:t>Which analysis method is the best?</a:t>
            </a:r>
          </a:p>
        </p:txBody>
      </p:sp>
      <p:sp>
        <p:nvSpPr>
          <p:cNvPr id="6" name="Textfeld 5">
            <a:extLst>
              <a:ext uri="{FF2B5EF4-FFF2-40B4-BE49-F238E27FC236}">
                <a16:creationId xmlns:a16="http://schemas.microsoft.com/office/drawing/2014/main" id="{C87618A0-C6FD-093C-C623-EB96B18AEC19}"/>
              </a:ext>
            </a:extLst>
          </p:cNvPr>
          <p:cNvSpPr txBox="1"/>
          <p:nvPr/>
        </p:nvSpPr>
        <p:spPr>
          <a:xfrm>
            <a:off x="838200" y="1991179"/>
            <a:ext cx="3621600" cy="461665"/>
          </a:xfrm>
          <a:prstGeom prst="rect">
            <a:avLst/>
          </a:prstGeom>
          <a:noFill/>
        </p:spPr>
        <p:txBody>
          <a:bodyPr wrap="square" rtlCol="0">
            <a:spAutoFit/>
          </a:bodyPr>
          <a:lstStyle/>
          <a:p>
            <a:r>
              <a:rPr lang="en-US" sz="2400" dirty="0"/>
              <a:t>Global shift proteins</a:t>
            </a:r>
          </a:p>
        </p:txBody>
      </p:sp>
      <p:sp>
        <p:nvSpPr>
          <p:cNvPr id="9" name="Textfeld 8">
            <a:extLst>
              <a:ext uri="{FF2B5EF4-FFF2-40B4-BE49-F238E27FC236}">
                <a16:creationId xmlns:a16="http://schemas.microsoft.com/office/drawing/2014/main" id="{A2D4A884-EB72-C77C-ACE5-147646D0CE9D}"/>
              </a:ext>
            </a:extLst>
          </p:cNvPr>
          <p:cNvSpPr txBox="1"/>
          <p:nvPr/>
        </p:nvSpPr>
        <p:spPr>
          <a:xfrm>
            <a:off x="4459800" y="1959684"/>
            <a:ext cx="3621600" cy="461665"/>
          </a:xfrm>
          <a:prstGeom prst="rect">
            <a:avLst/>
          </a:prstGeom>
          <a:noFill/>
        </p:spPr>
        <p:txBody>
          <a:bodyPr wrap="square" rtlCol="0">
            <a:spAutoFit/>
          </a:bodyPr>
          <a:lstStyle/>
          <a:p>
            <a:r>
              <a:rPr lang="en-US" sz="2400" dirty="0"/>
              <a:t>K-means proteins</a:t>
            </a:r>
          </a:p>
        </p:txBody>
      </p:sp>
      <p:sp>
        <p:nvSpPr>
          <p:cNvPr id="12" name="Textfeld 11">
            <a:extLst>
              <a:ext uri="{FF2B5EF4-FFF2-40B4-BE49-F238E27FC236}">
                <a16:creationId xmlns:a16="http://schemas.microsoft.com/office/drawing/2014/main" id="{BE4D86B0-7D2F-6844-2430-1862DD1F62A5}"/>
              </a:ext>
            </a:extLst>
          </p:cNvPr>
          <p:cNvSpPr txBox="1"/>
          <p:nvPr/>
        </p:nvSpPr>
        <p:spPr>
          <a:xfrm>
            <a:off x="8232301" y="1959683"/>
            <a:ext cx="3621600" cy="461665"/>
          </a:xfrm>
          <a:prstGeom prst="rect">
            <a:avLst/>
          </a:prstGeom>
          <a:noFill/>
        </p:spPr>
        <p:txBody>
          <a:bodyPr wrap="square" rtlCol="0">
            <a:spAutoFit/>
          </a:bodyPr>
          <a:lstStyle/>
          <a:p>
            <a:r>
              <a:rPr lang="en-US" sz="2400" dirty="0"/>
              <a:t>Parameters proteins</a:t>
            </a:r>
          </a:p>
        </p:txBody>
      </p:sp>
      <p:sp>
        <p:nvSpPr>
          <p:cNvPr id="13" name="Rechteck 12">
            <a:extLst>
              <a:ext uri="{FF2B5EF4-FFF2-40B4-BE49-F238E27FC236}">
                <a16:creationId xmlns:a16="http://schemas.microsoft.com/office/drawing/2014/main" id="{53CAC40E-191A-6A12-3EE1-9C83631C8F89}"/>
              </a:ext>
            </a:extLst>
          </p:cNvPr>
          <p:cNvSpPr/>
          <p:nvPr/>
        </p:nvSpPr>
        <p:spPr>
          <a:xfrm>
            <a:off x="7876040" y="1829233"/>
            <a:ext cx="3762972" cy="3631889"/>
          </a:xfrm>
          <a:prstGeom prst="rect">
            <a:avLst/>
          </a:prstGeom>
          <a:noFill/>
          <a:ln w="38100">
            <a:solidFill>
              <a:srgbClr val="D9A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D86CC7F3-17AD-8CD1-CC61-01293A8D6436}"/>
              </a:ext>
            </a:extLst>
          </p:cNvPr>
          <p:cNvSpPr txBox="1"/>
          <p:nvPr/>
        </p:nvSpPr>
        <p:spPr>
          <a:xfrm>
            <a:off x="2856630" y="5822193"/>
            <a:ext cx="6900896" cy="461665"/>
          </a:xfrm>
          <a:prstGeom prst="rect">
            <a:avLst/>
          </a:prstGeom>
          <a:noFill/>
        </p:spPr>
        <p:txBody>
          <a:bodyPr wrap="square" rtlCol="0">
            <a:spAutoFit/>
          </a:bodyPr>
          <a:lstStyle/>
          <a:p>
            <a:r>
              <a:rPr lang="en-US" sz="2400" dirty="0">
                <a:sym typeface="Wingdings" panose="05000000000000000000" pitchFamily="2" charset="2"/>
              </a:rPr>
              <a:t>Most true RNA dependent Proteins   Parameters</a:t>
            </a:r>
          </a:p>
        </p:txBody>
      </p:sp>
      <p:graphicFrame>
        <p:nvGraphicFramePr>
          <p:cNvPr id="4" name="Tabelle 3">
            <a:extLst>
              <a:ext uri="{FF2B5EF4-FFF2-40B4-BE49-F238E27FC236}">
                <a16:creationId xmlns:a16="http://schemas.microsoft.com/office/drawing/2014/main" id="{988ADEE0-30CC-D296-3344-ADEF6C2E405A}"/>
              </a:ext>
            </a:extLst>
          </p:cNvPr>
          <p:cNvGraphicFramePr>
            <a:graphicFrameLocks noGrp="1"/>
          </p:cNvGraphicFramePr>
          <p:nvPr>
            <p:extLst>
              <p:ext uri="{D42A27DB-BD31-4B8C-83A1-F6EECF244321}">
                <p14:modId xmlns:p14="http://schemas.microsoft.com/office/powerpoint/2010/main" val="3741585256"/>
              </p:ext>
            </p:extLst>
          </p:nvPr>
        </p:nvGraphicFramePr>
        <p:xfrm>
          <a:off x="723223" y="2453517"/>
          <a:ext cx="2987999" cy="2833743"/>
        </p:xfrm>
        <a:graphic>
          <a:graphicData uri="http://schemas.openxmlformats.org/drawingml/2006/table">
            <a:tbl>
              <a:tblPr/>
              <a:tblGrid>
                <a:gridCol w="1026674">
                  <a:extLst>
                    <a:ext uri="{9D8B030D-6E8A-4147-A177-3AD203B41FA5}">
                      <a16:colId xmlns:a16="http://schemas.microsoft.com/office/drawing/2014/main" val="3920074875"/>
                    </a:ext>
                  </a:extLst>
                </a:gridCol>
                <a:gridCol w="653775">
                  <a:extLst>
                    <a:ext uri="{9D8B030D-6E8A-4147-A177-3AD203B41FA5}">
                      <a16:colId xmlns:a16="http://schemas.microsoft.com/office/drawing/2014/main" val="794471249"/>
                    </a:ext>
                  </a:extLst>
                </a:gridCol>
                <a:gridCol w="653775">
                  <a:extLst>
                    <a:ext uri="{9D8B030D-6E8A-4147-A177-3AD203B41FA5}">
                      <a16:colId xmlns:a16="http://schemas.microsoft.com/office/drawing/2014/main" val="878001075"/>
                    </a:ext>
                  </a:extLst>
                </a:gridCol>
                <a:gridCol w="653775">
                  <a:extLst>
                    <a:ext uri="{9D8B030D-6E8A-4147-A177-3AD203B41FA5}">
                      <a16:colId xmlns:a16="http://schemas.microsoft.com/office/drawing/2014/main" val="1598362817"/>
                    </a:ext>
                  </a:extLst>
                </a:gridCol>
              </a:tblGrid>
              <a:tr h="476623">
                <a:tc>
                  <a:txBody>
                    <a:bodyPr/>
                    <a:lstStyle/>
                    <a:p>
                      <a:pPr algn="l" fontAlgn="b"/>
                      <a:endParaRPr lang="en-US" sz="1600">
                        <a:effectLst/>
                      </a:endParaRPr>
                    </a:p>
                  </a:txBody>
                  <a:tcPr marL="50800" marR="50800" marT="50800" marB="50800" anchor="b">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zt</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3472782"/>
                  </a:ext>
                </a:extLst>
              </a:tr>
              <a:tr h="556744">
                <a:tc>
                  <a:txBody>
                    <a:bodyPr/>
                    <a:lstStyle/>
                    <a:p>
                      <a:pPr algn="l" fontAlgn="t"/>
                      <a:r>
                        <a:rPr lang="en-US" sz="1600">
                          <a:effectLst/>
                        </a:rPr>
                        <a:t>True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3</a:t>
                      </a:r>
                      <a:r>
                        <a:rPr lang="en-US" sz="1600" kern="12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01</a:t>
                      </a:r>
                      <a:endParaRPr lang="en-US" sz="20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2</a:t>
                      </a: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95</a:t>
                      </a:r>
                      <a:endParaRPr lang="en-US" sz="20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302</a:t>
                      </a:r>
                      <a:endParaRPr lang="en-US" sz="20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69219038"/>
                  </a:ext>
                </a:extLst>
              </a:tr>
              <a:tr h="556744">
                <a:tc>
                  <a:txBody>
                    <a:bodyPr/>
                    <a:lstStyle/>
                    <a:p>
                      <a:pPr algn="l" fontAlgn="t"/>
                      <a:r>
                        <a:rPr lang="en-US" sz="1600">
                          <a:effectLst/>
                        </a:rPr>
                        <a:t>False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64</a:t>
                      </a:r>
                      <a:endParaRPr lang="en-US" sz="20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52</a:t>
                      </a:r>
                      <a:endParaRPr lang="en-US" sz="20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65</a:t>
                      </a:r>
                      <a:endParaRPr lang="en-US" sz="20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71541118"/>
                  </a:ext>
                </a:extLst>
              </a:tr>
              <a:tr h="556744">
                <a:tc>
                  <a:txBody>
                    <a:bodyPr/>
                    <a:lstStyle/>
                    <a:p>
                      <a:pPr algn="l" fontAlgn="t"/>
                      <a:r>
                        <a:rPr lang="en-US" sz="1600">
                          <a:effectLst/>
                        </a:rPr>
                        <a:t>True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2</a:t>
                      </a: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149</a:t>
                      </a:r>
                      <a:endParaRPr lang="en-US" sz="20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2</a:t>
                      </a: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161</a:t>
                      </a:r>
                      <a:endParaRPr lang="en-US" sz="20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2</a:t>
                      </a:r>
                      <a:r>
                        <a:rPr lang="en-US" sz="1600" kern="12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148</a:t>
                      </a:r>
                      <a:endParaRPr lang="en-US" sz="20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23460153"/>
                  </a:ext>
                </a:extLst>
              </a:tr>
              <a:tr h="556744">
                <a:tc>
                  <a:txBody>
                    <a:bodyPr/>
                    <a:lstStyle/>
                    <a:p>
                      <a:pPr algn="l" fontAlgn="t"/>
                      <a:r>
                        <a:rPr lang="en-US" sz="1600" dirty="0">
                          <a:effectLst/>
                        </a:rPr>
                        <a:t>False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5</a:t>
                      </a:r>
                      <a:r>
                        <a:rPr lang="en-US"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40</a:t>
                      </a:r>
                      <a:endParaRPr lang="en-US" sz="20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ria" panose="02040503050406030204" pitchFamily="18" charset="0"/>
                          <a:ea typeface="Cambria" panose="02040503050406030204" pitchFamily="18" charset="0"/>
                          <a:cs typeface="Calibri" panose="020F0502020204030204" pitchFamily="34" charset="0"/>
                        </a:rPr>
                        <a:t>546</a:t>
                      </a:r>
                      <a:endParaRPr lang="en-US" sz="20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539</a:t>
                      </a:r>
                      <a:endParaRPr lang="en-US" sz="20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32504953"/>
                  </a:ext>
                </a:extLst>
              </a:tr>
            </a:tbl>
          </a:graphicData>
        </a:graphic>
      </p:graphicFrame>
      <p:graphicFrame>
        <p:nvGraphicFramePr>
          <p:cNvPr id="7" name="Tabelle 6">
            <a:extLst>
              <a:ext uri="{FF2B5EF4-FFF2-40B4-BE49-F238E27FC236}">
                <a16:creationId xmlns:a16="http://schemas.microsoft.com/office/drawing/2014/main" id="{D7D63218-4F26-C710-55D7-1F69F827FC15}"/>
              </a:ext>
            </a:extLst>
          </p:cNvPr>
          <p:cNvGraphicFramePr>
            <a:graphicFrameLocks noGrp="1"/>
          </p:cNvGraphicFramePr>
          <p:nvPr>
            <p:extLst>
              <p:ext uri="{D42A27DB-BD31-4B8C-83A1-F6EECF244321}">
                <p14:modId xmlns:p14="http://schemas.microsoft.com/office/powerpoint/2010/main" val="285472263"/>
              </p:ext>
            </p:extLst>
          </p:nvPr>
        </p:nvGraphicFramePr>
        <p:xfrm>
          <a:off x="4459800" y="2516212"/>
          <a:ext cx="2989442" cy="2702560"/>
        </p:xfrm>
        <a:graphic>
          <a:graphicData uri="http://schemas.openxmlformats.org/drawingml/2006/table">
            <a:tbl>
              <a:tblPr/>
              <a:tblGrid>
                <a:gridCol w="997617">
                  <a:extLst>
                    <a:ext uri="{9D8B030D-6E8A-4147-A177-3AD203B41FA5}">
                      <a16:colId xmlns:a16="http://schemas.microsoft.com/office/drawing/2014/main" val="3152794022"/>
                    </a:ext>
                  </a:extLst>
                </a:gridCol>
                <a:gridCol w="613774">
                  <a:extLst>
                    <a:ext uri="{9D8B030D-6E8A-4147-A177-3AD203B41FA5}">
                      <a16:colId xmlns:a16="http://schemas.microsoft.com/office/drawing/2014/main" val="2598960235"/>
                    </a:ext>
                  </a:extLst>
                </a:gridCol>
                <a:gridCol w="654891">
                  <a:extLst>
                    <a:ext uri="{9D8B030D-6E8A-4147-A177-3AD203B41FA5}">
                      <a16:colId xmlns:a16="http://schemas.microsoft.com/office/drawing/2014/main" val="2025559297"/>
                    </a:ext>
                  </a:extLst>
                </a:gridCol>
                <a:gridCol w="723160">
                  <a:extLst>
                    <a:ext uri="{9D8B030D-6E8A-4147-A177-3AD203B41FA5}">
                      <a16:colId xmlns:a16="http://schemas.microsoft.com/office/drawing/2014/main" val="3673498016"/>
                    </a:ext>
                  </a:extLst>
                </a:gridCol>
              </a:tblGrid>
              <a:tr h="334903">
                <a:tc>
                  <a:txBody>
                    <a:bodyPr/>
                    <a:lstStyle/>
                    <a:p>
                      <a:pPr algn="l" fontAlgn="b"/>
                      <a:endParaRPr lang="en-US" sz="1600" dirty="0">
                        <a:effectLst/>
                      </a:endParaRPr>
                    </a:p>
                  </a:txBody>
                  <a:tcPr marL="50800" marR="50800" marT="50800" marB="50800" anchor="b">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b">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zt</a:t>
                      </a:r>
                    </a:p>
                  </a:txBody>
                  <a:tcPr marL="50800" marR="50800" marT="50800" marB="50800" anchor="b">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b">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71707928"/>
                  </a:ext>
                </a:extLst>
              </a:tr>
              <a:tr h="571305">
                <a:tc>
                  <a:txBody>
                    <a:bodyPr/>
                    <a:lstStyle/>
                    <a:p>
                      <a:pPr algn="l" fontAlgn="t"/>
                      <a:r>
                        <a:rPr lang="en-US" sz="1600" dirty="0">
                          <a:effectLst/>
                        </a:rPr>
                        <a:t>True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kern="1200" dirty="0">
                          <a:solidFill>
                            <a:srgbClr val="000000"/>
                          </a:solidFill>
                          <a:effectLst/>
                          <a:latin typeface="Cambira"/>
                          <a:ea typeface="Cambria" panose="02040503050406030204" pitchFamily="18" charset="0"/>
                          <a:cs typeface="Calibri" panose="020F0502020204030204" pitchFamily="34" charset="0"/>
                        </a:rPr>
                        <a:t>158</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kern="1200">
                          <a:solidFill>
                            <a:srgbClr val="000000"/>
                          </a:solidFill>
                          <a:effectLst/>
                          <a:latin typeface="Cambira"/>
                          <a:ea typeface="Cambria" panose="02040503050406030204" pitchFamily="18" charset="0"/>
                          <a:cs typeface="Calibri" panose="020F0502020204030204" pitchFamily="34" charset="0"/>
                        </a:rPr>
                        <a:t>153</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en-US" sz="1600" kern="1200">
                          <a:solidFill>
                            <a:srgbClr val="000000"/>
                          </a:solidFill>
                          <a:effectLst/>
                          <a:latin typeface="Cambira"/>
                          <a:ea typeface="Cambria" panose="02040503050406030204" pitchFamily="18" charset="0"/>
                          <a:cs typeface="Calibri" panose="020F0502020204030204" pitchFamily="34" charset="0"/>
                        </a:rPr>
                        <a:t>157</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17528275"/>
                  </a:ext>
                </a:extLst>
              </a:tr>
              <a:tr h="571305">
                <a:tc>
                  <a:txBody>
                    <a:bodyPr/>
                    <a:lstStyle/>
                    <a:p>
                      <a:pPr algn="l" fontAlgn="t"/>
                      <a:r>
                        <a:rPr lang="en-US" sz="1600" dirty="0">
                          <a:effectLst/>
                        </a:rPr>
                        <a:t>False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2</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0852812"/>
                  </a:ext>
                </a:extLst>
              </a:tr>
              <a:tr h="571305">
                <a:tc>
                  <a:txBody>
                    <a:bodyPr/>
                    <a:lstStyle/>
                    <a:p>
                      <a:pPr algn="l" fontAlgn="t"/>
                      <a:r>
                        <a:rPr lang="en-US" sz="1600" dirty="0">
                          <a:effectLst/>
                        </a:rPr>
                        <a:t>True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a:t>
                      </a:r>
                      <a:r>
                        <a:rPr lang="en-US" sz="1600" kern="1200">
                          <a:solidFill>
                            <a:srgbClr val="000000"/>
                          </a:solidFill>
                          <a:effectLst/>
                          <a:latin typeface="Cambira"/>
                          <a:ea typeface="Cambria" panose="02040503050406030204" pitchFamily="18" charset="0"/>
                          <a:cs typeface="Calibri" panose="020F0502020204030204" pitchFamily="34" charset="0"/>
                        </a:rPr>
                        <a:t>211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a:t>
                      </a:r>
                      <a:r>
                        <a:rPr lang="en-US" sz="1600" kern="1200">
                          <a:solidFill>
                            <a:srgbClr val="000000"/>
                          </a:solidFill>
                          <a:effectLst/>
                          <a:latin typeface="Cambira"/>
                          <a:ea typeface="Cambria" panose="02040503050406030204" pitchFamily="18" charset="0"/>
                          <a:cs typeface="Calibri" panose="020F0502020204030204" pitchFamily="34" charset="0"/>
                        </a:rPr>
                        <a:t>211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2</a:t>
                      </a:r>
                      <a:r>
                        <a:rPr lang="en-US" sz="1600" kern="1200" dirty="0">
                          <a:solidFill>
                            <a:srgbClr val="000000"/>
                          </a:solidFill>
                          <a:effectLst/>
                          <a:latin typeface="Cambira"/>
                          <a:ea typeface="Cambria" panose="02040503050406030204" pitchFamily="18" charset="0"/>
                          <a:cs typeface="Calibri" panose="020F0502020204030204" pitchFamily="34" charset="0"/>
                        </a:rPr>
                        <a:t>211</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64094572"/>
                  </a:ext>
                </a:extLst>
              </a:tr>
              <a:tr h="571305">
                <a:tc>
                  <a:txBody>
                    <a:bodyPr/>
                    <a:lstStyle/>
                    <a:p>
                      <a:pPr algn="l" fontAlgn="t"/>
                      <a:r>
                        <a:rPr lang="en-US" sz="1600">
                          <a:effectLst/>
                        </a:rPr>
                        <a:t>False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6</a:t>
                      </a:r>
                      <a:r>
                        <a:rPr lang="en-US" sz="1600" kern="1200">
                          <a:solidFill>
                            <a:srgbClr val="000000"/>
                          </a:solidFill>
                          <a:effectLst/>
                          <a:latin typeface="Cambira"/>
                          <a:ea typeface="Cambria" panose="02040503050406030204" pitchFamily="18" charset="0"/>
                          <a:cs typeface="Calibri" panose="020F0502020204030204" pitchFamily="34" charset="0"/>
                        </a:rPr>
                        <a:t>83</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6</a:t>
                      </a:r>
                      <a:r>
                        <a:rPr lang="en-US" sz="1600" kern="1200">
                          <a:solidFill>
                            <a:srgbClr val="000000"/>
                          </a:solidFill>
                          <a:effectLst/>
                          <a:latin typeface="Cambira"/>
                          <a:ea typeface="Cambria" panose="02040503050406030204" pitchFamily="18" charset="0"/>
                          <a:cs typeface="Calibri" panose="020F0502020204030204" pitchFamily="34" charset="0"/>
                        </a:rPr>
                        <a:t>88</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684</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516099033"/>
                  </a:ext>
                </a:extLst>
              </a:tr>
            </a:tbl>
          </a:graphicData>
        </a:graphic>
      </p:graphicFrame>
      <p:graphicFrame>
        <p:nvGraphicFramePr>
          <p:cNvPr id="10" name="Tabelle 9">
            <a:extLst>
              <a:ext uri="{FF2B5EF4-FFF2-40B4-BE49-F238E27FC236}">
                <a16:creationId xmlns:a16="http://schemas.microsoft.com/office/drawing/2014/main" id="{F7A48E98-452D-702A-5CCC-B8A80D60183A}"/>
              </a:ext>
            </a:extLst>
          </p:cNvPr>
          <p:cNvGraphicFramePr>
            <a:graphicFrameLocks noGrp="1"/>
          </p:cNvGraphicFramePr>
          <p:nvPr>
            <p:extLst>
              <p:ext uri="{D42A27DB-BD31-4B8C-83A1-F6EECF244321}">
                <p14:modId xmlns:p14="http://schemas.microsoft.com/office/powerpoint/2010/main" val="4143984748"/>
              </p:ext>
            </p:extLst>
          </p:nvPr>
        </p:nvGraphicFramePr>
        <p:xfrm>
          <a:off x="8263526" y="2516212"/>
          <a:ext cx="2988000" cy="2771048"/>
        </p:xfrm>
        <a:graphic>
          <a:graphicData uri="http://schemas.openxmlformats.org/drawingml/2006/table">
            <a:tbl>
              <a:tblPr/>
              <a:tblGrid>
                <a:gridCol w="943278">
                  <a:extLst>
                    <a:ext uri="{9D8B030D-6E8A-4147-A177-3AD203B41FA5}">
                      <a16:colId xmlns:a16="http://schemas.microsoft.com/office/drawing/2014/main" val="710807399"/>
                    </a:ext>
                  </a:extLst>
                </a:gridCol>
                <a:gridCol w="681574">
                  <a:extLst>
                    <a:ext uri="{9D8B030D-6E8A-4147-A177-3AD203B41FA5}">
                      <a16:colId xmlns:a16="http://schemas.microsoft.com/office/drawing/2014/main" val="3786923185"/>
                    </a:ext>
                  </a:extLst>
                </a:gridCol>
                <a:gridCol w="681574">
                  <a:extLst>
                    <a:ext uri="{9D8B030D-6E8A-4147-A177-3AD203B41FA5}">
                      <a16:colId xmlns:a16="http://schemas.microsoft.com/office/drawing/2014/main" val="1288772759"/>
                    </a:ext>
                  </a:extLst>
                </a:gridCol>
                <a:gridCol w="681574">
                  <a:extLst>
                    <a:ext uri="{9D8B030D-6E8A-4147-A177-3AD203B41FA5}">
                      <a16:colId xmlns:a16="http://schemas.microsoft.com/office/drawing/2014/main" val="564598911"/>
                    </a:ext>
                  </a:extLst>
                </a:gridCol>
              </a:tblGrid>
              <a:tr h="277991">
                <a:tc>
                  <a:txBody>
                    <a:bodyPr/>
                    <a:lstStyle/>
                    <a:p>
                      <a:pPr algn="l" fontAlgn="b"/>
                      <a:endParaRPr lang="en-US" sz="1600" dirty="0">
                        <a:effectLst/>
                      </a:endParaRPr>
                    </a:p>
                  </a:txBody>
                  <a:tcPr marL="50800" marR="50800" marT="50800" marB="50800" anchor="b">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a:effectLst/>
                        </a:rPr>
                        <a:t>mvm</a:t>
                      </a: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dirty="0" err="1">
                          <a:effectLst/>
                        </a:rPr>
                        <a:t>zt</a:t>
                      </a:r>
                      <a:endParaRPr lang="en-US" sz="1600" dirty="0">
                        <a:effectLst/>
                      </a:endParaRPr>
                    </a:p>
                  </a:txBody>
                  <a:tcPr marL="50800" marR="50800" marT="50800" marB="50800"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b"/>
                      <a:r>
                        <a:rPr lang="en-US" sz="1600">
                          <a:effectLst/>
                        </a:rPr>
                        <a:t>mms</a:t>
                      </a:r>
                    </a:p>
                  </a:txBody>
                  <a:tcPr marL="50800" marR="50800" marT="50800" marB="50800"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04075683"/>
                  </a:ext>
                </a:extLst>
              </a:tr>
              <a:tr h="606402">
                <a:tc>
                  <a:txBody>
                    <a:bodyPr/>
                    <a:lstStyle/>
                    <a:p>
                      <a:pPr algn="l" fontAlgn="t"/>
                      <a:r>
                        <a:rPr lang="en-US" sz="1600">
                          <a:effectLst/>
                        </a:rPr>
                        <a:t>True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3</a:t>
                      </a:r>
                      <a:r>
                        <a:rPr lang="en-US" sz="1600" kern="1200" dirty="0">
                          <a:solidFill>
                            <a:srgbClr val="000000"/>
                          </a:solidFill>
                          <a:effectLst/>
                          <a:latin typeface="Cambira"/>
                          <a:ea typeface="Cambria" panose="02040503050406030204" pitchFamily="18" charset="0"/>
                          <a:cs typeface="Calibri" panose="020F0502020204030204" pitchFamily="34" charset="0"/>
                        </a:rPr>
                        <a:t>56</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380</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316</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41041127"/>
                  </a:ext>
                </a:extLst>
              </a:tr>
              <a:tr h="606402">
                <a:tc>
                  <a:txBody>
                    <a:bodyPr/>
                    <a:lstStyle/>
                    <a:p>
                      <a:pPr algn="l" fontAlgn="t"/>
                      <a:r>
                        <a:rPr lang="en-US" sz="1600" dirty="0">
                          <a:effectLst/>
                        </a:rPr>
                        <a:t>False Positives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105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85</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a:r>
                        <a:rPr lang="en-US" sz="1600" spc="-20">
                          <a:effectLst/>
                          <a:latin typeface="Cambira"/>
                          <a:ea typeface="Cambria" panose="02040503050406030204" pitchFamily="18" charset="0"/>
                          <a:cs typeface="Cambria" panose="02040503050406030204" pitchFamily="18" charset="0"/>
                        </a:rPr>
                        <a:t>77</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80156837"/>
                  </a:ext>
                </a:extLst>
              </a:tr>
              <a:tr h="606402">
                <a:tc>
                  <a:txBody>
                    <a:bodyPr/>
                    <a:lstStyle/>
                    <a:p>
                      <a:pPr algn="l" fontAlgn="t"/>
                      <a:r>
                        <a:rPr lang="en-US" sz="1600" dirty="0">
                          <a:effectLst/>
                        </a:rPr>
                        <a:t>True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2108</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2128</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2136</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01010349"/>
                  </a:ext>
                </a:extLst>
              </a:tr>
              <a:tr h="606402">
                <a:tc>
                  <a:txBody>
                    <a:bodyPr/>
                    <a:lstStyle/>
                    <a:p>
                      <a:pPr algn="l" fontAlgn="t"/>
                      <a:r>
                        <a:rPr lang="en-US" sz="1600" dirty="0">
                          <a:effectLst/>
                        </a:rPr>
                        <a:t>False Negatives</a:t>
                      </a:r>
                    </a:p>
                  </a:txBody>
                  <a:tcPr marL="50800" marR="50800" marT="50800" marB="50800">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4</a:t>
                      </a:r>
                      <a:r>
                        <a:rPr lang="en-US" sz="1600" kern="1200">
                          <a:solidFill>
                            <a:srgbClr val="000000"/>
                          </a:solidFill>
                          <a:effectLst/>
                          <a:latin typeface="Cambira"/>
                          <a:ea typeface="Cambria" panose="02040503050406030204" pitchFamily="18" charset="0"/>
                          <a:cs typeface="Calibri" panose="020F0502020204030204" pitchFamily="34" charset="0"/>
                        </a:rPr>
                        <a:t>85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a:solidFill>
                            <a:srgbClr val="000000"/>
                          </a:solidFill>
                          <a:effectLst/>
                          <a:latin typeface="Cambira"/>
                          <a:ea typeface="Cambria" panose="02040503050406030204" pitchFamily="18" charset="0"/>
                          <a:cs typeface="Calibri" panose="020F0502020204030204" pitchFamily="34" charset="0"/>
                        </a:rPr>
                        <a:t>461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de-DE" sz="1600" kern="1200" dirty="0">
                          <a:solidFill>
                            <a:srgbClr val="000000"/>
                          </a:solidFill>
                          <a:effectLst/>
                          <a:latin typeface="Cambira"/>
                          <a:ea typeface="Cambria" panose="02040503050406030204" pitchFamily="18" charset="0"/>
                          <a:cs typeface="Calibri" panose="020F0502020204030204" pitchFamily="34" charset="0"/>
                        </a:rPr>
                        <a:t>525</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591151808"/>
                  </a:ext>
                </a:extLst>
              </a:tr>
            </a:tbl>
          </a:graphicData>
        </a:graphic>
      </p:graphicFrame>
      <p:sp>
        <p:nvSpPr>
          <p:cNvPr id="11" name="Foliennummernplatzhalter 10">
            <a:extLst>
              <a:ext uri="{FF2B5EF4-FFF2-40B4-BE49-F238E27FC236}">
                <a16:creationId xmlns:a16="http://schemas.microsoft.com/office/drawing/2014/main" id="{6A9AA98C-C2FE-09F7-01E9-2FD236485106}"/>
              </a:ext>
            </a:extLst>
          </p:cNvPr>
          <p:cNvSpPr>
            <a:spLocks noGrp="1"/>
          </p:cNvSpPr>
          <p:nvPr>
            <p:ph type="sldNum" sz="quarter" idx="12"/>
          </p:nvPr>
        </p:nvSpPr>
        <p:spPr/>
        <p:txBody>
          <a:bodyPr/>
          <a:lstStyle/>
          <a:p>
            <a:fld id="{0ECEC004-1F43-42CE-8D3C-5644094F210C}" type="slidenum">
              <a:rPr lang="en-US" smtClean="0"/>
              <a:t>18</a:t>
            </a:fld>
            <a:endParaRPr lang="en-US"/>
          </a:p>
        </p:txBody>
      </p:sp>
    </p:spTree>
    <p:extLst>
      <p:ext uri="{BB962C8B-B14F-4D97-AF65-F5344CB8AC3E}">
        <p14:creationId xmlns:p14="http://schemas.microsoft.com/office/powerpoint/2010/main" val="402691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dirty="0"/>
              <a:t>“New Proteins”</a:t>
            </a:r>
          </a:p>
        </p:txBody>
      </p:sp>
      <p:graphicFrame>
        <p:nvGraphicFramePr>
          <p:cNvPr id="8" name="Tabelle 7">
            <a:extLst>
              <a:ext uri="{FF2B5EF4-FFF2-40B4-BE49-F238E27FC236}">
                <a16:creationId xmlns:a16="http://schemas.microsoft.com/office/drawing/2014/main" id="{D3707DFC-E35A-CD27-DA5C-65EACCD5198F}"/>
              </a:ext>
            </a:extLst>
          </p:cNvPr>
          <p:cNvGraphicFramePr>
            <a:graphicFrameLocks noGrp="1"/>
          </p:cNvGraphicFramePr>
          <p:nvPr>
            <p:extLst>
              <p:ext uri="{D42A27DB-BD31-4B8C-83A1-F6EECF244321}">
                <p14:modId xmlns:p14="http://schemas.microsoft.com/office/powerpoint/2010/main" val="4051869868"/>
              </p:ext>
            </p:extLst>
          </p:nvPr>
        </p:nvGraphicFramePr>
        <p:xfrm>
          <a:off x="2693469" y="1433309"/>
          <a:ext cx="6805061" cy="5239644"/>
        </p:xfrm>
        <a:graphic>
          <a:graphicData uri="http://schemas.openxmlformats.org/drawingml/2006/table">
            <a:tbl>
              <a:tblPr/>
              <a:tblGrid>
                <a:gridCol w="775462">
                  <a:extLst>
                    <a:ext uri="{9D8B030D-6E8A-4147-A177-3AD203B41FA5}">
                      <a16:colId xmlns:a16="http://schemas.microsoft.com/office/drawing/2014/main" val="1049215176"/>
                    </a:ext>
                  </a:extLst>
                </a:gridCol>
                <a:gridCol w="1946563">
                  <a:extLst>
                    <a:ext uri="{9D8B030D-6E8A-4147-A177-3AD203B41FA5}">
                      <a16:colId xmlns:a16="http://schemas.microsoft.com/office/drawing/2014/main" val="1207523896"/>
                    </a:ext>
                  </a:extLst>
                </a:gridCol>
                <a:gridCol w="1361012">
                  <a:extLst>
                    <a:ext uri="{9D8B030D-6E8A-4147-A177-3AD203B41FA5}">
                      <a16:colId xmlns:a16="http://schemas.microsoft.com/office/drawing/2014/main" val="3963602306"/>
                    </a:ext>
                  </a:extLst>
                </a:gridCol>
                <a:gridCol w="1361012">
                  <a:extLst>
                    <a:ext uri="{9D8B030D-6E8A-4147-A177-3AD203B41FA5}">
                      <a16:colId xmlns:a16="http://schemas.microsoft.com/office/drawing/2014/main" val="3748355035"/>
                    </a:ext>
                  </a:extLst>
                </a:gridCol>
                <a:gridCol w="1361012">
                  <a:extLst>
                    <a:ext uri="{9D8B030D-6E8A-4147-A177-3AD203B41FA5}">
                      <a16:colId xmlns:a16="http://schemas.microsoft.com/office/drawing/2014/main" val="1879549330"/>
                    </a:ext>
                  </a:extLst>
                </a:gridCol>
              </a:tblGrid>
              <a:tr h="288834">
                <a:tc rowSpan="2">
                  <a:txBody>
                    <a:bodyPr/>
                    <a:lstStyle/>
                    <a:p>
                      <a:pPr algn="l" fontAlgn="b"/>
                      <a:endParaRPr lang="en-US" sz="1200" dirty="0">
                        <a:effectLst/>
                      </a:endParaRP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2">
                  <a:txBody>
                    <a:bodyPr/>
                    <a:lstStyle/>
                    <a:p>
                      <a:pPr algn="ctr" fontAlgn="b"/>
                      <a:r>
                        <a:rPr lang="en-US" sz="1200" dirty="0">
                          <a:effectLst/>
                        </a:rPr>
                        <a:t>Name</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gridSpan="3">
                  <a:txBody>
                    <a:bodyPr/>
                    <a:lstStyle/>
                    <a:p>
                      <a:pPr algn="ctr" fontAlgn="b"/>
                      <a:r>
                        <a:rPr lang="en-US" sz="1200" dirty="0" err="1">
                          <a:effectLst/>
                        </a:rPr>
                        <a:t>Rdeep</a:t>
                      </a:r>
                      <a:r>
                        <a:rPr lang="en-US" sz="1200" dirty="0">
                          <a:effectLst/>
                        </a:rPr>
                        <a:t> according to parameters</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hMerge="1">
                  <a:txBody>
                    <a:bodyPr/>
                    <a:lstStyle/>
                    <a:p>
                      <a:pPr algn="ctr" fontAlgn="b"/>
                      <a:r>
                        <a:rPr lang="en-US" sz="1200" dirty="0">
                          <a:effectLst/>
                        </a:rPr>
                        <a:t>Shift according to parameters </a:t>
                      </a:r>
                      <a:r>
                        <a:rPr lang="en-US" sz="1200" dirty="0" err="1">
                          <a:effectLst/>
                        </a:rPr>
                        <a:t>zt</a:t>
                      </a:r>
                      <a:endParaRPr lang="en-US" sz="1200" dirty="0">
                        <a:effectLst/>
                      </a:endParaRPr>
                    </a:p>
                  </a:txBody>
                  <a:tcPr marL="14514" marR="14514" marT="14514" marB="14514" anchor="b">
                    <a:lnL>
                      <a:noFill/>
                    </a:lnL>
                    <a:lnR>
                      <a:noFill/>
                    </a:lnR>
                    <a:lnT>
                      <a:noFill/>
                    </a:lnT>
                    <a:lnB w="6350" cap="flat" cmpd="sng" algn="ctr">
                      <a:solidFill>
                        <a:srgbClr val="DDDDDD"/>
                      </a:solidFill>
                      <a:prstDash val="solid"/>
                      <a:round/>
                      <a:headEnd type="none" w="med" len="med"/>
                      <a:tailEnd type="none" w="med" len="med"/>
                    </a:lnB>
                  </a:tcPr>
                </a:tc>
                <a:tc hMerge="1">
                  <a:txBody>
                    <a:bodyPr/>
                    <a:lstStyle/>
                    <a:p>
                      <a:pPr algn="ctr" fontAlgn="b"/>
                      <a:r>
                        <a:rPr lang="en-US" sz="1200" dirty="0">
                          <a:effectLst/>
                        </a:rPr>
                        <a:t>Shift according to parameters mms</a:t>
                      </a:r>
                    </a:p>
                  </a:txBody>
                  <a:tcPr marL="14514" marR="14514" marT="14514" marB="14514" anchor="b">
                    <a:lnL>
                      <a:noFill/>
                    </a:lnL>
                    <a:lnR>
                      <a:noFill/>
                    </a:lnR>
                    <a:lnT>
                      <a:noFill/>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1712503"/>
                  </a:ext>
                </a:extLst>
              </a:tr>
              <a:tr h="288834">
                <a:tc vMerge="1">
                  <a:txBody>
                    <a:bodyPr/>
                    <a:lstStyle/>
                    <a:p>
                      <a:endParaRPr lang="en-US"/>
                    </a:p>
                  </a:txBody>
                  <a:tcPr/>
                </a:tc>
                <a:tc vMerge="1">
                  <a:txBody>
                    <a:bodyPr/>
                    <a:lstStyle/>
                    <a:p>
                      <a:endParaRPr lang="en-US"/>
                    </a:p>
                  </a:txBody>
                  <a:tcPr/>
                </a:tc>
                <a:tc>
                  <a:txBody>
                    <a:bodyPr/>
                    <a:lstStyle/>
                    <a:p>
                      <a:pPr algn="ctr" fontAlgn="b"/>
                      <a:r>
                        <a:rPr lang="de-DE" sz="1200" dirty="0">
                          <a:effectLst/>
                        </a:rPr>
                        <a:t>MVM</a:t>
                      </a:r>
                      <a:endParaRPr lang="en-US" sz="1200" dirty="0">
                        <a:effectLst/>
                      </a:endParaRP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de-DE" sz="1200" dirty="0">
                          <a:effectLst/>
                        </a:rPr>
                        <a:t>Z-Transformation</a:t>
                      </a:r>
                      <a:endParaRPr lang="en-US" sz="1200" dirty="0">
                        <a:effectLst/>
                      </a:endParaRPr>
                    </a:p>
                  </a:txBody>
                  <a:tcPr marL="14514" marR="14514" marT="14514" marB="14514"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de-DE" sz="1200" dirty="0">
                          <a:effectLst/>
                        </a:rPr>
                        <a:t>MMS</a:t>
                      </a:r>
                      <a:endParaRPr lang="en-US" sz="1200" dirty="0">
                        <a:effectLst/>
                      </a:endParaRP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89692175"/>
                  </a:ext>
                </a:extLst>
              </a:tr>
              <a:tr h="185781">
                <a:tc>
                  <a:txBody>
                    <a:bodyPr/>
                    <a:lstStyle/>
                    <a:p>
                      <a:pPr algn="ctr" fontAlgn="t"/>
                      <a:r>
                        <a:rPr lang="en-US" sz="1200" dirty="0">
                          <a:effectLst/>
                        </a:rPr>
                        <a:t>1</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OREX_HUMAN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a:noFill/>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63006495"/>
                  </a:ext>
                </a:extLst>
              </a:tr>
              <a:tr h="185781">
                <a:tc>
                  <a:txBody>
                    <a:bodyPr/>
                    <a:lstStyle/>
                    <a:p>
                      <a:pPr algn="ctr" fontAlgn="t"/>
                      <a:r>
                        <a:rPr lang="en-US" sz="1200">
                          <a:effectLst/>
                        </a:rPr>
                        <a:t>2</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dirty="0">
                          <a:effectLst/>
                        </a:rPr>
                        <a:t>DFFB_HUMAN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05107827"/>
                  </a:ext>
                </a:extLst>
              </a:tr>
              <a:tr h="185781">
                <a:tc>
                  <a:txBody>
                    <a:bodyPr/>
                    <a:lstStyle/>
                    <a:p>
                      <a:pPr algn="ctr" fontAlgn="t"/>
                      <a:r>
                        <a:rPr lang="en-US" sz="1200">
                          <a:effectLst/>
                        </a:rPr>
                        <a:t>3</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TISB_HUMAN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90271449"/>
                  </a:ext>
                </a:extLst>
              </a:tr>
              <a:tr h="185781">
                <a:tc>
                  <a:txBody>
                    <a:bodyPr/>
                    <a:lstStyle/>
                    <a:p>
                      <a:pPr algn="ctr" fontAlgn="t"/>
                      <a:r>
                        <a:rPr lang="en-US" sz="1200">
                          <a:effectLst/>
                        </a:rPr>
                        <a:t>4</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GDC_HUMAN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3879504"/>
                  </a:ext>
                </a:extLst>
              </a:tr>
              <a:tr h="185781">
                <a:tc>
                  <a:txBody>
                    <a:bodyPr/>
                    <a:lstStyle/>
                    <a:p>
                      <a:pPr algn="ctr" fontAlgn="t"/>
                      <a:r>
                        <a:rPr lang="en-US" sz="1200" dirty="0">
                          <a:effectLst/>
                        </a:rPr>
                        <a:t>5</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NAPSA_HUMAN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41256710"/>
                  </a:ext>
                </a:extLst>
              </a:tr>
              <a:tr h="185781">
                <a:tc>
                  <a:txBody>
                    <a:bodyPr/>
                    <a:lstStyle/>
                    <a:p>
                      <a:pPr algn="ctr" fontAlgn="t"/>
                      <a:r>
                        <a:rPr lang="en-US" sz="1200" dirty="0">
                          <a:effectLst/>
                        </a:rPr>
                        <a:t>6</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GGYF1_HUMAN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2620118"/>
                  </a:ext>
                </a:extLst>
              </a:tr>
              <a:tr h="185781">
                <a:tc>
                  <a:txBody>
                    <a:bodyPr/>
                    <a:lstStyle/>
                    <a:p>
                      <a:pPr algn="ctr" fontAlgn="t"/>
                      <a:r>
                        <a:rPr lang="en-US" sz="1200">
                          <a:effectLst/>
                        </a:rPr>
                        <a:t>7</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RNH1_HUMAN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1</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1</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1</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67723196"/>
                  </a:ext>
                </a:extLst>
              </a:tr>
              <a:tr h="185781">
                <a:tc>
                  <a:txBody>
                    <a:bodyPr/>
                    <a:lstStyle/>
                    <a:p>
                      <a:pPr algn="ctr" fontAlgn="t"/>
                      <a:r>
                        <a:rPr lang="en-US" sz="1200" dirty="0">
                          <a:effectLst/>
                        </a:rPr>
                        <a:t>8</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MIS_HUMAN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dirty="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47058071"/>
                  </a:ext>
                </a:extLst>
              </a:tr>
              <a:tr h="185781">
                <a:tc>
                  <a:txBody>
                    <a:bodyPr/>
                    <a:lstStyle/>
                    <a:p>
                      <a:pPr algn="ctr" fontAlgn="t"/>
                      <a:r>
                        <a:rPr lang="en-US" sz="1200">
                          <a:effectLst/>
                        </a:rPr>
                        <a:t>9</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CTDS2_HUMAN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17793709"/>
                  </a:ext>
                </a:extLst>
              </a:tr>
              <a:tr h="198972">
                <a:tc>
                  <a:txBody>
                    <a:bodyPr/>
                    <a:lstStyle/>
                    <a:p>
                      <a:pPr algn="ctr" fontAlgn="t"/>
                      <a:r>
                        <a:rPr lang="en-US" sz="1200" dirty="0">
                          <a:effectLst/>
                        </a:rPr>
                        <a:t>10</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MT2_HUMAN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dirty="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3345140"/>
                  </a:ext>
                </a:extLst>
              </a:tr>
              <a:tr h="185781">
                <a:tc>
                  <a:txBody>
                    <a:bodyPr/>
                    <a:lstStyle/>
                    <a:p>
                      <a:pPr algn="ctr" fontAlgn="t"/>
                      <a:r>
                        <a:rPr lang="en-US" sz="1200" dirty="0">
                          <a:effectLst/>
                        </a:rPr>
                        <a:t>11</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SC6A4_HUMAN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68048438"/>
                  </a:ext>
                </a:extLst>
              </a:tr>
              <a:tr h="185781">
                <a:tc>
                  <a:txBody>
                    <a:bodyPr/>
                    <a:lstStyle/>
                    <a:p>
                      <a:pPr algn="ctr" fontAlgn="t"/>
                      <a:r>
                        <a:rPr lang="en-US" sz="1200" dirty="0">
                          <a:effectLst/>
                        </a:rPr>
                        <a:t>12</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DLGP3_HUMAN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1</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1</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1</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95547121"/>
                  </a:ext>
                </a:extLst>
              </a:tr>
              <a:tr h="185781">
                <a:tc>
                  <a:txBody>
                    <a:bodyPr/>
                    <a:lstStyle/>
                    <a:p>
                      <a:pPr algn="ctr" fontAlgn="t"/>
                      <a:r>
                        <a:rPr lang="en-US" sz="1200" dirty="0">
                          <a:effectLst/>
                        </a:rPr>
                        <a:t>13</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LRP4_HUMAN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56928537"/>
                  </a:ext>
                </a:extLst>
              </a:tr>
              <a:tr h="185781">
                <a:tc>
                  <a:txBody>
                    <a:bodyPr/>
                    <a:lstStyle/>
                    <a:p>
                      <a:pPr algn="ctr" fontAlgn="t"/>
                      <a:r>
                        <a:rPr lang="en-US" sz="1200" dirty="0">
                          <a:effectLst/>
                        </a:rPr>
                        <a:t>14</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PEX2_HUMAN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1</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dirty="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69578057"/>
                  </a:ext>
                </a:extLst>
              </a:tr>
              <a:tr h="185781">
                <a:tc>
                  <a:txBody>
                    <a:bodyPr/>
                    <a:lstStyle/>
                    <a:p>
                      <a:pPr algn="ctr" fontAlgn="t"/>
                      <a:r>
                        <a:rPr lang="en-US" sz="1200" dirty="0">
                          <a:effectLst/>
                        </a:rPr>
                        <a:t>15</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APLP2_HUMAN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76471202"/>
                  </a:ext>
                </a:extLst>
              </a:tr>
              <a:tr h="185781">
                <a:tc>
                  <a:txBody>
                    <a:bodyPr/>
                    <a:lstStyle/>
                    <a:p>
                      <a:pPr algn="ctr" fontAlgn="t"/>
                      <a:r>
                        <a:rPr lang="en-US" sz="1200" dirty="0">
                          <a:effectLst/>
                        </a:rPr>
                        <a:t>16</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TAF12_HUMAN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dirty="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4556159"/>
                  </a:ext>
                </a:extLst>
              </a:tr>
              <a:tr h="185781">
                <a:tc>
                  <a:txBody>
                    <a:bodyPr/>
                    <a:lstStyle/>
                    <a:p>
                      <a:pPr algn="ctr" fontAlgn="t"/>
                      <a:r>
                        <a:rPr lang="en-US" sz="1200" dirty="0">
                          <a:effectLst/>
                        </a:rPr>
                        <a:t>17</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VMAT1_HUMAN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1</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1</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29322727"/>
                  </a:ext>
                </a:extLst>
              </a:tr>
              <a:tr h="185781">
                <a:tc>
                  <a:txBody>
                    <a:bodyPr/>
                    <a:lstStyle/>
                    <a:p>
                      <a:pPr algn="ctr" fontAlgn="t"/>
                      <a:r>
                        <a:rPr lang="en-US" sz="1200" dirty="0">
                          <a:effectLst/>
                        </a:rPr>
                        <a:t>18</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PHIP_HUMAN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dirty="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1109080"/>
                  </a:ext>
                </a:extLst>
              </a:tr>
              <a:tr h="185781">
                <a:tc>
                  <a:txBody>
                    <a:bodyPr/>
                    <a:lstStyle/>
                    <a:p>
                      <a:pPr algn="ctr" fontAlgn="t"/>
                      <a:r>
                        <a:rPr lang="en-US" sz="1200" dirty="0">
                          <a:effectLst/>
                        </a:rPr>
                        <a:t>19</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KLC3_HUMAN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30488577"/>
                  </a:ext>
                </a:extLst>
              </a:tr>
              <a:tr h="185781">
                <a:tc>
                  <a:txBody>
                    <a:bodyPr/>
                    <a:lstStyle/>
                    <a:p>
                      <a:pPr algn="ctr" fontAlgn="t"/>
                      <a:r>
                        <a:rPr lang="en-US" sz="1200" dirty="0">
                          <a:effectLst/>
                        </a:rPr>
                        <a:t>20</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MTU1_HUMAN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a:effectLst/>
                        </a:rPr>
                        <a:t>0</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200" dirty="0">
                          <a:effectLst/>
                        </a:rPr>
                        <a:t>0</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71384278"/>
                  </a:ext>
                </a:extLst>
              </a:tr>
              <a:tr h="185781">
                <a:tc>
                  <a:txBody>
                    <a:bodyPr/>
                    <a:lstStyle/>
                    <a:p>
                      <a:pPr algn="ctr" fontAlgn="t"/>
                      <a:r>
                        <a:rPr lang="en-US" sz="1200" dirty="0">
                          <a:effectLst/>
                        </a:rPr>
                        <a:t>21</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NXT1_HUMAN</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1</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1</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1</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2225611"/>
                  </a:ext>
                </a:extLst>
              </a:tr>
              <a:tr h="107405">
                <a:tc>
                  <a:txBody>
                    <a:bodyPr/>
                    <a:lstStyle/>
                    <a:p>
                      <a:pPr algn="ctr" fontAlgn="t"/>
                      <a:r>
                        <a:rPr lang="en-US" sz="1200" dirty="0">
                          <a:effectLst/>
                        </a:rPr>
                        <a:t>total</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t"/>
                      <a:r>
                        <a:rPr lang="en-US" sz="1200">
                          <a:effectLst/>
                        </a:rPr>
                        <a:t>21</a:t>
                      </a:r>
                    </a:p>
                  </a:txBody>
                  <a:tcPr marL="14514" marR="14514" marT="14514" marB="14514"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t"/>
                      <a:r>
                        <a:rPr lang="en-US" sz="1200">
                          <a:effectLst/>
                        </a:rPr>
                        <a:t>4</a:t>
                      </a:r>
                    </a:p>
                  </a:txBody>
                  <a:tcPr marL="14514" marR="14514" marT="14514" marB="14514" anchor="ctr">
                    <a:lnL w="12700" cap="flat" cmpd="sng" algn="ctr">
                      <a:solidFill>
                        <a:schemeClr val="bg1">
                          <a:lumMod val="65000"/>
                        </a:schemeClr>
                      </a:solidFill>
                      <a:prstDash val="solid"/>
                      <a:round/>
                      <a:headEnd type="none" w="med" len="med"/>
                      <a:tailEnd type="none" w="med" len="med"/>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t"/>
                      <a:r>
                        <a:rPr lang="en-US" sz="1200">
                          <a:effectLst/>
                        </a:rPr>
                        <a:t>4</a:t>
                      </a:r>
                    </a:p>
                  </a:txBody>
                  <a:tcPr marL="14514" marR="14514" marT="14514" marB="14514" anchor="ctr">
                    <a:lnL>
                      <a:noFill/>
                    </a:lnL>
                    <a:lnR>
                      <a:noFill/>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t"/>
                      <a:r>
                        <a:rPr lang="en-US" sz="1200" dirty="0">
                          <a:effectLst/>
                        </a:rPr>
                        <a:t>4</a:t>
                      </a:r>
                    </a:p>
                  </a:txBody>
                  <a:tcPr marL="14514" marR="14514" marT="14514" marB="14514" anchor="ctr">
                    <a:lnL>
                      <a:noFill/>
                    </a:lnL>
                    <a:lnR w="12700" cap="flat" cmpd="sng" algn="ctr">
                      <a:solidFill>
                        <a:schemeClr val="bg1">
                          <a:lumMod val="65000"/>
                        </a:schemeClr>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78232480"/>
                  </a:ext>
                </a:extLst>
              </a:tr>
            </a:tbl>
          </a:graphicData>
        </a:graphic>
      </p:graphicFrame>
      <p:graphicFrame>
        <p:nvGraphicFramePr>
          <p:cNvPr id="13" name="Tabelle 12">
            <a:extLst>
              <a:ext uri="{FF2B5EF4-FFF2-40B4-BE49-F238E27FC236}">
                <a16:creationId xmlns:a16="http://schemas.microsoft.com/office/drawing/2014/main" id="{69A761A1-1E1B-511F-9BB0-83783134E230}"/>
              </a:ext>
            </a:extLst>
          </p:cNvPr>
          <p:cNvGraphicFramePr>
            <a:graphicFrameLocks noGrp="1"/>
          </p:cNvGraphicFramePr>
          <p:nvPr/>
        </p:nvGraphicFramePr>
        <p:xfrm>
          <a:off x="11685181" y="3870251"/>
          <a:ext cx="208280" cy="365760"/>
        </p:xfrm>
        <a:graphic>
          <a:graphicData uri="http://schemas.openxmlformats.org/drawingml/2006/table">
            <a:tbl>
              <a:tblPr/>
              <a:tblGrid>
                <a:gridCol w="208280">
                  <a:extLst>
                    <a:ext uri="{9D8B030D-6E8A-4147-A177-3AD203B41FA5}">
                      <a16:colId xmlns:a16="http://schemas.microsoft.com/office/drawing/2014/main" val="2153387111"/>
                    </a:ext>
                  </a:extLst>
                </a:gridCol>
              </a:tblGrid>
              <a:tr h="0">
                <a:tc>
                  <a:txBody>
                    <a:bodyPr/>
                    <a:lstStyle/>
                    <a:p>
                      <a:endParaRPr lang="en-US" dirty="0"/>
                    </a:p>
                  </a:txBody>
                  <a:tcPr>
                    <a:lnL w="12700" cmpd="sng">
                      <a:solidFill>
                        <a:schemeClr val="bg1">
                          <a:lumMod val="65000"/>
                        </a:schemeClr>
                      </a:solidFill>
                      <a:prstDash val="solid"/>
                    </a:lnL>
                    <a:lnR w="12700" cmpd="sng">
                      <a:solidFill>
                        <a:schemeClr val="bg1">
                          <a:lumMod val="65000"/>
                        </a:schemeClr>
                      </a:solidFill>
                      <a:prstDash val="solid"/>
                    </a:lnR>
                    <a:lnT w="12700" cmpd="sng">
                      <a:solidFill>
                        <a:schemeClr val="bg1">
                          <a:lumMod val="65000"/>
                        </a:schemeClr>
                      </a:solidFill>
                      <a:prstDash val="solid"/>
                    </a:lnT>
                    <a:lnB w="12700" cmpd="sng">
                      <a:solidFill>
                        <a:schemeClr val="bg1">
                          <a:lumMod val="65000"/>
                        </a:schemeClr>
                      </a:solidFill>
                      <a:prstDash val="solid"/>
                    </a:lnB>
                  </a:tcPr>
                </a:tc>
                <a:extLst>
                  <a:ext uri="{0D108BD9-81ED-4DB2-BD59-A6C34878D82A}">
                    <a16:rowId xmlns:a16="http://schemas.microsoft.com/office/drawing/2014/main" val="847972465"/>
                  </a:ext>
                </a:extLst>
              </a:tr>
            </a:tbl>
          </a:graphicData>
        </a:graphic>
      </p:graphicFrame>
      <p:sp>
        <p:nvSpPr>
          <p:cNvPr id="14" name="Foliennummernplatzhalter 13">
            <a:extLst>
              <a:ext uri="{FF2B5EF4-FFF2-40B4-BE49-F238E27FC236}">
                <a16:creationId xmlns:a16="http://schemas.microsoft.com/office/drawing/2014/main" id="{A8C1CCB0-284F-E90A-238D-C7285A0B828D}"/>
              </a:ext>
            </a:extLst>
          </p:cNvPr>
          <p:cNvSpPr>
            <a:spLocks noGrp="1"/>
          </p:cNvSpPr>
          <p:nvPr>
            <p:ph type="sldNum" sz="quarter" idx="12"/>
          </p:nvPr>
        </p:nvSpPr>
        <p:spPr/>
        <p:txBody>
          <a:bodyPr/>
          <a:lstStyle/>
          <a:p>
            <a:fld id="{0ECEC004-1F43-42CE-8D3C-5644094F210C}" type="slidenum">
              <a:rPr lang="en-US" smtClean="0"/>
              <a:t>19</a:t>
            </a:fld>
            <a:endParaRPr lang="en-US"/>
          </a:p>
        </p:txBody>
      </p:sp>
    </p:spTree>
    <p:extLst>
      <p:ext uri="{BB962C8B-B14F-4D97-AF65-F5344CB8AC3E}">
        <p14:creationId xmlns:p14="http://schemas.microsoft.com/office/powerpoint/2010/main" val="196230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DE97D-2714-831C-0CF3-A0E6232A6011}"/>
              </a:ext>
            </a:extLst>
          </p:cNvPr>
          <p:cNvSpPr>
            <a:spLocks noGrp="1"/>
          </p:cNvSpPr>
          <p:nvPr>
            <p:ph type="title"/>
          </p:nvPr>
        </p:nvSpPr>
        <p:spPr>
          <a:xfrm>
            <a:off x="4572001" y="601744"/>
            <a:ext cx="6781800" cy="1338696"/>
          </a:xfrm>
        </p:spPr>
        <p:txBody>
          <a:bodyPr>
            <a:normAutofit/>
          </a:bodyPr>
          <a:lstStyle/>
          <a:p>
            <a:r>
              <a:rPr lang="de-DE" dirty="0"/>
              <a:t>Experimental </a:t>
            </a:r>
            <a:r>
              <a:rPr lang="de-DE" dirty="0" err="1"/>
              <a:t>setup</a:t>
            </a:r>
            <a:r>
              <a:rPr lang="de-DE" dirty="0"/>
              <a:t> </a:t>
            </a:r>
            <a:endParaRPr lang="en-GB" dirty="0"/>
          </a:p>
        </p:txBody>
      </p:sp>
      <p:pic>
        <p:nvPicPr>
          <p:cNvPr id="5" name="Picture 4" descr="Solution dispensed using electronic pipette">
            <a:extLst>
              <a:ext uri="{FF2B5EF4-FFF2-40B4-BE49-F238E27FC236}">
                <a16:creationId xmlns:a16="http://schemas.microsoft.com/office/drawing/2014/main" id="{EB8C1AA6-04DE-8710-DBA7-D0CAB271A941}"/>
              </a:ext>
            </a:extLst>
          </p:cNvPr>
          <p:cNvPicPr>
            <a:picLocks noChangeAspect="1"/>
          </p:cNvPicPr>
          <p:nvPr/>
        </p:nvPicPr>
        <p:blipFill rotWithShape="1">
          <a:blip r:embed="rId2"/>
          <a:srcRect l="21523" r="41931"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EB279E7C-A20D-0EB6-BA8A-4E5D1AED1E8B}"/>
              </a:ext>
            </a:extLst>
          </p:cNvPr>
          <p:cNvSpPr>
            <a:spLocks noGrp="1"/>
          </p:cNvSpPr>
          <p:nvPr>
            <p:ph idx="1"/>
          </p:nvPr>
        </p:nvSpPr>
        <p:spPr>
          <a:xfrm>
            <a:off x="4572001" y="2201958"/>
            <a:ext cx="6781800" cy="3900730"/>
          </a:xfrm>
        </p:spPr>
        <p:txBody>
          <a:bodyPr anchor="t">
            <a:normAutofit/>
          </a:bodyPr>
          <a:lstStyle/>
          <a:p>
            <a:r>
              <a:rPr lang="de-DE" sz="2000" dirty="0"/>
              <a:t>A549 </a:t>
            </a:r>
            <a:r>
              <a:rPr lang="de-DE" sz="2000" dirty="0" err="1"/>
              <a:t>cells</a:t>
            </a:r>
            <a:r>
              <a:rPr lang="de-DE" sz="2000" dirty="0"/>
              <a:t> </a:t>
            </a:r>
            <a:r>
              <a:rPr lang="de-DE" sz="2000" dirty="0" err="1"/>
              <a:t>cultured</a:t>
            </a:r>
            <a:r>
              <a:rPr lang="de-DE" sz="2000" dirty="0"/>
              <a:t> and </a:t>
            </a:r>
            <a:r>
              <a:rPr lang="de-DE" sz="2000" dirty="0" err="1"/>
              <a:t>lysed</a:t>
            </a:r>
            <a:r>
              <a:rPr lang="de-DE" sz="2000" dirty="0"/>
              <a:t> </a:t>
            </a:r>
          </a:p>
          <a:p>
            <a:r>
              <a:rPr lang="de-DE" sz="2000" dirty="0" err="1"/>
              <a:t>One</a:t>
            </a:r>
            <a:r>
              <a:rPr lang="de-DE" sz="2000" dirty="0"/>
              <a:t> sample </a:t>
            </a:r>
            <a:r>
              <a:rPr lang="de-DE" sz="2000" dirty="0" err="1"/>
              <a:t>treated</a:t>
            </a:r>
            <a:r>
              <a:rPr lang="de-DE" sz="2000" dirty="0"/>
              <a:t> </a:t>
            </a:r>
            <a:r>
              <a:rPr lang="de-DE" sz="2000" dirty="0" err="1"/>
              <a:t>with</a:t>
            </a:r>
            <a:r>
              <a:rPr lang="de-DE" sz="2000" dirty="0"/>
              <a:t> </a:t>
            </a:r>
            <a:r>
              <a:rPr lang="de-DE" sz="2000" dirty="0" err="1"/>
              <a:t>RNase</a:t>
            </a:r>
            <a:r>
              <a:rPr lang="de-DE" sz="2000" dirty="0"/>
              <a:t>, </a:t>
            </a:r>
            <a:r>
              <a:rPr lang="de-DE" sz="2000" dirty="0" err="1"/>
              <a:t>one</a:t>
            </a:r>
            <a:r>
              <a:rPr lang="de-DE" sz="2000" dirty="0"/>
              <a:t> </a:t>
            </a:r>
            <a:r>
              <a:rPr lang="de-DE" sz="2000" dirty="0" err="1"/>
              <a:t>untreated</a:t>
            </a:r>
            <a:r>
              <a:rPr lang="de-DE" sz="2000" dirty="0"/>
              <a:t> </a:t>
            </a:r>
            <a:r>
              <a:rPr lang="de-DE" sz="2000" dirty="0" err="1"/>
              <a:t>control</a:t>
            </a:r>
            <a:endParaRPr lang="de-DE" sz="2000" dirty="0"/>
          </a:p>
          <a:p>
            <a:r>
              <a:rPr lang="de-DE" sz="2000" dirty="0" err="1"/>
              <a:t>Three</a:t>
            </a:r>
            <a:r>
              <a:rPr lang="de-DE" sz="2000" dirty="0"/>
              <a:t> </a:t>
            </a:r>
            <a:r>
              <a:rPr lang="de-DE" sz="2000" dirty="0" err="1"/>
              <a:t>replicates</a:t>
            </a:r>
            <a:r>
              <a:rPr lang="de-DE" sz="2000" dirty="0"/>
              <a:t> </a:t>
            </a:r>
            <a:r>
              <a:rPr lang="de-DE" sz="2000" dirty="0" err="1"/>
              <a:t>of</a:t>
            </a:r>
            <a:r>
              <a:rPr lang="de-DE" sz="2000" dirty="0"/>
              <a:t> </a:t>
            </a:r>
            <a:r>
              <a:rPr lang="de-DE" sz="2000" dirty="0" err="1"/>
              <a:t>each</a:t>
            </a:r>
            <a:r>
              <a:rPr lang="de-DE" sz="2000" dirty="0"/>
              <a:t> sample </a:t>
            </a:r>
          </a:p>
          <a:p>
            <a:r>
              <a:rPr lang="de-DE" sz="2000" dirty="0" err="1"/>
              <a:t>Sucrose</a:t>
            </a:r>
            <a:r>
              <a:rPr lang="de-DE" sz="2000" dirty="0"/>
              <a:t> </a:t>
            </a:r>
            <a:r>
              <a:rPr lang="de-DE" sz="2000" dirty="0" err="1"/>
              <a:t>gradient</a:t>
            </a:r>
            <a:r>
              <a:rPr lang="de-DE" sz="2000" dirty="0"/>
              <a:t>      </a:t>
            </a:r>
            <a:r>
              <a:rPr lang="de-DE" sz="2000" dirty="0" err="1"/>
              <a:t>Dividation</a:t>
            </a:r>
            <a:r>
              <a:rPr lang="de-DE" sz="2000" dirty="0"/>
              <a:t> </a:t>
            </a:r>
            <a:r>
              <a:rPr lang="de-DE" sz="2000" dirty="0" err="1"/>
              <a:t>into</a:t>
            </a:r>
            <a:r>
              <a:rPr lang="de-DE" sz="2000" dirty="0"/>
              <a:t> 25 </a:t>
            </a:r>
            <a:r>
              <a:rPr lang="de-DE" sz="2000" dirty="0" err="1"/>
              <a:t>fractions</a:t>
            </a:r>
            <a:r>
              <a:rPr lang="de-DE" sz="2000" dirty="0"/>
              <a:t> </a:t>
            </a:r>
          </a:p>
          <a:p>
            <a:r>
              <a:rPr lang="de-DE" sz="2000" dirty="0" err="1"/>
              <a:t>Mass</a:t>
            </a:r>
            <a:r>
              <a:rPr lang="de-DE" sz="2000" dirty="0"/>
              <a:t> </a:t>
            </a:r>
            <a:r>
              <a:rPr lang="de-DE" sz="2000" dirty="0" err="1"/>
              <a:t>spectrometry</a:t>
            </a:r>
            <a:r>
              <a:rPr lang="de-DE" sz="2000" dirty="0"/>
              <a:t> </a:t>
            </a:r>
            <a:r>
              <a:rPr lang="de-DE" sz="2000" dirty="0" err="1"/>
              <a:t>analysis</a:t>
            </a:r>
            <a:r>
              <a:rPr lang="de-DE" sz="2000" dirty="0"/>
              <a:t> </a:t>
            </a:r>
          </a:p>
          <a:p>
            <a:pPr marL="0" indent="0">
              <a:buNone/>
            </a:pPr>
            <a:endParaRPr lang="de-DE" sz="2000" dirty="0"/>
          </a:p>
          <a:p>
            <a:pPr>
              <a:buFont typeface="Wingdings" panose="05000000000000000000" pitchFamily="2" charset="2"/>
              <a:buChar char="Ø"/>
            </a:pPr>
            <a:r>
              <a:rPr lang="de-DE" sz="2000" dirty="0"/>
              <a:t> </a:t>
            </a:r>
            <a:r>
              <a:rPr lang="de-DE" sz="2000" dirty="0" err="1"/>
              <a:t>dataframe</a:t>
            </a:r>
            <a:r>
              <a:rPr lang="de-DE" sz="2000" dirty="0"/>
              <a:t> </a:t>
            </a:r>
            <a:r>
              <a:rPr lang="de-DE" sz="2000" dirty="0" err="1"/>
              <a:t>with</a:t>
            </a:r>
            <a:r>
              <a:rPr lang="de-DE" sz="2000" dirty="0"/>
              <a:t> 3680 </a:t>
            </a:r>
            <a:r>
              <a:rPr lang="de-DE" sz="2000" dirty="0" err="1"/>
              <a:t>proteins</a:t>
            </a:r>
            <a:r>
              <a:rPr lang="de-DE" sz="2000" dirty="0"/>
              <a:t> and </a:t>
            </a:r>
            <a:r>
              <a:rPr lang="de-DE" sz="2000" dirty="0" err="1"/>
              <a:t>their</a:t>
            </a:r>
            <a:r>
              <a:rPr lang="de-DE" sz="2000" dirty="0"/>
              <a:t> </a:t>
            </a:r>
            <a:r>
              <a:rPr lang="de-DE" sz="2000" dirty="0" err="1"/>
              <a:t>protein</a:t>
            </a:r>
            <a:r>
              <a:rPr lang="de-DE" sz="2000" dirty="0"/>
              <a:t> </a:t>
            </a:r>
            <a:r>
              <a:rPr lang="de-DE" sz="2000" dirty="0" err="1"/>
              <a:t>amounts</a:t>
            </a:r>
            <a:r>
              <a:rPr lang="de-DE" sz="2000" dirty="0"/>
              <a:t> </a:t>
            </a:r>
            <a:endParaRPr lang="en-GB" sz="2000" dirty="0"/>
          </a:p>
        </p:txBody>
      </p:sp>
      <p:sp>
        <p:nvSpPr>
          <p:cNvPr id="4" name="Arrow: Right 3">
            <a:extLst>
              <a:ext uri="{FF2B5EF4-FFF2-40B4-BE49-F238E27FC236}">
                <a16:creationId xmlns:a16="http://schemas.microsoft.com/office/drawing/2014/main" id="{8C5207C2-F70C-1B61-8319-7A7988670C26}"/>
              </a:ext>
            </a:extLst>
          </p:cNvPr>
          <p:cNvSpPr/>
          <p:nvPr/>
        </p:nvSpPr>
        <p:spPr>
          <a:xfrm>
            <a:off x="6659217" y="3558209"/>
            <a:ext cx="248479" cy="89452"/>
          </a:xfrm>
          <a:prstGeom prst="rightArrow">
            <a:avLst/>
          </a:prstGeom>
          <a:solidFill>
            <a:srgbClr val="C9A4D6"/>
          </a:solidFill>
          <a:ln>
            <a:solidFill>
              <a:srgbClr val="C9A4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oliennummernplatzhalter 5">
            <a:extLst>
              <a:ext uri="{FF2B5EF4-FFF2-40B4-BE49-F238E27FC236}">
                <a16:creationId xmlns:a16="http://schemas.microsoft.com/office/drawing/2014/main" id="{CDEC4543-352D-AB0C-AA86-D5B24D8438EE}"/>
              </a:ext>
            </a:extLst>
          </p:cNvPr>
          <p:cNvSpPr>
            <a:spLocks noGrp="1"/>
          </p:cNvSpPr>
          <p:nvPr>
            <p:ph type="sldNum" sz="quarter" idx="12"/>
          </p:nvPr>
        </p:nvSpPr>
        <p:spPr/>
        <p:txBody>
          <a:bodyPr/>
          <a:lstStyle/>
          <a:p>
            <a:fld id="{0ECEC004-1F43-42CE-8D3C-5644094F210C}" type="slidenum">
              <a:rPr lang="en-US" smtClean="0"/>
              <a:t>2</a:t>
            </a:fld>
            <a:endParaRPr lang="en-US"/>
          </a:p>
        </p:txBody>
      </p:sp>
    </p:spTree>
    <p:extLst>
      <p:ext uri="{BB962C8B-B14F-4D97-AF65-F5344CB8AC3E}">
        <p14:creationId xmlns:p14="http://schemas.microsoft.com/office/powerpoint/2010/main" val="4126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24FCE-7F0C-1E48-1BCA-E86D6F535404}"/>
              </a:ext>
            </a:extLst>
          </p:cNvPr>
          <p:cNvSpPr>
            <a:spLocks noGrp="1"/>
          </p:cNvSpPr>
          <p:nvPr>
            <p:ph type="title"/>
          </p:nvPr>
        </p:nvSpPr>
        <p:spPr>
          <a:xfrm>
            <a:off x="4572001" y="601744"/>
            <a:ext cx="6781800" cy="1338696"/>
          </a:xfrm>
        </p:spPr>
        <p:txBody>
          <a:bodyPr>
            <a:normAutofit/>
          </a:bodyPr>
          <a:lstStyle/>
          <a:p>
            <a:r>
              <a:rPr lang="de-DE" dirty="0"/>
              <a:t>Outlook </a:t>
            </a:r>
            <a:endParaRPr lang="en-GB" dirty="0"/>
          </a:p>
        </p:txBody>
      </p:sp>
      <p:pic>
        <p:nvPicPr>
          <p:cNvPr id="5" name="Picture 4" descr="Close-up unopened pill packets">
            <a:extLst>
              <a:ext uri="{FF2B5EF4-FFF2-40B4-BE49-F238E27FC236}">
                <a16:creationId xmlns:a16="http://schemas.microsoft.com/office/drawing/2014/main" id="{5EBD32A8-40E2-8021-8D42-30EBEF75A6F9}"/>
              </a:ext>
            </a:extLst>
          </p:cNvPr>
          <p:cNvPicPr>
            <a:picLocks noChangeAspect="1"/>
          </p:cNvPicPr>
          <p:nvPr/>
        </p:nvPicPr>
        <p:blipFill rotWithShape="1">
          <a:blip r:embed="rId2"/>
          <a:srcRect l="35027" r="28975"/>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F3CD5672-797B-07A8-E2F3-9335D6B8A90F}"/>
              </a:ext>
            </a:extLst>
          </p:cNvPr>
          <p:cNvSpPr>
            <a:spLocks noGrp="1"/>
          </p:cNvSpPr>
          <p:nvPr>
            <p:ph idx="1"/>
          </p:nvPr>
        </p:nvSpPr>
        <p:spPr>
          <a:xfrm>
            <a:off x="4572001" y="2201958"/>
            <a:ext cx="6781800" cy="3900730"/>
          </a:xfrm>
        </p:spPr>
        <p:txBody>
          <a:bodyPr anchor="t">
            <a:normAutofit/>
          </a:bodyPr>
          <a:lstStyle/>
          <a:p>
            <a:pPr marL="0" indent="0">
              <a:buNone/>
            </a:pPr>
            <a:r>
              <a:rPr lang="de-DE" sz="2000" dirty="0" err="1"/>
              <a:t>We</a:t>
            </a:r>
            <a:r>
              <a:rPr lang="de-DE" sz="2000" dirty="0"/>
              <a:t> </a:t>
            </a:r>
            <a:r>
              <a:rPr lang="de-DE" sz="2000" dirty="0" err="1"/>
              <a:t>achieved</a:t>
            </a:r>
            <a:r>
              <a:rPr lang="de-DE" sz="2000" dirty="0"/>
              <a:t>: </a:t>
            </a:r>
          </a:p>
          <a:p>
            <a:pPr>
              <a:buFont typeface="Wingdings" panose="05000000000000000000" pitchFamily="2" charset="2"/>
              <a:buChar char="ü"/>
            </a:pPr>
            <a:r>
              <a:rPr lang="de-DE" sz="2000" dirty="0" err="1"/>
              <a:t>Numerous</a:t>
            </a:r>
            <a:r>
              <a:rPr lang="de-DE" sz="2000" dirty="0"/>
              <a:t> </a:t>
            </a:r>
            <a:r>
              <a:rPr lang="de-DE" sz="2000" dirty="0" err="1"/>
              <a:t>RDeeps</a:t>
            </a:r>
            <a:r>
              <a:rPr lang="de-DE" sz="2000" dirty="0"/>
              <a:t> </a:t>
            </a:r>
            <a:r>
              <a:rPr lang="de-DE" sz="2000" dirty="0" err="1"/>
              <a:t>verified</a:t>
            </a:r>
            <a:endParaRPr lang="de-DE" sz="2000" dirty="0"/>
          </a:p>
          <a:p>
            <a:pPr>
              <a:buFont typeface="Wingdings" panose="05000000000000000000" pitchFamily="2" charset="2"/>
              <a:buChar char="ü"/>
            </a:pPr>
            <a:r>
              <a:rPr lang="de-DE" sz="2000" dirty="0"/>
              <a:t>Up </a:t>
            </a:r>
            <a:r>
              <a:rPr lang="de-DE" sz="2000" dirty="0" err="1"/>
              <a:t>to</a:t>
            </a:r>
            <a:r>
              <a:rPr lang="de-DE" sz="2000" dirty="0"/>
              <a:t> 5 </a:t>
            </a:r>
            <a:r>
              <a:rPr lang="de-DE" sz="2000" dirty="0" err="1"/>
              <a:t>new</a:t>
            </a:r>
            <a:r>
              <a:rPr lang="de-DE" sz="2000" dirty="0"/>
              <a:t> </a:t>
            </a:r>
            <a:r>
              <a:rPr lang="de-DE" sz="2000" dirty="0" err="1"/>
              <a:t>RDeeps</a:t>
            </a:r>
            <a:r>
              <a:rPr lang="de-DE" sz="2000" dirty="0"/>
              <a:t> </a:t>
            </a:r>
          </a:p>
          <a:p>
            <a:pPr marL="0" indent="0">
              <a:buNone/>
            </a:pPr>
            <a:endParaRPr lang="de-DE" sz="2000" dirty="0"/>
          </a:p>
          <a:p>
            <a:pPr marL="0" indent="0">
              <a:buNone/>
            </a:pPr>
            <a:r>
              <a:rPr lang="de-DE" sz="2000" dirty="0" err="1"/>
              <a:t>What</a:t>
            </a:r>
            <a:r>
              <a:rPr lang="de-DE" sz="2000" dirty="0"/>
              <a:t> </a:t>
            </a:r>
            <a:r>
              <a:rPr lang="de-DE" sz="2000" dirty="0" err="1"/>
              <a:t>has</a:t>
            </a:r>
            <a:r>
              <a:rPr lang="de-DE" sz="2000" dirty="0"/>
              <a:t> </a:t>
            </a:r>
            <a:r>
              <a:rPr lang="de-DE" sz="2000" dirty="0" err="1"/>
              <a:t>to</a:t>
            </a:r>
            <a:r>
              <a:rPr lang="de-DE" sz="2000" dirty="0"/>
              <a:t> </a:t>
            </a:r>
            <a:r>
              <a:rPr lang="de-DE" sz="2000" dirty="0" err="1"/>
              <a:t>be</a:t>
            </a:r>
            <a:r>
              <a:rPr lang="de-DE" sz="2000" dirty="0"/>
              <a:t> </a:t>
            </a:r>
            <a:r>
              <a:rPr lang="de-DE" sz="2000" dirty="0" err="1"/>
              <a:t>done</a:t>
            </a:r>
            <a:r>
              <a:rPr lang="de-DE" sz="2000" dirty="0"/>
              <a:t> </a:t>
            </a:r>
            <a:r>
              <a:rPr lang="de-DE" sz="2000" dirty="0" err="1"/>
              <a:t>next</a:t>
            </a:r>
            <a:r>
              <a:rPr lang="de-DE" sz="2000" dirty="0"/>
              <a:t>: </a:t>
            </a:r>
          </a:p>
          <a:p>
            <a:r>
              <a:rPr lang="de-DE" sz="2000" dirty="0"/>
              <a:t>Investigation </a:t>
            </a:r>
            <a:r>
              <a:rPr lang="de-DE" sz="2000" dirty="0" err="1"/>
              <a:t>of</a:t>
            </a:r>
            <a:r>
              <a:rPr lang="de-DE" sz="2000" dirty="0"/>
              <a:t> </a:t>
            </a:r>
            <a:r>
              <a:rPr lang="de-DE" sz="2000" dirty="0" err="1"/>
              <a:t>cellular</a:t>
            </a:r>
            <a:r>
              <a:rPr lang="de-DE" sz="2000" dirty="0"/>
              <a:t> </a:t>
            </a:r>
            <a:r>
              <a:rPr lang="de-DE" sz="2000" dirty="0" err="1"/>
              <a:t>function</a:t>
            </a:r>
            <a:r>
              <a:rPr lang="de-DE" sz="2000" dirty="0"/>
              <a:t> </a:t>
            </a:r>
          </a:p>
          <a:p>
            <a:r>
              <a:rPr lang="de-DE" sz="2000" dirty="0"/>
              <a:t>Research </a:t>
            </a:r>
            <a:r>
              <a:rPr lang="de-DE" sz="2000" dirty="0" err="1"/>
              <a:t>if</a:t>
            </a:r>
            <a:r>
              <a:rPr lang="de-DE" sz="2000" dirty="0"/>
              <a:t> </a:t>
            </a:r>
            <a:r>
              <a:rPr lang="de-DE" sz="2000" dirty="0" err="1"/>
              <a:t>malfanction</a:t>
            </a:r>
            <a:r>
              <a:rPr lang="de-DE" sz="2000" dirty="0"/>
              <a:t> </a:t>
            </a:r>
            <a:r>
              <a:rPr lang="de-DE" sz="2000" dirty="0" err="1"/>
              <a:t>is</a:t>
            </a:r>
            <a:r>
              <a:rPr lang="de-DE" sz="2000" dirty="0"/>
              <a:t> </a:t>
            </a:r>
            <a:r>
              <a:rPr lang="de-DE" sz="2000" dirty="0" err="1"/>
              <a:t>related</a:t>
            </a:r>
            <a:r>
              <a:rPr lang="de-DE" sz="2000" dirty="0"/>
              <a:t> </a:t>
            </a:r>
            <a:r>
              <a:rPr lang="de-DE" sz="2000" dirty="0" err="1"/>
              <a:t>to</a:t>
            </a:r>
            <a:r>
              <a:rPr lang="de-DE" sz="2000" dirty="0"/>
              <a:t> </a:t>
            </a:r>
            <a:r>
              <a:rPr lang="de-DE" sz="2000" dirty="0" err="1"/>
              <a:t>disease</a:t>
            </a:r>
            <a:r>
              <a:rPr lang="de-DE" sz="2000" dirty="0"/>
              <a:t> </a:t>
            </a:r>
          </a:p>
          <a:p>
            <a:endParaRPr lang="de-DE" sz="2000" dirty="0"/>
          </a:p>
          <a:p>
            <a:pPr>
              <a:buFont typeface="Wingdings" panose="05000000000000000000" pitchFamily="2" charset="2"/>
              <a:buChar char="Ø"/>
            </a:pPr>
            <a:r>
              <a:rPr lang="de-DE" sz="2000" dirty="0"/>
              <a:t> </a:t>
            </a:r>
            <a:r>
              <a:rPr lang="de-DE" sz="2000" dirty="0" err="1"/>
              <a:t>medical</a:t>
            </a:r>
            <a:r>
              <a:rPr lang="de-DE" sz="2000" dirty="0"/>
              <a:t> </a:t>
            </a:r>
            <a:r>
              <a:rPr lang="de-DE" sz="2000" dirty="0" err="1"/>
              <a:t>application</a:t>
            </a:r>
            <a:r>
              <a:rPr lang="de-DE" sz="2000" dirty="0"/>
              <a:t> </a:t>
            </a:r>
          </a:p>
          <a:p>
            <a:endParaRPr lang="en-GB" sz="2000" dirty="0"/>
          </a:p>
        </p:txBody>
      </p:sp>
      <p:sp>
        <p:nvSpPr>
          <p:cNvPr id="4" name="Foliennummernplatzhalter 3">
            <a:extLst>
              <a:ext uri="{FF2B5EF4-FFF2-40B4-BE49-F238E27FC236}">
                <a16:creationId xmlns:a16="http://schemas.microsoft.com/office/drawing/2014/main" id="{569D1118-9496-8B96-FE67-1DB3D0E06E4F}"/>
              </a:ext>
            </a:extLst>
          </p:cNvPr>
          <p:cNvSpPr>
            <a:spLocks noGrp="1"/>
          </p:cNvSpPr>
          <p:nvPr>
            <p:ph type="sldNum" sz="quarter" idx="12"/>
          </p:nvPr>
        </p:nvSpPr>
        <p:spPr/>
        <p:txBody>
          <a:bodyPr/>
          <a:lstStyle/>
          <a:p>
            <a:fld id="{0ECEC004-1F43-42CE-8D3C-5644094F210C}" type="slidenum">
              <a:rPr lang="en-US" smtClean="0"/>
              <a:t>20</a:t>
            </a:fld>
            <a:endParaRPr lang="en-US"/>
          </a:p>
        </p:txBody>
      </p:sp>
    </p:spTree>
    <p:extLst>
      <p:ext uri="{BB962C8B-B14F-4D97-AF65-F5344CB8AC3E}">
        <p14:creationId xmlns:p14="http://schemas.microsoft.com/office/powerpoint/2010/main" val="18824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117EA64-2F15-FEE1-B779-EEE68938E8EB}"/>
              </a:ext>
            </a:extLst>
          </p:cNvPr>
          <p:cNvSpPr/>
          <p:nvPr/>
        </p:nvSpPr>
        <p:spPr>
          <a:xfrm>
            <a:off x="0" y="1349529"/>
            <a:ext cx="12192000" cy="526065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Content Placeholder 5">
            <a:extLst>
              <a:ext uri="{FF2B5EF4-FFF2-40B4-BE49-F238E27FC236}">
                <a16:creationId xmlns:a16="http://schemas.microsoft.com/office/drawing/2014/main" id="{57A97AC9-2031-FC34-4A0E-4B3B299D1CBF}"/>
              </a:ext>
            </a:extLst>
          </p:cNvPr>
          <p:cNvGraphicFramePr>
            <a:graphicFrameLocks noGrp="1"/>
          </p:cNvGraphicFramePr>
          <p:nvPr>
            <p:ph idx="1"/>
            <p:extLst>
              <p:ext uri="{D42A27DB-BD31-4B8C-83A1-F6EECF244321}">
                <p14:modId xmlns:p14="http://schemas.microsoft.com/office/powerpoint/2010/main" val="3244413331"/>
              </p:ext>
            </p:extLst>
          </p:nvPr>
        </p:nvGraphicFramePr>
        <p:xfrm>
          <a:off x="92598" y="1349531"/>
          <a:ext cx="11067472" cy="5254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F59CAB0D-CBB8-8D44-910B-B6C7B8ED5886}"/>
              </a:ext>
            </a:extLst>
          </p:cNvPr>
          <p:cNvSpPr/>
          <p:nvPr/>
        </p:nvSpPr>
        <p:spPr>
          <a:xfrm>
            <a:off x="0" y="1349531"/>
            <a:ext cx="856527" cy="5254344"/>
          </a:xfrm>
          <a:prstGeom prst="rect">
            <a:avLst/>
          </a:prstGeom>
          <a:solidFill>
            <a:srgbClr val="43658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EF07B63-B813-3043-46B5-9E8D1A1237D2}"/>
              </a:ext>
            </a:extLst>
          </p:cNvPr>
          <p:cNvSpPr/>
          <p:nvPr/>
        </p:nvSpPr>
        <p:spPr>
          <a:xfrm>
            <a:off x="11160070" y="1349531"/>
            <a:ext cx="1018572" cy="5254344"/>
          </a:xfrm>
          <a:prstGeom prst="rect">
            <a:avLst/>
          </a:prstGeom>
          <a:solidFill>
            <a:srgbClr val="43658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8829F96F-E89E-2D9C-9FD1-BED96F0AD357}"/>
              </a:ext>
            </a:extLst>
          </p:cNvPr>
          <p:cNvSpPr txBox="1"/>
          <p:nvPr/>
        </p:nvSpPr>
        <p:spPr>
          <a:xfrm>
            <a:off x="11113772" y="3745870"/>
            <a:ext cx="1244278" cy="461665"/>
          </a:xfrm>
          <a:prstGeom prst="rect">
            <a:avLst/>
          </a:prstGeom>
          <a:noFill/>
        </p:spPr>
        <p:txBody>
          <a:bodyPr wrap="square" rtlCol="0">
            <a:spAutoFit/>
          </a:bodyPr>
          <a:lstStyle/>
          <a:p>
            <a:r>
              <a:rPr lang="de-DE" sz="2400" b="1" dirty="0" err="1">
                <a:solidFill>
                  <a:schemeClr val="bg1"/>
                </a:solidFill>
              </a:rPr>
              <a:t>RDeeps</a:t>
            </a:r>
            <a:endParaRPr lang="en-GB" sz="2400" b="1" dirty="0">
              <a:solidFill>
                <a:schemeClr val="bg1"/>
              </a:solidFill>
            </a:endParaRPr>
          </a:p>
        </p:txBody>
      </p:sp>
      <p:sp>
        <p:nvSpPr>
          <p:cNvPr id="7" name="TextBox 6">
            <a:extLst>
              <a:ext uri="{FF2B5EF4-FFF2-40B4-BE49-F238E27FC236}">
                <a16:creationId xmlns:a16="http://schemas.microsoft.com/office/drawing/2014/main" id="{07C38B33-563E-FB65-FA5D-4F4AA9855318}"/>
              </a:ext>
            </a:extLst>
          </p:cNvPr>
          <p:cNvSpPr txBox="1"/>
          <p:nvPr/>
        </p:nvSpPr>
        <p:spPr>
          <a:xfrm>
            <a:off x="13358" y="3499239"/>
            <a:ext cx="856527" cy="830997"/>
          </a:xfrm>
          <a:prstGeom prst="rect">
            <a:avLst/>
          </a:prstGeom>
          <a:noFill/>
        </p:spPr>
        <p:txBody>
          <a:bodyPr wrap="square" rtlCol="0">
            <a:spAutoFit/>
          </a:bodyPr>
          <a:lstStyle/>
          <a:p>
            <a:r>
              <a:rPr lang="de-DE" sz="2400" b="1" dirty="0">
                <a:solidFill>
                  <a:schemeClr val="bg1"/>
                </a:solidFill>
              </a:rPr>
              <a:t>Raw </a:t>
            </a:r>
          </a:p>
          <a:p>
            <a:r>
              <a:rPr lang="de-DE" sz="2400" b="1" dirty="0">
                <a:solidFill>
                  <a:schemeClr val="bg1"/>
                </a:solidFill>
              </a:rPr>
              <a:t>Data </a:t>
            </a:r>
            <a:endParaRPr lang="en-GB" sz="2400" b="1" dirty="0">
              <a:solidFill>
                <a:schemeClr val="bg1"/>
              </a:solidFill>
            </a:endParaRPr>
          </a:p>
        </p:txBody>
      </p:sp>
      <p:sp>
        <p:nvSpPr>
          <p:cNvPr id="14" name="Titel 1">
            <a:extLst>
              <a:ext uri="{FF2B5EF4-FFF2-40B4-BE49-F238E27FC236}">
                <a16:creationId xmlns:a16="http://schemas.microsoft.com/office/drawing/2014/main" id="{A9B13A9E-026F-43CF-0202-71D92925D189}"/>
              </a:ext>
            </a:extLst>
          </p:cNvPr>
          <p:cNvSpPr>
            <a:spLocks noGrp="1"/>
          </p:cNvSpPr>
          <p:nvPr>
            <p:ph type="title"/>
          </p:nvPr>
        </p:nvSpPr>
        <p:spPr>
          <a:xfrm>
            <a:off x="838200" y="365125"/>
            <a:ext cx="10515600" cy="1325563"/>
          </a:xfrm>
        </p:spPr>
        <p:txBody>
          <a:bodyPr/>
          <a:lstStyle/>
          <a:p>
            <a:r>
              <a:rPr lang="en-US" dirty="0"/>
              <a:t>Procedure</a:t>
            </a:r>
          </a:p>
        </p:txBody>
      </p:sp>
      <p:sp>
        <p:nvSpPr>
          <p:cNvPr id="2" name="Foliennummernplatzhalter 1">
            <a:extLst>
              <a:ext uri="{FF2B5EF4-FFF2-40B4-BE49-F238E27FC236}">
                <a16:creationId xmlns:a16="http://schemas.microsoft.com/office/drawing/2014/main" id="{FBCA4249-79D1-2065-8052-054D3F2F4CEC}"/>
              </a:ext>
            </a:extLst>
          </p:cNvPr>
          <p:cNvSpPr>
            <a:spLocks noGrp="1"/>
          </p:cNvSpPr>
          <p:nvPr>
            <p:ph type="sldNum" sz="quarter" idx="12"/>
          </p:nvPr>
        </p:nvSpPr>
        <p:spPr/>
        <p:txBody>
          <a:bodyPr/>
          <a:lstStyle/>
          <a:p>
            <a:fld id="{0ECEC004-1F43-42CE-8D3C-5644094F210C}" type="slidenum">
              <a:rPr lang="en-US" smtClean="0"/>
              <a:t>3</a:t>
            </a:fld>
            <a:endParaRPr lang="en-US"/>
          </a:p>
        </p:txBody>
      </p:sp>
    </p:spTree>
    <p:extLst>
      <p:ext uri="{BB962C8B-B14F-4D97-AF65-F5344CB8AC3E}">
        <p14:creationId xmlns:p14="http://schemas.microsoft.com/office/powerpoint/2010/main" val="345538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a:xfrm>
            <a:off x="838200" y="318472"/>
            <a:ext cx="10515600" cy="1325563"/>
          </a:xfrm>
        </p:spPr>
        <p:txBody>
          <a:bodyPr/>
          <a:lstStyle/>
          <a:p>
            <a:r>
              <a:rPr lang="en-US" dirty="0"/>
              <a:t>Gaussian fit</a:t>
            </a:r>
          </a:p>
        </p:txBody>
      </p:sp>
      <p:sp>
        <p:nvSpPr>
          <p:cNvPr id="3" name="Inhaltsplatzhalter 2">
            <a:extLst>
              <a:ext uri="{FF2B5EF4-FFF2-40B4-BE49-F238E27FC236}">
                <a16:creationId xmlns:a16="http://schemas.microsoft.com/office/drawing/2014/main" id="{B8009EF7-1DC7-D4E2-ADC3-F972138B4803}"/>
              </a:ext>
            </a:extLst>
          </p:cNvPr>
          <p:cNvSpPr>
            <a:spLocks noGrp="1"/>
          </p:cNvSpPr>
          <p:nvPr>
            <p:ph idx="1"/>
          </p:nvPr>
        </p:nvSpPr>
        <p:spPr>
          <a:xfrm>
            <a:off x="7886700" y="2096213"/>
            <a:ext cx="3467100" cy="3937972"/>
          </a:xfrm>
        </p:spPr>
        <p:txBody>
          <a:bodyPr>
            <a:normAutofit/>
          </a:bodyPr>
          <a:lstStyle/>
          <a:p>
            <a:r>
              <a:rPr lang="en-US" sz="2400" dirty="0"/>
              <a:t>list of parameters for all proteins </a:t>
            </a:r>
          </a:p>
          <a:p>
            <a:r>
              <a:rPr lang="en-US" sz="2400" dirty="0"/>
              <a:t>Plotted gauss curves </a:t>
            </a:r>
          </a:p>
          <a:p>
            <a:r>
              <a:rPr lang="en-US" sz="2400" dirty="0"/>
              <a:t>For better comparison Control and RNase in one plot </a:t>
            </a:r>
          </a:p>
          <a:p>
            <a:r>
              <a:rPr lang="en-US" sz="2400" dirty="0"/>
              <a:t>Not used for further analysis </a:t>
            </a:r>
          </a:p>
        </p:txBody>
      </p:sp>
      <p:pic>
        <p:nvPicPr>
          <p:cNvPr id="5" name="Picture 4">
            <a:extLst>
              <a:ext uri="{FF2B5EF4-FFF2-40B4-BE49-F238E27FC236}">
                <a16:creationId xmlns:a16="http://schemas.microsoft.com/office/drawing/2014/main" id="{3F268621-3145-0C7F-86F0-75B0BE848451}"/>
              </a:ext>
            </a:extLst>
          </p:cNvPr>
          <p:cNvPicPr>
            <a:picLocks noChangeAspect="1"/>
          </p:cNvPicPr>
          <p:nvPr/>
        </p:nvPicPr>
        <p:blipFill rotWithShape="1">
          <a:blip r:embed="rId3"/>
          <a:srcRect l="4632" r="8874"/>
          <a:stretch/>
        </p:blipFill>
        <p:spPr>
          <a:xfrm>
            <a:off x="838200" y="1644035"/>
            <a:ext cx="6475445" cy="4201100"/>
          </a:xfrm>
          <a:prstGeom prst="rect">
            <a:avLst/>
          </a:prstGeom>
        </p:spPr>
      </p:pic>
      <p:sp>
        <p:nvSpPr>
          <p:cNvPr id="4" name="Foliennummernplatzhalter 3">
            <a:extLst>
              <a:ext uri="{FF2B5EF4-FFF2-40B4-BE49-F238E27FC236}">
                <a16:creationId xmlns:a16="http://schemas.microsoft.com/office/drawing/2014/main" id="{80748820-9F40-8599-A1DC-C23857C3022A}"/>
              </a:ext>
            </a:extLst>
          </p:cNvPr>
          <p:cNvSpPr>
            <a:spLocks noGrp="1"/>
          </p:cNvSpPr>
          <p:nvPr>
            <p:ph type="sldNum" sz="quarter" idx="12"/>
          </p:nvPr>
        </p:nvSpPr>
        <p:spPr/>
        <p:txBody>
          <a:bodyPr/>
          <a:lstStyle/>
          <a:p>
            <a:fld id="{0ECEC004-1F43-42CE-8D3C-5644094F210C}" type="slidenum">
              <a:rPr lang="en-US" smtClean="0"/>
              <a:t>4</a:t>
            </a:fld>
            <a:endParaRPr lang="en-US"/>
          </a:p>
        </p:txBody>
      </p:sp>
    </p:spTree>
    <p:extLst>
      <p:ext uri="{BB962C8B-B14F-4D97-AF65-F5344CB8AC3E}">
        <p14:creationId xmlns:p14="http://schemas.microsoft.com/office/powerpoint/2010/main" val="271081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dirty="0"/>
              <a:t>Data characterization via Parameters</a:t>
            </a:r>
          </a:p>
        </p:txBody>
      </p:sp>
      <mc:AlternateContent xmlns:mc="http://schemas.openxmlformats.org/markup-compatibility/2006" xmlns:pslz="http://schemas.microsoft.com/office/powerpoint/2016/slidezoom">
        <mc:Choice Requires="pslz">
          <p:graphicFrame>
            <p:nvGraphicFramePr>
              <p:cNvPr id="5" name="Folienzoom 4">
                <a:extLst>
                  <a:ext uri="{FF2B5EF4-FFF2-40B4-BE49-F238E27FC236}">
                    <a16:creationId xmlns:a16="http://schemas.microsoft.com/office/drawing/2014/main" id="{4ACF913B-2FD6-4FC9-8E76-53B1D9D0E2FD}"/>
                  </a:ext>
                </a:extLst>
              </p:cNvPr>
              <p:cNvGraphicFramePr>
                <a:graphicFrameLocks noChangeAspect="1"/>
              </p:cNvGraphicFramePr>
              <p:nvPr>
                <p:extLst>
                  <p:ext uri="{D42A27DB-BD31-4B8C-83A1-F6EECF244321}">
                    <p14:modId xmlns:p14="http://schemas.microsoft.com/office/powerpoint/2010/main" val="222737268"/>
                  </p:ext>
                </p:extLst>
              </p:nvPr>
            </p:nvGraphicFramePr>
            <p:xfrm>
              <a:off x="950743" y="1674933"/>
              <a:ext cx="3960000" cy="2227500"/>
            </p:xfrm>
            <a:graphic>
              <a:graphicData uri="http://schemas.microsoft.com/office/powerpoint/2016/slidezoom">
                <pslz:sldZm>
                  <pslz:sldZmObj sldId="280" cId="2941178877">
                    <pslz:zmPr id="{84AFD876-7065-4A4F-AA64-7BE8D3D10566}" returnToParent="0" transitionDur="1000">
                      <p166:blipFill xmlns:p166="http://schemas.microsoft.com/office/powerpoint/2016/6/main">
                        <a:blip r:embed="rId2"/>
                        <a:stretch>
                          <a:fillRect/>
                        </a:stretch>
                      </p166:blipFill>
                      <p166:spPr xmlns:p166="http://schemas.microsoft.com/office/powerpoint/2016/6/main">
                        <a:xfrm>
                          <a:off x="0" y="0"/>
                          <a:ext cx="3960000" cy="2227500"/>
                        </a:xfrm>
                        <a:prstGeom prst="rect">
                          <a:avLst/>
                        </a:prstGeom>
                        <a:ln w="3175">
                          <a:solidFill>
                            <a:prstClr val="ltGray"/>
                          </a:solidFill>
                        </a:ln>
                      </p166:spPr>
                    </pslz:zmPr>
                  </pslz:sldZmObj>
                </pslz:sldZm>
              </a:graphicData>
            </a:graphic>
          </p:graphicFrame>
        </mc:Choice>
        <mc:Fallback xmlns="">
          <p:pic>
            <p:nvPicPr>
              <p:cNvPr id="5" name="Folienzoom 4">
                <a:extLst>
                  <a:ext uri="{FF2B5EF4-FFF2-40B4-BE49-F238E27FC236}">
                    <a16:creationId xmlns:a16="http://schemas.microsoft.com/office/drawing/2014/main" id="{4ACF913B-2FD6-4FC9-8E76-53B1D9D0E2FD}"/>
                  </a:ext>
                </a:extLst>
              </p:cNvPr>
              <p:cNvPicPr>
                <a:picLocks noGrp="1" noRot="1" noChangeAspect="1" noMove="1" noResize="1" noEditPoints="1" noAdjustHandles="1" noChangeArrowheads="1" noChangeShapeType="1"/>
              </p:cNvPicPr>
              <p:nvPr/>
            </p:nvPicPr>
            <p:blipFill>
              <a:blip r:embed="rId3"/>
              <a:stretch>
                <a:fillRect/>
              </a:stretch>
            </p:blipFill>
            <p:spPr>
              <a:xfrm>
                <a:off x="950743" y="1674933"/>
                <a:ext cx="3960000" cy="2227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Folienzoom 6">
                <a:extLst>
                  <a:ext uri="{FF2B5EF4-FFF2-40B4-BE49-F238E27FC236}">
                    <a16:creationId xmlns:a16="http://schemas.microsoft.com/office/drawing/2014/main" id="{2B06D2FA-51AA-2EA4-7BD1-06F21858EB62}"/>
                  </a:ext>
                </a:extLst>
              </p:cNvPr>
              <p:cNvGraphicFramePr>
                <a:graphicFrameLocks noChangeAspect="1"/>
              </p:cNvGraphicFramePr>
              <p:nvPr>
                <p:extLst>
                  <p:ext uri="{D42A27DB-BD31-4B8C-83A1-F6EECF244321}">
                    <p14:modId xmlns:p14="http://schemas.microsoft.com/office/powerpoint/2010/main" val="1226373870"/>
                  </p:ext>
                </p:extLst>
              </p:nvPr>
            </p:nvGraphicFramePr>
            <p:xfrm>
              <a:off x="6425811" y="1674933"/>
              <a:ext cx="3960000" cy="2227500"/>
            </p:xfrm>
            <a:graphic>
              <a:graphicData uri="http://schemas.microsoft.com/office/powerpoint/2016/slidezoom">
                <pslz:sldZm>
                  <pslz:sldZmObj sldId="281" cId="299897504">
                    <pslz:zmPr id="{0F72C1C9-9F67-44CA-A7E8-A18468DB0439}" returnToParent="0" transitionDur="1000">
                      <p166:blipFill xmlns:p166="http://schemas.microsoft.com/office/powerpoint/2016/6/main">
                        <a:blip r:embed="rId4"/>
                        <a:stretch>
                          <a:fillRect/>
                        </a:stretch>
                      </p166:blipFill>
                      <p166:spPr xmlns:p166="http://schemas.microsoft.com/office/powerpoint/2016/6/main">
                        <a:xfrm>
                          <a:off x="0" y="0"/>
                          <a:ext cx="3960000" cy="2227500"/>
                        </a:xfrm>
                        <a:prstGeom prst="rect">
                          <a:avLst/>
                        </a:prstGeom>
                        <a:ln w="3175">
                          <a:solidFill>
                            <a:prstClr val="ltGray"/>
                          </a:solidFill>
                        </a:ln>
                      </p166:spPr>
                    </pslz:zmPr>
                  </pslz:sldZmObj>
                </pslz:sldZm>
              </a:graphicData>
            </a:graphic>
          </p:graphicFrame>
        </mc:Choice>
        <mc:Fallback xmlns="">
          <p:pic>
            <p:nvPicPr>
              <p:cNvPr id="7" name="Folienzoom 6">
                <a:extLst>
                  <a:ext uri="{FF2B5EF4-FFF2-40B4-BE49-F238E27FC236}">
                    <a16:creationId xmlns:a16="http://schemas.microsoft.com/office/drawing/2014/main" id="{2B06D2FA-51AA-2EA4-7BD1-06F21858EB62}"/>
                  </a:ext>
                </a:extLst>
              </p:cNvPr>
              <p:cNvPicPr>
                <a:picLocks noGrp="1" noRot="1" noChangeAspect="1" noMove="1" noResize="1" noEditPoints="1" noAdjustHandles="1" noChangeArrowheads="1" noChangeShapeType="1"/>
              </p:cNvPicPr>
              <p:nvPr/>
            </p:nvPicPr>
            <p:blipFill>
              <a:blip r:embed="rId5"/>
              <a:stretch>
                <a:fillRect/>
              </a:stretch>
            </p:blipFill>
            <p:spPr>
              <a:xfrm>
                <a:off x="6425811" y="1674933"/>
                <a:ext cx="3960000" cy="2227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Folienzoom 8">
                <a:extLst>
                  <a:ext uri="{FF2B5EF4-FFF2-40B4-BE49-F238E27FC236}">
                    <a16:creationId xmlns:a16="http://schemas.microsoft.com/office/drawing/2014/main" id="{328983DF-51AE-B5C4-F3C9-0D015F1BA215}"/>
                  </a:ext>
                </a:extLst>
              </p:cNvPr>
              <p:cNvGraphicFramePr>
                <a:graphicFrameLocks noChangeAspect="1"/>
              </p:cNvGraphicFramePr>
              <p:nvPr>
                <p:extLst>
                  <p:ext uri="{D42A27DB-BD31-4B8C-83A1-F6EECF244321}">
                    <p14:modId xmlns:p14="http://schemas.microsoft.com/office/powerpoint/2010/main" val="400650564"/>
                  </p:ext>
                </p:extLst>
              </p:nvPr>
            </p:nvGraphicFramePr>
            <p:xfrm>
              <a:off x="950743" y="4195035"/>
              <a:ext cx="3960000" cy="2227500"/>
            </p:xfrm>
            <a:graphic>
              <a:graphicData uri="http://schemas.microsoft.com/office/powerpoint/2016/slidezoom">
                <pslz:sldZm>
                  <pslz:sldZmObj sldId="282" cId="3827671169">
                    <pslz:zmPr id="{A961BEAE-62CE-47F1-9E3A-78FEB81FFC10}" returnToParent="0" transitionDur="1000">
                      <p166:blipFill xmlns:p166="http://schemas.microsoft.com/office/powerpoint/2016/6/main">
                        <a:blip r:embed="rId6"/>
                        <a:stretch>
                          <a:fillRect/>
                        </a:stretch>
                      </p166:blipFill>
                      <p166:spPr xmlns:p166="http://schemas.microsoft.com/office/powerpoint/2016/6/main">
                        <a:xfrm>
                          <a:off x="0" y="0"/>
                          <a:ext cx="3960000" cy="2227500"/>
                        </a:xfrm>
                        <a:prstGeom prst="rect">
                          <a:avLst/>
                        </a:prstGeom>
                        <a:ln w="3175">
                          <a:solidFill>
                            <a:prstClr val="ltGray"/>
                          </a:solidFill>
                        </a:ln>
                      </p166:spPr>
                    </pslz:zmPr>
                  </pslz:sldZmObj>
                </pslz:sldZm>
              </a:graphicData>
            </a:graphic>
          </p:graphicFrame>
        </mc:Choice>
        <mc:Fallback xmlns="">
          <p:pic>
            <p:nvPicPr>
              <p:cNvPr id="9" name="Folienzoom 8">
                <a:extLst>
                  <a:ext uri="{FF2B5EF4-FFF2-40B4-BE49-F238E27FC236}">
                    <a16:creationId xmlns:a16="http://schemas.microsoft.com/office/drawing/2014/main" id="{328983DF-51AE-B5C4-F3C9-0D015F1BA215}"/>
                  </a:ext>
                </a:extLst>
              </p:cNvPr>
              <p:cNvPicPr>
                <a:picLocks noGrp="1" noRot="1" noChangeAspect="1" noMove="1" noResize="1" noEditPoints="1" noAdjustHandles="1" noChangeArrowheads="1" noChangeShapeType="1"/>
              </p:cNvPicPr>
              <p:nvPr/>
            </p:nvPicPr>
            <p:blipFill>
              <a:blip r:embed="rId7"/>
              <a:stretch>
                <a:fillRect/>
              </a:stretch>
            </p:blipFill>
            <p:spPr>
              <a:xfrm>
                <a:off x="950743" y="4195035"/>
                <a:ext cx="3960000" cy="2227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Folienzoom 10">
                <a:extLst>
                  <a:ext uri="{FF2B5EF4-FFF2-40B4-BE49-F238E27FC236}">
                    <a16:creationId xmlns:a16="http://schemas.microsoft.com/office/drawing/2014/main" id="{7ADE6AE8-892E-6160-EEEA-C83FE0A34EDC}"/>
                  </a:ext>
                </a:extLst>
              </p:cNvPr>
              <p:cNvGraphicFramePr>
                <a:graphicFrameLocks noChangeAspect="1"/>
              </p:cNvGraphicFramePr>
              <p:nvPr>
                <p:extLst>
                  <p:ext uri="{D42A27DB-BD31-4B8C-83A1-F6EECF244321}">
                    <p14:modId xmlns:p14="http://schemas.microsoft.com/office/powerpoint/2010/main" val="772651810"/>
                  </p:ext>
                </p:extLst>
              </p:nvPr>
            </p:nvGraphicFramePr>
            <p:xfrm>
              <a:off x="6425811" y="4195035"/>
              <a:ext cx="3960000" cy="2227500"/>
            </p:xfrm>
            <a:graphic>
              <a:graphicData uri="http://schemas.microsoft.com/office/powerpoint/2016/slidezoom">
                <pslz:sldZm>
                  <pslz:sldZmObj sldId="283" cId="3331796977">
                    <pslz:zmPr id="{33D02A12-BEFC-42B6-860F-C45741A45DCC}" returnToParent="0" transitionDur="1000">
                      <p166:blipFill xmlns:p166="http://schemas.microsoft.com/office/powerpoint/2016/6/main">
                        <a:blip r:embed="rId8"/>
                        <a:stretch>
                          <a:fillRect/>
                        </a:stretch>
                      </p166:blipFill>
                      <p166:spPr xmlns:p166="http://schemas.microsoft.com/office/powerpoint/2016/6/main">
                        <a:xfrm>
                          <a:off x="0" y="0"/>
                          <a:ext cx="3960000" cy="2227500"/>
                        </a:xfrm>
                        <a:prstGeom prst="rect">
                          <a:avLst/>
                        </a:prstGeom>
                        <a:ln w="3175">
                          <a:solidFill>
                            <a:prstClr val="ltGray"/>
                          </a:solidFill>
                        </a:ln>
                      </p166:spPr>
                    </pslz:zmPr>
                  </pslz:sldZmObj>
                </pslz:sldZm>
              </a:graphicData>
            </a:graphic>
          </p:graphicFrame>
        </mc:Choice>
        <mc:Fallback xmlns="">
          <p:pic>
            <p:nvPicPr>
              <p:cNvPr id="11" name="Folienzoom 10">
                <a:extLst>
                  <a:ext uri="{FF2B5EF4-FFF2-40B4-BE49-F238E27FC236}">
                    <a16:creationId xmlns:a16="http://schemas.microsoft.com/office/drawing/2014/main" id="{7ADE6AE8-892E-6160-EEEA-C83FE0A34EDC}"/>
                  </a:ext>
                </a:extLst>
              </p:cNvPr>
              <p:cNvPicPr>
                <a:picLocks noGrp="1" noRot="1" noChangeAspect="1" noMove="1" noResize="1" noEditPoints="1" noAdjustHandles="1" noChangeArrowheads="1" noChangeShapeType="1"/>
              </p:cNvPicPr>
              <p:nvPr/>
            </p:nvPicPr>
            <p:blipFill>
              <a:blip r:embed="rId9"/>
              <a:stretch>
                <a:fillRect/>
              </a:stretch>
            </p:blipFill>
            <p:spPr>
              <a:xfrm>
                <a:off x="6425811" y="4195035"/>
                <a:ext cx="3960000" cy="2227500"/>
              </a:xfrm>
              <a:prstGeom prst="rect">
                <a:avLst/>
              </a:prstGeom>
              <a:ln w="3175">
                <a:solidFill>
                  <a:prstClr val="ltGray"/>
                </a:solidFill>
              </a:ln>
            </p:spPr>
          </p:pic>
        </mc:Fallback>
      </mc:AlternateContent>
      <p:sp>
        <p:nvSpPr>
          <p:cNvPr id="3" name="Foliennummernplatzhalter 2">
            <a:extLst>
              <a:ext uri="{FF2B5EF4-FFF2-40B4-BE49-F238E27FC236}">
                <a16:creationId xmlns:a16="http://schemas.microsoft.com/office/drawing/2014/main" id="{A2D70C25-A759-9646-C184-FAD6EBEDA2C8}"/>
              </a:ext>
            </a:extLst>
          </p:cNvPr>
          <p:cNvSpPr>
            <a:spLocks noGrp="1"/>
          </p:cNvSpPr>
          <p:nvPr>
            <p:ph type="sldNum" sz="quarter" idx="12"/>
          </p:nvPr>
        </p:nvSpPr>
        <p:spPr/>
        <p:txBody>
          <a:bodyPr/>
          <a:lstStyle/>
          <a:p>
            <a:fld id="{0ECEC004-1F43-42CE-8D3C-5644094F210C}" type="slidenum">
              <a:rPr lang="en-US" smtClean="0"/>
              <a:t>5</a:t>
            </a:fld>
            <a:endParaRPr lang="en-US"/>
          </a:p>
        </p:txBody>
      </p:sp>
    </p:spTree>
    <p:extLst>
      <p:ext uri="{BB962C8B-B14F-4D97-AF65-F5344CB8AC3E}">
        <p14:creationId xmlns:p14="http://schemas.microsoft.com/office/powerpoint/2010/main" val="76049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normAutofit fontScale="90000"/>
          </a:bodyPr>
          <a:lstStyle/>
          <a:p>
            <a:r>
              <a:rPr lang="en-US" b="1" dirty="0"/>
              <a:t>Parameters A: </a:t>
            </a:r>
            <a:br>
              <a:rPr lang="en-US" b="1" dirty="0"/>
            </a:br>
            <a:r>
              <a:rPr lang="en-US" sz="4000" dirty="0"/>
              <a:t>Significant change of protein amount under global peak</a:t>
            </a:r>
            <a:endParaRPr lang="en-US" dirty="0"/>
          </a:p>
        </p:txBody>
      </p:sp>
      <p:pic>
        <p:nvPicPr>
          <p:cNvPr id="5" name="Grafik 4">
            <a:extLst>
              <a:ext uri="{FF2B5EF4-FFF2-40B4-BE49-F238E27FC236}">
                <a16:creationId xmlns:a16="http://schemas.microsoft.com/office/drawing/2014/main" id="{F35357AD-D50D-9181-739E-BC94BC839DED}"/>
              </a:ext>
            </a:extLst>
          </p:cNvPr>
          <p:cNvPicPr>
            <a:picLocks noChangeAspect="1"/>
          </p:cNvPicPr>
          <p:nvPr/>
        </p:nvPicPr>
        <p:blipFill rotWithShape="1">
          <a:blip r:embed="rId2"/>
          <a:srcRect t="1326"/>
          <a:stretch/>
        </p:blipFill>
        <p:spPr>
          <a:xfrm>
            <a:off x="838200" y="1878037"/>
            <a:ext cx="7020000" cy="4413157"/>
          </a:xfrm>
          <a:prstGeom prst="rect">
            <a:avLst/>
          </a:prstGeom>
        </p:spPr>
      </p:pic>
      <p:sp>
        <p:nvSpPr>
          <p:cNvPr id="6" name="Inhaltsplatzhalter 2">
            <a:extLst>
              <a:ext uri="{FF2B5EF4-FFF2-40B4-BE49-F238E27FC236}">
                <a16:creationId xmlns:a16="http://schemas.microsoft.com/office/drawing/2014/main" id="{2E06E091-4B7C-D301-E6DB-2FDD1E0FD505}"/>
              </a:ext>
            </a:extLst>
          </p:cNvPr>
          <p:cNvSpPr>
            <a:spLocks noGrp="1"/>
          </p:cNvSpPr>
          <p:nvPr>
            <p:ph idx="1"/>
          </p:nvPr>
        </p:nvSpPr>
        <p:spPr>
          <a:xfrm>
            <a:off x="8041444" y="2115629"/>
            <a:ext cx="3467100" cy="3937972"/>
          </a:xfrm>
        </p:spPr>
        <p:txBody>
          <a:bodyPr>
            <a:normAutofit/>
          </a:bodyPr>
          <a:lstStyle/>
          <a:p>
            <a:r>
              <a:rPr lang="en-US" sz="2400" dirty="0" err="1"/>
              <a:t>trh</a:t>
            </a:r>
            <a:endParaRPr lang="en-US" sz="2400" dirty="0"/>
          </a:p>
        </p:txBody>
      </p:sp>
      <p:sp>
        <p:nvSpPr>
          <p:cNvPr id="3" name="Foliennummernplatzhalter 2">
            <a:extLst>
              <a:ext uri="{FF2B5EF4-FFF2-40B4-BE49-F238E27FC236}">
                <a16:creationId xmlns:a16="http://schemas.microsoft.com/office/drawing/2014/main" id="{C48E37A5-FC38-9C35-897D-E322A1BE01DF}"/>
              </a:ext>
            </a:extLst>
          </p:cNvPr>
          <p:cNvSpPr>
            <a:spLocks noGrp="1"/>
          </p:cNvSpPr>
          <p:nvPr>
            <p:ph type="sldNum" sz="quarter" idx="12"/>
          </p:nvPr>
        </p:nvSpPr>
        <p:spPr/>
        <p:txBody>
          <a:bodyPr/>
          <a:lstStyle/>
          <a:p>
            <a:fld id="{0ECEC004-1F43-42CE-8D3C-5644094F210C}" type="slidenum">
              <a:rPr lang="en-US" smtClean="0"/>
              <a:t>6</a:t>
            </a:fld>
            <a:endParaRPr lang="en-US"/>
          </a:p>
        </p:txBody>
      </p:sp>
    </p:spTree>
    <p:extLst>
      <p:ext uri="{BB962C8B-B14F-4D97-AF65-F5344CB8AC3E}">
        <p14:creationId xmlns:p14="http://schemas.microsoft.com/office/powerpoint/2010/main" val="294117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dirty="0"/>
              <a:t>T- test</a:t>
            </a:r>
          </a:p>
        </p:txBody>
      </p:sp>
      <p:sp>
        <p:nvSpPr>
          <p:cNvPr id="3" name="Foliennummernplatzhalter 2">
            <a:extLst>
              <a:ext uri="{FF2B5EF4-FFF2-40B4-BE49-F238E27FC236}">
                <a16:creationId xmlns:a16="http://schemas.microsoft.com/office/drawing/2014/main" id="{FE277CC9-0671-EC96-7E15-B49129BB11AA}"/>
              </a:ext>
            </a:extLst>
          </p:cNvPr>
          <p:cNvSpPr>
            <a:spLocks noGrp="1"/>
          </p:cNvSpPr>
          <p:nvPr>
            <p:ph type="sldNum" sz="quarter" idx="12"/>
          </p:nvPr>
        </p:nvSpPr>
        <p:spPr/>
        <p:txBody>
          <a:bodyPr/>
          <a:lstStyle/>
          <a:p>
            <a:fld id="{0ECEC004-1F43-42CE-8D3C-5644094F210C}" type="slidenum">
              <a:rPr lang="en-US" smtClean="0"/>
              <a:t>7</a:t>
            </a:fld>
            <a:endParaRPr lang="en-US"/>
          </a:p>
        </p:txBody>
      </p:sp>
    </p:spTree>
    <p:extLst>
      <p:ext uri="{BB962C8B-B14F-4D97-AF65-F5344CB8AC3E}">
        <p14:creationId xmlns:p14="http://schemas.microsoft.com/office/powerpoint/2010/main" val="331848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normAutofit fontScale="90000"/>
          </a:bodyPr>
          <a:lstStyle/>
          <a:p>
            <a:r>
              <a:rPr lang="en-US" b="1" dirty="0"/>
              <a:t>Parameters B: </a:t>
            </a:r>
            <a:br>
              <a:rPr lang="en-US" dirty="0"/>
            </a:br>
            <a:r>
              <a:rPr lang="en-US" sz="4000" dirty="0"/>
              <a:t>Significant change of protein amount under local peaks</a:t>
            </a:r>
            <a:endParaRPr lang="en-US" dirty="0"/>
          </a:p>
        </p:txBody>
      </p:sp>
      <p:pic>
        <p:nvPicPr>
          <p:cNvPr id="5" name="Grafik 4">
            <a:extLst>
              <a:ext uri="{FF2B5EF4-FFF2-40B4-BE49-F238E27FC236}">
                <a16:creationId xmlns:a16="http://schemas.microsoft.com/office/drawing/2014/main" id="{20EE7DAF-2BF3-6DF5-D52D-15CA42D52912}"/>
              </a:ext>
            </a:extLst>
          </p:cNvPr>
          <p:cNvPicPr>
            <a:picLocks noChangeAspect="1"/>
          </p:cNvPicPr>
          <p:nvPr/>
        </p:nvPicPr>
        <p:blipFill rotWithShape="1">
          <a:blip r:embed="rId2"/>
          <a:srcRect t="1229"/>
          <a:stretch/>
        </p:blipFill>
        <p:spPr>
          <a:xfrm>
            <a:off x="838200" y="1885068"/>
            <a:ext cx="7020000" cy="4389236"/>
          </a:xfrm>
          <a:prstGeom prst="rect">
            <a:avLst/>
          </a:prstGeom>
        </p:spPr>
      </p:pic>
      <p:sp>
        <p:nvSpPr>
          <p:cNvPr id="3" name="Foliennummernplatzhalter 2">
            <a:extLst>
              <a:ext uri="{FF2B5EF4-FFF2-40B4-BE49-F238E27FC236}">
                <a16:creationId xmlns:a16="http://schemas.microsoft.com/office/drawing/2014/main" id="{2A7699E0-5A65-6BBF-C14F-332E0B28F8E6}"/>
              </a:ext>
            </a:extLst>
          </p:cNvPr>
          <p:cNvSpPr>
            <a:spLocks noGrp="1"/>
          </p:cNvSpPr>
          <p:nvPr>
            <p:ph type="sldNum" sz="quarter" idx="12"/>
          </p:nvPr>
        </p:nvSpPr>
        <p:spPr/>
        <p:txBody>
          <a:bodyPr/>
          <a:lstStyle/>
          <a:p>
            <a:fld id="{0ECEC004-1F43-42CE-8D3C-5644094F210C}" type="slidenum">
              <a:rPr lang="en-US" smtClean="0"/>
              <a:t>8</a:t>
            </a:fld>
            <a:endParaRPr lang="en-US"/>
          </a:p>
        </p:txBody>
      </p:sp>
    </p:spTree>
    <p:extLst>
      <p:ext uri="{BB962C8B-B14F-4D97-AF65-F5344CB8AC3E}">
        <p14:creationId xmlns:p14="http://schemas.microsoft.com/office/powerpoint/2010/main" val="29989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BE9"/>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4704E-B9D1-ACD6-5F8B-44195FA013E4}"/>
              </a:ext>
            </a:extLst>
          </p:cNvPr>
          <p:cNvSpPr>
            <a:spLocks noGrp="1"/>
          </p:cNvSpPr>
          <p:nvPr>
            <p:ph type="title"/>
          </p:nvPr>
        </p:nvSpPr>
        <p:spPr/>
        <p:txBody>
          <a:bodyPr/>
          <a:lstStyle/>
          <a:p>
            <a:r>
              <a:rPr lang="en-US" sz="4000" b="1" dirty="0"/>
              <a:t>Parameters C: </a:t>
            </a:r>
            <a:br>
              <a:rPr lang="en-US" dirty="0"/>
            </a:br>
            <a:r>
              <a:rPr lang="en-US" sz="3600" dirty="0"/>
              <a:t>Significant global peak shift</a:t>
            </a:r>
            <a:endParaRPr lang="en-US" dirty="0"/>
          </a:p>
        </p:txBody>
      </p:sp>
      <p:pic>
        <p:nvPicPr>
          <p:cNvPr id="5" name="Grafik 4">
            <a:extLst>
              <a:ext uri="{FF2B5EF4-FFF2-40B4-BE49-F238E27FC236}">
                <a16:creationId xmlns:a16="http://schemas.microsoft.com/office/drawing/2014/main" id="{9F4FEB67-5E3C-50FD-2129-DEF52D0E9842}"/>
              </a:ext>
            </a:extLst>
          </p:cNvPr>
          <p:cNvPicPr>
            <a:picLocks noChangeAspect="1"/>
          </p:cNvPicPr>
          <p:nvPr/>
        </p:nvPicPr>
        <p:blipFill>
          <a:blip r:embed="rId3"/>
          <a:stretch>
            <a:fillRect/>
          </a:stretch>
        </p:blipFill>
        <p:spPr>
          <a:xfrm>
            <a:off x="838200" y="1868429"/>
            <a:ext cx="7020000" cy="4327590"/>
          </a:xfrm>
          <a:prstGeom prst="rect">
            <a:avLst/>
          </a:prstGeom>
        </p:spPr>
      </p:pic>
      <p:cxnSp>
        <p:nvCxnSpPr>
          <p:cNvPr id="4" name="Gerader Verbinder 3">
            <a:extLst>
              <a:ext uri="{FF2B5EF4-FFF2-40B4-BE49-F238E27FC236}">
                <a16:creationId xmlns:a16="http://schemas.microsoft.com/office/drawing/2014/main" id="{A9BA1B5F-E5CC-626E-E768-387F660BF8E4}"/>
              </a:ext>
            </a:extLst>
          </p:cNvPr>
          <p:cNvCxnSpPr>
            <a:cxnSpLocks/>
          </p:cNvCxnSpPr>
          <p:nvPr/>
        </p:nvCxnSpPr>
        <p:spPr>
          <a:xfrm>
            <a:off x="2994688" y="1915160"/>
            <a:ext cx="0" cy="3696844"/>
          </a:xfrm>
          <a:prstGeom prst="line">
            <a:avLst/>
          </a:prstGeom>
          <a:ln w="28575">
            <a:solidFill>
              <a:srgbClr val="008800"/>
            </a:solidFill>
            <a:prstDash val="sysDash"/>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FD7AFC7B-65AA-CF38-17DE-0155079C0093}"/>
              </a:ext>
            </a:extLst>
          </p:cNvPr>
          <p:cNvCxnSpPr>
            <a:cxnSpLocks/>
          </p:cNvCxnSpPr>
          <p:nvPr/>
        </p:nvCxnSpPr>
        <p:spPr>
          <a:xfrm>
            <a:off x="5844568" y="1925320"/>
            <a:ext cx="0" cy="3696844"/>
          </a:xfrm>
          <a:prstGeom prst="line">
            <a:avLst/>
          </a:prstGeom>
          <a:ln w="28575">
            <a:solidFill>
              <a:srgbClr val="008800"/>
            </a:solidFill>
            <a:prstDash val="sysDash"/>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675D680E-606E-A674-6B8A-193B24106728}"/>
              </a:ext>
            </a:extLst>
          </p:cNvPr>
          <p:cNvSpPr txBox="1"/>
          <p:nvPr/>
        </p:nvSpPr>
        <p:spPr>
          <a:xfrm>
            <a:off x="8423753" y="2942745"/>
            <a:ext cx="2930047" cy="1877437"/>
          </a:xfrm>
          <a:prstGeom prst="rect">
            <a:avLst/>
          </a:prstGeom>
          <a:noFill/>
          <a:ln>
            <a:noFill/>
          </a:ln>
        </p:spPr>
        <p:txBody>
          <a:bodyPr wrap="square">
            <a:spAutoFit/>
          </a:bodyPr>
          <a:lstStyle/>
          <a:p>
            <a:r>
              <a:rPr lang="en-GB" sz="3600" dirty="0" err="1"/>
              <a:t>RDeep</a:t>
            </a:r>
            <a:endParaRPr lang="en-GB" sz="3600" dirty="0"/>
          </a:p>
          <a:p>
            <a:endParaRPr lang="en-GB" sz="1600" dirty="0"/>
          </a:p>
          <a:p>
            <a:pPr marL="457200" indent="-457200">
              <a:buFont typeface="Wingdings" panose="05000000000000000000" pitchFamily="2" charset="2"/>
              <a:buChar char="ü"/>
            </a:pPr>
            <a:r>
              <a:rPr lang="en-GB" sz="3200" dirty="0">
                <a:latin typeface="+mj-lt"/>
              </a:rPr>
              <a:t>Shift of more </a:t>
            </a:r>
          </a:p>
          <a:p>
            <a:r>
              <a:rPr lang="en-GB" sz="3200" dirty="0">
                <a:latin typeface="+mj-lt"/>
              </a:rPr>
              <a:t>than 2 fractions</a:t>
            </a:r>
          </a:p>
        </p:txBody>
      </p:sp>
      <p:sp>
        <p:nvSpPr>
          <p:cNvPr id="3" name="Foliennummernplatzhalter 2">
            <a:extLst>
              <a:ext uri="{FF2B5EF4-FFF2-40B4-BE49-F238E27FC236}">
                <a16:creationId xmlns:a16="http://schemas.microsoft.com/office/drawing/2014/main" id="{5B0B6D2B-D15F-3D6F-7A42-E06AE6184106}"/>
              </a:ext>
            </a:extLst>
          </p:cNvPr>
          <p:cNvSpPr>
            <a:spLocks noGrp="1"/>
          </p:cNvSpPr>
          <p:nvPr>
            <p:ph type="sldNum" sz="quarter" idx="12"/>
          </p:nvPr>
        </p:nvSpPr>
        <p:spPr/>
        <p:txBody>
          <a:bodyPr/>
          <a:lstStyle/>
          <a:p>
            <a:fld id="{0ECEC004-1F43-42CE-8D3C-5644094F210C}" type="slidenum">
              <a:rPr lang="en-US" smtClean="0"/>
              <a:t>9</a:t>
            </a:fld>
            <a:endParaRPr lang="en-US"/>
          </a:p>
        </p:txBody>
      </p:sp>
    </p:spTree>
    <p:extLst>
      <p:ext uri="{BB962C8B-B14F-4D97-AF65-F5344CB8AC3E}">
        <p14:creationId xmlns:p14="http://schemas.microsoft.com/office/powerpoint/2010/main" val="382767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1683</Words>
  <Application>Microsoft Office PowerPoint</Application>
  <PresentationFormat>Breitbild</PresentationFormat>
  <Paragraphs>514</Paragraphs>
  <Slides>20</Slides>
  <Notes>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20</vt:i4>
      </vt:variant>
    </vt:vector>
  </HeadingPairs>
  <TitlesOfParts>
    <vt:vector size="27" baseType="lpstr">
      <vt:lpstr>Cambira</vt:lpstr>
      <vt:lpstr>Arial</vt:lpstr>
      <vt:lpstr>Calibri</vt:lpstr>
      <vt:lpstr>Calibri Light</vt:lpstr>
      <vt:lpstr>Cambria</vt:lpstr>
      <vt:lpstr>Wingdings</vt:lpstr>
      <vt:lpstr>Office</vt:lpstr>
      <vt:lpstr>Biological background </vt:lpstr>
      <vt:lpstr>Experimental setup </vt:lpstr>
      <vt:lpstr>Procedure</vt:lpstr>
      <vt:lpstr>Gaussian fit</vt:lpstr>
      <vt:lpstr>Data characterization via Parameters</vt:lpstr>
      <vt:lpstr>Parameters A:  Significant change of protein amount under global peak</vt:lpstr>
      <vt:lpstr>T- test</vt:lpstr>
      <vt:lpstr>Parameters B:  Significant change of protein amount under local peaks</vt:lpstr>
      <vt:lpstr>Parameters C:  Significant global peak shift</vt:lpstr>
      <vt:lpstr>Parameters D:  Significant difference in position of Shoulderregions</vt:lpstr>
      <vt:lpstr>Linear Regression analysis</vt:lpstr>
      <vt:lpstr>Global Shifting behavior</vt:lpstr>
      <vt:lpstr>K-means clustering</vt:lpstr>
      <vt:lpstr>Parameters</vt:lpstr>
      <vt:lpstr>Parameters</vt:lpstr>
      <vt:lpstr>Which normalization method is the best?</vt:lpstr>
      <vt:lpstr>Which analysis method is the best?</vt:lpstr>
      <vt:lpstr>Which analysis method is the best?</vt:lpstr>
      <vt:lpstr>“New Proteins”</vt:lpstr>
      <vt:lpstr>Outlook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weeks ago, we set out to an unforgettable journey into the unknown.</dc:title>
  <dc:creator>Sylviane Verschaeve</dc:creator>
  <cp:lastModifiedBy>Sylviane Verschaeve</cp:lastModifiedBy>
  <cp:revision>15</cp:revision>
  <dcterms:created xsi:type="dcterms:W3CDTF">2023-07-11T16:25:22Z</dcterms:created>
  <dcterms:modified xsi:type="dcterms:W3CDTF">2023-07-17T09:24:36Z</dcterms:modified>
</cp:coreProperties>
</file>