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70.xml" ContentType="application/vnd.openxmlformats-officedocument.presentationml.slide+xml"/>
  <Override PartName="/ppt/slides/slide190.xml" ContentType="application/vnd.openxmlformats-officedocument.presentationml.slide+xml"/>
  <Override PartName="/ppt/slides/slide210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83" r:id="rId4"/>
    <p:sldId id="286" r:id="rId5"/>
    <p:sldId id="287" r:id="rId6"/>
    <p:sldId id="288" r:id="rId7"/>
    <p:sldId id="259" r:id="rId8"/>
    <p:sldId id="258" r:id="rId9"/>
    <p:sldId id="266" r:id="rId10"/>
    <p:sldId id="281" r:id="rId11"/>
    <p:sldId id="284" r:id="rId12"/>
    <p:sldId id="260" r:id="rId13"/>
    <p:sldId id="257" r:id="rId14"/>
    <p:sldId id="267" r:id="rId15"/>
    <p:sldId id="274" r:id="rId16"/>
    <p:sldId id="268" r:id="rId17"/>
    <p:sldId id="275" r:id="rId18"/>
    <p:sldId id="269" r:id="rId19"/>
    <p:sldId id="276" r:id="rId20"/>
    <p:sldId id="270" r:id="rId21"/>
    <p:sldId id="277" r:id="rId22"/>
    <p:sldId id="271" r:id="rId23"/>
    <p:sldId id="278" r:id="rId24"/>
    <p:sldId id="272" r:id="rId25"/>
    <p:sldId id="279" r:id="rId26"/>
    <p:sldId id="273" r:id="rId27"/>
    <p:sldId id="280" r:id="rId28"/>
    <p:sldId id="261" r:id="rId29"/>
    <p:sldId id="262" r:id="rId30"/>
    <p:sldId id="263" r:id="rId31"/>
    <p:sldId id="264" r:id="rId32"/>
    <p:sldId id="265" r:id="rId33"/>
    <p:sldId id="28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C65B13"/>
    <a:srgbClr val="E5965F"/>
    <a:srgbClr val="ADC574"/>
    <a:srgbClr val="E69760"/>
    <a:srgbClr val="F7C3A0"/>
    <a:srgbClr val="FFD966"/>
    <a:srgbClr val="BB9C1A"/>
    <a:srgbClr val="843C0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D2CBA-21DC-48EC-B7FA-8C4B08C106F7}" v="2766" dt="2023-05-08T13:12:39.528"/>
    <p1510:client id="{22D69877-94A1-4822-9DD3-236D3AEB3A17}" v="1218" dt="2023-05-08T14:21:09.266"/>
    <p1510:client id="{ACF109C0-9EA0-4578-9B6C-8B35E632A4B8}" v="2" dt="2023-05-08T11:20:11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D29B-D9F2-4800-BC0C-4315D8B8F26B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2E7D-D820-403B-868E-DADD376C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4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Project </a:t>
            </a:r>
            <a:r>
              <a:rPr lang="de-DE" err="1"/>
              <a:t>Proposal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3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4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0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srg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7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3680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7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5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endParaRPr lang="de-DE"/>
          </a:p>
          <a:p>
            <a:endParaRPr lang="de-DE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120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1200"/>
              <a:t>better understanding of biological question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19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3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0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14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10.05.2023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slide" Target="slide17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slide" Target="slide19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slide" Target="slide2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104257A-C264-FA79-C11D-085FD224D75C}"/>
              </a:ext>
            </a:extLst>
          </p:cNvPr>
          <p:cNvSpPr txBox="1"/>
          <p:nvPr/>
        </p:nvSpPr>
        <p:spPr>
          <a:xfrm>
            <a:off x="0" y="271722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Project </a:t>
            </a:r>
            <a:r>
              <a:rPr lang="de-DE" sz="54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Proposal</a:t>
            </a:r>
            <a:endParaRPr lang="de-DE" sz="540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1C57DC1-EF45-26D9-8C95-835DA215CC41}"/>
              </a:ext>
            </a:extLst>
          </p:cNvPr>
          <p:cNvCxnSpPr>
            <a:cxnSpLocks/>
          </p:cNvCxnSpPr>
          <p:nvPr/>
        </p:nvCxnSpPr>
        <p:spPr>
          <a:xfrm>
            <a:off x="0" y="3646836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5D72C0-563D-9F2A-B00E-0B87128C3B20}"/>
              </a:ext>
            </a:extLst>
          </p:cNvPr>
          <p:cNvSpPr txBox="1"/>
          <p:nvPr/>
        </p:nvSpPr>
        <p:spPr>
          <a:xfrm>
            <a:off x="0" y="3672828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Anastasia Möller, Johannes Schadt, Sylviane </a:t>
            </a:r>
            <a:r>
              <a:rPr lang="de-DE" sz="11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Verschaeve</a:t>
            </a:r>
            <a:r>
              <a:rPr lang="de-DE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Tine Limberg</a:t>
            </a:r>
          </a:p>
        </p:txBody>
      </p:sp>
    </p:spTree>
    <p:extLst>
      <p:ext uri="{BB962C8B-B14F-4D97-AF65-F5344CB8AC3E}">
        <p14:creationId xmlns:p14="http://schemas.microsoft.com/office/powerpoint/2010/main" val="10408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A198AC4-929E-9E18-C190-34B0EE9737FA}"/>
              </a:ext>
            </a:extLst>
          </p:cNvPr>
          <p:cNvSpPr txBox="1"/>
          <p:nvPr/>
        </p:nvSpPr>
        <p:spPr>
          <a:xfrm>
            <a:off x="960489" y="1347044"/>
            <a:ext cx="9144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Description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dataset and evaluation of the reproducibility of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Normalization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data to facilitate the analysis and subsequent comparison between the samples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Identification of </a:t>
            </a:r>
            <a:r>
              <a:rPr lang="en-US" b="1" i="0" err="1">
                <a:solidFill>
                  <a:srgbClr val="1F2328"/>
                </a:solidFill>
                <a:effectLst/>
                <a:latin typeface="-apple-system"/>
              </a:rPr>
              <a:t>absolut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 and local maxima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(peaks) in the protein profiles (for each protein: distribution of its amount in the 25 fractions of each sample)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Fit of the protein profiles (optional)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Comparison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position of the protein peaks in the control versus RNase-treated sample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Definition of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selection criteria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for the selection of the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Application of the defined criteria to automatically identify RNA-dependent proteins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Further analysis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RNA-dependent proteins and RNA-independent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Make a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coherent report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your complete analysis and results using R markdown</a:t>
            </a:r>
          </a:p>
        </p:txBody>
      </p:sp>
    </p:spTree>
    <p:extLst>
      <p:ext uri="{BB962C8B-B14F-4D97-AF65-F5344CB8AC3E}">
        <p14:creationId xmlns:p14="http://schemas.microsoft.com/office/powerpoint/2010/main" val="444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DDDB1-23C6-E6A7-9053-6F54DCA5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1D0C1-6C35-76DC-1E1E-5FB4DF26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1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654042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50435" y="3454150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340514" y="1246713"/>
            <a:ext cx="1767342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2400">
                <a:solidFill>
                  <a:srgbClr val="385723"/>
                </a:solidFill>
                <a:latin typeface="Arial"/>
                <a:cs typeface="Arial"/>
              </a:rPr>
              <a:t>Milestone 1</a:t>
            </a:r>
          </a:p>
          <a:p>
            <a:endParaRPr lang="de-DE">
              <a:solidFill>
                <a:srgbClr val="3857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err="1">
                <a:latin typeface="Calibri"/>
                <a:cs typeface="Calibri"/>
              </a:rPr>
              <a:t>Preparing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dataset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for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analysis</a:t>
            </a:r>
            <a:r>
              <a:rPr lang="de-DE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1301381"/>
                  </p:ext>
                </p:extLst>
              </p:nvPr>
            </p:nvGraphicFramePr>
            <p:xfrm>
              <a:off x="964992" y="3662138"/>
              <a:ext cx="127380" cy="71651"/>
            </p:xfrm>
            <a:graphic>
              <a:graphicData uri="http://schemas.microsoft.com/office/powerpoint/2016/slidezoom">
                <pslz:sldZm>
                  <pslz:sldZmObj sldId="257" cId="3722974610">
                    <pslz:zmPr id="{07B9F0E4-F1DE-499B-97A9-E1F62B22B56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80" cy="716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992" y="3662138"/>
                <a:ext cx="127380" cy="716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07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8728529-1B28-BF40-004E-2550F97D3F31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2DF1A53-ADF8-BF97-2317-71A31B731A11}"/>
              </a:ext>
            </a:extLst>
          </p:cNvPr>
          <p:cNvSpPr txBox="1"/>
          <p:nvPr/>
        </p:nvSpPr>
        <p:spPr>
          <a:xfrm>
            <a:off x="15588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5EE7B0-C4BE-B6E8-1B89-CC03AABB5A41}"/>
              </a:ext>
            </a:extLst>
          </p:cNvPr>
          <p:cNvSpPr txBox="1"/>
          <p:nvPr/>
        </p:nvSpPr>
        <p:spPr>
          <a:xfrm>
            <a:off x="71834" y="1719751"/>
            <a:ext cx="121920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solidFill>
                  <a:srgbClr val="1F2328"/>
                </a:solidFill>
                <a:latin typeface="Arial"/>
                <a:cs typeface="Arial"/>
              </a:rPr>
              <a:t>-&gt; preparing data for analysis</a:t>
            </a:r>
          </a:p>
          <a:p>
            <a:r>
              <a:rPr lang="en-US" sz="2400" b="1" i="0">
                <a:solidFill>
                  <a:srgbClr val="1F2328"/>
                </a:solidFill>
                <a:effectLst/>
                <a:latin typeface="Arial"/>
                <a:cs typeface="Arial"/>
              </a:rPr>
              <a:t>Description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Defining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Connection between data and the biology behind it</a:t>
            </a:r>
          </a:p>
          <a:p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>
                <a:latin typeface="Arial"/>
                <a:cs typeface="Arial"/>
              </a:rPr>
              <a:t>Data cleanup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Making sure all data is numeric </a:t>
            </a: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Setting zero to NA (to calculate mean and correlation)</a:t>
            </a:r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rgbClr val="1F2328"/>
                </a:solidFill>
                <a:latin typeface="Arial"/>
                <a:cs typeface="Arial"/>
              </a:rPr>
              <a:t>Repro</a:t>
            </a:r>
            <a:r>
              <a:rPr lang="en-US" b="1">
                <a:latin typeface="Arial"/>
                <a:cs typeface="Arial"/>
              </a:rPr>
              <a:t>duc</a:t>
            </a:r>
            <a:r>
              <a:rPr lang="en-US" b="1">
                <a:solidFill>
                  <a:srgbClr val="1F2328"/>
                </a:solidFill>
                <a:latin typeface="Arial"/>
                <a:cs typeface="Arial"/>
              </a:rPr>
              <a:t>ibility</a:t>
            </a:r>
            <a:r>
              <a:rPr lang="en-US" sz="1400">
                <a:solidFill>
                  <a:srgbClr val="1F2328"/>
                </a:solidFill>
                <a:latin typeface="Arial"/>
                <a:cs typeface="Arial"/>
              </a:rPr>
              <a:t> </a:t>
            </a:r>
            <a:endParaRPr lang="en-US" sz="1400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Correlation -&gt; what should we do if they do not correlate -&gt; </a:t>
            </a:r>
            <a:r>
              <a:rPr lang="en-US" b="0" i="0" err="1">
                <a:solidFill>
                  <a:srgbClr val="1F2328"/>
                </a:solidFill>
                <a:effectLst/>
                <a:latin typeface="Arial"/>
                <a:cs typeface="Arial"/>
              </a:rPr>
              <a:t>t.test</a:t>
            </a: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 with 0.05 p-value =&gt; if failed, then discard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Connection between data and the biology behind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Removing outlier samples </a:t>
            </a:r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Re-ordering rows/columns in meaningful and useful ways</a:t>
            </a: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7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reduction</a:t>
            </a:r>
            <a:endParaRPr lang="de-DE" sz="1200" err="1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de-DE">
              <a:cs typeface="Calibri" panose="020F0502020204030204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760672"/>
                  </p:ext>
                </p:extLst>
              </p:nvPr>
            </p:nvGraphicFramePr>
            <p:xfrm>
              <a:off x="2450437" y="3662138"/>
              <a:ext cx="81278" cy="45719"/>
            </p:xfrm>
            <a:graphic>
              <a:graphicData uri="http://schemas.microsoft.com/office/powerpoint/2016/slidezoom">
                <pslz:sldZm>
                  <pslz:sldZmObj sldId="274" cId="4126191499">
                    <pslz:zmPr id="{B7E00028-4BA9-48A4-AA5C-7B149743BA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0437" y="3662138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6233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262E45-6F84-B680-BE1E-7454197BA102}"/>
              </a:ext>
            </a:extLst>
          </p:cNvPr>
          <p:cNvSpPr txBox="1"/>
          <p:nvPr/>
        </p:nvSpPr>
        <p:spPr>
          <a:xfrm>
            <a:off x="0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6876160-EB0E-89E7-F253-F8DEFBE46DFA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34572C8-8239-BE72-95BE-90217558B3CB}"/>
              </a:ext>
            </a:extLst>
          </p:cNvPr>
          <p:cNvSpPr txBox="1"/>
          <p:nvPr/>
        </p:nvSpPr>
        <p:spPr>
          <a:xfrm>
            <a:off x="476250" y="1428749"/>
            <a:ext cx="101516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Normalization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amount</a:t>
            </a:r>
            <a:r>
              <a:rPr lang="de-DE">
                <a:cs typeface="Calibri"/>
              </a:rPr>
              <a:t> </a:t>
            </a:r>
          </a:p>
          <a:p>
            <a:r>
              <a:rPr lang="de-DE" err="1">
                <a:cs typeface="Calibri"/>
              </a:rPr>
              <a:t>Normalization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replicates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mean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method</a:t>
            </a:r>
            <a:r>
              <a:rPr lang="de-DE">
                <a:cs typeface="Calibri"/>
              </a:rPr>
              <a:t>) </a:t>
            </a:r>
          </a:p>
          <a:p>
            <a:r>
              <a:rPr lang="de-DE" err="1">
                <a:cs typeface="Calibri"/>
              </a:rPr>
              <a:t>Correlation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/>
              </a:rPr>
              <a:t> (-&gt;</a:t>
            </a:r>
            <a:r>
              <a:rPr lang="de-DE" err="1">
                <a:cs typeface="Calibri"/>
              </a:rPr>
              <a:t>dimension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reduction</a:t>
            </a:r>
            <a:r>
              <a:rPr lang="de-DE">
                <a:cs typeface="Calibri"/>
              </a:rPr>
              <a:t>) (PCA, k-</a:t>
            </a:r>
            <a:r>
              <a:rPr lang="de-DE" err="1">
                <a:cs typeface="Calibri"/>
              </a:rPr>
              <a:t>means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silhouette</a:t>
            </a:r>
            <a:r>
              <a:rPr lang="de-DE">
                <a:cs typeface="Calibri"/>
              </a:rPr>
              <a:t> method)</a:t>
            </a:r>
          </a:p>
          <a:p>
            <a:r>
              <a:rPr lang="de-DE" err="1">
                <a:cs typeface="Calibri"/>
              </a:rPr>
              <a:t>Merge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highly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correlating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 panose="020F0502020204030204"/>
              </a:rPr>
              <a:t> (</a:t>
            </a:r>
            <a:r>
              <a:rPr lang="de-DE" err="1">
                <a:cs typeface="Calibri" panose="020F0502020204030204"/>
              </a:rPr>
              <a:t>name</a:t>
            </a:r>
            <a:r>
              <a:rPr lang="de-DE">
                <a:cs typeface="Calibri" panose="020F0502020204030204"/>
              </a:rPr>
              <a:t> = </a:t>
            </a:r>
            <a:r>
              <a:rPr lang="de-DE" err="1">
                <a:cs typeface="Calibri" panose="020F0502020204030204"/>
              </a:rPr>
              <a:t>name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of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merged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proteins</a:t>
            </a:r>
            <a:r>
              <a:rPr lang="de-DE">
                <a:cs typeface="Calibri" panose="020F0502020204030204"/>
              </a:rPr>
              <a:t>)</a:t>
            </a:r>
          </a:p>
          <a:p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19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latin typeface="Arial"/>
                <a:cs typeface="Arial"/>
              </a:rPr>
              <a:t>Make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data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steady</a:t>
            </a:r>
            <a:r>
              <a:rPr lang="de-DE" sz="2000">
                <a:latin typeface="Arial"/>
                <a:cs typeface="Arial"/>
              </a:rPr>
              <a:t> </a:t>
            </a: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2176694"/>
                  </p:ext>
                </p:extLst>
              </p:nvPr>
            </p:nvGraphicFramePr>
            <p:xfrm>
              <a:off x="3903846" y="3662138"/>
              <a:ext cx="116764" cy="65680"/>
            </p:xfrm>
            <a:graphic>
              <a:graphicData uri="http://schemas.microsoft.com/office/powerpoint/2016/slidezoom">
                <pslz:sldZm>
                  <pslz:sldZmObj sldId="275" cId="1139936437">
                    <pslz:zmPr id="{84925D8B-CF0F-4E20-96A8-3BF4192DA36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764" cy="656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3846" y="3662138"/>
                <a:ext cx="116764" cy="656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40621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4B8983F-5C17-5272-29C6-6653277B93C8}"/>
              </a:ext>
            </a:extLst>
          </p:cNvPr>
          <p:cNvSpPr txBox="1"/>
          <p:nvPr/>
        </p:nvSpPr>
        <p:spPr>
          <a:xfrm>
            <a:off x="476249" y="401052"/>
            <a:ext cx="100764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identifying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local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maxima</a:t>
            </a:r>
            <a:r>
              <a:rPr lang="de-DE">
                <a:cs typeface="Calibri"/>
              </a:rPr>
              <a:t> </a:t>
            </a:r>
            <a:endParaRPr lang="de-DE"/>
          </a:p>
          <a:p>
            <a:r>
              <a:rPr lang="de-DE">
                <a:cs typeface="Calibri"/>
              </a:rPr>
              <a:t>Add </a:t>
            </a:r>
            <a:r>
              <a:rPr lang="de-DE" err="1">
                <a:cs typeface="Calibri"/>
              </a:rPr>
              <a:t>shoulder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regions</a:t>
            </a:r>
            <a:r>
              <a:rPr lang="de-DE">
                <a:cs typeface="Calibri"/>
              </a:rPr>
              <a:t> </a:t>
            </a:r>
            <a:endParaRPr lang="de-DE"/>
          </a:p>
          <a:p>
            <a:r>
              <a:rPr lang="de-DE">
                <a:cs typeface="Calibri"/>
              </a:rPr>
              <a:t>Fitting </a:t>
            </a:r>
            <a:r>
              <a:rPr lang="de-DE" err="1">
                <a:cs typeface="Calibri"/>
              </a:rPr>
              <a:t>gaussian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curves</a:t>
            </a:r>
            <a:r>
              <a:rPr lang="de-DE">
                <a:cs typeface="Calibri"/>
              </a:rPr>
              <a:t> 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3643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0D0B2-600A-A8DD-CD3B-733A05403597}"/>
              </a:ext>
            </a:extLst>
          </p:cNvPr>
          <p:cNvSpPr txBox="1"/>
          <p:nvPr/>
        </p:nvSpPr>
        <p:spPr>
          <a:xfrm>
            <a:off x="1654342" y="827171"/>
            <a:ext cx="9023684" cy="4887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D352-EBF0-C1D5-E02F-58BF1FF702EC}"/>
              </a:ext>
            </a:extLst>
          </p:cNvPr>
          <p:cNvSpPr txBox="1"/>
          <p:nvPr/>
        </p:nvSpPr>
        <p:spPr>
          <a:xfrm>
            <a:off x="2055394" y="877302"/>
            <a:ext cx="857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Regression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 </a:t>
            </a:r>
          </a:p>
          <a:p>
            <a:r>
              <a:rPr lang="de-DE">
                <a:cs typeface="Calibri"/>
              </a:rPr>
              <a:t>Connection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results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examples</a:t>
            </a:r>
            <a:r>
              <a:rPr lang="de-DE"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Identification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RBPs</a:t>
            </a:r>
            <a:endParaRPr lang="de-DE">
              <a:latin typeface="Arial"/>
              <a:cs typeface="Arial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9054354"/>
                  </p:ext>
                </p:extLst>
              </p:nvPr>
            </p:nvGraphicFramePr>
            <p:xfrm>
              <a:off x="5364022" y="3643851"/>
              <a:ext cx="117291" cy="65976"/>
            </p:xfrm>
            <a:graphic>
              <a:graphicData uri="http://schemas.microsoft.com/office/powerpoint/2016/slidezoom">
                <pslz:sldZm>
                  <pslz:sldZmObj sldId="276" cId="2154629208">
                    <pslz:zmPr id="{DA3E9F24-5120-4A70-9841-D36562DABE8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1" cy="659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22" y="3643851"/>
                <a:ext cx="117291" cy="659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66389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16B7E3F-C943-77AF-BF51-1397AE9D42C0}"/>
              </a:ext>
            </a:extLst>
          </p:cNvPr>
          <p:cNvSpPr txBox="1"/>
          <p:nvPr/>
        </p:nvSpPr>
        <p:spPr>
          <a:xfrm>
            <a:off x="551447" y="451184"/>
            <a:ext cx="61661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Plotting</a:t>
            </a:r>
            <a:r>
              <a:rPr lang="de-DE">
                <a:cs typeface="Calibri"/>
              </a:rPr>
              <a:t> shift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control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RNase</a:t>
            </a:r>
            <a:r>
              <a:rPr lang="de-DE">
                <a:cs typeface="Calibri"/>
              </a:rPr>
              <a:t> sample</a:t>
            </a:r>
          </a:p>
          <a:p>
            <a:r>
              <a:rPr lang="de-DE" err="1">
                <a:cs typeface="Calibri"/>
              </a:rPr>
              <a:t>Selection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significant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shifts</a:t>
            </a:r>
            <a:r>
              <a:rPr lang="de-DE">
                <a:cs typeface="Calibri"/>
              </a:rPr>
              <a:t> (p-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tests</a:t>
            </a:r>
            <a:r>
              <a:rPr lang="de-DE">
                <a:cs typeface="Calibri"/>
              </a:rPr>
              <a:t>) </a:t>
            </a:r>
          </a:p>
          <a:p>
            <a:r>
              <a:rPr lang="de-DE" err="1">
                <a:cs typeface="Calibri"/>
              </a:rPr>
              <a:t>Comparing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databases</a:t>
            </a:r>
            <a:r>
              <a:rPr lang="de-DE">
                <a:cs typeface="Calibri"/>
              </a:rPr>
              <a:t> </a:t>
            </a: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62920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547789-2B81-9E7D-A75C-19CDDD056AC5}"/>
              </a:ext>
            </a:extLst>
          </p:cNvPr>
          <p:cNvSpPr txBox="1"/>
          <p:nvPr/>
        </p:nvSpPr>
        <p:spPr>
          <a:xfrm>
            <a:off x="1679407" y="1002631"/>
            <a:ext cx="9399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Project </a:t>
            </a:r>
            <a:r>
              <a:rPr lang="de-DE" err="1">
                <a:cs typeface="Calibri"/>
              </a:rPr>
              <a:t>report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Final </a:t>
            </a:r>
            <a:r>
              <a:rPr lang="de-DE" err="1">
                <a:cs typeface="Calibri"/>
              </a:rPr>
              <a:t>presentation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47FA6-DBAD-F22B-62B7-FF51E809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1158240"/>
            <a:ext cx="6755384" cy="30480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b="1" dirty="0"/>
              <a:t>Proteome-wide Screen for RNA-dependent Proteins- </a:t>
            </a:r>
            <a:br>
              <a:rPr lang="en-US" sz="5600" b="1" dirty="0"/>
            </a:br>
            <a:r>
              <a:rPr lang="en-US" sz="5600" b="1" dirty="0"/>
              <a:t>non-synchronized A549 cells</a:t>
            </a:r>
            <a:endParaRPr lang="de-DE" sz="5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A38FF4-D3D5-7FA2-5673-804C75207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e-DE" b="1" dirty="0"/>
              <a:t>Project </a:t>
            </a:r>
            <a:r>
              <a:rPr lang="de-DE" b="1" dirty="0" err="1"/>
              <a:t>Proposal</a:t>
            </a:r>
            <a:endParaRPr lang="de-DE" b="1" dirty="0"/>
          </a:p>
          <a:p>
            <a:pPr algn="l"/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Anastasia Möller, Johannes Schadt,         Sylviane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Verschaeve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Tine Limberg</a:t>
            </a:r>
          </a:p>
          <a:p>
            <a:pPr algn="l"/>
            <a:endParaRPr lang="de-DE" dirty="0"/>
          </a:p>
          <a:p>
            <a:pPr algn="l"/>
            <a:endParaRPr lang="de-D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FED17-8F7F-612A-9B35-A83F2A066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6" r="985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/>
                <a:cs typeface="Arial"/>
              </a:rPr>
              <a:t>Milestone</a:t>
            </a:r>
          </a:p>
          <a:p>
            <a:pPr algn="ctr"/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534011"/>
                  </p:ext>
                </p:extLst>
              </p:nvPr>
            </p:nvGraphicFramePr>
            <p:xfrm>
              <a:off x="6898042" y="3638835"/>
              <a:ext cx="82855" cy="46606"/>
            </p:xfrm>
            <a:graphic>
              <a:graphicData uri="http://schemas.microsoft.com/office/powerpoint/2016/slidezoom">
                <pslz:sldZm>
                  <pslz:sldZmObj sldId="277" cId="2719094728">
                    <pslz:zmPr id="{69B4BC6B-0946-4E7C-8702-1C1FC3D4D6E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855" cy="466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8042" y="3638835"/>
                <a:ext cx="82855" cy="466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70124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815EB12-56D4-5F3A-927C-332EB5AAABA2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F7C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05F3D0-A3C3-C02A-0094-7297461DC620}"/>
              </a:ext>
            </a:extLst>
          </p:cNvPr>
          <p:cNvSpPr txBox="1"/>
          <p:nvPr/>
        </p:nvSpPr>
        <p:spPr>
          <a:xfrm>
            <a:off x="1403684" y="1228224"/>
            <a:ext cx="92242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Defining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shifts</a:t>
            </a:r>
            <a:r>
              <a:rPr lang="de-DE">
                <a:cs typeface="Calibri"/>
              </a:rPr>
              <a:t> in </a:t>
            </a:r>
            <a:r>
              <a:rPr lang="de-DE" err="1">
                <a:cs typeface="Calibri"/>
              </a:rPr>
              <a:t>left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right</a:t>
            </a:r>
            <a:r>
              <a:rPr lang="de-DE">
                <a:cs typeface="Calibri"/>
              </a:rPr>
              <a:t> shift </a:t>
            </a:r>
          </a:p>
          <a:p>
            <a:r>
              <a:rPr lang="de-DE" err="1">
                <a:cs typeface="Calibri"/>
              </a:rPr>
              <a:t>Comparison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databases</a:t>
            </a:r>
            <a:r>
              <a:rPr lang="de-DE">
                <a:cs typeface="Calibri"/>
              </a:rPr>
              <a:t> (20 </a:t>
            </a:r>
            <a:r>
              <a:rPr lang="de-DE" err="1">
                <a:cs typeface="Calibri"/>
              </a:rPr>
              <a:t>example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/>
              </a:rPr>
              <a:t>) </a:t>
            </a:r>
          </a:p>
          <a:p>
            <a:r>
              <a:rPr lang="de-DE">
                <a:cs typeface="Calibri"/>
              </a:rPr>
              <a:t>Plot </a:t>
            </a:r>
            <a:r>
              <a:rPr lang="de-DE" err="1">
                <a:cs typeface="Calibri"/>
              </a:rPr>
              <a:t>overview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different shift </a:t>
            </a:r>
            <a:r>
              <a:rPr lang="de-DE" err="1">
                <a:cs typeface="Calibri"/>
              </a:rPr>
              <a:t>categories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9094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76FDB4-9780-119B-C921-33309AB76FA4}"/>
              </a:ext>
            </a:extLst>
          </p:cNvPr>
          <p:cNvSpPr txBox="1"/>
          <p:nvPr/>
        </p:nvSpPr>
        <p:spPr>
          <a:xfrm>
            <a:off x="2080460" y="852237"/>
            <a:ext cx="7645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Buffer </a:t>
            </a:r>
            <a:r>
              <a:rPr lang="de-DE" err="1">
                <a:cs typeface="Calibri"/>
              </a:rPr>
              <a:t>weeks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851096"/>
                  </p:ext>
                </p:extLst>
              </p:nvPr>
            </p:nvGraphicFramePr>
            <p:xfrm>
              <a:off x="8447862" y="3643851"/>
              <a:ext cx="36000" cy="20250"/>
            </p:xfrm>
            <a:graphic>
              <a:graphicData uri="http://schemas.microsoft.com/office/powerpoint/2016/slidezoom">
                <pslz:sldZm>
                  <pslz:sldZmObj sldId="278" cId="891230913">
                    <pslz:zmPr id="{EF6E2FF6-6B31-466A-8401-82266114E73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7862" y="3643851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22550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0D0B2-600A-A8DD-CD3B-733A05403597}"/>
              </a:ext>
            </a:extLst>
          </p:cNvPr>
          <p:cNvSpPr txBox="1"/>
          <p:nvPr/>
        </p:nvSpPr>
        <p:spPr>
          <a:xfrm>
            <a:off x="1654342" y="827171"/>
            <a:ext cx="9023684" cy="4887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D352-EBF0-C1D5-E02F-58BF1FF702EC}"/>
              </a:ext>
            </a:extLst>
          </p:cNvPr>
          <p:cNvSpPr txBox="1"/>
          <p:nvPr/>
        </p:nvSpPr>
        <p:spPr>
          <a:xfrm>
            <a:off x="2055394" y="877302"/>
            <a:ext cx="857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Regression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 </a:t>
            </a:r>
          </a:p>
          <a:p>
            <a:r>
              <a:rPr lang="de-DE">
                <a:cs typeface="Calibri"/>
              </a:rPr>
              <a:t>Connection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results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examples</a:t>
            </a:r>
            <a:r>
              <a:rPr lang="de-DE"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8665506"/>
                  </p:ext>
                </p:extLst>
              </p:nvPr>
            </p:nvGraphicFramePr>
            <p:xfrm>
              <a:off x="9938253" y="3633726"/>
              <a:ext cx="36000" cy="20250"/>
            </p:xfrm>
            <a:graphic>
              <a:graphicData uri="http://schemas.microsoft.com/office/powerpoint/2016/slidezoom">
                <pslz:sldZm>
                  <pslz:sldZmObj sldId="279" cId="3115936000">
                    <pslz:zmPr id="{A228CA8D-EA2D-4D17-B7B5-4DA76C1E22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8253" y="3633726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50726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547789-2B81-9E7D-A75C-19CDDD056AC5}"/>
              </a:ext>
            </a:extLst>
          </p:cNvPr>
          <p:cNvSpPr txBox="1"/>
          <p:nvPr/>
        </p:nvSpPr>
        <p:spPr>
          <a:xfrm>
            <a:off x="1679407" y="1002631"/>
            <a:ext cx="9399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Project </a:t>
            </a:r>
            <a:r>
              <a:rPr lang="de-DE" err="1">
                <a:cs typeface="Calibri"/>
              </a:rPr>
              <a:t>report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Final </a:t>
            </a:r>
            <a:r>
              <a:rPr lang="de-DE" err="1">
                <a:cs typeface="Calibri"/>
              </a:rPr>
              <a:t>presentation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AFC0E9B-F9B1-8E00-5A41-FA390CBD945A}"/>
              </a:ext>
            </a:extLst>
          </p:cNvPr>
          <p:cNvSpPr txBox="1"/>
          <p:nvPr/>
        </p:nvSpPr>
        <p:spPr>
          <a:xfrm>
            <a:off x="10438872" y="4512800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843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861846"/>
                  </p:ext>
                </p:extLst>
              </p:nvPr>
            </p:nvGraphicFramePr>
            <p:xfrm>
              <a:off x="11318242" y="3473354"/>
              <a:ext cx="81278" cy="45719"/>
            </p:xfrm>
            <a:graphic>
              <a:graphicData uri="http://schemas.microsoft.com/office/powerpoint/2016/slidezoom">
                <pslz:sldZm>
                  <pslz:sldZmObj sldId="280" cId="3959712910">
                    <pslz:zmPr id="{4062BD52-90C9-49CF-B8D1-E2D5E556FC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8242" y="3473354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9786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76FDB4-9780-119B-C921-33309AB76FA4}"/>
              </a:ext>
            </a:extLst>
          </p:cNvPr>
          <p:cNvSpPr txBox="1"/>
          <p:nvPr/>
        </p:nvSpPr>
        <p:spPr>
          <a:xfrm>
            <a:off x="2080460" y="852237"/>
            <a:ext cx="7645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Buffer </a:t>
            </a:r>
            <a:r>
              <a:rPr lang="de-DE" err="1">
                <a:cs typeface="Calibri"/>
              </a:rPr>
              <a:t>weeks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1CFE70-AFBE-A8F7-44C0-3E919264BD8D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C373A59-F20E-B3D7-6031-AE140AE51E1B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4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487788-3E63-09BE-5481-5C6443302741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26FEF6B-EB0F-2499-47AE-92C9117F4BE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724467-19FA-3AB2-C297-E917338A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2" y="1392051"/>
            <a:ext cx="4655057" cy="27351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`</a:t>
            </a:r>
            <a:r>
              <a:rPr lang="en-US" i="1" dirty="0"/>
              <a:t>We can only start to imagine the many opportunities that lie ahead</a:t>
            </a:r>
            <a:r>
              <a:rPr lang="en-US" dirty="0"/>
              <a:t>´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204DF554-5346-7423-F805-85910F50A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3" r="148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D70C09-4BBE-A810-32C5-AA8A2AAAD617}"/>
              </a:ext>
            </a:extLst>
          </p:cNvPr>
          <p:cNvSpPr txBox="1"/>
          <p:nvPr/>
        </p:nvSpPr>
        <p:spPr>
          <a:xfrm>
            <a:off x="890338" y="4709652"/>
            <a:ext cx="335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F. Gebauer et. al (2020). RNA-binding proteins in human genetic disease 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9F6FC3-3BA2-8D12-E447-4792831B62D0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5CC199C-6872-2502-E551-C20E4DBE068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58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RBP</a:t>
            </a: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091A17D-FA64-0124-5040-FB9BCEB91D65}"/>
              </a:ext>
            </a:extLst>
          </p:cNvPr>
          <p:cNvSpPr txBox="1"/>
          <p:nvPr/>
        </p:nvSpPr>
        <p:spPr>
          <a:xfrm>
            <a:off x="463176" y="1387145"/>
            <a:ext cx="6137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in </a:t>
            </a:r>
            <a:r>
              <a:rPr lang="de-DE" dirty="0" err="1"/>
              <a:t>diseases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4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07BB14F-53D5-85F1-7AA2-E40845B95CC8}"/>
              </a:ext>
            </a:extLst>
          </p:cNvPr>
          <p:cNvSpPr txBox="1"/>
          <p:nvPr/>
        </p:nvSpPr>
        <p:spPr>
          <a:xfrm>
            <a:off x="167341" y="1697318"/>
            <a:ext cx="1152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Proteins </a:t>
            </a:r>
            <a:r>
              <a:rPr lang="de-DE" dirty="0" err="1"/>
              <a:t>with</a:t>
            </a:r>
            <a:r>
              <a:rPr lang="de-DE" dirty="0"/>
              <a:t> leak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abondents</a:t>
            </a:r>
            <a:r>
              <a:rPr lang="de-DE" dirty="0"/>
              <a:t>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missed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Can not </a:t>
            </a:r>
            <a:r>
              <a:rPr lang="de-DE" dirty="0" err="1"/>
              <a:t>assess</a:t>
            </a:r>
            <a:r>
              <a:rPr lang="de-DE" dirty="0"/>
              <a:t> RBP </a:t>
            </a:r>
            <a:r>
              <a:rPr lang="de-DE" dirty="0" err="1"/>
              <a:t>affinity</a:t>
            </a:r>
            <a:r>
              <a:rPr lang="de-DE" dirty="0"/>
              <a:t> and </a:t>
            </a:r>
            <a:r>
              <a:rPr lang="de-DE" dirty="0" err="1"/>
              <a:t>specifity</a:t>
            </a:r>
            <a:r>
              <a:rPr lang="de-DE" dirty="0"/>
              <a:t> -&gt; </a:t>
            </a:r>
            <a:r>
              <a:rPr lang="de-DE" dirty="0" err="1"/>
              <a:t>has</a:t>
            </a:r>
            <a:r>
              <a:rPr lang="de-DE" dirty="0"/>
              <a:t> to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individuals</a:t>
            </a:r>
            <a:r>
              <a:rPr lang="de-DE" dirty="0"/>
              <a:t> (</a:t>
            </a:r>
            <a:r>
              <a:rPr lang="de-DE" dirty="0" err="1"/>
              <a:t>functional</a:t>
            </a:r>
            <a:r>
              <a:rPr lang="de-DE" dirty="0"/>
              <a:t> follow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A2FEAA-4E6F-B4A2-C0AC-C0FEC26D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4200"/>
              <a:t>RNA-binding proteins (RBP)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D0F83-814E-27EC-930C-D2F8C472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02940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/>
              <a:t>RBP family is one of the largest in the cell </a:t>
            </a:r>
            <a:endParaRPr lang="de-DE" sz="2200" dirty="0"/>
          </a:p>
          <a:p>
            <a:r>
              <a:rPr lang="de-DE" sz="2200" dirty="0"/>
              <a:t>&gt;4000 </a:t>
            </a:r>
            <a:r>
              <a:rPr lang="de-DE" sz="2200"/>
              <a:t>RBPs are already found</a:t>
            </a:r>
            <a:endParaRPr lang="de-DE" sz="2200" dirty="0"/>
          </a:p>
          <a:p>
            <a:r>
              <a:rPr lang="de-DE" sz="2200" dirty="0"/>
              <a:t>Control </a:t>
            </a:r>
            <a:r>
              <a:rPr lang="de-DE" sz="2200"/>
              <a:t>RNA life -&gt; house-keeping role </a:t>
            </a:r>
            <a:endParaRPr lang="de-DE" sz="2200" dirty="0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4544290-678A-9B11-861C-6CC095F9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69550"/>
            <a:ext cx="6903720" cy="49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0C510-7E64-7687-2F59-DD3A42C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5391912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RBP interaction with 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5011A-D00F-8D0E-38D3-CF8A7AB5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Binding through hydrogen bonds &amp; Van der Waals interactions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Interactions occur dynamically -&gt; local rearrangements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4 typical types of interactions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Often RBPs have RNA binding domains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Combining multiple RNA binding domains in one RBP     -&gt; high specificity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C2436B6-9BBF-1729-969D-6CDDE14D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t="3497" b="8079"/>
          <a:stretch/>
        </p:blipFill>
        <p:spPr>
          <a:xfrm>
            <a:off x="8251419" y="18288"/>
            <a:ext cx="3391871" cy="69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1CB7C-66F7-D67F-C1C3-2E860F81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RBP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diseases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F53C9-1EF6-0EA7-4F19-78D49C5B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9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651E87-C0A2-6D2B-9ADD-9876ABF05FDF}"/>
              </a:ext>
            </a:extLst>
          </p:cNvPr>
          <p:cNvSpPr txBox="1"/>
          <p:nvPr/>
        </p:nvSpPr>
        <p:spPr>
          <a:xfrm>
            <a:off x="0" y="49822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GOALS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82A81D-9C16-A432-DD49-35E75FE34AE3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3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2965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DATASET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4858405" y="4098665"/>
            <a:ext cx="2011680" cy="371138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0600CE-5796-3FBC-78E0-40D88A86759F}"/>
              </a:ext>
            </a:extLst>
          </p:cNvPr>
          <p:cNvSpPr txBox="1"/>
          <p:nvPr/>
        </p:nvSpPr>
        <p:spPr>
          <a:xfrm>
            <a:off x="152715" y="1785802"/>
            <a:ext cx="3305296" cy="113877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NELFA_HUMAN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Control sample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81AF1E2-F98B-5AA2-5553-1403BCE2D066}"/>
              </a:ext>
            </a:extLst>
          </p:cNvPr>
          <p:cNvSpPr txBox="1"/>
          <p:nvPr/>
        </p:nvSpPr>
        <p:spPr>
          <a:xfrm>
            <a:off x="152714" y="5663540"/>
            <a:ext cx="1295473" cy="707886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cs typeface="Calibri"/>
              </a:rPr>
              <a:t>3680 </a:t>
            </a:r>
            <a:r>
              <a:rPr lang="de-DE" sz="2000" err="1">
                <a:cs typeface="Calibri"/>
              </a:rPr>
              <a:t>rows</a:t>
            </a:r>
            <a:r>
              <a:rPr lang="de-DE" sz="2000">
                <a:cs typeface="Calibri"/>
              </a:rPr>
              <a:t> </a:t>
            </a:r>
          </a:p>
          <a:p>
            <a:pPr algn="ctr"/>
            <a:r>
              <a:rPr lang="de-DE" sz="2000">
                <a:cs typeface="Calibri"/>
              </a:rPr>
              <a:t>= </a:t>
            </a:r>
            <a:r>
              <a:rPr lang="de-DE" sz="2000" err="1">
                <a:cs typeface="Calibri"/>
              </a:rPr>
              <a:t>proteins</a:t>
            </a:r>
            <a:endParaRPr lang="de-DE" sz="2000">
              <a:cs typeface="Calibri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3E9ECBB-F59D-1EF0-2349-171811B97931}"/>
              </a:ext>
            </a:extLst>
          </p:cNvPr>
          <p:cNvSpPr txBox="1"/>
          <p:nvPr/>
        </p:nvSpPr>
        <p:spPr>
          <a:xfrm>
            <a:off x="4537681" y="1785802"/>
            <a:ext cx="4664808" cy="1169551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Control sample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175179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1344706" y="4098665"/>
            <a:ext cx="2011680" cy="371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46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Breitbild</PresentationFormat>
  <Paragraphs>239</Paragraphs>
  <Slides>33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Office</vt:lpstr>
      <vt:lpstr>PowerPoint-Präsentation</vt:lpstr>
      <vt:lpstr>Proteome-wide Screen for RNA-dependent Proteins-  non-synchronized A549 cells</vt:lpstr>
      <vt:lpstr>`We can only start to imagine the many opportunities that lie ahead´</vt:lpstr>
      <vt:lpstr>RNA-binding proteins (RBP)</vt:lpstr>
      <vt:lpstr>RBP interaction with RNA</vt:lpstr>
      <vt:lpstr>RBP related diseases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Tine Limberg</dc:creator>
  <cp:lastModifiedBy>Anastasia Moeller</cp:lastModifiedBy>
  <cp:revision>6</cp:revision>
  <dcterms:created xsi:type="dcterms:W3CDTF">2023-05-06T07:25:28Z</dcterms:created>
  <dcterms:modified xsi:type="dcterms:W3CDTF">2023-05-10T17:30:57Z</dcterms:modified>
</cp:coreProperties>
</file>