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82" r:id="rId4"/>
    <p:sldId id="258" r:id="rId5"/>
    <p:sldId id="278" r:id="rId6"/>
    <p:sldId id="259" r:id="rId7"/>
    <p:sldId id="260" r:id="rId8"/>
    <p:sldId id="280" r:id="rId9"/>
    <p:sldId id="277" r:id="rId10"/>
    <p:sldId id="270" r:id="rId11"/>
    <p:sldId id="267" r:id="rId12"/>
    <p:sldId id="272" r:id="rId13"/>
    <p:sldId id="274" r:id="rId14"/>
    <p:sldId id="266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2A49DA7-EEC4-2D40-9967-8225F89B75FF}">
          <p14:sldIdLst/>
        </p14:section>
        <p14:section name="Noemi" id="{6C12E525-97F6-4043-BE58-997827D12ACC}">
          <p14:sldIdLst>
            <p14:sldId id="256"/>
            <p14:sldId id="257"/>
            <p14:sldId id="282"/>
            <p14:sldId id="258"/>
            <p14:sldId id="278"/>
          </p14:sldIdLst>
        </p14:section>
        <p14:section name="Paula" id="{894D9EF1-7E39-E34B-80D2-EFDE9F0A8C34}">
          <p14:sldIdLst>
            <p14:sldId id="259"/>
            <p14:sldId id="260"/>
            <p14:sldId id="280"/>
          </p14:sldIdLst>
        </p14:section>
        <p14:section name="Lea" id="{3C684825-F788-9844-8FF0-27E2D3E90F9B}">
          <p14:sldIdLst>
            <p14:sldId id="277"/>
            <p14:sldId id="270"/>
            <p14:sldId id="267"/>
          </p14:sldIdLst>
        </p14:section>
        <p14:section name="Manon" id="{3D4F4DF7-EEFE-924A-B854-F748F8057FB7}">
          <p14:sldIdLst>
            <p14:sldId id="272"/>
            <p14:sldId id="274"/>
            <p14:sldId id="266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D7E"/>
    <a:srgbClr val="C8BEF0"/>
    <a:srgbClr val="00F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4CBC2-5ED1-5545-8ABA-A30CC5186DA7}" v="129" dt="2023-07-17T16:39:22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2"/>
  </p:normalViewPr>
  <p:slideViewPr>
    <p:cSldViewPr snapToGrid="0">
      <p:cViewPr>
        <p:scale>
          <a:sx n="99" d="100"/>
          <a:sy n="99" d="100"/>
        </p:scale>
        <p:origin x="14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43729-165B-D043-8F50-F79CB441E9EB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3ECE493-7C61-5C40-9147-71302BCF9052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pPr algn="l"/>
          <a:r>
            <a:rPr lang="de-DE" b="1">
              <a:latin typeface="Avenir Next" panose="020B0503020202020204" pitchFamily="34" charset="0"/>
            </a:rPr>
            <a:t>Viral Vector: </a:t>
          </a:r>
        </a:p>
        <a:p>
          <a:pPr algn="l"/>
          <a:r>
            <a:rPr lang="de-DE" i="1" err="1">
              <a:latin typeface="Avenir Next" panose="020B0503020202020204" pitchFamily="34" charset="0"/>
            </a:rPr>
            <a:t>Aedes</a:t>
          </a:r>
          <a:r>
            <a:rPr lang="de-DE" i="1">
              <a:latin typeface="Avenir Next" panose="020B0503020202020204" pitchFamily="34" charset="0"/>
            </a:rPr>
            <a:t> </a:t>
          </a:r>
          <a:r>
            <a:rPr lang="de-DE" i="1" err="1">
              <a:latin typeface="Avenir Next" panose="020B0503020202020204" pitchFamily="34" charset="0"/>
            </a:rPr>
            <a:t>aegypti</a:t>
          </a:r>
          <a:r>
            <a:rPr lang="de-DE" i="1">
              <a:latin typeface="Avenir Next" panose="020B0503020202020204" pitchFamily="34" charset="0"/>
            </a:rPr>
            <a:t>; </a:t>
          </a:r>
          <a:r>
            <a:rPr lang="de-DE" i="1" err="1">
              <a:latin typeface="Avenir Next" panose="020B0503020202020204" pitchFamily="34" charset="0"/>
            </a:rPr>
            <a:t>Aedes</a:t>
          </a:r>
          <a:r>
            <a:rPr lang="de-DE" i="1">
              <a:latin typeface="Avenir Next" panose="020B0503020202020204" pitchFamily="34" charset="0"/>
            </a:rPr>
            <a:t> </a:t>
          </a:r>
          <a:r>
            <a:rPr lang="de-DE" i="1" err="1">
              <a:latin typeface="Avenir Next" panose="020B0503020202020204" pitchFamily="34" charset="0"/>
            </a:rPr>
            <a:t>albopictus</a:t>
          </a:r>
          <a:r>
            <a:rPr lang="de-DE">
              <a:latin typeface="Avenir Next" panose="020B0503020202020204" pitchFamily="34" charset="0"/>
            </a:rPr>
            <a:t> </a:t>
          </a:r>
        </a:p>
      </dgm:t>
    </dgm:pt>
    <dgm:pt modelId="{EFE7F25C-027D-184B-A6CB-D1112099DE52}" type="parTrans" cxnId="{219555B9-7029-0448-B026-9C659C3DAA19}">
      <dgm:prSet/>
      <dgm:spPr/>
      <dgm:t>
        <a:bodyPr/>
        <a:lstStyle/>
        <a:p>
          <a:endParaRPr lang="de-DE">
            <a:latin typeface="Avenir Next" panose="020B0503020202020204" pitchFamily="34" charset="0"/>
          </a:endParaRPr>
        </a:p>
      </dgm:t>
    </dgm:pt>
    <dgm:pt modelId="{3E1CB14B-D7B7-9042-87AE-D20009956133}" type="sibTrans" cxnId="{219555B9-7029-0448-B026-9C659C3DAA19}">
      <dgm:prSet/>
      <dgm:spPr/>
      <dgm:t>
        <a:bodyPr/>
        <a:lstStyle/>
        <a:p>
          <a:endParaRPr lang="de-DE">
            <a:latin typeface="Avenir Next" panose="020B0503020202020204" pitchFamily="34" charset="0"/>
          </a:endParaRPr>
        </a:p>
      </dgm:t>
    </dgm:pt>
    <dgm:pt modelId="{C5B715DD-14B5-224B-9F7E-1CD90EA5CA9A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pPr algn="l"/>
          <a:r>
            <a:rPr lang="de-DE" i="1" err="1">
              <a:latin typeface="Avenir Next" panose="020B0503020202020204" pitchFamily="34" charset="0"/>
            </a:rPr>
            <a:t>Four</a:t>
          </a:r>
          <a:r>
            <a:rPr lang="de-DE" i="1">
              <a:latin typeface="Avenir Next" panose="020B0503020202020204" pitchFamily="34" charset="0"/>
            </a:rPr>
            <a:t> </a:t>
          </a:r>
          <a:r>
            <a:rPr lang="de-DE" i="1" err="1">
              <a:latin typeface="Avenir Next" panose="020B0503020202020204" pitchFamily="34" charset="0"/>
            </a:rPr>
            <a:t>serotypes</a:t>
          </a:r>
          <a:r>
            <a:rPr lang="de-DE" i="1">
              <a:latin typeface="Avenir Next" panose="020B0503020202020204" pitchFamily="34" charset="0"/>
            </a:rPr>
            <a:t> (DENV 1-4) </a:t>
          </a:r>
          <a:r>
            <a:rPr lang="de-DE" i="1" err="1">
              <a:latin typeface="Avenir Next" panose="020B0503020202020204" pitchFamily="34" charset="0"/>
            </a:rPr>
            <a:t>of</a:t>
          </a:r>
          <a:r>
            <a:rPr lang="de-DE" i="1">
              <a:latin typeface="Avenir Next" panose="020B0503020202020204" pitchFamily="34" charset="0"/>
            </a:rPr>
            <a:t> </a:t>
          </a:r>
          <a:r>
            <a:rPr lang="de-DE" i="1" err="1">
              <a:latin typeface="Avenir Next" panose="020B0503020202020204" pitchFamily="34" charset="0"/>
            </a:rPr>
            <a:t>ssRNA</a:t>
          </a:r>
          <a:r>
            <a:rPr lang="de-DE" i="1">
              <a:latin typeface="Avenir Next" panose="020B0503020202020204" pitchFamily="34" charset="0"/>
            </a:rPr>
            <a:t> </a:t>
          </a:r>
          <a:r>
            <a:rPr lang="de-DE" i="1" err="1">
              <a:latin typeface="Avenir Next" panose="020B0503020202020204" pitchFamily="34" charset="0"/>
            </a:rPr>
            <a:t>virus</a:t>
          </a:r>
          <a:r>
            <a:rPr lang="de-DE" i="1">
              <a:latin typeface="Avenir Next" panose="020B0503020202020204" pitchFamily="34" charset="0"/>
            </a:rPr>
            <a:t> </a:t>
          </a:r>
          <a:r>
            <a:rPr lang="de-DE" i="1" err="1">
              <a:latin typeface="Avenir Next" panose="020B0503020202020204" pitchFamily="34" charset="0"/>
            </a:rPr>
            <a:t>of</a:t>
          </a:r>
          <a:r>
            <a:rPr lang="de-DE" i="1">
              <a:latin typeface="Avenir Next" panose="020B0503020202020204" pitchFamily="34" charset="0"/>
            </a:rPr>
            <a:t> </a:t>
          </a:r>
          <a:r>
            <a:rPr lang="de-DE" i="1" err="1">
              <a:latin typeface="Avenir Next" panose="020B0503020202020204" pitchFamily="34" charset="0"/>
            </a:rPr>
            <a:t>the</a:t>
          </a:r>
          <a:r>
            <a:rPr lang="de-DE" i="1">
              <a:latin typeface="Avenir Next" panose="020B0503020202020204" pitchFamily="34" charset="0"/>
            </a:rPr>
            <a:t> </a:t>
          </a:r>
          <a:r>
            <a:rPr lang="de-DE" i="1" err="1">
              <a:latin typeface="Avenir Next" panose="020B0503020202020204" pitchFamily="34" charset="0"/>
            </a:rPr>
            <a:t>genus</a:t>
          </a:r>
          <a:r>
            <a:rPr lang="de-DE" i="1">
              <a:latin typeface="Avenir Next" panose="020B0503020202020204" pitchFamily="34" charset="0"/>
            </a:rPr>
            <a:t> </a:t>
          </a:r>
          <a:r>
            <a:rPr lang="de-DE" i="1" err="1">
              <a:latin typeface="Avenir Next" panose="020B0503020202020204" pitchFamily="34" charset="0"/>
            </a:rPr>
            <a:t>Flavivirus</a:t>
          </a:r>
          <a:endParaRPr lang="de-DE">
            <a:latin typeface="Avenir Next" panose="020B0503020202020204" pitchFamily="34" charset="0"/>
          </a:endParaRPr>
        </a:p>
      </dgm:t>
    </dgm:pt>
    <dgm:pt modelId="{C1F4931C-3FD1-A14E-9551-01CFD9222D1B}" type="parTrans" cxnId="{A70F6E29-7551-1644-8C3F-26CDD5276EFA}">
      <dgm:prSet/>
      <dgm:spPr/>
      <dgm:t>
        <a:bodyPr/>
        <a:lstStyle/>
        <a:p>
          <a:endParaRPr lang="de-DE">
            <a:latin typeface="Avenir Next" panose="020B0503020202020204" pitchFamily="34" charset="0"/>
          </a:endParaRPr>
        </a:p>
      </dgm:t>
    </dgm:pt>
    <dgm:pt modelId="{ABC33D7C-0C5F-9940-B8AA-3C6EE80EB916}" type="sibTrans" cxnId="{A70F6E29-7551-1644-8C3F-26CDD5276EFA}">
      <dgm:prSet/>
      <dgm:spPr/>
      <dgm:t>
        <a:bodyPr/>
        <a:lstStyle/>
        <a:p>
          <a:endParaRPr lang="de-DE">
            <a:latin typeface="Avenir Next" panose="020B0503020202020204" pitchFamily="34" charset="0"/>
          </a:endParaRPr>
        </a:p>
      </dgm:t>
    </dgm:pt>
    <dgm:pt modelId="{8F7181B7-FC08-994C-B9A2-3CB7E3203A3B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pPr algn="l"/>
          <a:r>
            <a:rPr lang="de-DE" b="1">
              <a:latin typeface="Avenir Next" panose="020B0503020202020204" pitchFamily="34" charset="0"/>
            </a:rPr>
            <a:t>Symptoms:</a:t>
          </a:r>
        </a:p>
        <a:p>
          <a:pPr algn="l"/>
          <a:r>
            <a:rPr lang="de-DE">
              <a:latin typeface="Avenir Next" panose="020B0503020202020204" pitchFamily="34" charset="0"/>
            </a:rPr>
            <a:t>High </a:t>
          </a:r>
          <a:r>
            <a:rPr lang="de-DE" err="1">
              <a:latin typeface="Avenir Next" panose="020B0503020202020204" pitchFamily="34" charset="0"/>
            </a:rPr>
            <a:t>fever</a:t>
          </a:r>
          <a:r>
            <a:rPr lang="de-DE">
              <a:latin typeface="Avenir Next" panose="020B0503020202020204" pitchFamily="34" charset="0"/>
            </a:rPr>
            <a:t>, </a:t>
          </a:r>
          <a:r>
            <a:rPr lang="de-DE" err="1">
              <a:latin typeface="Avenir Next" panose="020B0503020202020204" pitchFamily="34" charset="0"/>
            </a:rPr>
            <a:t>severe</a:t>
          </a:r>
          <a:r>
            <a:rPr lang="de-DE">
              <a:latin typeface="Avenir Next" panose="020B0503020202020204" pitchFamily="34" charset="0"/>
            </a:rPr>
            <a:t> </a:t>
          </a:r>
          <a:r>
            <a:rPr lang="de-DE" err="1">
              <a:latin typeface="Avenir Next" panose="020B0503020202020204" pitchFamily="34" charset="0"/>
            </a:rPr>
            <a:t>headaches</a:t>
          </a:r>
          <a:r>
            <a:rPr lang="de-DE">
              <a:latin typeface="Avenir Next" panose="020B0503020202020204" pitchFamily="34" charset="0"/>
            </a:rPr>
            <a:t>, </a:t>
          </a:r>
          <a:r>
            <a:rPr lang="de-DE" err="1">
              <a:latin typeface="Avenir Next" panose="020B0503020202020204" pitchFamily="34" charset="0"/>
            </a:rPr>
            <a:t>nausea</a:t>
          </a:r>
          <a:r>
            <a:rPr lang="de-DE">
              <a:latin typeface="Avenir Next" panose="020B0503020202020204" pitchFamily="34" charset="0"/>
            </a:rPr>
            <a:t>, </a:t>
          </a:r>
          <a:r>
            <a:rPr lang="de-DE" err="1">
              <a:latin typeface="Avenir Next" panose="020B0503020202020204" pitchFamily="34" charset="0"/>
            </a:rPr>
            <a:t>skin</a:t>
          </a:r>
          <a:r>
            <a:rPr lang="de-DE">
              <a:latin typeface="Avenir Next" panose="020B0503020202020204" pitchFamily="34" charset="0"/>
            </a:rPr>
            <a:t> </a:t>
          </a:r>
          <a:r>
            <a:rPr lang="de-DE" err="1">
              <a:latin typeface="Avenir Next" panose="020B0503020202020204" pitchFamily="34" charset="0"/>
            </a:rPr>
            <a:t>rash</a:t>
          </a:r>
          <a:r>
            <a:rPr lang="de-DE">
              <a:latin typeface="Avenir Next" panose="020B0503020202020204" pitchFamily="34" charset="0"/>
            </a:rPr>
            <a:t>, </a:t>
          </a:r>
          <a:r>
            <a:rPr lang="de-DE" err="1">
              <a:latin typeface="Avenir Next" panose="020B0503020202020204" pitchFamily="34" charset="0"/>
            </a:rPr>
            <a:t>joint</a:t>
          </a:r>
          <a:r>
            <a:rPr lang="de-DE">
              <a:latin typeface="Avenir Next" panose="020B0503020202020204" pitchFamily="34" charset="0"/>
            </a:rPr>
            <a:t> </a:t>
          </a:r>
          <a:r>
            <a:rPr lang="de-DE" err="1">
              <a:latin typeface="Avenir Next" panose="020B0503020202020204" pitchFamily="34" charset="0"/>
            </a:rPr>
            <a:t>pain</a:t>
          </a:r>
          <a:r>
            <a:rPr lang="de-DE">
              <a:latin typeface="Avenir Next" panose="020B0503020202020204" pitchFamily="34" charset="0"/>
            </a:rPr>
            <a:t> etc. </a:t>
          </a:r>
        </a:p>
      </dgm:t>
    </dgm:pt>
    <dgm:pt modelId="{E8D8D96C-D48A-8E41-AA34-3BA04C9B857B}" type="parTrans" cxnId="{2BB129E6-32EE-0B43-B080-B8693DF2EF7B}">
      <dgm:prSet/>
      <dgm:spPr/>
      <dgm:t>
        <a:bodyPr/>
        <a:lstStyle/>
        <a:p>
          <a:endParaRPr lang="de-DE">
            <a:latin typeface="Avenir Next" panose="020B0503020202020204" pitchFamily="34" charset="0"/>
          </a:endParaRPr>
        </a:p>
      </dgm:t>
    </dgm:pt>
    <dgm:pt modelId="{A9FD3413-568D-D64F-A232-8533CE30D9FE}" type="sibTrans" cxnId="{2BB129E6-32EE-0B43-B080-B8693DF2EF7B}">
      <dgm:prSet/>
      <dgm:spPr/>
      <dgm:t>
        <a:bodyPr/>
        <a:lstStyle/>
        <a:p>
          <a:endParaRPr lang="de-DE">
            <a:latin typeface="Avenir Next" panose="020B0503020202020204" pitchFamily="34" charset="0"/>
          </a:endParaRPr>
        </a:p>
      </dgm:t>
    </dgm:pt>
    <dgm:pt modelId="{6AE3E3C7-7360-7A42-8BB5-1DFC018E6602}" type="pres">
      <dgm:prSet presAssocID="{E9943729-165B-D043-8F50-F79CB441E9EB}" presName="linearFlow" presStyleCnt="0">
        <dgm:presLayoutVars>
          <dgm:dir/>
          <dgm:resizeHandles val="exact"/>
        </dgm:presLayoutVars>
      </dgm:prSet>
      <dgm:spPr/>
    </dgm:pt>
    <dgm:pt modelId="{C8B37CB6-5378-504B-8531-A9F667B3FDBB}" type="pres">
      <dgm:prSet presAssocID="{F3ECE493-7C61-5C40-9147-71302BCF9052}" presName="composite" presStyleCnt="0"/>
      <dgm:spPr/>
    </dgm:pt>
    <dgm:pt modelId="{616BB3AE-E088-124C-A48B-01AE0E041EE3}" type="pres">
      <dgm:prSet presAssocID="{F3ECE493-7C61-5C40-9147-71302BCF9052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</dgm:spPr>
    </dgm:pt>
    <dgm:pt modelId="{65AC4402-645B-764D-92AA-2934E84A91D4}" type="pres">
      <dgm:prSet presAssocID="{F3ECE493-7C61-5C40-9147-71302BCF9052}" presName="txShp" presStyleLbl="node1" presStyleIdx="0" presStyleCnt="3">
        <dgm:presLayoutVars>
          <dgm:bulletEnabled val="1"/>
        </dgm:presLayoutVars>
      </dgm:prSet>
      <dgm:spPr/>
    </dgm:pt>
    <dgm:pt modelId="{4F6F2D45-0655-4046-9121-FB80FDB69748}" type="pres">
      <dgm:prSet presAssocID="{3E1CB14B-D7B7-9042-87AE-D20009956133}" presName="spacing" presStyleCnt="0"/>
      <dgm:spPr/>
    </dgm:pt>
    <dgm:pt modelId="{F911C9FF-9E32-E842-9EE2-66EFAFE12D74}" type="pres">
      <dgm:prSet presAssocID="{C5B715DD-14B5-224B-9F7E-1CD90EA5CA9A}" presName="composite" presStyleCnt="0"/>
      <dgm:spPr/>
    </dgm:pt>
    <dgm:pt modelId="{3D1B2F00-7EEE-944F-B62D-E3600F4E9D1C}" type="pres">
      <dgm:prSet presAssocID="{C5B715DD-14B5-224B-9F7E-1CD90EA5CA9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423857EE-9D31-5E45-9F07-0502F916EDEF}" type="pres">
      <dgm:prSet presAssocID="{C5B715DD-14B5-224B-9F7E-1CD90EA5CA9A}" presName="txShp" presStyleLbl="node1" presStyleIdx="1" presStyleCnt="3">
        <dgm:presLayoutVars>
          <dgm:bulletEnabled val="1"/>
        </dgm:presLayoutVars>
      </dgm:prSet>
      <dgm:spPr/>
    </dgm:pt>
    <dgm:pt modelId="{6FC20B6F-1795-C645-9FAE-5A2748CDEB0D}" type="pres">
      <dgm:prSet presAssocID="{ABC33D7C-0C5F-9940-B8AA-3C6EE80EB916}" presName="spacing" presStyleCnt="0"/>
      <dgm:spPr/>
    </dgm:pt>
    <dgm:pt modelId="{655FFB19-29EA-6743-B738-826A95776238}" type="pres">
      <dgm:prSet presAssocID="{8F7181B7-FC08-994C-B9A2-3CB7E3203A3B}" presName="composite" presStyleCnt="0"/>
      <dgm:spPr/>
    </dgm:pt>
    <dgm:pt modelId="{3FE0F9A0-5C2F-8F45-A5CE-74ACA5065E53}" type="pres">
      <dgm:prSet presAssocID="{8F7181B7-FC08-994C-B9A2-3CB7E3203A3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D9DFB7F1-0C7C-A346-9D43-B79CB101A991}" type="pres">
      <dgm:prSet presAssocID="{8F7181B7-FC08-994C-B9A2-3CB7E3203A3B}" presName="txShp" presStyleLbl="node1" presStyleIdx="2" presStyleCnt="3">
        <dgm:presLayoutVars>
          <dgm:bulletEnabled val="1"/>
        </dgm:presLayoutVars>
      </dgm:prSet>
      <dgm:spPr/>
    </dgm:pt>
  </dgm:ptLst>
  <dgm:cxnLst>
    <dgm:cxn modelId="{C15F2303-E18D-3043-96C7-F06411B2E9B0}" type="presOf" srcId="{C5B715DD-14B5-224B-9F7E-1CD90EA5CA9A}" destId="{423857EE-9D31-5E45-9F07-0502F916EDEF}" srcOrd="0" destOrd="0" presId="urn:microsoft.com/office/officeart/2005/8/layout/vList3"/>
    <dgm:cxn modelId="{A70F6E29-7551-1644-8C3F-26CDD5276EFA}" srcId="{E9943729-165B-D043-8F50-F79CB441E9EB}" destId="{C5B715DD-14B5-224B-9F7E-1CD90EA5CA9A}" srcOrd="1" destOrd="0" parTransId="{C1F4931C-3FD1-A14E-9551-01CFD9222D1B}" sibTransId="{ABC33D7C-0C5F-9940-B8AA-3C6EE80EB916}"/>
    <dgm:cxn modelId="{2BFE944D-5F01-6D45-A9C7-74D0AD40E4B9}" type="presOf" srcId="{F3ECE493-7C61-5C40-9147-71302BCF9052}" destId="{65AC4402-645B-764D-92AA-2934E84A91D4}" srcOrd="0" destOrd="0" presId="urn:microsoft.com/office/officeart/2005/8/layout/vList3"/>
    <dgm:cxn modelId="{780A7C82-846C-004B-8B65-E945B403F1C7}" type="presOf" srcId="{8F7181B7-FC08-994C-B9A2-3CB7E3203A3B}" destId="{D9DFB7F1-0C7C-A346-9D43-B79CB101A991}" srcOrd="0" destOrd="0" presId="urn:microsoft.com/office/officeart/2005/8/layout/vList3"/>
    <dgm:cxn modelId="{B05E6793-8CA3-1B4C-B413-809D7162A43E}" type="presOf" srcId="{E9943729-165B-D043-8F50-F79CB441E9EB}" destId="{6AE3E3C7-7360-7A42-8BB5-1DFC018E6602}" srcOrd="0" destOrd="0" presId="urn:microsoft.com/office/officeart/2005/8/layout/vList3"/>
    <dgm:cxn modelId="{219555B9-7029-0448-B026-9C659C3DAA19}" srcId="{E9943729-165B-D043-8F50-F79CB441E9EB}" destId="{F3ECE493-7C61-5C40-9147-71302BCF9052}" srcOrd="0" destOrd="0" parTransId="{EFE7F25C-027D-184B-A6CB-D1112099DE52}" sibTransId="{3E1CB14B-D7B7-9042-87AE-D20009956133}"/>
    <dgm:cxn modelId="{2BB129E6-32EE-0B43-B080-B8693DF2EF7B}" srcId="{E9943729-165B-D043-8F50-F79CB441E9EB}" destId="{8F7181B7-FC08-994C-B9A2-3CB7E3203A3B}" srcOrd="2" destOrd="0" parTransId="{E8D8D96C-D48A-8E41-AA34-3BA04C9B857B}" sibTransId="{A9FD3413-568D-D64F-A232-8533CE30D9FE}"/>
    <dgm:cxn modelId="{8427D0F6-6BFB-8943-B06F-D45544A5E3DF}" type="presParOf" srcId="{6AE3E3C7-7360-7A42-8BB5-1DFC018E6602}" destId="{C8B37CB6-5378-504B-8531-A9F667B3FDBB}" srcOrd="0" destOrd="0" presId="urn:microsoft.com/office/officeart/2005/8/layout/vList3"/>
    <dgm:cxn modelId="{1E47274B-4F5D-674D-86FA-F9DEABAE9DDA}" type="presParOf" srcId="{C8B37CB6-5378-504B-8531-A9F667B3FDBB}" destId="{616BB3AE-E088-124C-A48B-01AE0E041EE3}" srcOrd="0" destOrd="0" presId="urn:microsoft.com/office/officeart/2005/8/layout/vList3"/>
    <dgm:cxn modelId="{589C700B-F8DE-784F-A708-5539E6BB009C}" type="presParOf" srcId="{C8B37CB6-5378-504B-8531-A9F667B3FDBB}" destId="{65AC4402-645B-764D-92AA-2934E84A91D4}" srcOrd="1" destOrd="0" presId="urn:microsoft.com/office/officeart/2005/8/layout/vList3"/>
    <dgm:cxn modelId="{4B1D3376-B7B3-3A40-866E-C5CA2F6D88A0}" type="presParOf" srcId="{6AE3E3C7-7360-7A42-8BB5-1DFC018E6602}" destId="{4F6F2D45-0655-4046-9121-FB80FDB69748}" srcOrd="1" destOrd="0" presId="urn:microsoft.com/office/officeart/2005/8/layout/vList3"/>
    <dgm:cxn modelId="{8DF7D279-5882-9B45-B251-C2640EFFC679}" type="presParOf" srcId="{6AE3E3C7-7360-7A42-8BB5-1DFC018E6602}" destId="{F911C9FF-9E32-E842-9EE2-66EFAFE12D74}" srcOrd="2" destOrd="0" presId="urn:microsoft.com/office/officeart/2005/8/layout/vList3"/>
    <dgm:cxn modelId="{1717169C-E20C-834E-8D3F-05CF39C297A6}" type="presParOf" srcId="{F911C9FF-9E32-E842-9EE2-66EFAFE12D74}" destId="{3D1B2F00-7EEE-944F-B62D-E3600F4E9D1C}" srcOrd="0" destOrd="0" presId="urn:microsoft.com/office/officeart/2005/8/layout/vList3"/>
    <dgm:cxn modelId="{C342D5A0-C120-5C40-B188-252470AD04EE}" type="presParOf" srcId="{F911C9FF-9E32-E842-9EE2-66EFAFE12D74}" destId="{423857EE-9D31-5E45-9F07-0502F916EDEF}" srcOrd="1" destOrd="0" presId="urn:microsoft.com/office/officeart/2005/8/layout/vList3"/>
    <dgm:cxn modelId="{E551DA53-23C3-CA4B-82F9-DC1312DA5F5F}" type="presParOf" srcId="{6AE3E3C7-7360-7A42-8BB5-1DFC018E6602}" destId="{6FC20B6F-1795-C645-9FAE-5A2748CDEB0D}" srcOrd="3" destOrd="0" presId="urn:microsoft.com/office/officeart/2005/8/layout/vList3"/>
    <dgm:cxn modelId="{819DB4E3-92E4-B545-B030-A36DA0298D10}" type="presParOf" srcId="{6AE3E3C7-7360-7A42-8BB5-1DFC018E6602}" destId="{655FFB19-29EA-6743-B738-826A95776238}" srcOrd="4" destOrd="0" presId="urn:microsoft.com/office/officeart/2005/8/layout/vList3"/>
    <dgm:cxn modelId="{EA39B91D-7B5E-2F4C-9932-E6E1EA6E213D}" type="presParOf" srcId="{655FFB19-29EA-6743-B738-826A95776238}" destId="{3FE0F9A0-5C2F-8F45-A5CE-74ACA5065E53}" srcOrd="0" destOrd="0" presId="urn:microsoft.com/office/officeart/2005/8/layout/vList3"/>
    <dgm:cxn modelId="{C8099578-4317-014C-AB6B-9F67746C3B8E}" type="presParOf" srcId="{655FFB19-29EA-6743-B738-826A95776238}" destId="{D9DFB7F1-0C7C-A346-9D43-B79CB101A99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2A505E-956B-7E47-A846-1D4881B7DA3C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030241F-8DDC-F24B-9F2F-A0AD4D02BEA2}">
      <dgm:prSet phldrT="[Text]" custT="1"/>
      <dgm:spPr>
        <a:ln>
          <a:noFill/>
        </a:ln>
      </dgm:spPr>
      <dgm:t>
        <a:bodyPr/>
        <a:lstStyle/>
        <a:p>
          <a:r>
            <a:rPr lang="de-DE" sz="16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Increased Biting Rate</a:t>
          </a:r>
        </a:p>
      </dgm:t>
    </dgm:pt>
    <dgm:pt modelId="{4726C1A5-8654-6042-9EB9-B5129E141567}" type="parTrans" cxnId="{5C450AC9-75E3-2F40-BC01-484751306EC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22227725-A279-9841-A5B2-BF906CAF8BEF}" type="sibTrans" cxnId="{5C450AC9-75E3-2F40-BC01-484751306EC1}">
      <dgm:prSet/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0AFECD8D-12ED-7945-8FEE-1ECFDD1AA028}">
      <dgm:prSet phldrT="[Text]" custT="1"/>
      <dgm:spPr>
        <a:ln>
          <a:noFill/>
        </a:ln>
      </dgm:spPr>
      <dgm:t>
        <a:bodyPr/>
        <a:lstStyle/>
        <a:p>
          <a:r>
            <a:rPr lang="de-DE" sz="16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More Breeding Possibilities </a:t>
          </a:r>
        </a:p>
      </dgm:t>
    </dgm:pt>
    <dgm:pt modelId="{56CC9BB5-99F7-6A4E-9A81-4932340A382B}" type="parTrans" cxnId="{D474907E-CAAB-5647-942E-69B4F839B5B2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222F6CCA-586F-1440-BD79-F14FEEAD5776}" type="sibTrans" cxnId="{D474907E-CAAB-5647-942E-69B4F839B5B2}">
      <dgm:prSet/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28623CE8-6731-B041-9F42-523F53DA03F5}">
      <dgm:prSet phldrT="[Text]" custT="1"/>
      <dgm:spPr>
        <a:ln>
          <a:noFill/>
        </a:ln>
      </dgm:spPr>
      <dgm:t>
        <a:bodyPr/>
        <a:lstStyle/>
        <a:p>
          <a:r>
            <a:rPr lang="de-DE" sz="16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Decreased Incubation Rate</a:t>
          </a:r>
        </a:p>
      </dgm:t>
    </dgm:pt>
    <dgm:pt modelId="{EDAB0A80-348F-AE41-87CF-570857790F9E}" type="parTrans" cxnId="{9244E5CA-C6AF-DB47-BD45-5B96A3306159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E1952599-65B0-7547-9E79-D124AECFBE39}" type="sibTrans" cxnId="{9244E5CA-C6AF-DB47-BD45-5B96A3306159}">
      <dgm:prSet/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91C34D48-8F0F-6147-880D-98AF0B2264C7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b="1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Temperatur Increase</a:t>
          </a:r>
        </a:p>
      </dgm:t>
    </dgm:pt>
    <dgm:pt modelId="{7525A2D2-67AA-2D40-9DAE-16993BA5734F}" type="parTrans" cxnId="{58D8162B-F347-D941-957A-68652DD18CEB}">
      <dgm:prSet/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CE2057A8-FAC4-D148-B4BC-332C44530001}" type="sibTrans" cxnId="{58D8162B-F347-D941-957A-68652DD18CEB}">
      <dgm:prSet/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96530D69-F7A8-F447-86C8-4F1DA5B6C1FA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b="1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Higher Precipipitation Rate </a:t>
          </a:r>
        </a:p>
      </dgm:t>
    </dgm:pt>
    <dgm:pt modelId="{2C910A7F-86F9-614F-8544-162ED08F1676}" type="parTrans" cxnId="{ABE14CAC-8241-9440-B198-26EC5FE7D5EA}">
      <dgm:prSet/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7AA690D5-9D70-FA4A-A2E3-010F755219C1}" type="sibTrans" cxnId="{ABE14CAC-8241-9440-B198-26EC5FE7D5EA}">
      <dgm:prSet/>
      <dgm:spPr/>
      <dgm:t>
        <a:bodyPr/>
        <a:lstStyle/>
        <a:p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1B0AB726-95DA-C94B-A218-D87D56D04806}">
      <dgm:prSet phldrT="[Text]"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de-DE" sz="1400" b="1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  <a:ea typeface="STHupo" panose="02010800040101010101" pitchFamily="2" charset="-122"/>
            </a:rPr>
            <a:t>Climate Change</a:t>
          </a:r>
        </a:p>
      </dgm:t>
    </dgm:pt>
    <dgm:pt modelId="{54353A3C-8DD6-DB4D-A97D-4E02C72F0660}" type="parTrans" cxnId="{CF4BEF50-DB58-B14C-8777-58B74BBE4BDE}">
      <dgm:prSet/>
      <dgm:spPr/>
      <dgm:t>
        <a:bodyPr/>
        <a:lstStyle/>
        <a:p>
          <a:endParaRPr lang="de-DE">
            <a:solidFill>
              <a:schemeClr val="accent4">
                <a:lumMod val="75000"/>
              </a:schemeClr>
            </a:solidFill>
          </a:endParaRPr>
        </a:p>
      </dgm:t>
    </dgm:pt>
    <dgm:pt modelId="{B9329F54-9FC0-E14E-95DD-C5D26921F533}" type="sibTrans" cxnId="{CF4BEF50-DB58-B14C-8777-58B74BBE4BDE}">
      <dgm:prSet/>
      <dgm:spPr/>
      <dgm:t>
        <a:bodyPr/>
        <a:lstStyle/>
        <a:p>
          <a:endParaRPr lang="de-DE">
            <a:solidFill>
              <a:schemeClr val="accent4">
                <a:lumMod val="75000"/>
              </a:schemeClr>
            </a:solidFill>
          </a:endParaRPr>
        </a:p>
      </dgm:t>
    </dgm:pt>
    <dgm:pt modelId="{714F1B42-DE45-BD45-A050-4207C971EE80}">
      <dgm:prSet phldrT="[Text]" custT="1"/>
      <dgm:spPr>
        <a:ln>
          <a:noFill/>
        </a:ln>
      </dgm:spPr>
      <dgm:t>
        <a:bodyPr/>
        <a:lstStyle/>
        <a:p>
          <a:r>
            <a:rPr lang="de-DE" sz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 </a:t>
          </a:r>
          <a:r>
            <a:rPr lang="de-DE" sz="16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Geographical Shift</a:t>
          </a:r>
          <a:endParaRPr lang="de-DE" sz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gm:t>
    </dgm:pt>
    <dgm:pt modelId="{93A88F75-643C-4B40-89A1-FE1D657F7FC5}" type="parTrans" cxnId="{65AF92AD-22BD-B140-B6A1-285566411FA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>
            <a:solidFill>
              <a:schemeClr val="accent4">
                <a:lumMod val="75000"/>
              </a:schemeClr>
            </a:solidFill>
          </a:endParaRPr>
        </a:p>
      </dgm:t>
    </dgm:pt>
    <dgm:pt modelId="{F83F7AFD-AB27-1A48-A460-DD0CCEBFFFC0}" type="sibTrans" cxnId="{65AF92AD-22BD-B140-B6A1-285566411FAE}">
      <dgm:prSet/>
      <dgm:spPr/>
      <dgm:t>
        <a:bodyPr/>
        <a:lstStyle/>
        <a:p>
          <a:endParaRPr lang="de-DE">
            <a:solidFill>
              <a:schemeClr val="accent4">
                <a:lumMod val="75000"/>
              </a:schemeClr>
            </a:solidFill>
          </a:endParaRPr>
        </a:p>
      </dgm:t>
    </dgm:pt>
    <dgm:pt modelId="{E5344072-4D08-FB44-80BF-7C4D9666BF2F}">
      <dgm:prSet phldrT="[Text]" custT="1"/>
      <dgm:spPr>
        <a:ln>
          <a:noFill/>
        </a:ln>
      </dgm:spPr>
      <dgm:t>
        <a:bodyPr/>
        <a:lstStyle/>
        <a:p>
          <a:r>
            <a:rPr lang="de-DE" sz="16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Destroyed  Larvea by heavy Rainfall</a:t>
          </a:r>
        </a:p>
      </dgm:t>
    </dgm:pt>
    <dgm:pt modelId="{5C72A4E8-A0C2-3445-969A-7671E54A5B4D}" type="parTrans" cxnId="{044C5313-4891-2A48-B2A0-D78C5D8235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>
            <a:solidFill>
              <a:schemeClr val="accent4">
                <a:lumMod val="75000"/>
              </a:schemeClr>
            </a:solidFill>
          </a:endParaRPr>
        </a:p>
      </dgm:t>
    </dgm:pt>
    <dgm:pt modelId="{0E0E664D-6AD3-4044-A94C-903482CA325B}" type="sibTrans" cxnId="{044C5313-4891-2A48-B2A0-D78C5D82356C}">
      <dgm:prSet/>
      <dgm:spPr/>
      <dgm:t>
        <a:bodyPr/>
        <a:lstStyle/>
        <a:p>
          <a:endParaRPr lang="de-DE">
            <a:solidFill>
              <a:schemeClr val="accent4">
                <a:lumMod val="75000"/>
              </a:schemeClr>
            </a:solidFill>
          </a:endParaRPr>
        </a:p>
      </dgm:t>
    </dgm:pt>
    <dgm:pt modelId="{049C4C2B-0D1E-D24C-AAB5-96D70AD1A97D}" type="pres">
      <dgm:prSet presAssocID="{AB2A505E-956B-7E47-A846-1D4881B7DA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3D9B90-8277-E048-A5AF-DF269A00B1AB}" type="pres">
      <dgm:prSet presAssocID="{91C34D48-8F0F-6147-880D-98AF0B2264C7}" presName="root" presStyleCnt="0"/>
      <dgm:spPr/>
    </dgm:pt>
    <dgm:pt modelId="{D51BDA0A-F077-F44D-9F18-6ABCD804CB2C}" type="pres">
      <dgm:prSet presAssocID="{91C34D48-8F0F-6147-880D-98AF0B2264C7}" presName="rootComposite" presStyleCnt="0"/>
      <dgm:spPr/>
    </dgm:pt>
    <dgm:pt modelId="{81811275-4F4D-4A4E-8648-E7F9A1770944}" type="pres">
      <dgm:prSet presAssocID="{91C34D48-8F0F-6147-880D-98AF0B2264C7}" presName="rootText" presStyleLbl="node1" presStyleIdx="0" presStyleCnt="3" custLinFactNeighborX="-627" custLinFactNeighborY="-2080"/>
      <dgm:spPr/>
    </dgm:pt>
    <dgm:pt modelId="{286A3904-CB11-CA49-A522-732167A29465}" type="pres">
      <dgm:prSet presAssocID="{91C34D48-8F0F-6147-880D-98AF0B2264C7}" presName="rootConnector" presStyleLbl="node1" presStyleIdx="0" presStyleCnt="3"/>
      <dgm:spPr/>
    </dgm:pt>
    <dgm:pt modelId="{31ADBF29-72B8-164E-9C66-F3CC90831502}" type="pres">
      <dgm:prSet presAssocID="{91C34D48-8F0F-6147-880D-98AF0B2264C7}" presName="childShape" presStyleCnt="0"/>
      <dgm:spPr/>
    </dgm:pt>
    <dgm:pt modelId="{5410347F-A6B4-7247-A0C8-66F964C7CF4B}" type="pres">
      <dgm:prSet presAssocID="{EDAB0A80-348F-AE41-87CF-570857790F9E}" presName="Name13" presStyleLbl="parChTrans1D2" presStyleIdx="0" presStyleCnt="5"/>
      <dgm:spPr/>
    </dgm:pt>
    <dgm:pt modelId="{1AC31B18-9AD1-D34B-9587-9B61258DEBDC}" type="pres">
      <dgm:prSet presAssocID="{28623CE8-6731-B041-9F42-523F53DA03F5}" presName="childText" presStyleLbl="bgAcc1" presStyleIdx="0" presStyleCnt="5">
        <dgm:presLayoutVars>
          <dgm:bulletEnabled val="1"/>
        </dgm:presLayoutVars>
      </dgm:prSet>
      <dgm:spPr/>
    </dgm:pt>
    <dgm:pt modelId="{9A32B6F6-5025-2D45-9771-DFC9F7D14B01}" type="pres">
      <dgm:prSet presAssocID="{4726C1A5-8654-6042-9EB9-B5129E141567}" presName="Name13" presStyleLbl="parChTrans1D2" presStyleIdx="1" presStyleCnt="5"/>
      <dgm:spPr/>
    </dgm:pt>
    <dgm:pt modelId="{AC0B3F6A-E158-1642-A5EC-6450727697FE}" type="pres">
      <dgm:prSet presAssocID="{3030241F-8DDC-F24B-9F2F-A0AD4D02BEA2}" presName="childText" presStyleLbl="bgAcc1" presStyleIdx="1" presStyleCnt="5">
        <dgm:presLayoutVars>
          <dgm:bulletEnabled val="1"/>
        </dgm:presLayoutVars>
      </dgm:prSet>
      <dgm:spPr/>
    </dgm:pt>
    <dgm:pt modelId="{DD0FB8B3-8529-BE4F-B8CC-271AE31834F6}" type="pres">
      <dgm:prSet presAssocID="{96530D69-F7A8-F447-86C8-4F1DA5B6C1FA}" presName="root" presStyleCnt="0"/>
      <dgm:spPr/>
    </dgm:pt>
    <dgm:pt modelId="{EED56757-69CC-F048-88A8-5F3D963A38A0}" type="pres">
      <dgm:prSet presAssocID="{96530D69-F7A8-F447-86C8-4F1DA5B6C1FA}" presName="rootComposite" presStyleCnt="0"/>
      <dgm:spPr/>
    </dgm:pt>
    <dgm:pt modelId="{892995D0-FA39-C548-996A-7E71829AE825}" type="pres">
      <dgm:prSet presAssocID="{96530D69-F7A8-F447-86C8-4F1DA5B6C1FA}" presName="rootText" presStyleLbl="node1" presStyleIdx="1" presStyleCnt="3"/>
      <dgm:spPr/>
    </dgm:pt>
    <dgm:pt modelId="{3D8E2BDE-E513-4A48-88E0-60E406B3F4DD}" type="pres">
      <dgm:prSet presAssocID="{96530D69-F7A8-F447-86C8-4F1DA5B6C1FA}" presName="rootConnector" presStyleLbl="node1" presStyleIdx="1" presStyleCnt="3"/>
      <dgm:spPr/>
    </dgm:pt>
    <dgm:pt modelId="{3C339E1B-3CE8-B847-AEBB-D03519560C22}" type="pres">
      <dgm:prSet presAssocID="{96530D69-F7A8-F447-86C8-4F1DA5B6C1FA}" presName="childShape" presStyleCnt="0"/>
      <dgm:spPr/>
    </dgm:pt>
    <dgm:pt modelId="{B79D6AC9-769D-2C4A-9FFE-1D5AD6FBBA02}" type="pres">
      <dgm:prSet presAssocID="{5C72A4E8-A0C2-3445-969A-7671E54A5B4D}" presName="Name13" presStyleLbl="parChTrans1D2" presStyleIdx="2" presStyleCnt="5"/>
      <dgm:spPr/>
    </dgm:pt>
    <dgm:pt modelId="{9E3E294C-0CFA-5C41-BB25-220146578F91}" type="pres">
      <dgm:prSet presAssocID="{E5344072-4D08-FB44-80BF-7C4D9666BF2F}" presName="childText" presStyleLbl="bgAcc1" presStyleIdx="2" presStyleCnt="5">
        <dgm:presLayoutVars>
          <dgm:bulletEnabled val="1"/>
        </dgm:presLayoutVars>
      </dgm:prSet>
      <dgm:spPr/>
    </dgm:pt>
    <dgm:pt modelId="{6A1D2083-CB96-1241-9793-BB20F26104AF}" type="pres">
      <dgm:prSet presAssocID="{56CC9BB5-99F7-6A4E-9A81-4932340A382B}" presName="Name13" presStyleLbl="parChTrans1D2" presStyleIdx="3" presStyleCnt="5"/>
      <dgm:spPr/>
    </dgm:pt>
    <dgm:pt modelId="{F0230C7B-8C1D-F249-84A3-5D39F3E4E0C2}" type="pres">
      <dgm:prSet presAssocID="{0AFECD8D-12ED-7945-8FEE-1ECFDD1AA028}" presName="childText" presStyleLbl="bgAcc1" presStyleIdx="3" presStyleCnt="5">
        <dgm:presLayoutVars>
          <dgm:bulletEnabled val="1"/>
        </dgm:presLayoutVars>
      </dgm:prSet>
      <dgm:spPr/>
    </dgm:pt>
    <dgm:pt modelId="{1602B88F-76E2-9140-9FE9-DB8751606935}" type="pres">
      <dgm:prSet presAssocID="{1B0AB726-95DA-C94B-A218-D87D56D04806}" presName="root" presStyleCnt="0"/>
      <dgm:spPr/>
    </dgm:pt>
    <dgm:pt modelId="{DEE3D5A6-BD29-8E42-ACFA-CED646165D7D}" type="pres">
      <dgm:prSet presAssocID="{1B0AB726-95DA-C94B-A218-D87D56D04806}" presName="rootComposite" presStyleCnt="0"/>
      <dgm:spPr/>
    </dgm:pt>
    <dgm:pt modelId="{4DF18A63-6167-274D-A7FE-96B754D024F2}" type="pres">
      <dgm:prSet presAssocID="{1B0AB726-95DA-C94B-A218-D87D56D04806}" presName="rootText" presStyleLbl="node1" presStyleIdx="2" presStyleCnt="3"/>
      <dgm:spPr/>
    </dgm:pt>
    <dgm:pt modelId="{043D973E-2586-6B45-A2CF-AD5461203379}" type="pres">
      <dgm:prSet presAssocID="{1B0AB726-95DA-C94B-A218-D87D56D04806}" presName="rootConnector" presStyleLbl="node1" presStyleIdx="2" presStyleCnt="3"/>
      <dgm:spPr/>
    </dgm:pt>
    <dgm:pt modelId="{15962C91-0E94-4F4F-BE88-EEDCF344C866}" type="pres">
      <dgm:prSet presAssocID="{1B0AB726-95DA-C94B-A218-D87D56D04806}" presName="childShape" presStyleCnt="0"/>
      <dgm:spPr/>
    </dgm:pt>
    <dgm:pt modelId="{95A12C02-C56E-BB4C-B1D4-391957BD345C}" type="pres">
      <dgm:prSet presAssocID="{93A88F75-643C-4B40-89A1-FE1D657F7FC5}" presName="Name13" presStyleLbl="parChTrans1D2" presStyleIdx="4" presStyleCnt="5"/>
      <dgm:spPr/>
    </dgm:pt>
    <dgm:pt modelId="{694E41DB-9902-884D-8908-EBB26F157D2B}" type="pres">
      <dgm:prSet presAssocID="{714F1B42-DE45-BD45-A050-4207C971EE8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55C44208-72A8-E24D-816E-4EF7E3EB14FF}" type="presOf" srcId="{E5344072-4D08-FB44-80BF-7C4D9666BF2F}" destId="{9E3E294C-0CFA-5C41-BB25-220146578F91}" srcOrd="0" destOrd="0" presId="urn:microsoft.com/office/officeart/2005/8/layout/hierarchy3"/>
    <dgm:cxn modelId="{044C5313-4891-2A48-B2A0-D78C5D82356C}" srcId="{96530D69-F7A8-F447-86C8-4F1DA5B6C1FA}" destId="{E5344072-4D08-FB44-80BF-7C4D9666BF2F}" srcOrd="0" destOrd="0" parTransId="{5C72A4E8-A0C2-3445-969A-7671E54A5B4D}" sibTransId="{0E0E664D-6AD3-4044-A94C-903482CA325B}"/>
    <dgm:cxn modelId="{7E82281F-177A-254C-9F62-019ED6AAFADE}" type="presOf" srcId="{91C34D48-8F0F-6147-880D-98AF0B2264C7}" destId="{81811275-4F4D-4A4E-8648-E7F9A1770944}" srcOrd="0" destOrd="0" presId="urn:microsoft.com/office/officeart/2005/8/layout/hierarchy3"/>
    <dgm:cxn modelId="{58D8162B-F347-D941-957A-68652DD18CEB}" srcId="{AB2A505E-956B-7E47-A846-1D4881B7DA3C}" destId="{91C34D48-8F0F-6147-880D-98AF0B2264C7}" srcOrd="0" destOrd="0" parTransId="{7525A2D2-67AA-2D40-9DAE-16993BA5734F}" sibTransId="{CE2057A8-FAC4-D148-B4BC-332C44530001}"/>
    <dgm:cxn modelId="{80B56B42-78F6-0540-B620-DEE5C8500177}" type="presOf" srcId="{AB2A505E-956B-7E47-A846-1D4881B7DA3C}" destId="{049C4C2B-0D1E-D24C-AAB5-96D70AD1A97D}" srcOrd="0" destOrd="0" presId="urn:microsoft.com/office/officeart/2005/8/layout/hierarchy3"/>
    <dgm:cxn modelId="{6584654F-2FBA-E345-8B27-FE38E62355B4}" type="presOf" srcId="{96530D69-F7A8-F447-86C8-4F1DA5B6C1FA}" destId="{892995D0-FA39-C548-996A-7E71829AE825}" srcOrd="0" destOrd="0" presId="urn:microsoft.com/office/officeart/2005/8/layout/hierarchy3"/>
    <dgm:cxn modelId="{2A841050-B335-5E47-B876-9BA3E892021D}" type="presOf" srcId="{3030241F-8DDC-F24B-9F2F-A0AD4D02BEA2}" destId="{AC0B3F6A-E158-1642-A5EC-6450727697FE}" srcOrd="0" destOrd="0" presId="urn:microsoft.com/office/officeart/2005/8/layout/hierarchy3"/>
    <dgm:cxn modelId="{CF4BEF50-DB58-B14C-8777-58B74BBE4BDE}" srcId="{AB2A505E-956B-7E47-A846-1D4881B7DA3C}" destId="{1B0AB726-95DA-C94B-A218-D87D56D04806}" srcOrd="2" destOrd="0" parTransId="{54353A3C-8DD6-DB4D-A97D-4E02C72F0660}" sibTransId="{B9329F54-9FC0-E14E-95DD-C5D26921F533}"/>
    <dgm:cxn modelId="{D474907E-CAAB-5647-942E-69B4F839B5B2}" srcId="{96530D69-F7A8-F447-86C8-4F1DA5B6C1FA}" destId="{0AFECD8D-12ED-7945-8FEE-1ECFDD1AA028}" srcOrd="1" destOrd="0" parTransId="{56CC9BB5-99F7-6A4E-9A81-4932340A382B}" sibTransId="{222F6CCA-586F-1440-BD79-F14FEEAD5776}"/>
    <dgm:cxn modelId="{940C5390-FED5-7A48-818C-3A863F057A6C}" type="presOf" srcId="{93A88F75-643C-4B40-89A1-FE1D657F7FC5}" destId="{95A12C02-C56E-BB4C-B1D4-391957BD345C}" srcOrd="0" destOrd="0" presId="urn:microsoft.com/office/officeart/2005/8/layout/hierarchy3"/>
    <dgm:cxn modelId="{7B21A3A1-4695-8C44-9D2D-6C28B09BABF8}" type="presOf" srcId="{EDAB0A80-348F-AE41-87CF-570857790F9E}" destId="{5410347F-A6B4-7247-A0C8-66F964C7CF4B}" srcOrd="0" destOrd="0" presId="urn:microsoft.com/office/officeart/2005/8/layout/hierarchy3"/>
    <dgm:cxn modelId="{ABE14CAC-8241-9440-B198-26EC5FE7D5EA}" srcId="{AB2A505E-956B-7E47-A846-1D4881B7DA3C}" destId="{96530D69-F7A8-F447-86C8-4F1DA5B6C1FA}" srcOrd="1" destOrd="0" parTransId="{2C910A7F-86F9-614F-8544-162ED08F1676}" sibTransId="{7AA690D5-9D70-FA4A-A2E3-010F755219C1}"/>
    <dgm:cxn modelId="{65AF92AD-22BD-B140-B6A1-285566411FAE}" srcId="{1B0AB726-95DA-C94B-A218-D87D56D04806}" destId="{714F1B42-DE45-BD45-A050-4207C971EE80}" srcOrd="0" destOrd="0" parTransId="{93A88F75-643C-4B40-89A1-FE1D657F7FC5}" sibTransId="{F83F7AFD-AB27-1A48-A460-DD0CCEBFFFC0}"/>
    <dgm:cxn modelId="{371932AF-CC7B-4348-9B4E-1672742FDF09}" type="presOf" srcId="{96530D69-F7A8-F447-86C8-4F1DA5B6C1FA}" destId="{3D8E2BDE-E513-4A48-88E0-60E406B3F4DD}" srcOrd="1" destOrd="0" presId="urn:microsoft.com/office/officeart/2005/8/layout/hierarchy3"/>
    <dgm:cxn modelId="{BE5C67B4-AF57-DD41-B8C2-FBA4FC8537C1}" type="presOf" srcId="{1B0AB726-95DA-C94B-A218-D87D56D04806}" destId="{043D973E-2586-6B45-A2CF-AD5461203379}" srcOrd="1" destOrd="0" presId="urn:microsoft.com/office/officeart/2005/8/layout/hierarchy3"/>
    <dgm:cxn modelId="{92D894B5-CE4E-6043-8653-4A1F180B4846}" type="presOf" srcId="{714F1B42-DE45-BD45-A050-4207C971EE80}" destId="{694E41DB-9902-884D-8908-EBB26F157D2B}" srcOrd="0" destOrd="0" presId="urn:microsoft.com/office/officeart/2005/8/layout/hierarchy3"/>
    <dgm:cxn modelId="{ADC1A8B5-A956-BC4D-BCE6-B31111CF6B25}" type="presOf" srcId="{1B0AB726-95DA-C94B-A218-D87D56D04806}" destId="{4DF18A63-6167-274D-A7FE-96B754D024F2}" srcOrd="0" destOrd="0" presId="urn:microsoft.com/office/officeart/2005/8/layout/hierarchy3"/>
    <dgm:cxn modelId="{001A5DB8-D649-0444-B4CA-B62E5A6DE387}" type="presOf" srcId="{0AFECD8D-12ED-7945-8FEE-1ECFDD1AA028}" destId="{F0230C7B-8C1D-F249-84A3-5D39F3E4E0C2}" srcOrd="0" destOrd="0" presId="urn:microsoft.com/office/officeart/2005/8/layout/hierarchy3"/>
    <dgm:cxn modelId="{D125D6B8-626A-3647-9719-E4EFBF966E02}" type="presOf" srcId="{5C72A4E8-A0C2-3445-969A-7671E54A5B4D}" destId="{B79D6AC9-769D-2C4A-9FFE-1D5AD6FBBA02}" srcOrd="0" destOrd="0" presId="urn:microsoft.com/office/officeart/2005/8/layout/hierarchy3"/>
    <dgm:cxn modelId="{4EA388BE-9DC8-234E-AED1-96E1D51305D7}" type="presOf" srcId="{4726C1A5-8654-6042-9EB9-B5129E141567}" destId="{9A32B6F6-5025-2D45-9771-DFC9F7D14B01}" srcOrd="0" destOrd="0" presId="urn:microsoft.com/office/officeart/2005/8/layout/hierarchy3"/>
    <dgm:cxn modelId="{4A76CCC0-1424-3F43-A680-54326B3F8616}" type="presOf" srcId="{56CC9BB5-99F7-6A4E-9A81-4932340A382B}" destId="{6A1D2083-CB96-1241-9793-BB20F26104AF}" srcOrd="0" destOrd="0" presId="urn:microsoft.com/office/officeart/2005/8/layout/hierarchy3"/>
    <dgm:cxn modelId="{8A75A0C8-1702-B546-908B-CAAE08205A72}" type="presOf" srcId="{28623CE8-6731-B041-9F42-523F53DA03F5}" destId="{1AC31B18-9AD1-D34B-9587-9B61258DEBDC}" srcOrd="0" destOrd="0" presId="urn:microsoft.com/office/officeart/2005/8/layout/hierarchy3"/>
    <dgm:cxn modelId="{5C450AC9-75E3-2F40-BC01-484751306EC1}" srcId="{91C34D48-8F0F-6147-880D-98AF0B2264C7}" destId="{3030241F-8DDC-F24B-9F2F-A0AD4D02BEA2}" srcOrd="1" destOrd="0" parTransId="{4726C1A5-8654-6042-9EB9-B5129E141567}" sibTransId="{22227725-A279-9841-A5B2-BF906CAF8BEF}"/>
    <dgm:cxn modelId="{9244E5CA-C6AF-DB47-BD45-5B96A3306159}" srcId="{91C34D48-8F0F-6147-880D-98AF0B2264C7}" destId="{28623CE8-6731-B041-9F42-523F53DA03F5}" srcOrd="0" destOrd="0" parTransId="{EDAB0A80-348F-AE41-87CF-570857790F9E}" sibTransId="{E1952599-65B0-7547-9E79-D124AECFBE39}"/>
    <dgm:cxn modelId="{D4FE27D4-C864-2F41-95A3-035A73FB0D79}" type="presOf" srcId="{91C34D48-8F0F-6147-880D-98AF0B2264C7}" destId="{286A3904-CB11-CA49-A522-732167A29465}" srcOrd="1" destOrd="0" presId="urn:microsoft.com/office/officeart/2005/8/layout/hierarchy3"/>
    <dgm:cxn modelId="{E0153964-F514-EA45-BC0C-926A073B8AFD}" type="presParOf" srcId="{049C4C2B-0D1E-D24C-AAB5-96D70AD1A97D}" destId="{093D9B90-8277-E048-A5AF-DF269A00B1AB}" srcOrd="0" destOrd="0" presId="urn:microsoft.com/office/officeart/2005/8/layout/hierarchy3"/>
    <dgm:cxn modelId="{2D9A4318-3CE1-0948-B7DC-BC743DC62EED}" type="presParOf" srcId="{093D9B90-8277-E048-A5AF-DF269A00B1AB}" destId="{D51BDA0A-F077-F44D-9F18-6ABCD804CB2C}" srcOrd="0" destOrd="0" presId="urn:microsoft.com/office/officeart/2005/8/layout/hierarchy3"/>
    <dgm:cxn modelId="{5353B2DB-5922-D449-B4C1-7015FFBBA71E}" type="presParOf" srcId="{D51BDA0A-F077-F44D-9F18-6ABCD804CB2C}" destId="{81811275-4F4D-4A4E-8648-E7F9A1770944}" srcOrd="0" destOrd="0" presId="urn:microsoft.com/office/officeart/2005/8/layout/hierarchy3"/>
    <dgm:cxn modelId="{996D2FC3-9B29-E541-A41A-F1B55AFE002F}" type="presParOf" srcId="{D51BDA0A-F077-F44D-9F18-6ABCD804CB2C}" destId="{286A3904-CB11-CA49-A522-732167A29465}" srcOrd="1" destOrd="0" presId="urn:microsoft.com/office/officeart/2005/8/layout/hierarchy3"/>
    <dgm:cxn modelId="{9C840D27-B9DA-9343-AED5-E856C4D27988}" type="presParOf" srcId="{093D9B90-8277-E048-A5AF-DF269A00B1AB}" destId="{31ADBF29-72B8-164E-9C66-F3CC90831502}" srcOrd="1" destOrd="0" presId="urn:microsoft.com/office/officeart/2005/8/layout/hierarchy3"/>
    <dgm:cxn modelId="{BA2CF018-F3AD-AE4B-AE18-CE38AEE21013}" type="presParOf" srcId="{31ADBF29-72B8-164E-9C66-F3CC90831502}" destId="{5410347F-A6B4-7247-A0C8-66F964C7CF4B}" srcOrd="0" destOrd="0" presId="urn:microsoft.com/office/officeart/2005/8/layout/hierarchy3"/>
    <dgm:cxn modelId="{D89E07B4-411D-9240-BC44-9A089C2D405B}" type="presParOf" srcId="{31ADBF29-72B8-164E-9C66-F3CC90831502}" destId="{1AC31B18-9AD1-D34B-9587-9B61258DEBDC}" srcOrd="1" destOrd="0" presId="urn:microsoft.com/office/officeart/2005/8/layout/hierarchy3"/>
    <dgm:cxn modelId="{6E6E1722-AC3B-194F-9C0F-2A22FA4C0B35}" type="presParOf" srcId="{31ADBF29-72B8-164E-9C66-F3CC90831502}" destId="{9A32B6F6-5025-2D45-9771-DFC9F7D14B01}" srcOrd="2" destOrd="0" presId="urn:microsoft.com/office/officeart/2005/8/layout/hierarchy3"/>
    <dgm:cxn modelId="{20D09878-66FE-0F43-A199-6849E8C6A30D}" type="presParOf" srcId="{31ADBF29-72B8-164E-9C66-F3CC90831502}" destId="{AC0B3F6A-E158-1642-A5EC-6450727697FE}" srcOrd="3" destOrd="0" presId="urn:microsoft.com/office/officeart/2005/8/layout/hierarchy3"/>
    <dgm:cxn modelId="{0E1485EA-6DCB-6144-AE19-7FCFC554EE4E}" type="presParOf" srcId="{049C4C2B-0D1E-D24C-AAB5-96D70AD1A97D}" destId="{DD0FB8B3-8529-BE4F-B8CC-271AE31834F6}" srcOrd="1" destOrd="0" presId="urn:microsoft.com/office/officeart/2005/8/layout/hierarchy3"/>
    <dgm:cxn modelId="{3C416B29-75B8-6E41-B73B-515D2173EA4D}" type="presParOf" srcId="{DD0FB8B3-8529-BE4F-B8CC-271AE31834F6}" destId="{EED56757-69CC-F048-88A8-5F3D963A38A0}" srcOrd="0" destOrd="0" presId="urn:microsoft.com/office/officeart/2005/8/layout/hierarchy3"/>
    <dgm:cxn modelId="{C56E0175-38BB-0B42-B7DB-1F6EF2085DC9}" type="presParOf" srcId="{EED56757-69CC-F048-88A8-5F3D963A38A0}" destId="{892995D0-FA39-C548-996A-7E71829AE825}" srcOrd="0" destOrd="0" presId="urn:microsoft.com/office/officeart/2005/8/layout/hierarchy3"/>
    <dgm:cxn modelId="{A7D031A6-DF64-0443-92E2-1494ED5F6D5F}" type="presParOf" srcId="{EED56757-69CC-F048-88A8-5F3D963A38A0}" destId="{3D8E2BDE-E513-4A48-88E0-60E406B3F4DD}" srcOrd="1" destOrd="0" presId="urn:microsoft.com/office/officeart/2005/8/layout/hierarchy3"/>
    <dgm:cxn modelId="{A250B16F-722C-AD4C-8387-4B3092FC2BDE}" type="presParOf" srcId="{DD0FB8B3-8529-BE4F-B8CC-271AE31834F6}" destId="{3C339E1B-3CE8-B847-AEBB-D03519560C22}" srcOrd="1" destOrd="0" presId="urn:microsoft.com/office/officeart/2005/8/layout/hierarchy3"/>
    <dgm:cxn modelId="{04F156AE-A5C2-BD42-A85A-A24A44E71362}" type="presParOf" srcId="{3C339E1B-3CE8-B847-AEBB-D03519560C22}" destId="{B79D6AC9-769D-2C4A-9FFE-1D5AD6FBBA02}" srcOrd="0" destOrd="0" presId="urn:microsoft.com/office/officeart/2005/8/layout/hierarchy3"/>
    <dgm:cxn modelId="{B96BFCF2-3F40-8349-872E-13563FE0FC98}" type="presParOf" srcId="{3C339E1B-3CE8-B847-AEBB-D03519560C22}" destId="{9E3E294C-0CFA-5C41-BB25-220146578F91}" srcOrd="1" destOrd="0" presId="urn:microsoft.com/office/officeart/2005/8/layout/hierarchy3"/>
    <dgm:cxn modelId="{691A9650-7075-2344-9113-3E9ED7F227AE}" type="presParOf" srcId="{3C339E1B-3CE8-B847-AEBB-D03519560C22}" destId="{6A1D2083-CB96-1241-9793-BB20F26104AF}" srcOrd="2" destOrd="0" presId="urn:microsoft.com/office/officeart/2005/8/layout/hierarchy3"/>
    <dgm:cxn modelId="{707BC1DD-1EA0-254C-A00E-5CF6A4F01306}" type="presParOf" srcId="{3C339E1B-3CE8-B847-AEBB-D03519560C22}" destId="{F0230C7B-8C1D-F249-84A3-5D39F3E4E0C2}" srcOrd="3" destOrd="0" presId="urn:microsoft.com/office/officeart/2005/8/layout/hierarchy3"/>
    <dgm:cxn modelId="{6FEBC465-CE6C-1A4A-B393-686CD46C3470}" type="presParOf" srcId="{049C4C2B-0D1E-D24C-AAB5-96D70AD1A97D}" destId="{1602B88F-76E2-9140-9FE9-DB8751606935}" srcOrd="2" destOrd="0" presId="urn:microsoft.com/office/officeart/2005/8/layout/hierarchy3"/>
    <dgm:cxn modelId="{189D95F3-430E-3147-A2F4-45911800FD7D}" type="presParOf" srcId="{1602B88F-76E2-9140-9FE9-DB8751606935}" destId="{DEE3D5A6-BD29-8E42-ACFA-CED646165D7D}" srcOrd="0" destOrd="0" presId="urn:microsoft.com/office/officeart/2005/8/layout/hierarchy3"/>
    <dgm:cxn modelId="{0498414D-ED73-9B47-8B0B-8690CDD7DB1A}" type="presParOf" srcId="{DEE3D5A6-BD29-8E42-ACFA-CED646165D7D}" destId="{4DF18A63-6167-274D-A7FE-96B754D024F2}" srcOrd="0" destOrd="0" presId="urn:microsoft.com/office/officeart/2005/8/layout/hierarchy3"/>
    <dgm:cxn modelId="{E300BB58-D2B2-6C45-9012-686D6EB319FF}" type="presParOf" srcId="{DEE3D5A6-BD29-8E42-ACFA-CED646165D7D}" destId="{043D973E-2586-6B45-A2CF-AD5461203379}" srcOrd="1" destOrd="0" presId="urn:microsoft.com/office/officeart/2005/8/layout/hierarchy3"/>
    <dgm:cxn modelId="{378CD8E7-E995-6E4C-B12B-A249451DCE02}" type="presParOf" srcId="{1602B88F-76E2-9140-9FE9-DB8751606935}" destId="{15962C91-0E94-4F4F-BE88-EEDCF344C866}" srcOrd="1" destOrd="0" presId="urn:microsoft.com/office/officeart/2005/8/layout/hierarchy3"/>
    <dgm:cxn modelId="{D42ED3B8-2326-9344-811C-DC97A87972CD}" type="presParOf" srcId="{15962C91-0E94-4F4F-BE88-EEDCF344C866}" destId="{95A12C02-C56E-BB4C-B1D4-391957BD345C}" srcOrd="0" destOrd="0" presId="urn:microsoft.com/office/officeart/2005/8/layout/hierarchy3"/>
    <dgm:cxn modelId="{4297B1D9-4AD2-B845-9569-DAA8F3452A16}" type="presParOf" srcId="{15962C91-0E94-4F4F-BE88-EEDCF344C866}" destId="{694E41DB-9902-884D-8908-EBB26F157D2B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6E456-36F9-9143-AE65-EBE3064314E1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</dgm:pt>
    <dgm:pt modelId="{A44C0567-AF54-D744-86C9-A9A40FDEA091}">
      <dgm:prSet phldrT="[Text]" custT="1"/>
      <dgm:spPr/>
      <dgm:t>
        <a:bodyPr/>
        <a:lstStyle/>
        <a:p>
          <a:r>
            <a:rPr lang="en-US" sz="1300">
              <a:solidFill>
                <a:schemeClr val="tx2"/>
              </a:solidFill>
              <a:latin typeface="Avenir Next"/>
              <a:ea typeface="STHupo"/>
            </a:rPr>
            <a:t>Challenge: different characteristics of provinces influence which analysis model is best suited</a:t>
          </a:r>
          <a:endParaRPr lang="de-DE" sz="1300">
            <a:solidFill>
              <a:schemeClr val="tx2"/>
            </a:solidFill>
          </a:endParaRPr>
        </a:p>
      </dgm:t>
    </dgm:pt>
    <dgm:pt modelId="{6D6593A4-1E09-CC44-B704-3D84F73BF2AA}" type="parTrans" cxnId="{57F9A315-8D1E-0041-A8EA-32DD45603CC3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2E002C56-92CE-2247-814C-0CC421C0FAB5}" type="sibTrans" cxnId="{57F9A315-8D1E-0041-A8EA-32DD45603CC3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F6BBBA4A-8F07-D748-A63B-7191605BD12D}">
      <dgm:prSet phldrT="[Text]" custT="1"/>
      <dgm:spPr>
        <a:noFill/>
      </dgm:spPr>
      <dgm:t>
        <a:bodyPr/>
        <a:lstStyle/>
        <a:p>
          <a:r>
            <a:rPr lang="en-US" sz="1300">
              <a:solidFill>
                <a:schemeClr val="tx2"/>
              </a:solidFill>
              <a:latin typeface="Avenir Next"/>
              <a:ea typeface="STHupo"/>
            </a:rPr>
            <a:t>Strongly connected provinces show higher correlation of dengue cases than weaker connected provinces</a:t>
          </a:r>
          <a:endParaRPr lang="de-DE" sz="1300">
            <a:solidFill>
              <a:schemeClr val="tx2"/>
            </a:solidFill>
          </a:endParaRPr>
        </a:p>
      </dgm:t>
    </dgm:pt>
    <dgm:pt modelId="{7C249282-4C2B-8E43-AFA9-9286D24BD16C}" type="parTrans" cxnId="{A816C865-BEB3-7A4D-A55C-77959713A2FA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06B17493-F23F-1C4F-9974-4E4F590A73AF}" type="sibTrans" cxnId="{A816C865-BEB3-7A4D-A55C-77959713A2FA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89D182F7-4A31-6D41-B33B-DDBCBBDAADFD}">
      <dgm:prSet phldrT="[Text]" custT="1"/>
      <dgm:spPr/>
      <dgm:t>
        <a:bodyPr/>
        <a:lstStyle/>
        <a:p>
          <a:r>
            <a:rPr lang="de-DE" sz="1400">
              <a:solidFill>
                <a:schemeClr val="tx2"/>
              </a:solidFill>
            </a:rPr>
            <a:t>Larger Populations improves breeding environemt  for Aedes mosquito </a:t>
          </a:r>
        </a:p>
      </dgm:t>
    </dgm:pt>
    <dgm:pt modelId="{5BE5B1C9-6F9B-F749-8497-1FFEF89CAF30}" type="parTrans" cxnId="{9DB4AD80-AE6C-7145-9D7C-99130F0CB06B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BD5A8AF1-08BA-FC4E-A59B-2345ABADB85E}" type="sibTrans" cxnId="{9DB4AD80-AE6C-7145-9D7C-99130F0CB06B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DC01B1BF-6621-B44D-B54D-3C08E5C52F6A}" type="pres">
      <dgm:prSet presAssocID="{5E76E456-36F9-9143-AE65-EBE3064314E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2AD32F6-EB09-2143-8F8D-EB22A4244DB7}" type="pres">
      <dgm:prSet presAssocID="{89D182F7-4A31-6D41-B33B-DDBCBBDAADFD}" presName="Accent1" presStyleCnt="0"/>
      <dgm:spPr/>
    </dgm:pt>
    <dgm:pt modelId="{36EDD992-B107-8D4C-9063-3350FE23CDE7}" type="pres">
      <dgm:prSet presAssocID="{89D182F7-4A31-6D41-B33B-DDBCBBDAADFD}" presName="Accent" presStyleLbl="node1" presStyleIdx="0" presStyleCnt="3"/>
      <dgm:spPr>
        <a:solidFill>
          <a:schemeClr val="accent3"/>
        </a:solidFill>
        <a:ln>
          <a:noFill/>
        </a:ln>
      </dgm:spPr>
    </dgm:pt>
    <dgm:pt modelId="{3DCCCEEB-5276-F146-BA32-FA8A878A8F40}" type="pres">
      <dgm:prSet presAssocID="{89D182F7-4A31-6D41-B33B-DDBCBBDAADFD}" presName="Parent1" presStyleLbl="revTx" presStyleIdx="0" presStyleCnt="3" custLinFactNeighborX="575" custLinFactNeighborY="-12148">
        <dgm:presLayoutVars>
          <dgm:chMax val="1"/>
          <dgm:chPref val="1"/>
          <dgm:bulletEnabled val="1"/>
        </dgm:presLayoutVars>
      </dgm:prSet>
      <dgm:spPr/>
    </dgm:pt>
    <dgm:pt modelId="{A32E22AA-1C3E-714B-BDBC-FA9CB7878E0B}" type="pres">
      <dgm:prSet presAssocID="{F6BBBA4A-8F07-D748-A63B-7191605BD12D}" presName="Accent2" presStyleCnt="0"/>
      <dgm:spPr/>
    </dgm:pt>
    <dgm:pt modelId="{ACCF0E61-1AD5-5A49-BE49-30487CEACB27}" type="pres">
      <dgm:prSet presAssocID="{F6BBBA4A-8F07-D748-A63B-7191605BD12D}" presName="Accent" presStyleLbl="node1" presStyleIdx="1" presStyleCnt="3"/>
      <dgm:spPr>
        <a:solidFill>
          <a:schemeClr val="accent3"/>
        </a:solidFill>
        <a:ln>
          <a:noFill/>
        </a:ln>
      </dgm:spPr>
    </dgm:pt>
    <dgm:pt modelId="{DAC5AEE7-F8C6-7547-8FAC-1BE06B84685C}" type="pres">
      <dgm:prSet presAssocID="{F6BBBA4A-8F07-D748-A63B-7191605BD12D}" presName="Parent2" presStyleLbl="revTx" presStyleIdx="1" presStyleCnt="3" custScaleX="113812" custLinFactNeighborY="-7692">
        <dgm:presLayoutVars>
          <dgm:chMax val="1"/>
          <dgm:chPref val="1"/>
          <dgm:bulletEnabled val="1"/>
        </dgm:presLayoutVars>
      </dgm:prSet>
      <dgm:spPr/>
    </dgm:pt>
    <dgm:pt modelId="{A10130F9-1144-AD4F-A32C-A886A1DE1A28}" type="pres">
      <dgm:prSet presAssocID="{A44C0567-AF54-D744-86C9-A9A40FDEA091}" presName="Accent3" presStyleCnt="0"/>
      <dgm:spPr/>
    </dgm:pt>
    <dgm:pt modelId="{D5FDF718-3F7C-B845-A34F-6476DE81F4D7}" type="pres">
      <dgm:prSet presAssocID="{A44C0567-AF54-D744-86C9-A9A40FDEA091}" presName="Accent" presStyleLbl="node1" presStyleIdx="2" presStyleCnt="3"/>
      <dgm:spPr>
        <a:solidFill>
          <a:schemeClr val="accent3"/>
        </a:solidFill>
        <a:ln>
          <a:noFill/>
        </a:ln>
      </dgm:spPr>
    </dgm:pt>
    <dgm:pt modelId="{A9411216-E354-844C-B473-E1006A286C0F}" type="pres">
      <dgm:prSet presAssocID="{A44C0567-AF54-D744-86C9-A9A40FDEA0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7F9A315-8D1E-0041-A8EA-32DD45603CC3}" srcId="{5E76E456-36F9-9143-AE65-EBE3064314E1}" destId="{A44C0567-AF54-D744-86C9-A9A40FDEA091}" srcOrd="2" destOrd="0" parTransId="{6D6593A4-1E09-CC44-B704-3D84F73BF2AA}" sibTransId="{2E002C56-92CE-2247-814C-0CC421C0FAB5}"/>
    <dgm:cxn modelId="{A816C865-BEB3-7A4D-A55C-77959713A2FA}" srcId="{5E76E456-36F9-9143-AE65-EBE3064314E1}" destId="{F6BBBA4A-8F07-D748-A63B-7191605BD12D}" srcOrd="1" destOrd="0" parTransId="{7C249282-4C2B-8E43-AFA9-9286D24BD16C}" sibTransId="{06B17493-F23F-1C4F-9974-4E4F590A73AF}"/>
    <dgm:cxn modelId="{FBECCF7C-25BF-0348-8841-E35B7A5D2DB6}" type="presOf" srcId="{A44C0567-AF54-D744-86C9-A9A40FDEA091}" destId="{A9411216-E354-844C-B473-E1006A286C0F}" srcOrd="0" destOrd="0" presId="urn:microsoft.com/office/officeart/2009/layout/CircleArrowProcess"/>
    <dgm:cxn modelId="{9DB4AD80-AE6C-7145-9D7C-99130F0CB06B}" srcId="{5E76E456-36F9-9143-AE65-EBE3064314E1}" destId="{89D182F7-4A31-6D41-B33B-DDBCBBDAADFD}" srcOrd="0" destOrd="0" parTransId="{5BE5B1C9-6F9B-F749-8497-1FFEF89CAF30}" sibTransId="{BD5A8AF1-08BA-FC4E-A59B-2345ABADB85E}"/>
    <dgm:cxn modelId="{55F47D8D-FBDB-6F41-B3E0-E6011C77A13E}" type="presOf" srcId="{F6BBBA4A-8F07-D748-A63B-7191605BD12D}" destId="{DAC5AEE7-F8C6-7547-8FAC-1BE06B84685C}" srcOrd="0" destOrd="0" presId="urn:microsoft.com/office/officeart/2009/layout/CircleArrowProcess"/>
    <dgm:cxn modelId="{5BAB1D8E-5F6C-5E40-9C84-6D1A73EB4028}" type="presOf" srcId="{5E76E456-36F9-9143-AE65-EBE3064314E1}" destId="{DC01B1BF-6621-B44D-B54D-3C08E5C52F6A}" srcOrd="0" destOrd="0" presId="urn:microsoft.com/office/officeart/2009/layout/CircleArrowProcess"/>
    <dgm:cxn modelId="{9A623BE2-61D6-454A-B2FD-05B5EAD5DC26}" type="presOf" srcId="{89D182F7-4A31-6D41-B33B-DDBCBBDAADFD}" destId="{3DCCCEEB-5276-F146-BA32-FA8A878A8F40}" srcOrd="0" destOrd="0" presId="urn:microsoft.com/office/officeart/2009/layout/CircleArrowProcess"/>
    <dgm:cxn modelId="{06FA1997-81D7-4B47-ACB1-BA313896FED3}" type="presParOf" srcId="{DC01B1BF-6621-B44D-B54D-3C08E5C52F6A}" destId="{42AD32F6-EB09-2143-8F8D-EB22A4244DB7}" srcOrd="0" destOrd="0" presId="urn:microsoft.com/office/officeart/2009/layout/CircleArrowProcess"/>
    <dgm:cxn modelId="{CB123440-E133-DA46-923C-866AE3B7D058}" type="presParOf" srcId="{42AD32F6-EB09-2143-8F8D-EB22A4244DB7}" destId="{36EDD992-B107-8D4C-9063-3350FE23CDE7}" srcOrd="0" destOrd="0" presId="urn:microsoft.com/office/officeart/2009/layout/CircleArrowProcess"/>
    <dgm:cxn modelId="{88B0B9C4-1D1B-EF42-8EAA-781F8F91E5AF}" type="presParOf" srcId="{DC01B1BF-6621-B44D-B54D-3C08E5C52F6A}" destId="{3DCCCEEB-5276-F146-BA32-FA8A878A8F40}" srcOrd="1" destOrd="0" presId="urn:microsoft.com/office/officeart/2009/layout/CircleArrowProcess"/>
    <dgm:cxn modelId="{CC75D8FC-E285-F849-849C-EBB1D772D8A3}" type="presParOf" srcId="{DC01B1BF-6621-B44D-B54D-3C08E5C52F6A}" destId="{A32E22AA-1C3E-714B-BDBC-FA9CB7878E0B}" srcOrd="2" destOrd="0" presId="urn:microsoft.com/office/officeart/2009/layout/CircleArrowProcess"/>
    <dgm:cxn modelId="{FAAA9F5C-3988-8D45-B1C6-C46B2857A521}" type="presParOf" srcId="{A32E22AA-1C3E-714B-BDBC-FA9CB7878E0B}" destId="{ACCF0E61-1AD5-5A49-BE49-30487CEACB27}" srcOrd="0" destOrd="0" presId="urn:microsoft.com/office/officeart/2009/layout/CircleArrowProcess"/>
    <dgm:cxn modelId="{9C2DDC65-B54E-2C4D-8120-8D3E07DCE63F}" type="presParOf" srcId="{DC01B1BF-6621-B44D-B54D-3C08E5C52F6A}" destId="{DAC5AEE7-F8C6-7547-8FAC-1BE06B84685C}" srcOrd="3" destOrd="0" presId="urn:microsoft.com/office/officeart/2009/layout/CircleArrowProcess"/>
    <dgm:cxn modelId="{007F019F-2158-584B-9CBE-6D6C830BF110}" type="presParOf" srcId="{DC01B1BF-6621-B44D-B54D-3C08E5C52F6A}" destId="{A10130F9-1144-AD4F-A32C-A886A1DE1A28}" srcOrd="4" destOrd="0" presId="urn:microsoft.com/office/officeart/2009/layout/CircleArrowProcess"/>
    <dgm:cxn modelId="{262D1407-BE9C-BB43-A644-B28DE3238ECA}" type="presParOf" srcId="{A10130F9-1144-AD4F-A32C-A886A1DE1A28}" destId="{D5FDF718-3F7C-B845-A34F-6476DE81F4D7}" srcOrd="0" destOrd="0" presId="urn:microsoft.com/office/officeart/2009/layout/CircleArrowProcess"/>
    <dgm:cxn modelId="{394F484F-1D84-3C4B-B62E-D2ACECE919CE}" type="presParOf" srcId="{DC01B1BF-6621-B44D-B54D-3C08E5C52F6A}" destId="{A9411216-E354-844C-B473-E1006A286C0F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C4402-645B-764D-92AA-2934E84A91D4}">
      <dsp:nvSpPr>
        <dsp:cNvPr id="0" name=""/>
        <dsp:cNvSpPr/>
      </dsp:nvSpPr>
      <dsp:spPr>
        <a:xfrm rot="10800000">
          <a:off x="1959530" y="718"/>
          <a:ext cx="6667789" cy="1120200"/>
        </a:xfrm>
        <a:prstGeom prst="homePlate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77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>
              <a:latin typeface="Avenir Next" panose="020B0503020202020204" pitchFamily="34" charset="0"/>
            </a:rPr>
            <a:t>Viral Vector: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i="1" kern="1200" err="1">
              <a:latin typeface="Avenir Next" panose="020B0503020202020204" pitchFamily="34" charset="0"/>
            </a:rPr>
            <a:t>Aedes</a:t>
          </a:r>
          <a:r>
            <a:rPr lang="de-DE" sz="1800" i="1" kern="1200">
              <a:latin typeface="Avenir Next" panose="020B0503020202020204" pitchFamily="34" charset="0"/>
            </a:rPr>
            <a:t> </a:t>
          </a:r>
          <a:r>
            <a:rPr lang="de-DE" sz="1800" i="1" kern="1200" err="1">
              <a:latin typeface="Avenir Next" panose="020B0503020202020204" pitchFamily="34" charset="0"/>
            </a:rPr>
            <a:t>aegypti</a:t>
          </a:r>
          <a:r>
            <a:rPr lang="de-DE" sz="1800" i="1" kern="1200">
              <a:latin typeface="Avenir Next" panose="020B0503020202020204" pitchFamily="34" charset="0"/>
            </a:rPr>
            <a:t>; </a:t>
          </a:r>
          <a:r>
            <a:rPr lang="de-DE" sz="1800" i="1" kern="1200" err="1">
              <a:latin typeface="Avenir Next" panose="020B0503020202020204" pitchFamily="34" charset="0"/>
            </a:rPr>
            <a:t>Aedes</a:t>
          </a:r>
          <a:r>
            <a:rPr lang="de-DE" sz="1800" i="1" kern="1200">
              <a:latin typeface="Avenir Next" panose="020B0503020202020204" pitchFamily="34" charset="0"/>
            </a:rPr>
            <a:t> </a:t>
          </a:r>
          <a:r>
            <a:rPr lang="de-DE" sz="1800" i="1" kern="1200" err="1">
              <a:latin typeface="Avenir Next" panose="020B0503020202020204" pitchFamily="34" charset="0"/>
            </a:rPr>
            <a:t>albopictus</a:t>
          </a:r>
          <a:r>
            <a:rPr lang="de-DE" sz="1800" kern="1200">
              <a:latin typeface="Avenir Next" panose="020B0503020202020204" pitchFamily="34" charset="0"/>
            </a:rPr>
            <a:t> </a:t>
          </a:r>
        </a:p>
      </dsp:txBody>
      <dsp:txXfrm rot="10800000">
        <a:off x="2239580" y="718"/>
        <a:ext cx="6387739" cy="1120200"/>
      </dsp:txXfrm>
    </dsp:sp>
    <dsp:sp modelId="{616BB3AE-E088-124C-A48B-01AE0E041EE3}">
      <dsp:nvSpPr>
        <dsp:cNvPr id="0" name=""/>
        <dsp:cNvSpPr/>
      </dsp:nvSpPr>
      <dsp:spPr>
        <a:xfrm>
          <a:off x="1399430" y="718"/>
          <a:ext cx="1120200" cy="11202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857EE-9D31-5E45-9F07-0502F916EDEF}">
      <dsp:nvSpPr>
        <dsp:cNvPr id="0" name=""/>
        <dsp:cNvSpPr/>
      </dsp:nvSpPr>
      <dsp:spPr>
        <a:xfrm rot="10800000">
          <a:off x="1959530" y="1455307"/>
          <a:ext cx="6667789" cy="1120200"/>
        </a:xfrm>
        <a:prstGeom prst="homePlate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77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i="1" kern="1200" err="1">
              <a:latin typeface="Avenir Next" panose="020B0503020202020204" pitchFamily="34" charset="0"/>
            </a:rPr>
            <a:t>Four</a:t>
          </a:r>
          <a:r>
            <a:rPr lang="de-DE" sz="1800" i="1" kern="1200">
              <a:latin typeface="Avenir Next" panose="020B0503020202020204" pitchFamily="34" charset="0"/>
            </a:rPr>
            <a:t> </a:t>
          </a:r>
          <a:r>
            <a:rPr lang="de-DE" sz="1800" i="1" kern="1200" err="1">
              <a:latin typeface="Avenir Next" panose="020B0503020202020204" pitchFamily="34" charset="0"/>
            </a:rPr>
            <a:t>serotypes</a:t>
          </a:r>
          <a:r>
            <a:rPr lang="de-DE" sz="1800" i="1" kern="1200">
              <a:latin typeface="Avenir Next" panose="020B0503020202020204" pitchFamily="34" charset="0"/>
            </a:rPr>
            <a:t> (DENV 1-4) </a:t>
          </a:r>
          <a:r>
            <a:rPr lang="de-DE" sz="1800" i="1" kern="1200" err="1">
              <a:latin typeface="Avenir Next" panose="020B0503020202020204" pitchFamily="34" charset="0"/>
            </a:rPr>
            <a:t>of</a:t>
          </a:r>
          <a:r>
            <a:rPr lang="de-DE" sz="1800" i="1" kern="1200">
              <a:latin typeface="Avenir Next" panose="020B0503020202020204" pitchFamily="34" charset="0"/>
            </a:rPr>
            <a:t> </a:t>
          </a:r>
          <a:r>
            <a:rPr lang="de-DE" sz="1800" i="1" kern="1200" err="1">
              <a:latin typeface="Avenir Next" panose="020B0503020202020204" pitchFamily="34" charset="0"/>
            </a:rPr>
            <a:t>ssRNA</a:t>
          </a:r>
          <a:r>
            <a:rPr lang="de-DE" sz="1800" i="1" kern="1200">
              <a:latin typeface="Avenir Next" panose="020B0503020202020204" pitchFamily="34" charset="0"/>
            </a:rPr>
            <a:t> </a:t>
          </a:r>
          <a:r>
            <a:rPr lang="de-DE" sz="1800" i="1" kern="1200" err="1">
              <a:latin typeface="Avenir Next" panose="020B0503020202020204" pitchFamily="34" charset="0"/>
            </a:rPr>
            <a:t>virus</a:t>
          </a:r>
          <a:r>
            <a:rPr lang="de-DE" sz="1800" i="1" kern="1200">
              <a:latin typeface="Avenir Next" panose="020B0503020202020204" pitchFamily="34" charset="0"/>
            </a:rPr>
            <a:t> </a:t>
          </a:r>
          <a:r>
            <a:rPr lang="de-DE" sz="1800" i="1" kern="1200" err="1">
              <a:latin typeface="Avenir Next" panose="020B0503020202020204" pitchFamily="34" charset="0"/>
            </a:rPr>
            <a:t>of</a:t>
          </a:r>
          <a:r>
            <a:rPr lang="de-DE" sz="1800" i="1" kern="1200">
              <a:latin typeface="Avenir Next" panose="020B0503020202020204" pitchFamily="34" charset="0"/>
            </a:rPr>
            <a:t> </a:t>
          </a:r>
          <a:r>
            <a:rPr lang="de-DE" sz="1800" i="1" kern="1200" err="1">
              <a:latin typeface="Avenir Next" panose="020B0503020202020204" pitchFamily="34" charset="0"/>
            </a:rPr>
            <a:t>the</a:t>
          </a:r>
          <a:r>
            <a:rPr lang="de-DE" sz="1800" i="1" kern="1200">
              <a:latin typeface="Avenir Next" panose="020B0503020202020204" pitchFamily="34" charset="0"/>
            </a:rPr>
            <a:t> </a:t>
          </a:r>
          <a:r>
            <a:rPr lang="de-DE" sz="1800" i="1" kern="1200" err="1">
              <a:latin typeface="Avenir Next" panose="020B0503020202020204" pitchFamily="34" charset="0"/>
            </a:rPr>
            <a:t>genus</a:t>
          </a:r>
          <a:r>
            <a:rPr lang="de-DE" sz="1800" i="1" kern="1200">
              <a:latin typeface="Avenir Next" panose="020B0503020202020204" pitchFamily="34" charset="0"/>
            </a:rPr>
            <a:t> </a:t>
          </a:r>
          <a:r>
            <a:rPr lang="de-DE" sz="1800" i="1" kern="1200" err="1">
              <a:latin typeface="Avenir Next" panose="020B0503020202020204" pitchFamily="34" charset="0"/>
            </a:rPr>
            <a:t>Flavivirus</a:t>
          </a:r>
          <a:endParaRPr lang="de-DE" sz="1800" kern="1200">
            <a:latin typeface="Avenir Next" panose="020B0503020202020204" pitchFamily="34" charset="0"/>
          </a:endParaRPr>
        </a:p>
      </dsp:txBody>
      <dsp:txXfrm rot="10800000">
        <a:off x="2239580" y="1455307"/>
        <a:ext cx="6387739" cy="1120200"/>
      </dsp:txXfrm>
    </dsp:sp>
    <dsp:sp modelId="{3D1B2F00-7EEE-944F-B62D-E3600F4E9D1C}">
      <dsp:nvSpPr>
        <dsp:cNvPr id="0" name=""/>
        <dsp:cNvSpPr/>
      </dsp:nvSpPr>
      <dsp:spPr>
        <a:xfrm>
          <a:off x="1399430" y="1455307"/>
          <a:ext cx="1120200" cy="112020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FB7F1-0C7C-A346-9D43-B79CB101A991}">
      <dsp:nvSpPr>
        <dsp:cNvPr id="0" name=""/>
        <dsp:cNvSpPr/>
      </dsp:nvSpPr>
      <dsp:spPr>
        <a:xfrm rot="10800000">
          <a:off x="1959530" y="2909896"/>
          <a:ext cx="6667789" cy="1120200"/>
        </a:xfrm>
        <a:prstGeom prst="homePlate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977" tIns="68580" rIns="128016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>
              <a:latin typeface="Avenir Next" panose="020B0503020202020204" pitchFamily="34" charset="0"/>
            </a:rPr>
            <a:t>Symptoms: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latin typeface="Avenir Next" panose="020B0503020202020204" pitchFamily="34" charset="0"/>
            </a:rPr>
            <a:t>High </a:t>
          </a:r>
          <a:r>
            <a:rPr lang="de-DE" sz="1800" kern="1200" err="1">
              <a:latin typeface="Avenir Next" panose="020B0503020202020204" pitchFamily="34" charset="0"/>
            </a:rPr>
            <a:t>fever</a:t>
          </a:r>
          <a:r>
            <a:rPr lang="de-DE" sz="1800" kern="1200">
              <a:latin typeface="Avenir Next" panose="020B0503020202020204" pitchFamily="34" charset="0"/>
            </a:rPr>
            <a:t>, </a:t>
          </a:r>
          <a:r>
            <a:rPr lang="de-DE" sz="1800" kern="1200" err="1">
              <a:latin typeface="Avenir Next" panose="020B0503020202020204" pitchFamily="34" charset="0"/>
            </a:rPr>
            <a:t>severe</a:t>
          </a:r>
          <a:r>
            <a:rPr lang="de-DE" sz="1800" kern="1200">
              <a:latin typeface="Avenir Next" panose="020B0503020202020204" pitchFamily="34" charset="0"/>
            </a:rPr>
            <a:t> </a:t>
          </a:r>
          <a:r>
            <a:rPr lang="de-DE" sz="1800" kern="1200" err="1">
              <a:latin typeface="Avenir Next" panose="020B0503020202020204" pitchFamily="34" charset="0"/>
            </a:rPr>
            <a:t>headaches</a:t>
          </a:r>
          <a:r>
            <a:rPr lang="de-DE" sz="1800" kern="1200">
              <a:latin typeface="Avenir Next" panose="020B0503020202020204" pitchFamily="34" charset="0"/>
            </a:rPr>
            <a:t>, </a:t>
          </a:r>
          <a:r>
            <a:rPr lang="de-DE" sz="1800" kern="1200" err="1">
              <a:latin typeface="Avenir Next" panose="020B0503020202020204" pitchFamily="34" charset="0"/>
            </a:rPr>
            <a:t>nausea</a:t>
          </a:r>
          <a:r>
            <a:rPr lang="de-DE" sz="1800" kern="1200">
              <a:latin typeface="Avenir Next" panose="020B0503020202020204" pitchFamily="34" charset="0"/>
            </a:rPr>
            <a:t>, </a:t>
          </a:r>
          <a:r>
            <a:rPr lang="de-DE" sz="1800" kern="1200" err="1">
              <a:latin typeface="Avenir Next" panose="020B0503020202020204" pitchFamily="34" charset="0"/>
            </a:rPr>
            <a:t>skin</a:t>
          </a:r>
          <a:r>
            <a:rPr lang="de-DE" sz="1800" kern="1200">
              <a:latin typeface="Avenir Next" panose="020B0503020202020204" pitchFamily="34" charset="0"/>
            </a:rPr>
            <a:t> </a:t>
          </a:r>
          <a:r>
            <a:rPr lang="de-DE" sz="1800" kern="1200" err="1">
              <a:latin typeface="Avenir Next" panose="020B0503020202020204" pitchFamily="34" charset="0"/>
            </a:rPr>
            <a:t>rash</a:t>
          </a:r>
          <a:r>
            <a:rPr lang="de-DE" sz="1800" kern="1200">
              <a:latin typeface="Avenir Next" panose="020B0503020202020204" pitchFamily="34" charset="0"/>
            </a:rPr>
            <a:t>, </a:t>
          </a:r>
          <a:r>
            <a:rPr lang="de-DE" sz="1800" kern="1200" err="1">
              <a:latin typeface="Avenir Next" panose="020B0503020202020204" pitchFamily="34" charset="0"/>
            </a:rPr>
            <a:t>joint</a:t>
          </a:r>
          <a:r>
            <a:rPr lang="de-DE" sz="1800" kern="1200">
              <a:latin typeface="Avenir Next" panose="020B0503020202020204" pitchFamily="34" charset="0"/>
            </a:rPr>
            <a:t> </a:t>
          </a:r>
          <a:r>
            <a:rPr lang="de-DE" sz="1800" kern="1200" err="1">
              <a:latin typeface="Avenir Next" panose="020B0503020202020204" pitchFamily="34" charset="0"/>
            </a:rPr>
            <a:t>pain</a:t>
          </a:r>
          <a:r>
            <a:rPr lang="de-DE" sz="1800" kern="1200">
              <a:latin typeface="Avenir Next" panose="020B0503020202020204" pitchFamily="34" charset="0"/>
            </a:rPr>
            <a:t> etc. </a:t>
          </a:r>
        </a:p>
      </dsp:txBody>
      <dsp:txXfrm rot="10800000">
        <a:off x="2239580" y="2909896"/>
        <a:ext cx="6387739" cy="1120200"/>
      </dsp:txXfrm>
    </dsp:sp>
    <dsp:sp modelId="{3FE0F9A0-5C2F-8F45-A5CE-74ACA5065E53}">
      <dsp:nvSpPr>
        <dsp:cNvPr id="0" name=""/>
        <dsp:cNvSpPr/>
      </dsp:nvSpPr>
      <dsp:spPr>
        <a:xfrm>
          <a:off x="1399430" y="2909896"/>
          <a:ext cx="1120200" cy="11202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11275-4F4D-4A4E-8648-E7F9A1770944}">
      <dsp:nvSpPr>
        <dsp:cNvPr id="0" name=""/>
        <dsp:cNvSpPr/>
      </dsp:nvSpPr>
      <dsp:spPr>
        <a:xfrm>
          <a:off x="0" y="567438"/>
          <a:ext cx="1862557" cy="931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Temperatur Increase</a:t>
          </a:r>
        </a:p>
      </dsp:txBody>
      <dsp:txXfrm>
        <a:off x="27276" y="594714"/>
        <a:ext cx="1808005" cy="876726"/>
      </dsp:txXfrm>
    </dsp:sp>
    <dsp:sp modelId="{5410347F-A6B4-7247-A0C8-66F964C7CF4B}">
      <dsp:nvSpPr>
        <dsp:cNvPr id="0" name=""/>
        <dsp:cNvSpPr/>
      </dsp:nvSpPr>
      <dsp:spPr>
        <a:xfrm>
          <a:off x="186255" y="1498716"/>
          <a:ext cx="187051" cy="717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829"/>
              </a:lnTo>
              <a:lnTo>
                <a:pt x="187051" y="71782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1AC31B18-9AD1-D34B-9587-9B61258DEBDC}">
      <dsp:nvSpPr>
        <dsp:cNvPr id="0" name=""/>
        <dsp:cNvSpPr/>
      </dsp:nvSpPr>
      <dsp:spPr>
        <a:xfrm>
          <a:off x="373307" y="1750907"/>
          <a:ext cx="1490045" cy="931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Decreased Incubation Rate</a:t>
          </a:r>
        </a:p>
      </dsp:txBody>
      <dsp:txXfrm>
        <a:off x="400583" y="1778183"/>
        <a:ext cx="1435493" cy="876726"/>
      </dsp:txXfrm>
    </dsp:sp>
    <dsp:sp modelId="{9A32B6F6-5025-2D45-9771-DFC9F7D14B01}">
      <dsp:nvSpPr>
        <dsp:cNvPr id="0" name=""/>
        <dsp:cNvSpPr/>
      </dsp:nvSpPr>
      <dsp:spPr>
        <a:xfrm>
          <a:off x="186255" y="1498716"/>
          <a:ext cx="187051" cy="1881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928"/>
              </a:lnTo>
              <a:lnTo>
                <a:pt x="187051" y="188192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AC0B3F6A-E158-1642-A5EC-6450727697FE}">
      <dsp:nvSpPr>
        <dsp:cNvPr id="0" name=""/>
        <dsp:cNvSpPr/>
      </dsp:nvSpPr>
      <dsp:spPr>
        <a:xfrm>
          <a:off x="373307" y="2915005"/>
          <a:ext cx="1490045" cy="931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Increased Biting Rate</a:t>
          </a:r>
        </a:p>
      </dsp:txBody>
      <dsp:txXfrm>
        <a:off x="400583" y="2942281"/>
        <a:ext cx="1435493" cy="876726"/>
      </dsp:txXfrm>
    </dsp:sp>
    <dsp:sp modelId="{892995D0-FA39-C548-996A-7E71829AE825}">
      <dsp:nvSpPr>
        <dsp:cNvPr id="0" name=""/>
        <dsp:cNvSpPr/>
      </dsp:nvSpPr>
      <dsp:spPr>
        <a:xfrm>
          <a:off x="2328992" y="586808"/>
          <a:ext cx="1862557" cy="931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Higher Precipipitation Rate </a:t>
          </a:r>
        </a:p>
      </dsp:txBody>
      <dsp:txXfrm>
        <a:off x="2356268" y="614084"/>
        <a:ext cx="1808005" cy="876726"/>
      </dsp:txXfrm>
    </dsp:sp>
    <dsp:sp modelId="{B79D6AC9-769D-2C4A-9FFE-1D5AD6FBBA02}">
      <dsp:nvSpPr>
        <dsp:cNvPr id="0" name=""/>
        <dsp:cNvSpPr/>
      </dsp:nvSpPr>
      <dsp:spPr>
        <a:xfrm>
          <a:off x="2515248" y="1518087"/>
          <a:ext cx="186255" cy="69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459"/>
              </a:lnTo>
              <a:lnTo>
                <a:pt x="186255" y="69845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9E3E294C-0CFA-5C41-BB25-220146578F91}">
      <dsp:nvSpPr>
        <dsp:cNvPr id="0" name=""/>
        <dsp:cNvSpPr/>
      </dsp:nvSpPr>
      <dsp:spPr>
        <a:xfrm>
          <a:off x="2701504" y="1750907"/>
          <a:ext cx="1490045" cy="931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Destroyed  Larvea by heavy Rainfall</a:t>
          </a:r>
        </a:p>
      </dsp:txBody>
      <dsp:txXfrm>
        <a:off x="2728780" y="1778183"/>
        <a:ext cx="1435493" cy="876726"/>
      </dsp:txXfrm>
    </dsp:sp>
    <dsp:sp modelId="{6A1D2083-CB96-1241-9793-BB20F26104AF}">
      <dsp:nvSpPr>
        <dsp:cNvPr id="0" name=""/>
        <dsp:cNvSpPr/>
      </dsp:nvSpPr>
      <dsp:spPr>
        <a:xfrm>
          <a:off x="2515248" y="1518087"/>
          <a:ext cx="186255" cy="1862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557"/>
              </a:lnTo>
              <a:lnTo>
                <a:pt x="186255" y="186255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F0230C7B-8C1D-F249-84A3-5D39F3E4E0C2}">
      <dsp:nvSpPr>
        <dsp:cNvPr id="0" name=""/>
        <dsp:cNvSpPr/>
      </dsp:nvSpPr>
      <dsp:spPr>
        <a:xfrm>
          <a:off x="2701504" y="2915005"/>
          <a:ext cx="1490045" cy="931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More Breeding Possibilities </a:t>
          </a:r>
        </a:p>
      </dsp:txBody>
      <dsp:txXfrm>
        <a:off x="2728780" y="2942281"/>
        <a:ext cx="1435493" cy="876726"/>
      </dsp:txXfrm>
    </dsp:sp>
    <dsp:sp modelId="{4DF18A63-6167-274D-A7FE-96B754D024F2}">
      <dsp:nvSpPr>
        <dsp:cNvPr id="0" name=""/>
        <dsp:cNvSpPr/>
      </dsp:nvSpPr>
      <dsp:spPr>
        <a:xfrm>
          <a:off x="4657189" y="586808"/>
          <a:ext cx="1862557" cy="931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  <a:ea typeface="STHupo" panose="02010800040101010101" pitchFamily="2" charset="-122"/>
            </a:rPr>
            <a:t>Climate Change</a:t>
          </a:r>
        </a:p>
      </dsp:txBody>
      <dsp:txXfrm>
        <a:off x="4684465" y="614084"/>
        <a:ext cx="1808005" cy="876726"/>
      </dsp:txXfrm>
    </dsp:sp>
    <dsp:sp modelId="{95A12C02-C56E-BB4C-B1D4-391957BD345C}">
      <dsp:nvSpPr>
        <dsp:cNvPr id="0" name=""/>
        <dsp:cNvSpPr/>
      </dsp:nvSpPr>
      <dsp:spPr>
        <a:xfrm>
          <a:off x="4843445" y="1518087"/>
          <a:ext cx="186255" cy="69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459"/>
              </a:lnTo>
              <a:lnTo>
                <a:pt x="186255" y="69845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694E41DB-9902-884D-8908-EBB26F157D2B}">
      <dsp:nvSpPr>
        <dsp:cNvPr id="0" name=""/>
        <dsp:cNvSpPr/>
      </dsp:nvSpPr>
      <dsp:spPr>
        <a:xfrm>
          <a:off x="5029701" y="1750907"/>
          <a:ext cx="1490045" cy="9312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 </a:t>
          </a:r>
          <a:r>
            <a:rPr lang="de-DE" sz="1600" kern="1200">
              <a:solidFill>
                <a:schemeClr val="accent4">
                  <a:lumMod val="75000"/>
                </a:schemeClr>
              </a:solidFill>
              <a:latin typeface="Avenir Next" panose="020B0503020202020204" pitchFamily="34" charset="0"/>
            </a:rPr>
            <a:t>Geographical Shift</a:t>
          </a:r>
          <a:endParaRPr lang="de-DE" sz="1200" kern="1200">
            <a:solidFill>
              <a:schemeClr val="accent4">
                <a:lumMod val="75000"/>
              </a:schemeClr>
            </a:solidFill>
            <a:latin typeface="Avenir Next" panose="020B0503020202020204" pitchFamily="34" charset="0"/>
          </a:endParaRPr>
        </a:p>
      </dsp:txBody>
      <dsp:txXfrm>
        <a:off x="5056977" y="1778183"/>
        <a:ext cx="1435493" cy="876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DD992-B107-8D4C-9063-3350FE23CDE7}">
      <dsp:nvSpPr>
        <dsp:cNvPr id="0" name=""/>
        <dsp:cNvSpPr/>
      </dsp:nvSpPr>
      <dsp:spPr>
        <a:xfrm>
          <a:off x="2515860" y="0"/>
          <a:ext cx="2950596" cy="29510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CCEEB-5276-F146-BA32-FA8A878A8F40}">
      <dsp:nvSpPr>
        <dsp:cNvPr id="0" name=""/>
        <dsp:cNvSpPr/>
      </dsp:nvSpPr>
      <dsp:spPr>
        <a:xfrm>
          <a:off x="3177467" y="965852"/>
          <a:ext cx="1639589" cy="81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schemeClr val="tx2"/>
              </a:solidFill>
            </a:rPr>
            <a:t>Larger Populations improves breeding environemt  for Aedes mosquito </a:t>
          </a:r>
        </a:p>
      </dsp:txBody>
      <dsp:txXfrm>
        <a:off x="3177467" y="965852"/>
        <a:ext cx="1639589" cy="819598"/>
      </dsp:txXfrm>
    </dsp:sp>
    <dsp:sp modelId="{ACCF0E61-1AD5-5A49-BE49-30487CEACB27}">
      <dsp:nvSpPr>
        <dsp:cNvPr id="0" name=""/>
        <dsp:cNvSpPr/>
      </dsp:nvSpPr>
      <dsp:spPr>
        <a:xfrm>
          <a:off x="1696343" y="1695594"/>
          <a:ext cx="2950596" cy="29510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5AEE7-F8C6-7547-8FAC-1BE06B84685C}">
      <dsp:nvSpPr>
        <dsp:cNvPr id="0" name=""/>
        <dsp:cNvSpPr/>
      </dsp:nvSpPr>
      <dsp:spPr>
        <a:xfrm>
          <a:off x="2238616" y="2707776"/>
          <a:ext cx="1866050" cy="81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2"/>
              </a:solidFill>
              <a:latin typeface="Avenir Next"/>
              <a:ea typeface="STHupo"/>
            </a:rPr>
            <a:t>Strongly connected provinces show higher correlation of dengue cases than weaker connected provinces</a:t>
          </a:r>
          <a:endParaRPr lang="de-DE" sz="1300" kern="1200">
            <a:solidFill>
              <a:schemeClr val="tx2"/>
            </a:solidFill>
          </a:endParaRPr>
        </a:p>
      </dsp:txBody>
      <dsp:txXfrm>
        <a:off x="2238616" y="2707776"/>
        <a:ext cx="1866050" cy="819598"/>
      </dsp:txXfrm>
    </dsp:sp>
    <dsp:sp modelId="{D5FDF718-3F7C-B845-A34F-6476DE81F4D7}">
      <dsp:nvSpPr>
        <dsp:cNvPr id="0" name=""/>
        <dsp:cNvSpPr/>
      </dsp:nvSpPr>
      <dsp:spPr>
        <a:xfrm>
          <a:off x="2725865" y="3594096"/>
          <a:ext cx="2535019" cy="253603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11216-E354-844C-B473-E1006A286C0F}">
      <dsp:nvSpPr>
        <dsp:cNvPr id="0" name=""/>
        <dsp:cNvSpPr/>
      </dsp:nvSpPr>
      <dsp:spPr>
        <a:xfrm>
          <a:off x="3171918" y="4478675"/>
          <a:ext cx="1639589" cy="81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2"/>
              </a:solidFill>
              <a:latin typeface="Avenir Next"/>
              <a:ea typeface="STHupo"/>
            </a:rPr>
            <a:t>Challenge: different characteristics of provinces influence which analysis model is best suited</a:t>
          </a:r>
          <a:endParaRPr lang="de-DE" sz="1300" kern="1200">
            <a:solidFill>
              <a:schemeClr val="tx2"/>
            </a:solidFill>
          </a:endParaRPr>
        </a:p>
      </dsp:txBody>
      <dsp:txXfrm>
        <a:off x="3171918" y="4478675"/>
        <a:ext cx="1639589" cy="81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20:36:26.6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20:36:27.3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20:36:28.0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20:36:29.8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20:36:30.7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6E813-30E7-7D43-A3C7-349133E0B7E4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DA025-09A0-674D-AF1F-CED0568F11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5/JCLI3364.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and Welcome </a:t>
            </a:r>
          </a:p>
          <a:p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Group one </a:t>
            </a:r>
          </a:p>
          <a:p>
            <a:pPr marL="171450" indent="-171450">
              <a:buFontTx/>
              <a:buChar char="-"/>
            </a:pPr>
            <a:r>
              <a:rPr lang="en-US"/>
              <a:t>Focus on relative humidity and its impact on dengue fever cases in Thailand </a:t>
            </a:r>
          </a:p>
          <a:p>
            <a:pPr marL="171450" indent="-171450">
              <a:buFontTx/>
              <a:buChar char="-"/>
            </a:pPr>
            <a:r>
              <a:rPr lang="en-US"/>
              <a:t>To start off we need to discuss dengue fever and have a quick overview over the seasons in Thailand because that’s where our </a:t>
            </a:r>
            <a:r>
              <a:rPr lang="en-US" err="1"/>
              <a:t>reseachr</a:t>
            </a:r>
            <a:r>
              <a:rPr lang="en-US"/>
              <a:t> question is at the intersection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5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err="1"/>
              <a:t>mosquito-transmitted</a:t>
            </a:r>
            <a:r>
              <a:rPr lang="de-DE" sz="2800"/>
              <a:t> </a:t>
            </a:r>
            <a:r>
              <a:rPr lang="de-DE" sz="2800" err="1"/>
              <a:t>virus</a:t>
            </a:r>
            <a:r>
              <a:rPr lang="de-DE" sz="2800"/>
              <a:t> and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leading</a:t>
            </a:r>
            <a:r>
              <a:rPr lang="de-DE" sz="2800"/>
              <a:t> </a:t>
            </a:r>
            <a:r>
              <a:rPr lang="de-DE" sz="2800" err="1"/>
              <a:t>cause</a:t>
            </a:r>
            <a:r>
              <a:rPr lang="de-DE" sz="2800"/>
              <a:t> 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arthropod</a:t>
            </a:r>
            <a:r>
              <a:rPr lang="de-DE" sz="2800"/>
              <a:t>-borne viral </a:t>
            </a:r>
            <a:r>
              <a:rPr lang="de-DE" sz="2800" err="1"/>
              <a:t>disease</a:t>
            </a:r>
            <a:r>
              <a:rPr lang="de-DE" sz="2800"/>
              <a:t> in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world</a:t>
            </a:r>
            <a:endParaRPr lang="de-DE" sz="2800"/>
          </a:p>
          <a:p>
            <a:pPr>
              <a:buFont typeface="Arial" panose="020B0604020202020204" pitchFamily="34" charset="0"/>
              <a:buChar char="•"/>
            </a:pPr>
            <a:endParaRPr lang="de-DE" sz="280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err="1"/>
              <a:t>primary</a:t>
            </a:r>
            <a:r>
              <a:rPr lang="de-DE" sz="2800"/>
              <a:t> </a:t>
            </a:r>
            <a:r>
              <a:rPr lang="de-DE" sz="2800" err="1"/>
              <a:t>vectors</a:t>
            </a:r>
            <a:r>
              <a:rPr lang="de-DE" sz="2800"/>
              <a:t> 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disease</a:t>
            </a:r>
            <a:r>
              <a:rPr lang="de-DE" sz="2800"/>
              <a:t> </a:t>
            </a:r>
            <a:r>
              <a:rPr lang="de-DE" sz="2800" err="1"/>
              <a:t>are</a:t>
            </a:r>
            <a:r>
              <a:rPr lang="de-DE" sz="2800"/>
              <a:t> </a:t>
            </a:r>
            <a:r>
              <a:rPr lang="de-DE" sz="2800" err="1"/>
              <a:t>female</a:t>
            </a:r>
            <a:r>
              <a:rPr lang="de-DE" sz="2800"/>
              <a:t> </a:t>
            </a:r>
            <a:r>
              <a:rPr lang="de-DE" sz="2800" err="1"/>
              <a:t>mosquitoes</a:t>
            </a:r>
            <a:r>
              <a:rPr lang="de-DE" sz="2800"/>
              <a:t> 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species</a:t>
            </a:r>
            <a:r>
              <a:rPr lang="de-DE" sz="2800"/>
              <a:t> </a:t>
            </a:r>
            <a:r>
              <a:rPr lang="de-DE" sz="2800" i="1" err="1"/>
              <a:t>Aedes</a:t>
            </a:r>
            <a:r>
              <a:rPr lang="de-DE" sz="2800" i="1"/>
              <a:t> </a:t>
            </a:r>
            <a:r>
              <a:rPr lang="de-DE" sz="2800" i="1" err="1"/>
              <a:t>aegypti</a:t>
            </a:r>
            <a:r>
              <a:rPr lang="de-DE" sz="2800"/>
              <a:t> and </a:t>
            </a:r>
            <a:r>
              <a:rPr lang="de-DE" sz="2800" i="1" err="1"/>
              <a:t>Aedes</a:t>
            </a:r>
            <a:r>
              <a:rPr lang="de-DE" sz="2800" i="1"/>
              <a:t> </a:t>
            </a:r>
            <a:r>
              <a:rPr lang="de-DE" sz="2800" i="1" err="1"/>
              <a:t>albopictus</a:t>
            </a:r>
            <a:r>
              <a:rPr lang="de-DE" sz="28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err="1"/>
              <a:t>aegypti</a:t>
            </a:r>
            <a:r>
              <a:rPr lang="de-DE" sz="2800"/>
              <a:t> → </a:t>
            </a:r>
            <a:r>
              <a:rPr lang="de-DE" sz="2800" err="1"/>
              <a:t>associated</a:t>
            </a:r>
            <a:r>
              <a:rPr lang="de-DE" sz="2800"/>
              <a:t> </a:t>
            </a:r>
            <a:r>
              <a:rPr lang="de-DE" sz="2800" err="1"/>
              <a:t>with</a:t>
            </a:r>
            <a:r>
              <a:rPr lang="de-DE" sz="2800"/>
              <a:t> </a:t>
            </a:r>
            <a:r>
              <a:rPr lang="de-DE" sz="2800" err="1"/>
              <a:t>most</a:t>
            </a:r>
            <a:r>
              <a:rPr lang="de-DE" sz="2800"/>
              <a:t> </a:t>
            </a:r>
            <a:r>
              <a:rPr lang="de-DE" sz="2800" err="1"/>
              <a:t>infections</a:t>
            </a:r>
            <a:endParaRPr lang="en-US" sz="2800">
              <a:solidFill>
                <a:schemeClr val="tx2"/>
              </a:solidFill>
              <a:latin typeface="Avenir Next" panose="020B0503020202020204" pitchFamily="34" charset="0"/>
              <a:ea typeface="+mn-lt"/>
              <a:cs typeface="+mn-lt"/>
            </a:endParaRPr>
          </a:p>
          <a:p>
            <a:endParaRPr lang="en-US" sz="2800">
              <a:solidFill>
                <a:schemeClr val="tx2"/>
              </a:solidFill>
              <a:latin typeface="Avenir Next" panose="020B0503020202020204" pitchFamily="34" charset="0"/>
              <a:ea typeface="+mn-lt"/>
              <a:cs typeface="+mn-lt"/>
            </a:endParaRPr>
          </a:p>
          <a:p>
            <a:r>
              <a:rPr lang="en-US" sz="2800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four serotypes (DENV 1-4) of </a:t>
            </a:r>
            <a:r>
              <a:rPr lang="en-GB" sz="2800" err="1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ssRNA</a:t>
            </a:r>
            <a:r>
              <a:rPr lang="en-US" sz="2800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 virus of the genus </a:t>
            </a:r>
            <a:r>
              <a:rPr lang="en-US" sz="2800" i="1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Flavivirus → </a:t>
            </a:r>
            <a:r>
              <a:rPr lang="en-US" sz="2800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infection of one serotype results in life-long immunity </a:t>
            </a:r>
          </a:p>
          <a:p>
            <a:endParaRPr lang="en-US" sz="2800">
              <a:solidFill>
                <a:schemeClr val="tx2"/>
              </a:solidFill>
              <a:latin typeface="Avenir Next" panose="020B0503020202020204" pitchFamily="34" charset="0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The infectious </a:t>
            </a:r>
            <a:r>
              <a:rPr lang="en-US" sz="2800" err="1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cirle</a:t>
            </a:r>
            <a:r>
              <a:rPr lang="en-US" sz="2800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 includes: </a:t>
            </a:r>
            <a:r>
              <a:rPr lang="de-DE" sz="4000" err="1"/>
              <a:t>mosquitos</a:t>
            </a:r>
            <a:r>
              <a:rPr lang="de-DE" sz="4000"/>
              <a:t> and non-human </a:t>
            </a:r>
            <a:r>
              <a:rPr lang="de-DE" sz="4000" err="1"/>
              <a:t>primate</a:t>
            </a:r>
            <a:endParaRPr lang="de-DE" sz="4000"/>
          </a:p>
          <a:p>
            <a:pPr>
              <a:buFont typeface="Arial" panose="020B0604020202020204" pitchFamily="34" charset="0"/>
              <a:buChar char="•"/>
            </a:pPr>
            <a:r>
              <a:rPr lang="de-DE" sz="4000" err="1"/>
              <a:t>mosquitos</a:t>
            </a:r>
            <a:r>
              <a:rPr lang="de-DE" sz="4000"/>
              <a:t> and </a:t>
            </a:r>
            <a:r>
              <a:rPr lang="de-DE" sz="4000" err="1"/>
              <a:t>humans</a:t>
            </a:r>
            <a:r>
              <a:rPr lang="de-DE" sz="4000"/>
              <a:t> → </a:t>
            </a:r>
            <a:r>
              <a:rPr lang="de-DE" sz="4000" err="1"/>
              <a:t>depends</a:t>
            </a:r>
            <a:r>
              <a:rPr lang="de-DE" sz="4000"/>
              <a:t> </a:t>
            </a:r>
            <a:r>
              <a:rPr lang="de-DE" sz="4000" err="1"/>
              <a:t>if</a:t>
            </a:r>
            <a:r>
              <a:rPr lang="de-DE" sz="4000"/>
              <a:t> human </a:t>
            </a:r>
            <a:r>
              <a:rPr lang="de-DE" sz="4000" err="1"/>
              <a:t>to</a:t>
            </a:r>
            <a:r>
              <a:rPr lang="de-DE" sz="4000"/>
              <a:t> </a:t>
            </a:r>
            <a:r>
              <a:rPr lang="de-DE" sz="4000" err="1"/>
              <a:t>mosquitos</a:t>
            </a:r>
            <a:r>
              <a:rPr lang="de-DE" sz="4000"/>
              <a:t> (viral </a:t>
            </a:r>
            <a:r>
              <a:rPr lang="de-DE" sz="4000" err="1"/>
              <a:t>load</a:t>
            </a:r>
            <a:r>
              <a:rPr lang="de-DE" sz="4000"/>
              <a:t>)</a:t>
            </a:r>
          </a:p>
          <a:p>
            <a:endParaRPr lang="en-US" sz="2800">
              <a:solidFill>
                <a:schemeClr val="tx2"/>
              </a:solidFill>
              <a:latin typeface="Avenir Next" panose="020B0503020202020204" pitchFamily="34" charset="0"/>
              <a:ea typeface="+mn-lt"/>
              <a:cs typeface="+mn-lt"/>
            </a:endParaRPr>
          </a:p>
          <a:p>
            <a:r>
              <a:rPr lang="en-US" sz="2800">
                <a:solidFill>
                  <a:schemeClr val="tx2"/>
                </a:solidFill>
                <a:latin typeface="Avenir Next" panose="020B0503020202020204" pitchFamily="34" charset="0"/>
              </a:rPr>
              <a:t>Very limited treatment options</a:t>
            </a:r>
          </a:p>
          <a:p>
            <a:endParaRPr lang="en-US" sz="2800">
              <a:solidFill>
                <a:schemeClr val="tx2"/>
              </a:solidFill>
              <a:latin typeface="Avenir Next" panose="020B0503020202020204" pitchFamily="34" charset="0"/>
              <a:ea typeface="+mn-lt"/>
              <a:cs typeface="+mn-lt"/>
            </a:endParaRPr>
          </a:p>
          <a:p>
            <a:r>
              <a:rPr lang="en-US" sz="2800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Apparent in tropical and sub-tropical regions: high hospitalizations and many deaths especially in children 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Approximately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3.9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billion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people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living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in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endemic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areas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- half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of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the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world's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population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 —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are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at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risk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of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dengue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every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 </a:t>
            </a:r>
            <a:r>
              <a:rPr lang="de-DE" b="0" i="0" err="1">
                <a:solidFill>
                  <a:srgbClr val="FFFFFF"/>
                </a:solidFill>
                <a:effectLst/>
                <a:latin typeface="OpenSans-SemiBold"/>
              </a:rPr>
              <a:t>day</a:t>
            </a:r>
            <a:r>
              <a:rPr lang="de-DE" b="0" i="0">
                <a:solidFill>
                  <a:srgbClr val="FFFFFF"/>
                </a:solidFill>
                <a:effectLst/>
                <a:latin typeface="OpenSans-SemiBold"/>
              </a:rPr>
              <a:t>.</a:t>
            </a:r>
            <a:r>
              <a:rPr lang="de-DE" b="0" i="0" baseline="30000">
                <a:solidFill>
                  <a:srgbClr val="FFFFFF"/>
                </a:solidFill>
                <a:effectLst/>
                <a:latin typeface="OpenSans-SemiBold"/>
              </a:rPr>
              <a:t> </a:t>
            </a:r>
            <a:endParaRPr lang="de-DE" b="0" i="0" baseline="30000">
              <a:solidFill>
                <a:srgbClr val="FFFFFF"/>
              </a:solidFill>
              <a:effectLst/>
              <a:latin typeface="OpenSans-Regular"/>
            </a:endParaRPr>
          </a:p>
          <a:p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The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number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of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cases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reportetd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from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the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WHO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increased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over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10-fold in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the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last 2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decades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from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505 430 in 2000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to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over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2.4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million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in 2010 and 5.2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mil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 in 2019 </a:t>
            </a:r>
          </a:p>
          <a:p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Thailand </a:t>
            </a:r>
            <a:r>
              <a:rPr lang="de-DE" b="0" i="0" err="1">
                <a:solidFill>
                  <a:srgbClr val="202124"/>
                </a:solidFill>
                <a:effectLst/>
                <a:latin typeface="Google Sans"/>
              </a:rPr>
              <a:t>is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de-DE" b="0" i="0">
                <a:solidFill>
                  <a:srgbClr val="040C28"/>
                </a:solidFill>
                <a:effectLst/>
                <a:latin typeface="Google Sans"/>
              </a:rPr>
              <a:t>in </a:t>
            </a:r>
            <a:r>
              <a:rPr lang="de-DE" b="0" i="0" err="1">
                <a:solidFill>
                  <a:srgbClr val="040C28"/>
                </a:solidFill>
                <a:effectLst/>
                <a:latin typeface="Google Sans"/>
              </a:rPr>
              <a:t>the</a:t>
            </a:r>
            <a:r>
              <a:rPr lang="de-DE" b="0" i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040C28"/>
                </a:solidFill>
                <a:effectLst/>
                <a:latin typeface="Google Sans"/>
              </a:rPr>
              <a:t>heart</a:t>
            </a:r>
            <a:r>
              <a:rPr lang="de-DE" b="0" i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040C28"/>
                </a:solidFill>
                <a:effectLst/>
                <a:latin typeface="Google Sans"/>
              </a:rPr>
              <a:t>of</a:t>
            </a:r>
            <a:r>
              <a:rPr lang="de-DE" b="0" i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de-DE" b="0" i="0" err="1">
                <a:solidFill>
                  <a:srgbClr val="040C28"/>
                </a:solidFill>
                <a:effectLst/>
                <a:latin typeface="Google Sans"/>
              </a:rPr>
              <a:t>Southeast</a:t>
            </a:r>
            <a:r>
              <a:rPr lang="de-DE" b="0" i="0">
                <a:solidFill>
                  <a:srgbClr val="040C28"/>
                </a:solidFill>
                <a:effectLst/>
                <a:latin typeface="Google Sans"/>
              </a:rPr>
              <a:t> Asia</a:t>
            </a:r>
            <a:r>
              <a:rPr lang="de-DE" b="0" i="0">
                <a:solidFill>
                  <a:srgbClr val="202124"/>
                </a:solidFill>
                <a:effectLst/>
                <a:latin typeface="Google Sans"/>
              </a:rPr>
              <a:t>. </a:t>
            </a:r>
          </a:p>
          <a:p>
            <a:endParaRPr lang="de-DE" b="0" i="0">
              <a:solidFill>
                <a:srgbClr val="202124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tx2"/>
                </a:solidFill>
                <a:latin typeface="Avenir Next" panose="020B0503020202020204" pitchFamily="34" charset="0"/>
                <a:ea typeface="+mn-lt"/>
                <a:cs typeface="+mn-lt"/>
              </a:rPr>
              <a:t>Apparent in tropical and sub-tropical regions: high hospitalizations and many deaths especially in children 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Avenir Next"/>
              </a:rPr>
              <a:t>Monsoon is main driver of seasonal weather changes</a:t>
            </a:r>
          </a:p>
          <a:p>
            <a:endParaRPr lang="en-US" sz="1200">
              <a:latin typeface="Avenir Next"/>
            </a:endParaRPr>
          </a:p>
          <a:p>
            <a:r>
              <a:rPr lang="en-US" sz="1200">
                <a:latin typeface="Avenir Next"/>
              </a:rPr>
              <a:t>Hospitalization rises during monsoon period , decreases months later</a:t>
            </a:r>
          </a:p>
          <a:p>
            <a:endParaRPr lang="en-US" sz="1200">
              <a:latin typeface="Avenir Next"/>
            </a:endParaRPr>
          </a:p>
          <a:p>
            <a:r>
              <a:rPr lang="en-US" sz="1200">
                <a:latin typeface="Avenir Next"/>
              </a:rPr>
              <a:t>During the monsoon seasons: rise in rainfall </a:t>
            </a:r>
          </a:p>
          <a:p>
            <a:endParaRPr lang="en-US" sz="1200">
              <a:latin typeface="Avenir Next"/>
            </a:endParaRPr>
          </a:p>
          <a:p>
            <a:r>
              <a:rPr lang="en-US" sz="1200">
                <a:latin typeface="Avenir Next"/>
              </a:rPr>
              <a:t>Pre-monsoon seasons: higher temperature </a:t>
            </a:r>
          </a:p>
          <a:p>
            <a:endParaRPr lang="en-US" sz="1200">
              <a:latin typeface="Avenir N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err="1">
                <a:solidFill>
                  <a:srgbClr val="333333"/>
                </a:solidFill>
                <a:latin typeface="Times New Roman"/>
                <a:cs typeface="Times New Roman"/>
              </a:rPr>
              <a:t>Singhrattna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, N., B. </a:t>
            </a:r>
            <a:r>
              <a:rPr lang="de-DE" sz="1200" err="1">
                <a:solidFill>
                  <a:srgbClr val="333333"/>
                </a:solidFill>
                <a:latin typeface="Times New Roman"/>
                <a:cs typeface="Times New Roman"/>
              </a:rPr>
              <a:t>Rajagopalan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, K. K. Kumar, and M. Clark, 2005: </a:t>
            </a:r>
            <a:r>
              <a:rPr lang="de-DE" sz="1200" err="1">
                <a:solidFill>
                  <a:srgbClr val="333333"/>
                </a:solidFill>
                <a:latin typeface="Times New Roman"/>
                <a:cs typeface="Times New Roman"/>
              </a:rPr>
              <a:t>Interannual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 and </a:t>
            </a:r>
            <a:r>
              <a:rPr lang="de-DE" sz="1200" err="1">
                <a:solidFill>
                  <a:srgbClr val="333333"/>
                </a:solidFill>
                <a:latin typeface="Times New Roman"/>
                <a:cs typeface="Times New Roman"/>
              </a:rPr>
              <a:t>Interdecadal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de-DE" sz="1200" err="1">
                <a:solidFill>
                  <a:srgbClr val="333333"/>
                </a:solidFill>
                <a:latin typeface="Times New Roman"/>
                <a:cs typeface="Times New Roman"/>
              </a:rPr>
              <a:t>Variability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de-DE" sz="1200" err="1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 Thailand Summer </a:t>
            </a:r>
            <a:r>
              <a:rPr lang="de-DE" sz="1200" err="1">
                <a:solidFill>
                  <a:srgbClr val="333333"/>
                </a:solidFill>
                <a:latin typeface="Times New Roman"/>
                <a:cs typeface="Times New Roman"/>
              </a:rPr>
              <a:t>Monsoon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 Season. </a:t>
            </a:r>
            <a:r>
              <a:rPr lang="de-DE" sz="1200" i="1">
                <a:solidFill>
                  <a:srgbClr val="333333"/>
                </a:solidFill>
                <a:latin typeface="Times New Roman"/>
                <a:cs typeface="Times New Roman"/>
              </a:rPr>
              <a:t>J. Climate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,  </a:t>
            </a:r>
            <a:r>
              <a:rPr lang="de-DE" sz="1200" b="1">
                <a:solidFill>
                  <a:srgbClr val="333333"/>
                </a:solidFill>
                <a:latin typeface="Times New Roman"/>
                <a:cs typeface="Times New Roman"/>
              </a:rPr>
              <a:t>18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, 1697–1708, </a:t>
            </a:r>
            <a:r>
              <a:rPr lang="de-DE" sz="1200">
                <a:latin typeface="Times New Roman"/>
                <a:cs typeface="Times New Roman"/>
                <a:hlinkClick r:id="rId3"/>
              </a:rPr>
              <a:t>https://doi.org/10.1175/JCLI3364.1</a:t>
            </a:r>
            <a:r>
              <a:rPr lang="de-DE" sz="120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de-DE" sz="12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Post- monsoon : </a:t>
            </a:r>
            <a:r>
              <a:rPr lang="en-US" err="1"/>
              <a:t>nov</a:t>
            </a:r>
            <a:r>
              <a:rPr lang="en-US"/>
              <a:t>-mid may: </a:t>
            </a:r>
          </a:p>
          <a:p>
            <a:r>
              <a:rPr lang="en-US"/>
              <a:t>North east monsoon -&gt; cool seasons with less </a:t>
            </a:r>
            <a:r>
              <a:rPr lang="en-US" err="1"/>
              <a:t>peripitation</a:t>
            </a:r>
            <a:r>
              <a:rPr lang="en-US"/>
              <a:t> and lower temperatures </a:t>
            </a:r>
          </a:p>
          <a:p>
            <a:endParaRPr lang="en-US"/>
          </a:p>
          <a:p>
            <a:r>
              <a:rPr lang="en-US"/>
              <a:t>Pre-monsoon: mid mar – mid may </a:t>
            </a:r>
          </a:p>
          <a:p>
            <a:r>
              <a:rPr lang="en-US"/>
              <a:t>Hot season</a:t>
            </a:r>
          </a:p>
          <a:p>
            <a:r>
              <a:rPr lang="en-US"/>
              <a:t>switch between the different monsoons</a:t>
            </a:r>
          </a:p>
          <a:p>
            <a:r>
              <a:rPr lang="en-US"/>
              <a:t>Temperatures are the highest and </a:t>
            </a:r>
            <a:r>
              <a:rPr lang="en-US" err="1"/>
              <a:t>pericpitaion</a:t>
            </a:r>
            <a:r>
              <a:rPr lang="en-US"/>
              <a:t> increases </a:t>
            </a:r>
          </a:p>
          <a:p>
            <a:endParaRPr lang="en-US"/>
          </a:p>
          <a:p>
            <a:r>
              <a:rPr lang="en-US"/>
              <a:t>Monsoon: south-west-monsoon</a:t>
            </a:r>
          </a:p>
          <a:p>
            <a:r>
              <a:rPr lang="en-US"/>
              <a:t>Wet season </a:t>
            </a:r>
          </a:p>
          <a:p>
            <a:r>
              <a:rPr lang="en-US"/>
              <a:t>Highest rainfall </a:t>
            </a:r>
          </a:p>
          <a:p>
            <a:endParaRPr lang="en-US"/>
          </a:p>
          <a:p>
            <a:r>
              <a:rPr lang="en-US"/>
              <a:t>-&gt; connection to dengue fever: mosquitos and especially the  </a:t>
            </a:r>
            <a:r>
              <a:rPr lang="en-US" err="1"/>
              <a:t>larves</a:t>
            </a:r>
            <a:r>
              <a:rPr lang="en-US"/>
              <a:t> cycle has an influence on the incidents cases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Definition: 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much</a:t>
            </a:r>
            <a:r>
              <a:rPr lang="de-DE"/>
              <a:t> </a:t>
            </a:r>
            <a:r>
              <a:rPr lang="de-DE" err="1"/>
              <a:t>water</a:t>
            </a:r>
            <a:r>
              <a:rPr lang="de-DE"/>
              <a:t> </a:t>
            </a:r>
            <a:r>
              <a:rPr lang="de-DE" err="1"/>
              <a:t>vapor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air</a:t>
            </a:r>
            <a:r>
              <a:rPr lang="de-DE"/>
              <a:t> </a:t>
            </a:r>
            <a:r>
              <a:rPr lang="de-DE" err="1"/>
              <a:t>meassured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a </a:t>
            </a:r>
            <a:r>
              <a:rPr lang="de-DE" err="1"/>
              <a:t>percentage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maximum </a:t>
            </a:r>
            <a:r>
              <a:rPr lang="de-DE" err="1"/>
              <a:t>amount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water</a:t>
            </a:r>
            <a:r>
              <a:rPr lang="de-DE"/>
              <a:t> </a:t>
            </a:r>
            <a:r>
              <a:rPr lang="de-DE" err="1"/>
              <a:t>vapor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present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air</a:t>
            </a:r>
            <a:endParaRPr lang="de-DE"/>
          </a:p>
          <a:p>
            <a:pPr marL="171450" indent="-171450">
              <a:buFont typeface="Wingdings" pitchFamily="2" charset="2"/>
              <a:buChar char="à"/>
            </a:pPr>
            <a:r>
              <a:rPr lang="de-DE">
                <a:sym typeface="Wingdings" pitchFamily="2" charset="2"/>
              </a:rPr>
              <a:t>Max </a:t>
            </a:r>
            <a:r>
              <a:rPr lang="de-DE" err="1">
                <a:sym typeface="Wingdings" pitchFamily="2" charset="2"/>
              </a:rPr>
              <a:t>amount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of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water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air</a:t>
            </a:r>
            <a:r>
              <a:rPr lang="de-DE">
                <a:sym typeface="Wingdings" pitchFamily="2" charset="2"/>
              </a:rPr>
              <a:t> van </a:t>
            </a:r>
            <a:r>
              <a:rPr lang="de-DE" err="1">
                <a:sym typeface="Wingdings" pitchFamily="2" charset="2"/>
              </a:rPr>
              <a:t>contain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dependent</a:t>
            </a:r>
            <a:r>
              <a:rPr lang="de-DE">
                <a:sym typeface="Wingdings" pitchFamily="2" charset="2"/>
              </a:rPr>
              <a:t> on </a:t>
            </a:r>
            <a:r>
              <a:rPr lang="de-DE" err="1">
                <a:sym typeface="Wingdings" pitchFamily="2" charset="2"/>
              </a:rPr>
              <a:t>temperature</a:t>
            </a:r>
            <a:endParaRPr lang="de-DE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endParaRPr lang="de-DE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endParaRPr lang="de-DE">
              <a:sym typeface="Wingdings" pitchFamily="2" charset="2"/>
            </a:endParaRPr>
          </a:p>
          <a:p>
            <a:pPr marL="171450" indent="-171450">
              <a:buFont typeface="Symbol" pitchFamily="2" charset="2"/>
              <a:buChar char="-"/>
            </a:pPr>
            <a:r>
              <a:rPr lang="de-DE">
                <a:sym typeface="Wingdings" pitchFamily="2" charset="2"/>
              </a:rPr>
              <a:t>The </a:t>
            </a:r>
            <a:r>
              <a:rPr lang="de-DE" err="1">
                <a:sym typeface="Wingdings" pitchFamily="2" charset="2"/>
              </a:rPr>
              <a:t>higher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the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temperature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the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higher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the</a:t>
            </a:r>
            <a:r>
              <a:rPr lang="de-DE">
                <a:sym typeface="Wingdings" pitchFamily="2" charset="2"/>
              </a:rPr>
              <a:t> maximum </a:t>
            </a:r>
            <a:r>
              <a:rPr lang="de-DE" err="1">
                <a:sym typeface="Wingdings" pitchFamily="2" charset="2"/>
              </a:rPr>
              <a:t>amount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of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water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vapor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that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can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be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contained</a:t>
            </a:r>
            <a:endParaRPr lang="de-DE">
              <a:sym typeface="Wingdings" pitchFamily="2" charset="2"/>
            </a:endParaRPr>
          </a:p>
          <a:p>
            <a:pPr marL="171450" indent="-171450">
              <a:buFont typeface="Symbol" pitchFamily="2" charset="2"/>
              <a:buChar char="-"/>
            </a:pPr>
            <a:r>
              <a:rPr lang="de-DE">
                <a:sym typeface="Wingdings" pitchFamily="2" charset="2"/>
              </a:rPr>
              <a:t>The same </a:t>
            </a:r>
            <a:r>
              <a:rPr lang="de-DE" err="1">
                <a:sym typeface="Wingdings" pitchFamily="2" charset="2"/>
              </a:rPr>
              <a:t>amount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of</a:t>
            </a:r>
            <a:r>
              <a:rPr lang="de-DE">
                <a:sym typeface="Wingdings" pitchFamily="2" charset="2"/>
              </a:rPr>
              <a:t> absolute </a:t>
            </a:r>
            <a:r>
              <a:rPr lang="de-DE" err="1">
                <a:sym typeface="Wingdings" pitchFamily="2" charset="2"/>
              </a:rPr>
              <a:t>humidity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shows</a:t>
            </a:r>
            <a:r>
              <a:rPr lang="de-DE">
                <a:sym typeface="Wingdings" pitchFamily="2" charset="2"/>
              </a:rPr>
              <a:t> different </a:t>
            </a:r>
            <a:r>
              <a:rPr lang="de-DE" err="1">
                <a:sym typeface="Wingdings" pitchFamily="2" charset="2"/>
              </a:rPr>
              <a:t>values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of</a:t>
            </a:r>
            <a:r>
              <a:rPr lang="de-DE">
                <a:sym typeface="Wingdings" pitchFamily="2" charset="2"/>
              </a:rPr>
              <a:t> relative </a:t>
            </a:r>
            <a:r>
              <a:rPr lang="de-DE" err="1">
                <a:sym typeface="Wingdings" pitchFamily="2" charset="2"/>
              </a:rPr>
              <a:t>humidity</a:t>
            </a:r>
            <a:r>
              <a:rPr lang="de-DE">
                <a:sym typeface="Wingdings" pitchFamily="2" charset="2"/>
              </a:rPr>
              <a:t> at different </a:t>
            </a:r>
            <a:r>
              <a:rPr lang="de-DE" err="1">
                <a:sym typeface="Wingdings" pitchFamily="2" charset="2"/>
              </a:rPr>
              <a:t>temperatures</a:t>
            </a:r>
            <a:endParaRPr lang="de-DE">
              <a:sym typeface="Wingdings" pitchFamily="2" charset="2"/>
            </a:endParaRPr>
          </a:p>
          <a:p>
            <a:pPr marL="171450" indent="-171450">
              <a:buFont typeface="Symbol" pitchFamily="2" charset="2"/>
              <a:buChar char="-"/>
            </a:pPr>
            <a:endParaRPr lang="de-DE">
              <a:sym typeface="Wingdings" pitchFamily="2" charset="2"/>
            </a:endParaRPr>
          </a:p>
          <a:p>
            <a:pPr marL="171450" indent="-171450">
              <a:buFont typeface="Symbol" pitchFamily="2" charset="2"/>
              <a:buChar char="-"/>
            </a:pPr>
            <a:r>
              <a:rPr lang="de-DE" err="1">
                <a:sym typeface="Wingdings" pitchFamily="2" charset="2"/>
              </a:rPr>
              <a:t>Oversaturation</a:t>
            </a:r>
            <a:r>
              <a:rPr lang="de-DE">
                <a:sym typeface="Wingdings" pitchFamily="2" charset="2"/>
              </a:rPr>
              <a:t>: </a:t>
            </a:r>
            <a:r>
              <a:rPr lang="de-DE" err="1">
                <a:sym typeface="Wingdings" pitchFamily="2" charset="2"/>
              </a:rPr>
              <a:t>more</a:t>
            </a:r>
            <a:r>
              <a:rPr lang="de-DE">
                <a:sym typeface="Wingdings" pitchFamily="2" charset="2"/>
              </a:rPr>
              <a:t> relative </a:t>
            </a:r>
            <a:r>
              <a:rPr lang="de-DE" err="1">
                <a:sym typeface="Wingdings" pitchFamily="2" charset="2"/>
              </a:rPr>
              <a:t>humidity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than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amount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of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vapor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that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can</a:t>
            </a:r>
            <a:r>
              <a:rPr lang="de-DE">
                <a:sym typeface="Wingdings" pitchFamily="2" charset="2"/>
              </a:rPr>
              <a:t> bei </a:t>
            </a:r>
            <a:r>
              <a:rPr lang="de-DE" err="1">
                <a:sym typeface="Wingdings" pitchFamily="2" charset="2"/>
              </a:rPr>
              <a:t>containes</a:t>
            </a:r>
            <a:r>
              <a:rPr lang="de-DE">
                <a:sym typeface="Wingdings" pitchFamily="2" charset="2"/>
              </a:rPr>
              <a:t> in </a:t>
            </a:r>
            <a:r>
              <a:rPr lang="de-DE" err="1">
                <a:sym typeface="Wingdings" pitchFamily="2" charset="2"/>
              </a:rPr>
              <a:t>the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air</a:t>
            </a:r>
            <a:r>
              <a:rPr lang="de-DE">
                <a:sym typeface="Wingdings" pitchFamily="2" charset="2"/>
              </a:rPr>
              <a:t> at </a:t>
            </a:r>
            <a:r>
              <a:rPr lang="de-DE" err="1">
                <a:sym typeface="Wingdings" pitchFamily="2" charset="2"/>
              </a:rPr>
              <a:t>the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given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temperature</a:t>
            </a:r>
            <a:r>
              <a:rPr lang="de-DE">
                <a:sym typeface="Wingdings" pitchFamily="2" charset="2"/>
              </a:rPr>
              <a:t>  rain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Connection </a:t>
            </a:r>
            <a:r>
              <a:rPr lang="de-DE" err="1"/>
              <a:t>of</a:t>
            </a:r>
            <a:r>
              <a:rPr lang="de-DE"/>
              <a:t> relative </a:t>
            </a:r>
            <a:r>
              <a:rPr lang="de-DE" err="1"/>
              <a:t>humidity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dengue</a:t>
            </a:r>
            <a:r>
              <a:rPr lang="de-DE"/>
              <a:t> </a:t>
            </a:r>
            <a:r>
              <a:rPr lang="de-DE" err="1"/>
              <a:t>cases</a:t>
            </a:r>
            <a:r>
              <a:rPr lang="de-DE"/>
              <a:t>: </a:t>
            </a:r>
          </a:p>
          <a:p>
            <a:pPr marL="171450" indent="-171450">
              <a:buFontTx/>
              <a:buChar char="-"/>
            </a:pPr>
            <a:r>
              <a:rPr lang="de-DE"/>
              <a:t>Graphs </a:t>
            </a:r>
            <a:r>
              <a:rPr lang="de-DE" err="1"/>
              <a:t>show</a:t>
            </a:r>
            <a:r>
              <a:rPr lang="de-DE"/>
              <a:t> </a:t>
            </a:r>
            <a:r>
              <a:rPr lang="de-DE" err="1"/>
              <a:t>max</a:t>
            </a:r>
            <a:r>
              <a:rPr lang="de-DE"/>
              <a:t> and min </a:t>
            </a:r>
            <a:r>
              <a:rPr lang="de-DE" err="1"/>
              <a:t>humidity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1992 and 2000 in </a:t>
            </a:r>
            <a:r>
              <a:rPr lang="de-DE" err="1"/>
              <a:t>northeast</a:t>
            </a:r>
            <a:r>
              <a:rPr lang="de-DE"/>
              <a:t>, </a:t>
            </a:r>
            <a:r>
              <a:rPr lang="de-DE" err="1"/>
              <a:t>south-canter</a:t>
            </a:r>
            <a:r>
              <a:rPr lang="de-DE"/>
              <a:t> and </a:t>
            </a:r>
            <a:r>
              <a:rPr lang="de-DE" err="1"/>
              <a:t>south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T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 err="1"/>
              <a:t>Periodicity</a:t>
            </a:r>
            <a:r>
              <a:rPr lang="de-DE"/>
              <a:t>/ multiple </a:t>
            </a:r>
            <a:r>
              <a:rPr lang="de-DE" err="1"/>
              <a:t>peaks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dengue</a:t>
            </a:r>
            <a:r>
              <a:rPr lang="de-DE"/>
              <a:t> </a:t>
            </a:r>
            <a:r>
              <a:rPr lang="de-DE" err="1"/>
              <a:t>cases</a:t>
            </a:r>
            <a:r>
              <a:rPr lang="de-DE"/>
              <a:t>, </a:t>
            </a:r>
            <a:r>
              <a:rPr lang="de-DE" err="1"/>
              <a:t>humidity</a:t>
            </a:r>
            <a:endParaRPr lang="de-DE"/>
          </a:p>
          <a:p>
            <a:pPr marL="171450" indent="-171450">
              <a:buFontTx/>
              <a:buChar char="-"/>
            </a:pPr>
            <a:r>
              <a:rPr lang="de-DE" err="1"/>
              <a:t>Geographical</a:t>
            </a:r>
            <a:r>
              <a:rPr lang="de-DE"/>
              <a:t> </a:t>
            </a:r>
            <a:r>
              <a:rPr lang="de-DE" err="1"/>
              <a:t>differences</a:t>
            </a:r>
            <a:r>
              <a:rPr lang="de-DE"/>
              <a:t> in </a:t>
            </a:r>
            <a:r>
              <a:rPr lang="de-DE" err="1"/>
              <a:t>hights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peaks</a:t>
            </a:r>
            <a:endParaRPr lang="de-DE"/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Complex</a:t>
            </a:r>
            <a:r>
              <a:rPr lang="de-DE"/>
              <a:t> </a:t>
            </a:r>
            <a:r>
              <a:rPr lang="de-DE" err="1"/>
              <a:t>relationships</a:t>
            </a:r>
            <a:r>
              <a:rPr lang="de-DE"/>
              <a:t> </a:t>
            </a:r>
            <a:r>
              <a:rPr lang="de-DE" err="1"/>
              <a:t>between</a:t>
            </a:r>
            <a:r>
              <a:rPr lang="de-DE"/>
              <a:t> different </a:t>
            </a:r>
            <a:r>
              <a:rPr lang="de-DE" err="1"/>
              <a:t>factors</a:t>
            </a:r>
            <a:r>
              <a:rPr lang="de-DE"/>
              <a:t> (not a </a:t>
            </a:r>
            <a:r>
              <a:rPr lang="de-DE" err="1"/>
              <a:t>petri</a:t>
            </a:r>
            <a:r>
              <a:rPr lang="de-DE"/>
              <a:t> </a:t>
            </a:r>
            <a:r>
              <a:rPr lang="de-DE" err="1"/>
              <a:t>dish</a:t>
            </a:r>
            <a:r>
              <a:rPr lang="de-DE"/>
              <a:t>, </a:t>
            </a:r>
            <a:r>
              <a:rPr lang="de-DE" err="1"/>
              <a:t>controlled</a:t>
            </a:r>
            <a:r>
              <a:rPr lang="de-DE"/>
              <a:t> </a:t>
            </a:r>
            <a:r>
              <a:rPr lang="de-DE" err="1"/>
              <a:t>environment</a:t>
            </a:r>
            <a:r>
              <a:rPr lang="de-DE"/>
              <a:t>)</a:t>
            </a:r>
          </a:p>
          <a:p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Larger </a:t>
            </a:r>
            <a:r>
              <a:rPr lang="de-DE" err="1"/>
              <a:t>population</a:t>
            </a:r>
            <a:r>
              <a:rPr lang="de-DE"/>
              <a:t> </a:t>
            </a:r>
            <a:r>
              <a:rPr lang="de-DE">
                <a:sym typeface="Wingdings" pitchFamily="2" charset="2"/>
              </a:rPr>
              <a:t> </a:t>
            </a:r>
            <a:r>
              <a:rPr lang="de-DE" err="1">
                <a:sym typeface="Wingdings" pitchFamily="2" charset="2"/>
              </a:rPr>
              <a:t>more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blood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mosquitos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can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feed</a:t>
            </a:r>
            <a:r>
              <a:rPr lang="de-DE">
                <a:sym typeface="Wingdings" pitchFamily="2" charset="2"/>
              </a:rPr>
              <a:t> on </a:t>
            </a:r>
          </a:p>
          <a:p>
            <a:pPr marL="171450" indent="-171450">
              <a:buFontTx/>
              <a:buChar char="-"/>
            </a:pPr>
            <a:r>
              <a:rPr lang="de-DE" err="1">
                <a:sym typeface="Wingdings" pitchFamily="2" charset="2"/>
              </a:rPr>
              <a:t>Strongly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connectes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provinces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ahow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higher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correlation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of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dengue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cases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than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weaker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connected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provinces</a:t>
            </a:r>
            <a:endParaRPr lang="de-DE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>
                <a:sym typeface="Wingdings" pitchFamily="2" charset="2"/>
              </a:rPr>
              <a:t>Different </a:t>
            </a:r>
            <a:r>
              <a:rPr lang="de-DE" err="1">
                <a:sym typeface="Wingdings" pitchFamily="2" charset="2"/>
              </a:rPr>
              <a:t>characteristics</a:t>
            </a:r>
            <a:r>
              <a:rPr lang="de-DE">
                <a:sym typeface="Wingdings" pitchFamily="2" charset="2"/>
              </a:rPr>
              <a:t> and </a:t>
            </a:r>
            <a:r>
              <a:rPr lang="de-DE" err="1">
                <a:sym typeface="Wingdings" pitchFamily="2" charset="2"/>
              </a:rPr>
              <a:t>overall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very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difficult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to</a:t>
            </a:r>
            <a:r>
              <a:rPr lang="de-DE">
                <a:sym typeface="Wingdings" pitchFamily="2" charset="2"/>
              </a:rPr>
              <a:t> </a:t>
            </a:r>
            <a:r>
              <a:rPr lang="de-DE" err="1">
                <a:sym typeface="Wingdings" pitchFamily="2" charset="2"/>
              </a:rPr>
              <a:t>analyse</a:t>
            </a:r>
            <a:endParaRPr lang="de-DE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de-DE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025-09A0-674D-AF1F-CED0568F1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gradFill flip="none" rotWithShape="1">
          <a:gsLst>
            <a:gs pos="3000">
              <a:schemeClr val="accent1"/>
            </a:gs>
            <a:gs pos="59000">
              <a:srgbClr val="5B2DB7"/>
            </a:gs>
            <a:gs pos="72000">
              <a:schemeClr val="accent3">
                <a:lumMod val="75000"/>
              </a:schemeClr>
            </a:gs>
            <a:gs pos="22000">
              <a:schemeClr val="accent2">
                <a:lumMod val="75000"/>
              </a:schemeClr>
            </a:gs>
            <a:gs pos="100000">
              <a:schemeClr val="accent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8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77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1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59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66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05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7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0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3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4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F1E00-E176-8249-B391-C8413B976455}" type="datetimeFigureOut">
              <a:rPr lang="de-DE" smtClean="0"/>
              <a:t>17.07.23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Project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E2A0-C260-6949-A964-3E385BD33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7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0.jpe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nationalgeographic.org/resource/monsoon/" TargetMode="External"/><Relationship Id="rId3" Type="http://schemas.openxmlformats.org/officeDocument/2006/relationships/hyperlink" Target="https://doi.org/10.1186/1471-2458-14-1078" TargetMode="External"/><Relationship Id="rId7" Type="http://schemas.openxmlformats.org/officeDocument/2006/relationships/hyperlink" Target="https://www.thaizer.com/the-effects-of-the-monsoon-on-thailands-weather/" TargetMode="External"/><Relationship Id="rId2" Type="http://schemas.openxmlformats.org/officeDocument/2006/relationships/hyperlink" Target="https://stacks.cdc.gov/view/cdc/189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aisala.com/en/expert-article/relative-humidity-how-is-it-defined-and-calculated" TargetMode="External"/><Relationship Id="rId5" Type="http://schemas.openxmlformats.org/officeDocument/2006/relationships/hyperlink" Target="https://science.howstuffworks.com/nature/climate-weather/atmospheric/question651.htm" TargetMode="External"/><Relationship Id="rId10" Type="http://schemas.openxmlformats.org/officeDocument/2006/relationships/hyperlink" Target="https://www.ncbi.nlm.nih.gov/books/NBK430732/" TargetMode="External"/><Relationship Id="rId4" Type="http://schemas.openxmlformats.org/officeDocument/2006/relationships/hyperlink" Target="https://doi.org/10.1007/s00468-010-0528-4" TargetMode="External"/><Relationship Id="rId9" Type="http://schemas.openxmlformats.org/officeDocument/2006/relationships/hyperlink" Target="https://scijinks.gov/what-is-a-monsoon/#:~:text=A%20monsoon%20is%20caused%20by,blow%20from%20cold%20to%20war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5269ECCF-C848-CEFF-B414-C380839E9C49}"/>
              </a:ext>
            </a:extLst>
          </p:cNvPr>
          <p:cNvSpPr/>
          <p:nvPr/>
        </p:nvSpPr>
        <p:spPr>
          <a:xfrm>
            <a:off x="4437822" y="-1423110"/>
            <a:ext cx="4800599" cy="5972987"/>
          </a:xfrm>
          <a:prstGeom prst="round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3000">
                <a:schemeClr val="accent1"/>
              </a:gs>
              <a:gs pos="45000">
                <a:srgbClr val="5B2DB7"/>
              </a:gs>
              <a:gs pos="69000">
                <a:schemeClr val="accent3">
                  <a:lumMod val="75000"/>
                </a:schemeClr>
              </a:gs>
              <a:gs pos="22000">
                <a:schemeClr val="accent2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6AF396B1-EC72-4DEA-E42E-0F6ED1D0C777}"/>
              </a:ext>
            </a:extLst>
          </p:cNvPr>
          <p:cNvSpPr/>
          <p:nvPr/>
        </p:nvSpPr>
        <p:spPr>
          <a:xfrm>
            <a:off x="-134178" y="2315810"/>
            <a:ext cx="4572000" cy="5825299"/>
          </a:xfrm>
          <a:prstGeom prst="round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3000">
                <a:schemeClr val="accent1"/>
              </a:gs>
              <a:gs pos="45000">
                <a:srgbClr val="5B2DB7"/>
              </a:gs>
              <a:gs pos="69000">
                <a:schemeClr val="accent3">
                  <a:lumMod val="75000"/>
                </a:schemeClr>
              </a:gs>
              <a:gs pos="22000">
                <a:schemeClr val="accent2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H">
              <a:solidFill>
                <a:schemeClr val="bg2">
                  <a:lumMod val="90000"/>
                </a:schemeClr>
              </a:solidFill>
              <a:latin typeface="Avenir Next" panose="020B050302020202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5083D8B-94B5-ED35-8380-C5AE4C4A2E38}"/>
              </a:ext>
            </a:extLst>
          </p:cNvPr>
          <p:cNvSpPr txBox="1"/>
          <p:nvPr/>
        </p:nvSpPr>
        <p:spPr>
          <a:xfrm>
            <a:off x="4572000" y="2705725"/>
            <a:ext cx="453224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8800" err="1">
                <a:solidFill>
                  <a:schemeClr val="bg2">
                    <a:lumMod val="90000"/>
                  </a:schemeClr>
                </a:solidFill>
                <a:latin typeface="STHupo"/>
                <a:ea typeface="STHupo"/>
              </a:rPr>
              <a:t>Proposal</a:t>
            </a:r>
            <a:endParaRPr lang="de-DE" sz="8800">
              <a:solidFill>
                <a:schemeClr val="bg2">
                  <a:lumMod val="90000"/>
                </a:schemeClr>
              </a:soli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FEE22A-3C5F-2B85-9FED-6ECECF10CC14}"/>
              </a:ext>
            </a:extLst>
          </p:cNvPr>
          <p:cNvSpPr txBox="1"/>
          <p:nvPr/>
        </p:nvSpPr>
        <p:spPr>
          <a:xfrm>
            <a:off x="274320" y="1351508"/>
            <a:ext cx="395577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8800">
                <a:solidFill>
                  <a:schemeClr val="bg2">
                    <a:lumMod val="90000"/>
                  </a:schemeClr>
                </a:solidFill>
                <a:latin typeface="STHupo"/>
                <a:ea typeface="STHupo"/>
              </a:rPr>
              <a:t> Project</a:t>
            </a:r>
            <a:endParaRPr lang="de-DE" sz="8800">
              <a:solidFill>
                <a:schemeClr val="bg2">
                  <a:lumMod val="90000"/>
                </a:schemeClr>
              </a:soli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F5B75-E526-46D4-F68A-D332C51DDD01}"/>
              </a:ext>
            </a:extLst>
          </p:cNvPr>
          <p:cNvSpPr txBox="1"/>
          <p:nvPr/>
        </p:nvSpPr>
        <p:spPr>
          <a:xfrm>
            <a:off x="4638592" y="397401"/>
            <a:ext cx="4331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solidFill>
                  <a:schemeClr val="bg2">
                    <a:lumMod val="90000"/>
                  </a:schemeClr>
                </a:solidFill>
                <a:latin typeface="Avenir Next" panose="020B0503020202020204"/>
              </a:rPr>
              <a:t>Impact of Relative Humidity on Dengue cases in Thailand </a:t>
            </a:r>
            <a:endParaRPr lang="en-GB">
              <a:solidFill>
                <a:schemeClr val="bg2">
                  <a:lumMod val="90000"/>
                </a:schemeClr>
              </a:solidFill>
              <a:latin typeface="Avenir Next" panose="020B050302020202020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5150C20-2E24-EC41-118C-525E948F7FF7}"/>
              </a:ext>
            </a:extLst>
          </p:cNvPr>
          <p:cNvSpPr txBox="1"/>
          <p:nvPr/>
        </p:nvSpPr>
        <p:spPr>
          <a:xfrm>
            <a:off x="274320" y="5623147"/>
            <a:ext cx="3631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2">
                    <a:lumMod val="90000"/>
                  </a:schemeClr>
                </a:solidFill>
                <a:latin typeface="Avenir Next" panose="020B0503020202020204"/>
              </a:rPr>
              <a:t>By Noemi </a:t>
            </a:r>
            <a:r>
              <a:rPr lang="en-GB" err="1">
                <a:solidFill>
                  <a:schemeClr val="bg2">
                    <a:lumMod val="90000"/>
                  </a:schemeClr>
                </a:solidFill>
                <a:latin typeface="Avenir Next" panose="020B0503020202020204"/>
              </a:rPr>
              <a:t>Tigrato</a:t>
            </a:r>
            <a:r>
              <a:rPr lang="en-GB">
                <a:solidFill>
                  <a:schemeClr val="bg2">
                    <a:lumMod val="90000"/>
                  </a:schemeClr>
                </a:solidFill>
                <a:latin typeface="Avenir Next" panose="020B0503020202020204"/>
              </a:rPr>
              <a:t>, Lea Mrowiec, Manon </a:t>
            </a:r>
            <a:r>
              <a:rPr lang="en-GB" err="1">
                <a:solidFill>
                  <a:schemeClr val="bg2">
                    <a:lumMod val="90000"/>
                  </a:schemeClr>
                </a:solidFill>
                <a:latin typeface="Avenir Next" panose="020B0503020202020204"/>
              </a:rPr>
              <a:t>Mandernach</a:t>
            </a:r>
            <a:r>
              <a:rPr lang="en-GB">
                <a:solidFill>
                  <a:schemeClr val="bg2">
                    <a:lumMod val="90000"/>
                  </a:schemeClr>
                </a:solidFill>
                <a:latin typeface="Avenir Next" panose="020B0503020202020204"/>
              </a:rPr>
              <a:t>, Paula Mostert</a:t>
            </a:r>
            <a:endParaRPr lang="en-CH">
              <a:solidFill>
                <a:schemeClr val="bg2">
                  <a:lumMod val="90000"/>
                </a:schemeClr>
              </a:solidFill>
              <a:latin typeface="Avenir Next" panose="020B05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854299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1E3072E8-4005-9A85-B958-4869660C901B}"/>
              </a:ext>
            </a:extLst>
          </p:cNvPr>
          <p:cNvSpPr/>
          <p:nvPr/>
        </p:nvSpPr>
        <p:spPr>
          <a:xfrm>
            <a:off x="195943" y="365126"/>
            <a:ext cx="8773886" cy="56655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0DA7D2-F03E-0439-5255-0388393D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27314"/>
            <a:ext cx="7886700" cy="1325563"/>
          </a:xfrm>
        </p:spPr>
        <p:txBody>
          <a:bodyPr>
            <a:noAutofit/>
          </a:bodyPr>
          <a:lstStyle/>
          <a:p>
            <a:r>
              <a:rPr lang="de-DE" sz="6600">
                <a:solidFill>
                  <a:srgbClr val="C8BEF0"/>
                </a:solidFill>
                <a:latin typeface="STHupo"/>
                <a:ea typeface="STHupo"/>
              </a:rPr>
              <a:t>Relative</a:t>
            </a:r>
            <a:r>
              <a:rPr lang="de-DE" sz="6600">
                <a:solidFill>
                  <a:schemeClr val="accent3">
                    <a:lumMod val="40000"/>
                    <a:lumOff val="60000"/>
                  </a:schemeClr>
                </a:solidFill>
                <a:latin typeface="STHupo"/>
                <a:ea typeface="STHupo"/>
              </a:rPr>
              <a:t> </a:t>
            </a:r>
            <a:br>
              <a:rPr lang="de-DE" sz="6600">
                <a:solidFill>
                  <a:schemeClr val="accent3">
                    <a:lumMod val="40000"/>
                    <a:lumOff val="60000"/>
                  </a:schemeClr>
                </a:solidFill>
                <a:latin typeface="STHupo"/>
                <a:ea typeface="STHupo"/>
              </a:rPr>
            </a:br>
            <a:r>
              <a:rPr lang="de-DE" sz="6600" err="1">
                <a:solidFill>
                  <a:schemeClr val="accent3">
                    <a:lumMod val="40000"/>
                    <a:lumOff val="60000"/>
                  </a:schemeClr>
                </a:solidFill>
                <a:latin typeface="STHupo"/>
                <a:ea typeface="STHupo"/>
              </a:rPr>
              <a:t>Humidity</a:t>
            </a:r>
            <a:endParaRPr lang="de-DE" sz="6600">
              <a:solidFill>
                <a:schemeClr val="accent3">
                  <a:lumMod val="40000"/>
                  <a:lumOff val="60000"/>
                </a:schemeClr>
              </a:solidFill>
              <a:latin typeface="STHupo"/>
              <a:ea typeface="STHupo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2D0E27-ECE8-E8F4-B578-C0539FAF1FDA}"/>
              </a:ext>
            </a:extLst>
          </p:cNvPr>
          <p:cNvSpPr txBox="1"/>
          <p:nvPr/>
        </p:nvSpPr>
        <p:spPr>
          <a:xfrm>
            <a:off x="629169" y="6472625"/>
            <a:ext cx="77195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800">
                <a:solidFill>
                  <a:srgbClr val="2F1D7E"/>
                </a:solidFill>
                <a:latin typeface="Avenir Next"/>
              </a:rPr>
              <a:t>Campbell KM, Lin DC,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lamsirithaworn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S, Scott TW. The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complex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relationship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between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weather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and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dengue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virus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transmission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in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Tailand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. Am J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Trop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</a:t>
            </a:r>
            <a:r>
              <a:rPr lang="de-DE" sz="800" err="1">
                <a:solidFill>
                  <a:srgbClr val="2F1D7E"/>
                </a:solidFill>
                <a:latin typeface="Avenir Next"/>
              </a:rPr>
              <a:t>Med</a:t>
            </a:r>
            <a:r>
              <a:rPr lang="de-DE" sz="800">
                <a:solidFill>
                  <a:srgbClr val="2F1D7E"/>
                </a:solidFill>
                <a:latin typeface="Avenir Next"/>
              </a:rPr>
              <a:t> Hyg. 2013 Dec;89(6):1066-1080.doi: 10.4269/ajtmh.13-0321.Epub 2013 Aug 19. PMID: 23958906; PMCID: PMC3854883.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958697-3809-B33C-4A58-210A6B517C1A}"/>
              </a:ext>
            </a:extLst>
          </p:cNvPr>
          <p:cNvSpPr txBox="1"/>
          <p:nvPr/>
        </p:nvSpPr>
        <p:spPr>
          <a:xfrm>
            <a:off x="649812" y="3290394"/>
            <a:ext cx="44448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0432FF"/>
                </a:solidFill>
                <a:latin typeface="Avenir Next" panose="020B0503020202020204" pitchFamily="34" charset="0"/>
              </a:rPr>
              <a:t>Blue: 	</a:t>
            </a:r>
            <a:r>
              <a:rPr lang="de-DE">
                <a:latin typeface="Avenir Next" panose="020B0503020202020204" pitchFamily="34" charset="0"/>
              </a:rPr>
              <a:t>Udon Thani (</a:t>
            </a:r>
            <a:r>
              <a:rPr lang="de-DE" err="1">
                <a:latin typeface="Avenir Next" panose="020B0503020202020204" pitchFamily="34" charset="0"/>
              </a:rPr>
              <a:t>northeast</a:t>
            </a:r>
            <a:r>
              <a:rPr lang="de-DE">
                <a:latin typeface="Avenir Next" panose="020B0503020202020204" pitchFamily="34" charset="0"/>
              </a:rPr>
              <a:t>)</a:t>
            </a:r>
          </a:p>
          <a:p>
            <a:r>
              <a:rPr lang="de-DE">
                <a:solidFill>
                  <a:srgbClr val="00FA00"/>
                </a:solidFill>
                <a:latin typeface="Avenir Next" panose="020B0503020202020204" pitchFamily="34" charset="0"/>
              </a:rPr>
              <a:t>Green:</a:t>
            </a:r>
            <a:r>
              <a:rPr lang="de-DE">
                <a:latin typeface="Avenir Next" panose="020B0503020202020204" pitchFamily="34" charset="0"/>
              </a:rPr>
              <a:t> 	</a:t>
            </a:r>
            <a:r>
              <a:rPr lang="de-DE" err="1">
                <a:latin typeface="Avenir Next" panose="020B0503020202020204" pitchFamily="34" charset="0"/>
              </a:rPr>
              <a:t>Bankok</a:t>
            </a:r>
            <a:r>
              <a:rPr lang="de-DE">
                <a:latin typeface="Avenir Next" panose="020B0503020202020204" pitchFamily="34" charset="0"/>
              </a:rPr>
              <a:t> (</a:t>
            </a:r>
            <a:r>
              <a:rPr lang="de-DE" err="1">
                <a:latin typeface="Avenir Next" panose="020B0503020202020204" pitchFamily="34" charset="0"/>
              </a:rPr>
              <a:t>south-central</a:t>
            </a:r>
            <a:r>
              <a:rPr lang="de-DE">
                <a:latin typeface="Avenir Next" panose="020B0503020202020204" pitchFamily="34" charset="0"/>
              </a:rPr>
              <a:t>)</a:t>
            </a:r>
          </a:p>
          <a:p>
            <a:r>
              <a:rPr lang="de-DE" err="1">
                <a:solidFill>
                  <a:srgbClr val="FF0000"/>
                </a:solidFill>
                <a:latin typeface="Avenir Next" panose="020B0503020202020204" pitchFamily="34" charset="0"/>
              </a:rPr>
              <a:t>Red</a:t>
            </a:r>
            <a:r>
              <a:rPr lang="de-DE">
                <a:solidFill>
                  <a:srgbClr val="FF0000"/>
                </a:solidFill>
                <a:latin typeface="Avenir Next" panose="020B0503020202020204" pitchFamily="34" charset="0"/>
              </a:rPr>
              <a:t>: 	</a:t>
            </a:r>
            <a:r>
              <a:rPr lang="de-DE">
                <a:latin typeface="Avenir Next" panose="020B0503020202020204" pitchFamily="34" charset="0"/>
              </a:rPr>
              <a:t>Trang (</a:t>
            </a:r>
            <a:r>
              <a:rPr lang="de-DE" err="1">
                <a:latin typeface="Avenir Next" panose="020B0503020202020204" pitchFamily="34" charset="0"/>
              </a:rPr>
              <a:t>south</a:t>
            </a:r>
            <a:r>
              <a:rPr lang="de-DE">
                <a:latin typeface="Avenir Next" panose="020B0503020202020204" pitchFamily="34" charset="0"/>
              </a:rPr>
              <a:t>)</a:t>
            </a:r>
          </a:p>
        </p:txBody>
      </p:sp>
      <p:pic>
        <p:nvPicPr>
          <p:cNvPr id="12" name="Grafik 5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D9FCDC35-3C58-6AA0-A481-3A3C067269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17" t="48426" b="-1"/>
          <a:stretch/>
        </p:blipFill>
        <p:spPr>
          <a:xfrm>
            <a:off x="5294126" y="3290394"/>
            <a:ext cx="3358632" cy="2389624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82D1A23-0B2F-AAE7-7E32-F149E8EDC6A0}"/>
              </a:ext>
            </a:extLst>
          </p:cNvPr>
          <p:cNvGrpSpPr/>
          <p:nvPr/>
        </p:nvGrpSpPr>
        <p:grpSpPr>
          <a:xfrm>
            <a:off x="5307067" y="542901"/>
            <a:ext cx="3208283" cy="2708324"/>
            <a:chOff x="4398141" y="1510111"/>
            <a:chExt cx="2238926" cy="1826379"/>
          </a:xfrm>
        </p:grpSpPr>
        <p:pic>
          <p:nvPicPr>
            <p:cNvPr id="6" name="Grafik 5" descr="Ein Bild, das Text, Screenshot, Schrift, Diagramm enthält.&#10;&#10;Automatisch generierte Beschreibung">
              <a:extLst>
                <a:ext uri="{FF2B5EF4-FFF2-40B4-BE49-F238E27FC236}">
                  <a16:creationId xmlns:a16="http://schemas.microsoft.com/office/drawing/2014/main" id="{AEAED722-4CA0-0C82-7355-21EE7AC5D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-1252" r="51151" b="50640"/>
            <a:stretch/>
          </p:blipFill>
          <p:spPr>
            <a:xfrm>
              <a:off x="4408531" y="1510111"/>
              <a:ext cx="2228536" cy="1611461"/>
            </a:xfrm>
            <a:prstGeom prst="rect">
              <a:avLst/>
            </a:prstGeom>
          </p:spPr>
        </p:pic>
        <p:pic>
          <p:nvPicPr>
            <p:cNvPr id="7" name="Grafik 6" descr="Ein Bild, das Text, Screenshot, Schrift, Diagramm enthält.&#10;&#10;Automatisch generierte Beschreibung">
              <a:extLst>
                <a:ext uri="{FF2B5EF4-FFF2-40B4-BE49-F238E27FC236}">
                  <a16:creationId xmlns:a16="http://schemas.microsoft.com/office/drawing/2014/main" id="{C2C72D39-8F5C-7153-BCCF-E5DD50EC6B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95884" r="51151" b="-3827"/>
            <a:stretch/>
          </p:blipFill>
          <p:spPr>
            <a:xfrm>
              <a:off x="4398141" y="3088593"/>
              <a:ext cx="2184501" cy="247897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63BB7FF-8F62-B397-E234-04AC1A63F3CF}"/>
              </a:ext>
            </a:extLst>
          </p:cNvPr>
          <p:cNvGrpSpPr/>
          <p:nvPr/>
        </p:nvGrpSpPr>
        <p:grpSpPr>
          <a:xfrm>
            <a:off x="5491374" y="3268196"/>
            <a:ext cx="81720" cy="6840"/>
            <a:chOff x="5491374" y="3268196"/>
            <a:chExt cx="81720" cy="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69B06DA7-F181-7948-791B-9D5FF5BD55A2}"/>
                    </a:ext>
                  </a:extLst>
                </p14:cNvPr>
                <p14:cNvContentPartPr/>
                <p14:nvPr/>
              </p14:nvContentPartPr>
              <p14:xfrm>
                <a:off x="5572734" y="3268196"/>
                <a:ext cx="360" cy="36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69B06DA7-F181-7948-791B-9D5FF5BD55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9734" y="32051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4BD7A691-DC09-5078-5FDE-1E09B29C246E}"/>
                    </a:ext>
                  </a:extLst>
                </p14:cNvPr>
                <p14:cNvContentPartPr/>
                <p14:nvPr/>
              </p14:nvContentPartPr>
              <p14:xfrm>
                <a:off x="5491374" y="3268196"/>
                <a:ext cx="360" cy="36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4BD7A691-DC09-5078-5FDE-1E09B29C24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28374" y="32051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247428CD-43AC-46FE-5135-FFA69C05B6FB}"/>
                    </a:ext>
                  </a:extLst>
                </p14:cNvPr>
                <p14:cNvContentPartPr/>
                <p14:nvPr/>
              </p14:nvContentPartPr>
              <p14:xfrm>
                <a:off x="5563734" y="3274676"/>
                <a:ext cx="360" cy="36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247428CD-43AC-46FE-5135-FFA69C05B6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0734" y="32116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881CE1C-EDCD-EC98-335F-6310B8043BD5}"/>
              </a:ext>
            </a:extLst>
          </p:cNvPr>
          <p:cNvGrpSpPr/>
          <p:nvPr/>
        </p:nvGrpSpPr>
        <p:grpSpPr>
          <a:xfrm>
            <a:off x="5282574" y="5597036"/>
            <a:ext cx="10800" cy="69120"/>
            <a:chOff x="5282574" y="5597036"/>
            <a:chExt cx="10800" cy="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0377DF7-BD4C-0294-3C5A-1154C7835964}"/>
                    </a:ext>
                  </a:extLst>
                </p14:cNvPr>
                <p14:cNvContentPartPr/>
                <p14:nvPr/>
              </p14:nvContentPartPr>
              <p14:xfrm>
                <a:off x="5293014" y="5665796"/>
                <a:ext cx="360" cy="36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0377DF7-BD4C-0294-3C5A-1154C78359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0014" y="56027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A927183-5B59-46C5-AE2F-9A0C71788877}"/>
                    </a:ext>
                  </a:extLst>
                </p14:cNvPr>
                <p14:cNvContentPartPr/>
                <p14:nvPr/>
              </p14:nvContentPartPr>
              <p14:xfrm>
                <a:off x="5282574" y="5597036"/>
                <a:ext cx="360" cy="36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A927183-5B59-46C5-AE2F-9A0C717888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19574" y="55340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A1F61E8E-81C4-D24B-24C2-8040CD2F33AE}"/>
              </a:ext>
            </a:extLst>
          </p:cNvPr>
          <p:cNvCxnSpPr>
            <a:cxnSpLocks/>
          </p:cNvCxnSpPr>
          <p:nvPr/>
        </p:nvCxnSpPr>
        <p:spPr>
          <a:xfrm>
            <a:off x="6547943" y="365126"/>
            <a:ext cx="0" cy="566556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6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1AA2EF13-1DB4-0C00-47B0-602CEF0F9DBA}"/>
              </a:ext>
            </a:extLst>
          </p:cNvPr>
          <p:cNvSpPr/>
          <p:nvPr/>
        </p:nvSpPr>
        <p:spPr>
          <a:xfrm>
            <a:off x="272581" y="488381"/>
            <a:ext cx="2745921" cy="885359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chemeClr val="accent3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7696B02-1FCF-69F9-2846-1A6B7926A7A7}"/>
              </a:ext>
            </a:extLst>
          </p:cNvPr>
          <p:cNvSpPr/>
          <p:nvPr/>
        </p:nvSpPr>
        <p:spPr>
          <a:xfrm>
            <a:off x="3516086" y="217714"/>
            <a:ext cx="6498771" cy="6400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3DA105-BC1F-B775-353A-4C81737A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54200" y="1254315"/>
            <a:ext cx="8131630" cy="1718893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90000"/>
                  </a:schemeClr>
                </a:solidFill>
                <a:latin typeface="STHupo"/>
                <a:ea typeface="STHupo"/>
              </a:rPr>
              <a:t>Aspect of population</a:t>
            </a:r>
            <a:endParaRPr lang="en-US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6EC534F-407F-1B26-6137-12343790F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728313"/>
              </p:ext>
            </p:extLst>
          </p:nvPr>
        </p:nvGraphicFramePr>
        <p:xfrm>
          <a:off x="2579913" y="239486"/>
          <a:ext cx="7162801" cy="613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 descr="Messer und Gabel mit einfarbiger Füllung">
            <a:extLst>
              <a:ext uri="{FF2B5EF4-FFF2-40B4-BE49-F238E27FC236}">
                <a16:creationId xmlns:a16="http://schemas.microsoft.com/office/drawing/2014/main" id="{9AF1BE2D-C33B-2C5E-D797-5FA38A75C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1194" y="1069428"/>
            <a:ext cx="914400" cy="914400"/>
          </a:xfrm>
          <a:prstGeom prst="rect">
            <a:avLst/>
          </a:prstGeom>
        </p:spPr>
      </p:pic>
      <p:pic>
        <p:nvPicPr>
          <p:cNvPr id="12" name="Grafik 11" descr="Zug mit einfarbiger Füllung">
            <a:extLst>
              <a:ext uri="{FF2B5EF4-FFF2-40B4-BE49-F238E27FC236}">
                <a16:creationId xmlns:a16="http://schemas.microsoft.com/office/drawing/2014/main" id="{E629F974-07DC-FE01-8BC4-706D7FB4B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4884" y="2971800"/>
            <a:ext cx="914400" cy="914400"/>
          </a:xfrm>
          <a:prstGeom prst="rect">
            <a:avLst/>
          </a:prstGeom>
        </p:spPr>
      </p:pic>
      <p:pic>
        <p:nvPicPr>
          <p:cNvPr id="14" name="Grafik 13" descr="Adressbuch mit einfarbiger Füllung">
            <a:extLst>
              <a:ext uri="{FF2B5EF4-FFF2-40B4-BE49-F238E27FC236}">
                <a16:creationId xmlns:a16="http://schemas.microsoft.com/office/drawing/2014/main" id="{3161A385-82D5-C960-0162-A5DE7558C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21194" y="4874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38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FAC46316-59DF-F1B8-294F-EA89AA06C361}"/>
              </a:ext>
            </a:extLst>
          </p:cNvPr>
          <p:cNvSpPr/>
          <p:nvPr/>
        </p:nvSpPr>
        <p:spPr>
          <a:xfrm>
            <a:off x="278419" y="-5635150"/>
            <a:ext cx="2745921" cy="885359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2000">
                <a:schemeClr val="accent3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AA4A61F9-9ADA-0712-F98A-F2ECE118FEC1}"/>
              </a:ext>
            </a:extLst>
          </p:cNvPr>
          <p:cNvSpPr/>
          <p:nvPr/>
        </p:nvSpPr>
        <p:spPr>
          <a:xfrm>
            <a:off x="3652736" y="304255"/>
            <a:ext cx="4903702" cy="181133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0C9A5061-79B0-745E-B16E-D30386234204}"/>
              </a:ext>
            </a:extLst>
          </p:cNvPr>
          <p:cNvSpPr/>
          <p:nvPr/>
        </p:nvSpPr>
        <p:spPr>
          <a:xfrm>
            <a:off x="662568" y="3558018"/>
            <a:ext cx="5889170" cy="166093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ABCCA3C5-8897-CA11-3B90-35575DFEC0CC}"/>
              </a:ext>
            </a:extLst>
          </p:cNvPr>
          <p:cNvSpPr/>
          <p:nvPr/>
        </p:nvSpPr>
        <p:spPr>
          <a:xfrm>
            <a:off x="4067464" y="1162171"/>
            <a:ext cx="4746171" cy="2056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3EAF681-3F09-2550-C84F-5A95F2A47466}"/>
              </a:ext>
            </a:extLst>
          </p:cNvPr>
          <p:cNvSpPr/>
          <p:nvPr/>
        </p:nvSpPr>
        <p:spPr>
          <a:xfrm>
            <a:off x="330365" y="4341291"/>
            <a:ext cx="5889171" cy="21053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6CDB0E-0280-F70A-98CB-BC4738CF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39" y="1738830"/>
            <a:ext cx="7886700" cy="1325563"/>
          </a:xfrm>
        </p:spPr>
        <p:txBody>
          <a:bodyPr>
            <a:normAutofit/>
          </a:bodyPr>
          <a:lstStyle/>
          <a:p>
            <a:r>
              <a:rPr lang="de-DE" sz="8800">
                <a:solidFill>
                  <a:schemeClr val="accent3">
                    <a:lumMod val="40000"/>
                    <a:lumOff val="60000"/>
                  </a:schemeClr>
                </a:solidFill>
                <a:latin typeface="STHupo"/>
                <a:ea typeface="STHupo"/>
              </a:rPr>
              <a:t>Data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37D1E-755D-24A2-1C8F-CBE6C6AE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736" y="593329"/>
            <a:ext cx="5005086" cy="763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700">
                <a:solidFill>
                  <a:schemeClr val="bg1"/>
                </a:solidFill>
                <a:latin typeface="Avenir Next" panose="020B0503020202020204" pitchFamily="34" charset="0"/>
              </a:rPr>
              <a:t>Dengue cases in each province per month from 2006 to 2020,extracted from yearly reports</a:t>
            </a:r>
          </a:p>
          <a:p>
            <a:pPr marL="0" indent="0">
              <a:buNone/>
            </a:pPr>
            <a:endParaRPr lang="de-DE">
              <a:solidFill>
                <a:srgbClr val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E02175-EE04-5C37-399C-C0BB6BCB275D}"/>
              </a:ext>
            </a:extLst>
          </p:cNvPr>
          <p:cNvGrpSpPr/>
          <p:nvPr/>
        </p:nvGrpSpPr>
        <p:grpSpPr>
          <a:xfrm>
            <a:off x="655154" y="4465179"/>
            <a:ext cx="5403273" cy="1707573"/>
            <a:chOff x="1614790" y="2579125"/>
            <a:chExt cx="7304743" cy="2090899"/>
          </a:xfrm>
        </p:grpSpPr>
        <p:pic>
          <p:nvPicPr>
            <p:cNvPr id="4" name="Picture 4" descr="Table&#10;&#10;Description automatically generated">
              <a:extLst>
                <a:ext uri="{FF2B5EF4-FFF2-40B4-BE49-F238E27FC236}">
                  <a16:creationId xmlns:a16="http://schemas.microsoft.com/office/drawing/2014/main" id="{6649EA54-387A-B6B1-1483-2947734E0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343" b="49345"/>
            <a:stretch/>
          </p:blipFill>
          <p:spPr>
            <a:xfrm>
              <a:off x="1614790" y="3000567"/>
              <a:ext cx="7003270" cy="166945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7B5523-2BFB-E98B-20C4-90CB6EA96099}"/>
                </a:ext>
              </a:extLst>
            </p:cNvPr>
            <p:cNvSpPr txBox="1"/>
            <p:nvPr/>
          </p:nvSpPr>
          <p:spPr>
            <a:xfrm>
              <a:off x="2246643" y="2579125"/>
              <a:ext cx="1224925" cy="50813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200">
                  <a:latin typeface="Avenir Next"/>
                </a:rPr>
                <a:t>Provinces</a:t>
              </a:r>
              <a:r>
                <a:rPr lang="en-GB">
                  <a:latin typeface="Avenir Next"/>
                </a:rPr>
                <a:t> 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87759-C572-F036-A967-1482B485E325}"/>
                </a:ext>
              </a:extLst>
            </p:cNvPr>
            <p:cNvSpPr txBox="1"/>
            <p:nvPr/>
          </p:nvSpPr>
          <p:spPr>
            <a:xfrm>
              <a:off x="3773040" y="2642641"/>
              <a:ext cx="2304434" cy="38110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200">
                  <a:latin typeface="Avenir Next"/>
                </a:rPr>
                <a:t>Spatial information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DC357E-76FB-7901-6FD1-5ADC8DB59BEE}"/>
                </a:ext>
              </a:extLst>
            </p:cNvPr>
            <p:cNvSpPr txBox="1"/>
            <p:nvPr/>
          </p:nvSpPr>
          <p:spPr>
            <a:xfrm>
              <a:off x="5798745" y="2658519"/>
              <a:ext cx="3120788" cy="38110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200">
                  <a:latin typeface="Avenir Next"/>
                </a:rPr>
                <a:t>Monthly data from 2006-2020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5B9F50-71AC-131B-A9F1-F9A2F6C70B31}"/>
                </a:ext>
              </a:extLst>
            </p:cNvPr>
            <p:cNvSpPr/>
            <p:nvPr/>
          </p:nvSpPr>
          <p:spPr>
            <a:xfrm>
              <a:off x="1638150" y="3009105"/>
              <a:ext cx="2261402" cy="1955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0BC9C0A-C76E-8CBB-C810-62CE18B9A458}"/>
                </a:ext>
              </a:extLst>
            </p:cNvPr>
            <p:cNvSpPr/>
            <p:nvPr/>
          </p:nvSpPr>
          <p:spPr>
            <a:xfrm>
              <a:off x="3899552" y="3004836"/>
              <a:ext cx="1894823" cy="19553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06A7AFD-B25A-CFD3-3C76-84D20BA85BF8}"/>
                </a:ext>
              </a:extLst>
            </p:cNvPr>
            <p:cNvSpPr/>
            <p:nvPr/>
          </p:nvSpPr>
          <p:spPr>
            <a:xfrm>
              <a:off x="5792244" y="3000567"/>
              <a:ext cx="2825817" cy="195532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67E529-57DF-337B-6AB3-28E445095446}"/>
              </a:ext>
            </a:extLst>
          </p:cNvPr>
          <p:cNvGrpSpPr/>
          <p:nvPr/>
        </p:nvGrpSpPr>
        <p:grpSpPr>
          <a:xfrm>
            <a:off x="4302619" y="1430855"/>
            <a:ext cx="4275859" cy="1480787"/>
            <a:chOff x="3773979" y="4741612"/>
            <a:chExt cx="4275859" cy="148078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939001-7E65-0593-501E-ECBBD90CF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239"/>
            <a:stretch/>
          </p:blipFill>
          <p:spPr>
            <a:xfrm>
              <a:off x="3773979" y="4741612"/>
              <a:ext cx="4275859" cy="1480787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FD2C7B1-630D-77BA-D97C-59E233F8B675}"/>
                </a:ext>
              </a:extLst>
            </p:cNvPr>
            <p:cNvSpPr/>
            <p:nvPr/>
          </p:nvSpPr>
          <p:spPr>
            <a:xfrm>
              <a:off x="3773979" y="4935895"/>
              <a:ext cx="1577127" cy="18822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AC5FDE-D925-BAB9-61AB-627DA0C14BA0}"/>
                </a:ext>
              </a:extLst>
            </p:cNvPr>
            <p:cNvSpPr/>
            <p:nvPr/>
          </p:nvSpPr>
          <p:spPr>
            <a:xfrm>
              <a:off x="6205907" y="4934863"/>
              <a:ext cx="1843931" cy="1882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6BFEC819-4D3D-2B15-2D08-4798645B72B9}"/>
              </a:ext>
            </a:extLst>
          </p:cNvPr>
          <p:cNvSpPr txBox="1"/>
          <p:nvPr/>
        </p:nvSpPr>
        <p:spPr>
          <a:xfrm>
            <a:off x="749651" y="3681060"/>
            <a:ext cx="5889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bg1"/>
                </a:solidFill>
                <a:latin typeface="Avenir Next" panose="020B0503020202020204" pitchFamily="34" charset="0"/>
              </a:rPr>
              <a:t>Monthly mean values of relative humidity, temperature and rainfall in each province 2006 to 2020 (ERA5)</a:t>
            </a:r>
          </a:p>
          <a:p>
            <a:endParaRPr lang="de-DE"/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65E02CDB-2C98-90A2-BF82-9906E9AF9E51}"/>
              </a:ext>
            </a:extLst>
          </p:cNvPr>
          <p:cNvSpPr/>
          <p:nvPr/>
        </p:nvSpPr>
        <p:spPr>
          <a:xfrm>
            <a:off x="6380972" y="5218955"/>
            <a:ext cx="2432663" cy="5455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17BB4DCC-5CF5-9715-929F-408346B67BB9}"/>
              </a:ext>
            </a:extLst>
          </p:cNvPr>
          <p:cNvSpPr/>
          <p:nvPr/>
        </p:nvSpPr>
        <p:spPr>
          <a:xfrm rot="5400000">
            <a:off x="6943519" y="4186337"/>
            <a:ext cx="2385054" cy="11245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6968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8E8EDFAD-4254-6A95-6D36-4D4E2D7CC897}"/>
              </a:ext>
            </a:extLst>
          </p:cNvPr>
          <p:cNvSpPr/>
          <p:nvPr/>
        </p:nvSpPr>
        <p:spPr>
          <a:xfrm>
            <a:off x="6388011" y="-2355712"/>
            <a:ext cx="2432663" cy="54550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87789-8FCE-7112-DAB6-FB3E1EF9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80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5000">
                      <a:schemeClr val="accent3">
                        <a:lumMod val="5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STHupo"/>
                <a:ea typeface="STHupo"/>
              </a:rPr>
              <a:t>Methods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1602B4-19C5-3D1F-B7E9-5460C058976D}"/>
              </a:ext>
            </a:extLst>
          </p:cNvPr>
          <p:cNvSpPr/>
          <p:nvPr/>
        </p:nvSpPr>
        <p:spPr>
          <a:xfrm>
            <a:off x="3783215" y="2639268"/>
            <a:ext cx="2454552" cy="5372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latin typeface="Avenir Next" panose="020B0503020202020204" pitchFamily="34" charset="0"/>
              </a:rPr>
              <a:t>Descriptive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1D74D1-4F35-3762-28CB-0F1D2D7388F1}"/>
              </a:ext>
            </a:extLst>
          </p:cNvPr>
          <p:cNvSpPr/>
          <p:nvPr/>
        </p:nvSpPr>
        <p:spPr>
          <a:xfrm>
            <a:off x="140800" y="1700364"/>
            <a:ext cx="2338671" cy="5372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latin typeface="Avenir Next" panose="020B0503020202020204" pitchFamily="34" charset="0"/>
              </a:rPr>
              <a:t>Time series analysis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0598D8-B1F4-22AA-0114-5764593D3C66}"/>
              </a:ext>
            </a:extLst>
          </p:cNvPr>
          <p:cNvSpPr/>
          <p:nvPr/>
        </p:nvSpPr>
        <p:spPr>
          <a:xfrm>
            <a:off x="133026" y="2359694"/>
            <a:ext cx="2970744" cy="5372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rgbClr val="FFFFFF"/>
                </a:solidFill>
                <a:latin typeface="Avenir Next" panose="020B0503020202020204" pitchFamily="34" charset="0"/>
              </a:rPr>
              <a:t>spatial-temporal-analysis </a:t>
            </a:r>
            <a:endParaRPr lang="en-US">
              <a:latin typeface="Avenir Next" panose="020B05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5B1870-DD74-B78F-B129-9540441B3151}"/>
              </a:ext>
            </a:extLst>
          </p:cNvPr>
          <p:cNvSpPr/>
          <p:nvPr/>
        </p:nvSpPr>
        <p:spPr>
          <a:xfrm>
            <a:off x="140800" y="3077327"/>
            <a:ext cx="2812726" cy="537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latin typeface="Avenir Next" panose="020B0503020202020204" pitchFamily="34" charset="0"/>
              </a:rPr>
              <a:t>Correlation analysis 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72EBC8-A548-5CA9-4C26-90A187BB3177}"/>
              </a:ext>
            </a:extLst>
          </p:cNvPr>
          <p:cNvSpPr/>
          <p:nvPr/>
        </p:nvSpPr>
        <p:spPr>
          <a:xfrm>
            <a:off x="2845398" y="4612545"/>
            <a:ext cx="2812726" cy="537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>
                <a:solidFill>
                  <a:srgbClr val="FFFFFF"/>
                </a:solidFill>
                <a:latin typeface="Avenir Next" panose="020B0503020202020204" pitchFamily="34" charset="0"/>
              </a:rPr>
              <a:t>Regression analysis</a:t>
            </a:r>
            <a:endParaRPr lang="en-US" u="sng" dirty="0">
              <a:latin typeface="Avenir Next" panose="020B05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543E92-1321-C2D3-033B-B786D34B82FA}"/>
              </a:ext>
            </a:extLst>
          </p:cNvPr>
          <p:cNvSpPr/>
          <p:nvPr/>
        </p:nvSpPr>
        <p:spPr>
          <a:xfrm>
            <a:off x="6070640" y="4939510"/>
            <a:ext cx="2812726" cy="537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latin typeface="Avenir Next" panose="020B0503020202020204" pitchFamily="34" charset="0"/>
              </a:rPr>
              <a:t>ARIMA or GAM</a:t>
            </a:r>
            <a:r>
              <a:rPr lang="en-GB" dirty="0">
                <a:solidFill>
                  <a:srgbClr val="FFFFFF"/>
                </a:solidFill>
              </a:rPr>
              <a:t> </a:t>
            </a:r>
            <a:endParaRPr lang="en-US" dirty="0"/>
          </a:p>
        </p:txBody>
      </p: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33565D7D-3422-D7AF-5612-8437BBBF269C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2479471" y="1968995"/>
            <a:ext cx="624299" cy="659330"/>
          </a:xfrm>
          <a:prstGeom prst="bentConnector3">
            <a:avLst>
              <a:gd name="adj1" fmla="val 136617"/>
            </a:avLst>
          </a:prstGeom>
          <a:ln w="28575">
            <a:solidFill>
              <a:srgbClr val="2F1D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91B495-7B03-F897-0BC7-576BEC439B35}"/>
              </a:ext>
            </a:extLst>
          </p:cNvPr>
          <p:cNvSpPr/>
          <p:nvPr/>
        </p:nvSpPr>
        <p:spPr>
          <a:xfrm>
            <a:off x="151524" y="3794959"/>
            <a:ext cx="1423769" cy="5372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latin typeface="Avenir Next" panose="020B0503020202020204" pitchFamily="34" charset="0"/>
              </a:rPr>
              <a:t>Clustering</a:t>
            </a:r>
            <a:endParaRPr lang="en-US" dirty="0"/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FA3FBAE7-1C9B-C4A7-E1C6-B96BBBA153E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658124" y="4881175"/>
            <a:ext cx="412516" cy="32696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9" descr="Map&#10;&#10;Description automatically generated">
            <a:extLst>
              <a:ext uri="{FF2B5EF4-FFF2-40B4-BE49-F238E27FC236}">
                <a16:creationId xmlns:a16="http://schemas.microsoft.com/office/drawing/2014/main" id="{7774D548-8970-4A98-A636-A23D8F52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22" y="253232"/>
            <a:ext cx="2321818" cy="26149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9BD35232-9C5A-66C6-AA0E-22EB72EA80B5}"/>
              </a:ext>
            </a:extLst>
          </p:cNvPr>
          <p:cNvSpPr/>
          <p:nvPr/>
        </p:nvSpPr>
        <p:spPr>
          <a:xfrm>
            <a:off x="212035" y="6056671"/>
            <a:ext cx="4956313" cy="27175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">
            <a:extLst>
              <a:ext uri="{FF2B5EF4-FFF2-40B4-BE49-F238E27FC236}">
                <a16:creationId xmlns:a16="http://schemas.microsoft.com/office/drawing/2014/main" id="{F58DDA50-8A35-3595-ABC5-CFEA1B40BA62}"/>
              </a:ext>
            </a:extLst>
          </p:cNvPr>
          <p:cNvSpPr/>
          <p:nvPr/>
        </p:nvSpPr>
        <p:spPr>
          <a:xfrm>
            <a:off x="6070640" y="4173070"/>
            <a:ext cx="2812726" cy="537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FFFFFF"/>
                </a:solidFill>
                <a:latin typeface="Avenir Next" panose="020B0503020202020204" pitchFamily="34" charset="0"/>
              </a:rPr>
              <a:t>Poisson modelling </a:t>
            </a:r>
            <a:r>
              <a:rPr lang="en-GB" sz="1600" dirty="0">
                <a:solidFill>
                  <a:srgbClr val="FFFFFF"/>
                </a:solidFill>
                <a:latin typeface="Avenir Next" panose="020B0503020202020204" pitchFamily="34" charset="0"/>
              </a:rPr>
              <a:t> </a:t>
            </a:r>
            <a:endParaRPr lang="en-US" dirty="0">
              <a:latin typeface="Avenir Next" panose="020B0503020202020204" pitchFamily="34" charset="0"/>
            </a:endParaRPr>
          </a:p>
        </p:txBody>
      </p:sp>
      <p:cxnSp>
        <p:nvCxnSpPr>
          <p:cNvPr id="25" name="Gewinkelte Verbindung 24">
            <a:extLst>
              <a:ext uri="{FF2B5EF4-FFF2-40B4-BE49-F238E27FC236}">
                <a16:creationId xmlns:a16="http://schemas.microsoft.com/office/drawing/2014/main" id="{61B44187-5FF1-BBA9-51CF-9926DBC0598E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5658124" y="4441700"/>
            <a:ext cx="412516" cy="43947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76256B89-9DA3-2FB1-8043-A5F8A7D87C9F}"/>
              </a:ext>
            </a:extLst>
          </p:cNvPr>
          <p:cNvCxnSpPr>
            <a:cxnSpLocks/>
            <a:stCxn id="15" idx="3"/>
            <a:endCxn id="14" idx="3"/>
          </p:cNvCxnSpPr>
          <p:nvPr/>
        </p:nvCxnSpPr>
        <p:spPr>
          <a:xfrm flipH="1">
            <a:off x="1575293" y="3345957"/>
            <a:ext cx="1378233" cy="717633"/>
          </a:xfrm>
          <a:prstGeom prst="bentConnector3">
            <a:avLst>
              <a:gd name="adj1" fmla="val -29681"/>
            </a:avLst>
          </a:prstGeom>
          <a:ln w="28575">
            <a:solidFill>
              <a:srgbClr val="2F1D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78">
            <a:extLst>
              <a:ext uri="{FF2B5EF4-FFF2-40B4-BE49-F238E27FC236}">
                <a16:creationId xmlns:a16="http://schemas.microsoft.com/office/drawing/2014/main" id="{E75B005B-62C0-834F-9D91-3F10B38780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6488" y="3100078"/>
            <a:ext cx="796874" cy="412516"/>
          </a:xfrm>
          <a:prstGeom prst="bentConnector2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B1D69F50-2EC7-766F-8E41-D66E0225CE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54452" y="2349307"/>
            <a:ext cx="638038" cy="474350"/>
          </a:xfrm>
          <a:prstGeom prst="bentConnector2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533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bgerundetes Rechteck 73">
            <a:extLst>
              <a:ext uri="{FF2B5EF4-FFF2-40B4-BE49-F238E27FC236}">
                <a16:creationId xmlns:a16="http://schemas.microsoft.com/office/drawing/2014/main" id="{62A692C2-9F71-8DA9-EC79-169560BE4449}"/>
              </a:ext>
            </a:extLst>
          </p:cNvPr>
          <p:cNvSpPr/>
          <p:nvPr/>
        </p:nvSpPr>
        <p:spPr>
          <a:xfrm>
            <a:off x="207209" y="-1564531"/>
            <a:ext cx="4947887" cy="27175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57CA842-1A78-5A49-6119-40666836A856}"/>
              </a:ext>
            </a:extLst>
          </p:cNvPr>
          <p:cNvSpPr txBox="1">
            <a:spLocks/>
          </p:cNvSpPr>
          <p:nvPr/>
        </p:nvSpPr>
        <p:spPr>
          <a:xfrm>
            <a:off x="699098" y="0"/>
            <a:ext cx="4256932" cy="1267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801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200" err="1">
                <a:gradFill>
                  <a:gsLst>
                    <a:gs pos="100000">
                      <a:schemeClr val="accent3">
                        <a:lumMod val="50000"/>
                      </a:schemeClr>
                    </a:gs>
                    <a:gs pos="3000">
                      <a:schemeClr val="accent3">
                        <a:lumMod val="40000"/>
                        <a:lumOff val="60000"/>
                      </a:schemeClr>
                    </a:gs>
                    <a:gs pos="45000">
                      <a:srgbClr val="5B2DB7"/>
                    </a:gs>
                    <a:gs pos="69000">
                      <a:schemeClr val="accent3">
                        <a:lumMod val="75000"/>
                      </a:schemeClr>
                    </a:gs>
                    <a:gs pos="22000">
                      <a:schemeClr val="accent2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timeline</a:t>
            </a:r>
            <a:endParaRPr lang="en-US" sz="7200">
              <a:gradFill>
                <a:gsLst>
                  <a:gs pos="100000">
                    <a:schemeClr val="accent3">
                      <a:lumMod val="50000"/>
                    </a:schemeClr>
                  </a:gs>
                  <a:gs pos="3000">
                    <a:schemeClr val="accent3">
                      <a:lumMod val="40000"/>
                      <a:lumOff val="60000"/>
                    </a:schemeClr>
                  </a:gs>
                  <a:gs pos="45000">
                    <a:srgbClr val="5B2DB7"/>
                  </a:gs>
                  <a:gs pos="69000">
                    <a:schemeClr val="accent3">
                      <a:lumMod val="75000"/>
                    </a:schemeClr>
                  </a:gs>
                  <a:gs pos="22000">
                    <a:schemeClr val="accent2">
                      <a:lumMod val="75000"/>
                    </a:schemeClr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</a:gra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CE2F85-D5BC-A1D9-5AF1-DB38EF07F933}"/>
              </a:ext>
            </a:extLst>
          </p:cNvPr>
          <p:cNvSpPr/>
          <p:nvPr/>
        </p:nvSpPr>
        <p:spPr>
          <a:xfrm>
            <a:off x="2003711" y="2377859"/>
            <a:ext cx="1035585" cy="264289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7FB82557-C639-C521-09AE-05F9B5A23C4E}"/>
              </a:ext>
            </a:extLst>
          </p:cNvPr>
          <p:cNvSpPr/>
          <p:nvPr/>
        </p:nvSpPr>
        <p:spPr>
          <a:xfrm>
            <a:off x="3343810" y="2387446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3489921-C585-CE30-6C80-169C8110BFC2}"/>
              </a:ext>
            </a:extLst>
          </p:cNvPr>
          <p:cNvSpPr/>
          <p:nvPr/>
        </p:nvSpPr>
        <p:spPr>
          <a:xfrm>
            <a:off x="4683908" y="2385607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1D31F08B-50AD-055C-F419-6FBED401510C}"/>
              </a:ext>
            </a:extLst>
          </p:cNvPr>
          <p:cNvSpPr/>
          <p:nvPr/>
        </p:nvSpPr>
        <p:spPr>
          <a:xfrm>
            <a:off x="6020551" y="2401581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3D0DB23-DF79-B2E6-C924-9111AA81CDFA}"/>
              </a:ext>
            </a:extLst>
          </p:cNvPr>
          <p:cNvSpPr/>
          <p:nvPr/>
        </p:nvSpPr>
        <p:spPr>
          <a:xfrm>
            <a:off x="7357194" y="2401581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342A16-7E28-9DDC-B788-DCE71002E651}"/>
              </a:ext>
            </a:extLst>
          </p:cNvPr>
          <p:cNvSpPr txBox="1"/>
          <p:nvPr/>
        </p:nvSpPr>
        <p:spPr>
          <a:xfrm>
            <a:off x="414380" y="2343916"/>
            <a:ext cx="13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Week 22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2FCF-F46D-5BCB-2D66-0979C2F2B5CF}"/>
              </a:ext>
            </a:extLst>
          </p:cNvPr>
          <p:cNvSpPr txBox="1"/>
          <p:nvPr/>
        </p:nvSpPr>
        <p:spPr>
          <a:xfrm>
            <a:off x="414380" y="2713248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Week 23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CBDA57-43B8-0190-066D-A5F825A06BEE}"/>
              </a:ext>
            </a:extLst>
          </p:cNvPr>
          <p:cNvSpPr txBox="1"/>
          <p:nvPr/>
        </p:nvSpPr>
        <p:spPr>
          <a:xfrm>
            <a:off x="414379" y="3082580"/>
            <a:ext cx="131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Week 24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C7BCF8-46B1-ACB8-264F-8A2F5D23D460}"/>
              </a:ext>
            </a:extLst>
          </p:cNvPr>
          <p:cNvSpPr txBox="1"/>
          <p:nvPr/>
        </p:nvSpPr>
        <p:spPr>
          <a:xfrm>
            <a:off x="414380" y="3451912"/>
            <a:ext cx="131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Week 25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22DF807-2885-A9B2-B46A-1D302E4114C3}"/>
              </a:ext>
            </a:extLst>
          </p:cNvPr>
          <p:cNvSpPr txBox="1"/>
          <p:nvPr/>
        </p:nvSpPr>
        <p:spPr>
          <a:xfrm>
            <a:off x="414380" y="3821244"/>
            <a:ext cx="142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Week 26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D9BBBC-EE6F-BDB8-F906-89BD1A5053F3}"/>
              </a:ext>
            </a:extLst>
          </p:cNvPr>
          <p:cNvSpPr txBox="1"/>
          <p:nvPr/>
        </p:nvSpPr>
        <p:spPr>
          <a:xfrm>
            <a:off x="414379" y="4190576"/>
            <a:ext cx="118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Week 27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35E9870-9532-EF19-EC56-BADEF44B76E4}"/>
              </a:ext>
            </a:extLst>
          </p:cNvPr>
          <p:cNvSpPr txBox="1"/>
          <p:nvPr/>
        </p:nvSpPr>
        <p:spPr>
          <a:xfrm>
            <a:off x="414380" y="4559908"/>
            <a:ext cx="11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Week 28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4E3C001C-F127-2FDC-FB0C-5C99BCFB2D32}"/>
              </a:ext>
            </a:extLst>
          </p:cNvPr>
          <p:cNvSpPr/>
          <p:nvPr/>
        </p:nvSpPr>
        <p:spPr>
          <a:xfrm>
            <a:off x="2003712" y="2770913"/>
            <a:ext cx="1035585" cy="26428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0E452C1A-E53F-B44C-825B-2C12FE3D3627}"/>
              </a:ext>
            </a:extLst>
          </p:cNvPr>
          <p:cNvSpPr/>
          <p:nvPr/>
        </p:nvSpPr>
        <p:spPr>
          <a:xfrm>
            <a:off x="3343810" y="2756778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4D9009BD-DB77-7ADB-073B-DD942A628969}"/>
              </a:ext>
            </a:extLst>
          </p:cNvPr>
          <p:cNvSpPr/>
          <p:nvPr/>
        </p:nvSpPr>
        <p:spPr>
          <a:xfrm>
            <a:off x="4683908" y="2754939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ECA549F7-82D5-8051-520C-D830CC5F0925}"/>
              </a:ext>
            </a:extLst>
          </p:cNvPr>
          <p:cNvSpPr/>
          <p:nvPr/>
        </p:nvSpPr>
        <p:spPr>
          <a:xfrm>
            <a:off x="6020551" y="2770913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852ED047-BCED-7817-992E-37A732E81863}"/>
              </a:ext>
            </a:extLst>
          </p:cNvPr>
          <p:cNvSpPr/>
          <p:nvPr/>
        </p:nvSpPr>
        <p:spPr>
          <a:xfrm>
            <a:off x="7357194" y="2770913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86F351A-2D96-B4FE-53AC-B34C34F8DD16}"/>
              </a:ext>
            </a:extLst>
          </p:cNvPr>
          <p:cNvSpPr/>
          <p:nvPr/>
        </p:nvSpPr>
        <p:spPr>
          <a:xfrm>
            <a:off x="2003712" y="3140245"/>
            <a:ext cx="1035585" cy="26428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FCC48C37-83A2-DFB5-D8FB-20043CA69CB8}"/>
              </a:ext>
            </a:extLst>
          </p:cNvPr>
          <p:cNvSpPr/>
          <p:nvPr/>
        </p:nvSpPr>
        <p:spPr>
          <a:xfrm>
            <a:off x="3343810" y="3126110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1100ADA3-B7AB-E8C1-9651-0996F92F1CD8}"/>
              </a:ext>
            </a:extLst>
          </p:cNvPr>
          <p:cNvSpPr/>
          <p:nvPr/>
        </p:nvSpPr>
        <p:spPr>
          <a:xfrm>
            <a:off x="4683908" y="3124271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3198C257-0E0A-25D1-21A8-56264D2E0B68}"/>
              </a:ext>
            </a:extLst>
          </p:cNvPr>
          <p:cNvSpPr/>
          <p:nvPr/>
        </p:nvSpPr>
        <p:spPr>
          <a:xfrm>
            <a:off x="6020551" y="3140245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4CDFC4BF-1F74-B170-3550-57A38A63C29E}"/>
              </a:ext>
            </a:extLst>
          </p:cNvPr>
          <p:cNvSpPr/>
          <p:nvPr/>
        </p:nvSpPr>
        <p:spPr>
          <a:xfrm>
            <a:off x="7357194" y="3140245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8F13AE62-95BE-D164-7C0C-61B4E5462C91}"/>
              </a:ext>
            </a:extLst>
          </p:cNvPr>
          <p:cNvSpPr/>
          <p:nvPr/>
        </p:nvSpPr>
        <p:spPr>
          <a:xfrm>
            <a:off x="2003712" y="3509577"/>
            <a:ext cx="1035585" cy="26428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83737114-8100-AFDE-0423-729F02D1707B}"/>
              </a:ext>
            </a:extLst>
          </p:cNvPr>
          <p:cNvSpPr/>
          <p:nvPr/>
        </p:nvSpPr>
        <p:spPr>
          <a:xfrm>
            <a:off x="3343810" y="3495442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E11DCF27-2F53-065C-A958-E4B17B7FE42C}"/>
              </a:ext>
            </a:extLst>
          </p:cNvPr>
          <p:cNvSpPr/>
          <p:nvPr/>
        </p:nvSpPr>
        <p:spPr>
          <a:xfrm>
            <a:off x="4683908" y="3493603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A78D2903-E768-8D52-5D5A-FEF1CB769C09}"/>
              </a:ext>
            </a:extLst>
          </p:cNvPr>
          <p:cNvSpPr/>
          <p:nvPr/>
        </p:nvSpPr>
        <p:spPr>
          <a:xfrm>
            <a:off x="6020551" y="3509577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DC110E-8DBC-8EC1-4F9B-E7265C18949C}"/>
              </a:ext>
            </a:extLst>
          </p:cNvPr>
          <p:cNvSpPr/>
          <p:nvPr/>
        </p:nvSpPr>
        <p:spPr>
          <a:xfrm>
            <a:off x="7357194" y="3509577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429B4006-A80D-9C37-9818-32F1AD8F403E}"/>
              </a:ext>
            </a:extLst>
          </p:cNvPr>
          <p:cNvSpPr/>
          <p:nvPr/>
        </p:nvSpPr>
        <p:spPr>
          <a:xfrm>
            <a:off x="2003712" y="3878909"/>
            <a:ext cx="1035585" cy="26428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D5A212E4-169B-07E6-1552-D1B3C26B5836}"/>
              </a:ext>
            </a:extLst>
          </p:cNvPr>
          <p:cNvSpPr/>
          <p:nvPr/>
        </p:nvSpPr>
        <p:spPr>
          <a:xfrm>
            <a:off x="3343810" y="3864774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C32FF4C7-708C-64E2-FB24-AF2887314409}"/>
              </a:ext>
            </a:extLst>
          </p:cNvPr>
          <p:cNvSpPr/>
          <p:nvPr/>
        </p:nvSpPr>
        <p:spPr>
          <a:xfrm>
            <a:off x="4683908" y="3862935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6583FF98-D118-32DA-2AC9-96900C3C6DE6}"/>
              </a:ext>
            </a:extLst>
          </p:cNvPr>
          <p:cNvSpPr/>
          <p:nvPr/>
        </p:nvSpPr>
        <p:spPr>
          <a:xfrm>
            <a:off x="6020551" y="3878909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6347EE9B-56F5-8337-2B1C-87663E5B3712}"/>
              </a:ext>
            </a:extLst>
          </p:cNvPr>
          <p:cNvSpPr/>
          <p:nvPr/>
        </p:nvSpPr>
        <p:spPr>
          <a:xfrm>
            <a:off x="7357194" y="3878909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5E733910-5363-A167-9D3F-0B5AE1E12808}"/>
              </a:ext>
            </a:extLst>
          </p:cNvPr>
          <p:cNvSpPr/>
          <p:nvPr/>
        </p:nvSpPr>
        <p:spPr>
          <a:xfrm>
            <a:off x="2003712" y="4248241"/>
            <a:ext cx="1035585" cy="26428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9521812B-6BBD-DB33-F01F-1316C31C9791}"/>
              </a:ext>
            </a:extLst>
          </p:cNvPr>
          <p:cNvSpPr/>
          <p:nvPr/>
        </p:nvSpPr>
        <p:spPr>
          <a:xfrm>
            <a:off x="3343810" y="4234106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5F853E4E-893E-DA9C-17ED-16509132B5E0}"/>
              </a:ext>
            </a:extLst>
          </p:cNvPr>
          <p:cNvSpPr/>
          <p:nvPr/>
        </p:nvSpPr>
        <p:spPr>
          <a:xfrm>
            <a:off x="4683908" y="4232267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8F0514BF-2D0C-6922-DFF3-F2F6072F3DF3}"/>
              </a:ext>
            </a:extLst>
          </p:cNvPr>
          <p:cNvSpPr/>
          <p:nvPr/>
        </p:nvSpPr>
        <p:spPr>
          <a:xfrm>
            <a:off x="6020551" y="4248241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5E47CB90-8E5D-4DDB-3ED5-FF4D7009C2D9}"/>
              </a:ext>
            </a:extLst>
          </p:cNvPr>
          <p:cNvSpPr/>
          <p:nvPr/>
        </p:nvSpPr>
        <p:spPr>
          <a:xfrm>
            <a:off x="7357194" y="4248241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77E695CF-A375-2C22-5158-ECB8229A9066}"/>
              </a:ext>
            </a:extLst>
          </p:cNvPr>
          <p:cNvSpPr/>
          <p:nvPr/>
        </p:nvSpPr>
        <p:spPr>
          <a:xfrm>
            <a:off x="2003712" y="4617573"/>
            <a:ext cx="1035585" cy="26428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65FDE7C5-2639-90C7-145A-CDF8198EC869}"/>
              </a:ext>
            </a:extLst>
          </p:cNvPr>
          <p:cNvSpPr/>
          <p:nvPr/>
        </p:nvSpPr>
        <p:spPr>
          <a:xfrm>
            <a:off x="3343810" y="4603438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B2D808D4-CC65-FC59-ACF8-3A216EEE610D}"/>
              </a:ext>
            </a:extLst>
          </p:cNvPr>
          <p:cNvSpPr/>
          <p:nvPr/>
        </p:nvSpPr>
        <p:spPr>
          <a:xfrm>
            <a:off x="4683908" y="4601599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474DB329-4B83-92E8-36D1-E5F49CE75B2D}"/>
              </a:ext>
            </a:extLst>
          </p:cNvPr>
          <p:cNvSpPr/>
          <p:nvPr/>
        </p:nvSpPr>
        <p:spPr>
          <a:xfrm>
            <a:off x="6020551" y="4617573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bgerundetes Rechteck 46">
            <a:extLst>
              <a:ext uri="{FF2B5EF4-FFF2-40B4-BE49-F238E27FC236}">
                <a16:creationId xmlns:a16="http://schemas.microsoft.com/office/drawing/2014/main" id="{639902F5-C4E9-0F4C-A751-663AB4272A41}"/>
              </a:ext>
            </a:extLst>
          </p:cNvPr>
          <p:cNvSpPr/>
          <p:nvPr/>
        </p:nvSpPr>
        <p:spPr>
          <a:xfrm>
            <a:off x="7357194" y="4617573"/>
            <a:ext cx="1035585" cy="27842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7D79C45-DB54-9BDB-8E70-9C8416FE98E4}"/>
              </a:ext>
            </a:extLst>
          </p:cNvPr>
          <p:cNvSpPr txBox="1"/>
          <p:nvPr/>
        </p:nvSpPr>
        <p:spPr>
          <a:xfrm>
            <a:off x="1798230" y="1735371"/>
            <a:ext cx="145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Avenir Next" panose="020B0503020202020204" pitchFamily="34" charset="0"/>
              </a:rPr>
              <a:t>Research and Organization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1528BF5-7EC7-CDF6-1E94-3BA2A59607BC}"/>
              </a:ext>
            </a:extLst>
          </p:cNvPr>
          <p:cNvSpPr txBox="1"/>
          <p:nvPr/>
        </p:nvSpPr>
        <p:spPr>
          <a:xfrm>
            <a:off x="3313152" y="1747269"/>
            <a:ext cx="106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Avenir Next" panose="020B0503020202020204" pitchFamily="34" charset="0"/>
              </a:rPr>
              <a:t>Prepare Data 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569355D-BAF1-F92C-D1E0-9CA3BC739150}"/>
              </a:ext>
            </a:extLst>
          </p:cNvPr>
          <p:cNvSpPr txBox="1"/>
          <p:nvPr/>
        </p:nvSpPr>
        <p:spPr>
          <a:xfrm>
            <a:off x="4680374" y="1747268"/>
            <a:ext cx="103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Avenir Next" panose="020B0503020202020204" pitchFamily="34" charset="0"/>
              </a:rPr>
              <a:t>Coding 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6FC5D54-C51D-356F-161B-4A7583ACF170}"/>
              </a:ext>
            </a:extLst>
          </p:cNvPr>
          <p:cNvSpPr txBox="1"/>
          <p:nvPr/>
        </p:nvSpPr>
        <p:spPr>
          <a:xfrm>
            <a:off x="5912821" y="1746554"/>
            <a:ext cx="120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Avenir Next" panose="020B0503020202020204" pitchFamily="34" charset="0"/>
              </a:rPr>
              <a:t>Presentation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E37953C-14EF-0ADC-BAB1-50D7712AA989}"/>
              </a:ext>
            </a:extLst>
          </p:cNvPr>
          <p:cNvSpPr txBox="1"/>
          <p:nvPr/>
        </p:nvSpPr>
        <p:spPr>
          <a:xfrm>
            <a:off x="7186563" y="1763770"/>
            <a:ext cx="144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Avenir Next" panose="020B0503020202020204" pitchFamily="34" charset="0"/>
              </a:rPr>
              <a:t>Buffer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82B8D0F-937B-606C-C62E-AE0A315FB66B}"/>
              </a:ext>
            </a:extLst>
          </p:cNvPr>
          <p:cNvSpPr txBox="1"/>
          <p:nvPr/>
        </p:nvSpPr>
        <p:spPr>
          <a:xfrm>
            <a:off x="2029894" y="1345247"/>
            <a:ext cx="10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Step 1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91742EB-A449-161E-EAD4-B11341C1574C}"/>
              </a:ext>
            </a:extLst>
          </p:cNvPr>
          <p:cNvSpPr txBox="1"/>
          <p:nvPr/>
        </p:nvSpPr>
        <p:spPr>
          <a:xfrm>
            <a:off x="3377171" y="1357145"/>
            <a:ext cx="10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Step 2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59BF237-D890-00B8-4C70-45F5A4BC73E9}"/>
              </a:ext>
            </a:extLst>
          </p:cNvPr>
          <p:cNvSpPr txBox="1"/>
          <p:nvPr/>
        </p:nvSpPr>
        <p:spPr>
          <a:xfrm>
            <a:off x="4680374" y="1377934"/>
            <a:ext cx="106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Step 3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E7D37F6-BDDE-EF28-4B52-F4DFB5361A5B}"/>
              </a:ext>
            </a:extLst>
          </p:cNvPr>
          <p:cNvSpPr txBox="1"/>
          <p:nvPr/>
        </p:nvSpPr>
        <p:spPr>
          <a:xfrm>
            <a:off x="6023976" y="1395886"/>
            <a:ext cx="10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Step 4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9608C1D6-D688-5D8E-5DAD-90A5FBCF06D1}"/>
              </a:ext>
            </a:extLst>
          </p:cNvPr>
          <p:cNvSpPr txBox="1"/>
          <p:nvPr/>
        </p:nvSpPr>
        <p:spPr>
          <a:xfrm>
            <a:off x="7392182" y="1393174"/>
            <a:ext cx="10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venir Next" panose="020B0503020202020204" pitchFamily="34" charset="0"/>
                <a:ea typeface="Roboto Slab Medium" pitchFamily="2" charset="0"/>
              </a:rPr>
              <a:t>Step 5</a:t>
            </a:r>
          </a:p>
        </p:txBody>
      </p:sp>
      <p:sp>
        <p:nvSpPr>
          <p:cNvPr id="58" name="Abgerundetes Rechteck 57">
            <a:extLst>
              <a:ext uri="{FF2B5EF4-FFF2-40B4-BE49-F238E27FC236}">
                <a16:creationId xmlns:a16="http://schemas.microsoft.com/office/drawing/2014/main" id="{6B4624FC-DF2B-38F9-CAF6-82B272D48E69}"/>
              </a:ext>
            </a:extLst>
          </p:cNvPr>
          <p:cNvSpPr/>
          <p:nvPr/>
        </p:nvSpPr>
        <p:spPr>
          <a:xfrm rot="5400000">
            <a:off x="1844991" y="5265409"/>
            <a:ext cx="394326" cy="84980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0239EBB-39BA-E769-E727-E76CE8643787}"/>
              </a:ext>
            </a:extLst>
          </p:cNvPr>
          <p:cNvSpPr txBox="1"/>
          <p:nvPr/>
        </p:nvSpPr>
        <p:spPr>
          <a:xfrm>
            <a:off x="2116241" y="5121890"/>
            <a:ext cx="923056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100"/>
              <a:t>get familiar with the Data</a:t>
            </a:r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C94AA3C8-124A-3F23-7C4F-20ED8672020F}"/>
              </a:ext>
            </a:extLst>
          </p:cNvPr>
          <p:cNvSpPr/>
          <p:nvPr/>
        </p:nvSpPr>
        <p:spPr>
          <a:xfrm rot="5400000">
            <a:off x="1838420" y="5748815"/>
            <a:ext cx="386945" cy="80932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bgerundetes Rechteck 60">
            <a:extLst>
              <a:ext uri="{FF2B5EF4-FFF2-40B4-BE49-F238E27FC236}">
                <a16:creationId xmlns:a16="http://schemas.microsoft.com/office/drawing/2014/main" id="{029AB236-F5AA-3D38-98F3-E564EFAFD22A}"/>
              </a:ext>
            </a:extLst>
          </p:cNvPr>
          <p:cNvSpPr/>
          <p:nvPr/>
        </p:nvSpPr>
        <p:spPr>
          <a:xfrm rot="5400000">
            <a:off x="1836421" y="6250818"/>
            <a:ext cx="386945" cy="80932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3197AAB-78BA-F0A0-E282-7807D93946EF}"/>
              </a:ext>
            </a:extLst>
          </p:cNvPr>
          <p:cNvSpPr txBox="1"/>
          <p:nvPr/>
        </p:nvSpPr>
        <p:spPr>
          <a:xfrm>
            <a:off x="2103957" y="5566340"/>
            <a:ext cx="927104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100"/>
              <a:t>brainstorming</a:t>
            </a:r>
          </a:p>
          <a:p>
            <a:r>
              <a:rPr lang="en-GB" sz="1100"/>
              <a:t>project ideas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77611B0-D8D1-7536-EFAF-808F05A444E1}"/>
              </a:ext>
            </a:extLst>
          </p:cNvPr>
          <p:cNvSpPr txBox="1"/>
          <p:nvPr/>
        </p:nvSpPr>
        <p:spPr>
          <a:xfrm>
            <a:off x="2088627" y="6073499"/>
            <a:ext cx="988723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100"/>
              <a:t>Project Proposal </a:t>
            </a:r>
          </a:p>
        </p:txBody>
      </p:sp>
      <p:sp>
        <p:nvSpPr>
          <p:cNvPr id="64" name="Abgerundetes Rechteck 63">
            <a:extLst>
              <a:ext uri="{FF2B5EF4-FFF2-40B4-BE49-F238E27FC236}">
                <a16:creationId xmlns:a16="http://schemas.microsoft.com/office/drawing/2014/main" id="{EEE13ECA-449A-47EB-8382-54956C14ECE5}"/>
              </a:ext>
            </a:extLst>
          </p:cNvPr>
          <p:cNvSpPr/>
          <p:nvPr/>
        </p:nvSpPr>
        <p:spPr>
          <a:xfrm rot="5400000">
            <a:off x="3201567" y="5287052"/>
            <a:ext cx="386945" cy="809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F9FED26-A11D-ACD7-A81A-52C4913F6551}"/>
              </a:ext>
            </a:extLst>
          </p:cNvPr>
          <p:cNvSpPr txBox="1"/>
          <p:nvPr/>
        </p:nvSpPr>
        <p:spPr>
          <a:xfrm>
            <a:off x="3434253" y="5121890"/>
            <a:ext cx="1225914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100"/>
              <a:t>Prepare Data for further Coding 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E273AFF1-7C33-6243-64F9-5E1A1D34B369}"/>
              </a:ext>
            </a:extLst>
          </p:cNvPr>
          <p:cNvSpPr/>
          <p:nvPr/>
        </p:nvSpPr>
        <p:spPr>
          <a:xfrm rot="5400000">
            <a:off x="4499306" y="5283362"/>
            <a:ext cx="402011" cy="7907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F789DF9A-8BD8-9A5A-84BE-70879597580E}"/>
              </a:ext>
            </a:extLst>
          </p:cNvPr>
          <p:cNvSpPr txBox="1"/>
          <p:nvPr/>
        </p:nvSpPr>
        <p:spPr>
          <a:xfrm>
            <a:off x="4800397" y="5128340"/>
            <a:ext cx="1133355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100"/>
              <a:t>Code for Tasks and Subtasks 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AB176E1-4A11-D09A-D93E-23AC5EAE360E}"/>
              </a:ext>
            </a:extLst>
          </p:cNvPr>
          <p:cNvSpPr txBox="1"/>
          <p:nvPr/>
        </p:nvSpPr>
        <p:spPr>
          <a:xfrm>
            <a:off x="4801474" y="5573356"/>
            <a:ext cx="1054535" cy="5838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100"/>
              <a:t>running </a:t>
            </a:r>
          </a:p>
          <a:p>
            <a:r>
              <a:rPr lang="en-GB" sz="1100"/>
              <a:t>experiments and models</a:t>
            </a:r>
          </a:p>
        </p:txBody>
      </p:sp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154561A2-9202-8955-6D83-6136301C3814}"/>
              </a:ext>
            </a:extLst>
          </p:cNvPr>
          <p:cNvSpPr/>
          <p:nvPr/>
        </p:nvSpPr>
        <p:spPr>
          <a:xfrm rot="5400000">
            <a:off x="4454531" y="5812497"/>
            <a:ext cx="489700" cy="8093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05CCE91-6474-9805-B523-5A7B90D2F4A3}"/>
              </a:ext>
            </a:extLst>
          </p:cNvPr>
          <p:cNvSpPr txBox="1"/>
          <p:nvPr/>
        </p:nvSpPr>
        <p:spPr>
          <a:xfrm>
            <a:off x="4782698" y="6147742"/>
            <a:ext cx="1143597" cy="4112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100"/>
              <a:t>finalizing and</a:t>
            </a:r>
          </a:p>
          <a:p>
            <a:r>
              <a:rPr lang="en-GB" sz="1100"/>
              <a:t>Evaluating results</a:t>
            </a:r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94469E04-7869-82BC-4FD1-79262E467EC2}"/>
              </a:ext>
            </a:extLst>
          </p:cNvPr>
          <p:cNvSpPr/>
          <p:nvPr/>
        </p:nvSpPr>
        <p:spPr>
          <a:xfrm rot="5400000">
            <a:off x="4493751" y="6321092"/>
            <a:ext cx="411259" cy="80931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BB7EE390-F434-A1A4-0C59-7144679C2A92}"/>
              </a:ext>
            </a:extLst>
          </p:cNvPr>
          <p:cNvSpPr/>
          <p:nvPr/>
        </p:nvSpPr>
        <p:spPr>
          <a:xfrm rot="5400000">
            <a:off x="5825844" y="5331610"/>
            <a:ext cx="449605" cy="78792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CBA303B-8F27-5629-7AA5-CB9A2FF7195F}"/>
              </a:ext>
            </a:extLst>
          </p:cNvPr>
          <p:cNvSpPr txBox="1"/>
          <p:nvPr/>
        </p:nvSpPr>
        <p:spPr>
          <a:xfrm>
            <a:off x="6121641" y="5090552"/>
            <a:ext cx="1177053" cy="5805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100"/>
              <a:t>writing and designing our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212868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205A0-FD6F-35FB-8D15-4CD687FF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Bauhaus 93" pitchFamily="82" charset="77"/>
              </a:rPr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D7CD10-5C9F-7218-6EE0-ACFE4299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5844"/>
            <a:ext cx="7886700" cy="486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900"/>
              <a:t>Title : </a:t>
            </a:r>
            <a:r>
              <a:rPr lang="de-DE" sz="900" err="1"/>
              <a:t>Spatiotemporal</a:t>
            </a:r>
            <a:r>
              <a:rPr lang="de-DE" sz="900"/>
              <a:t> Dynamics </a:t>
            </a:r>
            <a:r>
              <a:rPr lang="de-DE" sz="900" err="1"/>
              <a:t>of</a:t>
            </a:r>
            <a:r>
              <a:rPr lang="de-DE" sz="900"/>
              <a:t> Dengue </a:t>
            </a:r>
            <a:r>
              <a:rPr lang="de-DE" sz="900" err="1"/>
              <a:t>Epidemics</a:t>
            </a:r>
            <a:r>
              <a:rPr lang="de-DE" sz="900"/>
              <a:t>, Southern Vietnam; Personal </a:t>
            </a:r>
            <a:r>
              <a:rPr lang="de-DE" sz="900" err="1"/>
              <a:t>Author</a:t>
            </a:r>
            <a:r>
              <a:rPr lang="de-DE" sz="900"/>
              <a:t>(s) : </a:t>
            </a:r>
            <a:r>
              <a:rPr lang="de-DE" sz="900" err="1"/>
              <a:t>Cuong</a:t>
            </a:r>
            <a:r>
              <a:rPr lang="de-DE" sz="900"/>
              <a:t>, Hoang </a:t>
            </a:r>
            <a:r>
              <a:rPr lang="de-DE" sz="900" err="1"/>
              <a:t>Quoc;Vu</a:t>
            </a:r>
            <a:r>
              <a:rPr lang="de-DE" sz="900"/>
              <a:t>, Nguyen </a:t>
            </a:r>
            <a:r>
              <a:rPr lang="de-DE" sz="900" err="1"/>
              <a:t>Thanh;Cazelles</a:t>
            </a:r>
            <a:r>
              <a:rPr lang="de-DE" sz="900"/>
              <a:t>, </a:t>
            </a:r>
            <a:r>
              <a:rPr lang="de-DE" sz="900" err="1"/>
              <a:t>Bernard;Boni</a:t>
            </a:r>
            <a:r>
              <a:rPr lang="de-DE" sz="900"/>
              <a:t>, Maciej </a:t>
            </a:r>
            <a:r>
              <a:rPr lang="de-DE" sz="900" err="1"/>
              <a:t>F.;Thai</a:t>
            </a:r>
            <a:r>
              <a:rPr lang="de-DE" sz="900"/>
              <a:t>, </a:t>
            </a:r>
            <a:r>
              <a:rPr lang="de-DE" sz="900" err="1"/>
              <a:t>Khoa</a:t>
            </a:r>
            <a:r>
              <a:rPr lang="de-DE" sz="900"/>
              <a:t> T.D.;</a:t>
            </a:r>
            <a:r>
              <a:rPr lang="de-DE" sz="900" err="1"/>
              <a:t>Rabaa</a:t>
            </a:r>
            <a:r>
              <a:rPr lang="de-DE" sz="900"/>
              <a:t>, Maia A.;</a:t>
            </a:r>
            <a:r>
              <a:rPr lang="de-DE" sz="900" err="1"/>
              <a:t>Quang</a:t>
            </a:r>
            <a:r>
              <a:rPr lang="de-DE" sz="900"/>
              <a:t>, Luong </a:t>
            </a:r>
            <a:r>
              <a:rPr lang="de-DE" sz="900" err="1"/>
              <a:t>Chan;Simmons</a:t>
            </a:r>
            <a:r>
              <a:rPr lang="de-DE" sz="900"/>
              <a:t>, Cameron </a:t>
            </a:r>
            <a:r>
              <a:rPr lang="de-DE" sz="900" err="1"/>
              <a:t>P.;Huu</a:t>
            </a:r>
            <a:r>
              <a:rPr lang="de-DE" sz="900"/>
              <a:t>, Tran </a:t>
            </a:r>
            <a:r>
              <a:rPr lang="de-DE" sz="900" err="1"/>
              <a:t>Ngoc;Anders</a:t>
            </a:r>
            <a:r>
              <a:rPr lang="de-DE" sz="900"/>
              <a:t>, Katherine L.; </a:t>
            </a:r>
            <a:r>
              <a:rPr lang="de-DE" sz="900" err="1"/>
              <a:t>Published</a:t>
            </a:r>
            <a:r>
              <a:rPr lang="de-DE" sz="900"/>
              <a:t> Date : Jun 2013; Source : </a:t>
            </a:r>
            <a:r>
              <a:rPr lang="de-DE" sz="900" err="1"/>
              <a:t>Emerg</a:t>
            </a:r>
            <a:r>
              <a:rPr lang="de-DE" sz="900"/>
              <a:t> </a:t>
            </a:r>
            <a:r>
              <a:rPr lang="de-DE" sz="900" err="1"/>
              <a:t>Infect</a:t>
            </a:r>
            <a:r>
              <a:rPr lang="de-DE" sz="900"/>
              <a:t> Dis. 19(6):945-953.URL : </a:t>
            </a:r>
            <a:r>
              <a:rPr lang="de-DE" sz="900">
                <a:hlinkClick r:id="rId2"/>
              </a:rPr>
              <a:t>https://stacks.cdc.gov/view/cdc/18983</a:t>
            </a:r>
            <a:endParaRPr lang="de-DE" sz="900"/>
          </a:p>
          <a:p>
            <a:pPr marL="0" indent="0">
              <a:buNone/>
            </a:pP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Do, T.T.T., Martens, P., Luu, N.H. </a:t>
            </a:r>
            <a:r>
              <a:rPr lang="de-DE" sz="800" b="0" i="1" u="none" strike="noStrike">
                <a:solidFill>
                  <a:srgbClr val="333333"/>
                </a:solidFill>
                <a:effectLst/>
                <a:latin typeface="-apple-system"/>
              </a:rPr>
              <a:t>et al.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Climatic-driven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seasonality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emerging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dengue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fever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in Hanoi, Vietnam. </a:t>
            </a:r>
            <a:r>
              <a:rPr lang="de-DE" sz="800" b="0" i="1" u="none" strike="noStrike">
                <a:solidFill>
                  <a:srgbClr val="333333"/>
                </a:solidFill>
                <a:effectLst/>
                <a:latin typeface="-apple-system"/>
              </a:rPr>
              <a:t>BMC Public Health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de-DE" sz="800" b="1" i="0" u="none" strike="noStrike">
                <a:solidFill>
                  <a:srgbClr val="333333"/>
                </a:solidFill>
                <a:effectLst/>
                <a:latin typeface="-apple-system"/>
              </a:rPr>
              <a:t>14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, 1078 (2014). 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  <a:hlinkClick r:id="rId3"/>
              </a:rPr>
              <a:t>https://doi.org/10.1186/1471-2458-14-1078</a:t>
            </a:r>
            <a:endParaRPr lang="de-DE" sz="800" b="0" i="0" u="none" strike="noStrike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Pumijumnong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, N., Eckstein, D. Reconstruction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pre-monsoon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weather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conditions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in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northwestern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Thailand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from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the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tree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-ring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widths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de-DE" sz="800" b="0" i="0" u="none" strike="noStrike" err="1">
                <a:solidFill>
                  <a:srgbClr val="333333"/>
                </a:solidFill>
                <a:effectLst/>
                <a:latin typeface="-apple-system"/>
              </a:rPr>
              <a:t>of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de-DE" sz="800" b="0" i="1" u="none" strike="noStrike">
                <a:solidFill>
                  <a:srgbClr val="333333"/>
                </a:solidFill>
                <a:effectLst/>
                <a:latin typeface="-apple-system"/>
              </a:rPr>
              <a:t>Pinus </a:t>
            </a:r>
            <a:r>
              <a:rPr lang="de-DE" sz="800" b="0" i="1" u="none" strike="noStrike" err="1">
                <a:solidFill>
                  <a:srgbClr val="333333"/>
                </a:solidFill>
                <a:effectLst/>
                <a:latin typeface="-apple-system"/>
              </a:rPr>
              <a:t>merkusii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de-DE" sz="800" b="0" i="1" u="none" strike="noStrike">
                <a:solidFill>
                  <a:srgbClr val="333333"/>
                </a:solidFill>
                <a:effectLst/>
                <a:latin typeface="-apple-system"/>
              </a:rPr>
              <a:t>Pinus </a:t>
            </a:r>
            <a:r>
              <a:rPr lang="de-DE" sz="800" b="0" i="1" u="none" strike="noStrike" err="1">
                <a:solidFill>
                  <a:srgbClr val="333333"/>
                </a:solidFill>
                <a:effectLst/>
                <a:latin typeface="-apple-system"/>
              </a:rPr>
              <a:t>kesiya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 . </a:t>
            </a:r>
            <a:r>
              <a:rPr lang="de-DE" sz="800" b="0" i="1" u="none" strike="noStrike">
                <a:solidFill>
                  <a:srgbClr val="333333"/>
                </a:solidFill>
                <a:effectLst/>
                <a:latin typeface="-apple-system"/>
              </a:rPr>
              <a:t>Trees</a:t>
            </a:r>
            <a:r>
              <a:rPr lang="de-DE" sz="800" b="1" i="0" u="none" strike="noStrike">
                <a:solidFill>
                  <a:srgbClr val="333333"/>
                </a:solidFill>
                <a:effectLst/>
                <a:latin typeface="-apple-system"/>
              </a:rPr>
              <a:t>25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</a:rPr>
              <a:t>, 125–132 (2011). </a:t>
            </a: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  <a:hlinkClick r:id="rId4"/>
              </a:rPr>
              <a:t>https://doi.org/10.1007/s00468-010-0528-4</a:t>
            </a:r>
            <a:endParaRPr lang="de-DE" sz="800" b="0" i="0" u="none" strike="noStrike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  <a:hlinkClick r:id="rId5"/>
              </a:rPr>
              <a:t>https://science.howstuffworks.com/nature/climate-weather/atmospheric/question651.htm</a:t>
            </a:r>
            <a:endParaRPr lang="de-DE" sz="800" b="0" i="0" u="none" strike="noStrike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  <a:hlinkClick r:id="rId6"/>
              </a:rPr>
              <a:t>https://www.vaisala.com/en/expert-article/relative-humidity-how-is-it-defined-and-calculated</a:t>
            </a:r>
            <a:endParaRPr lang="de-DE" sz="800" b="0" i="0" u="none" strike="noStrike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Campbell KM, Lin CD,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Iamsirithaworn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S, Scott TW. The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complex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relationship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between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weather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and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dengue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virus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transmission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in Thailand. Am J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Trop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Med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Hyg. 2013 Dec;89(6):1066-1080.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doi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: 10.4269/ajtmh.13-0321.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Epub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2013 Aug 19. PMID: 23958906; PMCID: PMC3854883.</a:t>
            </a:r>
          </a:p>
          <a:p>
            <a:pPr marL="0" indent="0" algn="l">
              <a:buNone/>
            </a:pP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Campbell KM, Lin CD,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Iamsirithaworn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S, Scott TW. The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complex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relationship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weather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dengue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virus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transmission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 Thailand. Am J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Trop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Med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Hyg. 2013 Dec;89(6):1066-1080.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10.4269/ajtmh.13-0321. </a:t>
            </a:r>
            <a:r>
              <a:rPr lang="de-DE" sz="800" b="0" i="0" u="none" strike="noStrike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Epub</a:t>
            </a:r>
            <a:r>
              <a:rPr lang="de-DE" sz="800" b="0" i="0" u="none" strike="noStrike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2013 Aug 19. PMID: 23958906; PMCID: PMC3854883.</a:t>
            </a:r>
          </a:p>
          <a:p>
            <a:pPr marL="0" indent="0" algn="l">
              <a:buNone/>
            </a:pP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Climatic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Factors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Affecting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Dengue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Haemorrhagic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Fever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Incidence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in Southern Thailand S.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Promprou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, M.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Jaroensutasinee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! and K.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Jaroensutasinee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Institute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of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Science,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Walailak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University, 222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Thaiburi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,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Thasala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District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, </a:t>
            </a:r>
            <a:r>
              <a:rPr lang="de-DE" sz="800" b="0" i="0" u="none" strike="noStrike" err="1">
                <a:solidFill>
                  <a:srgbClr val="787774"/>
                </a:solidFill>
                <a:effectLst/>
              </a:rPr>
              <a:t>Nakhonsrithammarat</a:t>
            </a:r>
            <a:r>
              <a:rPr lang="de-DE" sz="800" b="0" i="0" u="none" strike="noStrike">
                <a:solidFill>
                  <a:srgbClr val="787774"/>
                </a:solidFill>
                <a:effectLst/>
              </a:rPr>
              <a:t> 80160, Thailand</a:t>
            </a:r>
          </a:p>
          <a:p>
            <a:pPr marL="0" indent="0" algn="l">
              <a:buNone/>
            </a:pPr>
            <a:r>
              <a:rPr lang="de-DE" sz="800" b="0" i="0">
                <a:effectLst/>
                <a:hlinkClick r:id="rId7"/>
              </a:rPr>
              <a:t>https://www.thaizer.com/the-effects-of-the-monsoon-on-thailands-weather/</a:t>
            </a:r>
            <a:endParaRPr lang="de-DE" sz="800" b="0" i="0">
              <a:effectLst/>
            </a:endParaRPr>
          </a:p>
          <a:p>
            <a:pPr marL="0" indent="0" algn="l">
              <a:buNone/>
            </a:pP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  <a:hlinkClick r:id="rId8"/>
              </a:rPr>
              <a:t>https://education.nationalgeographic.org/resource/monsoon/</a:t>
            </a:r>
            <a:endParaRPr lang="de-DE" sz="800" b="0" i="0" u="none" strike="noStrike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  <a:hlinkClick r:id="rId9"/>
              </a:rPr>
              <a:t>https://scijinks.gov/what-is-a-monsoon/#:~:text=A%20monsoon%20is%20caused%20by,blow%20from%20cold%20to%20warm</a:t>
            </a:r>
            <a:endParaRPr lang="de-DE" sz="800" b="0" i="0" u="none" strike="noStrike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de-DE" sz="800" b="0" i="0" u="none" strike="noStrike">
                <a:solidFill>
                  <a:srgbClr val="333333"/>
                </a:solidFill>
                <a:effectLst/>
                <a:latin typeface="-apple-system"/>
                <a:hlinkClick r:id="rId7"/>
              </a:rPr>
              <a:t>https://www.thaizer.com/the-effects-of-the-monsoon-on-thailands-weather/</a:t>
            </a:r>
            <a:endParaRPr lang="de-DE" sz="800" b="0" i="0" u="none" strike="noStrike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de-DE" sz="800" b="0" i="0" u="none" strike="noStrike">
                <a:solidFill>
                  <a:srgbClr val="000000"/>
                </a:solidFill>
                <a:effectLst/>
                <a:latin typeface="-webkit-standard"/>
              </a:rPr>
              <a:t>Schaefer TJ, Panda PK, Wolford RW. Dengue Fever. [Updated 2022 Nov 14]. In: </a:t>
            </a:r>
            <a:r>
              <a:rPr lang="de-DE" sz="800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StatPearls</a:t>
            </a:r>
            <a:r>
              <a:rPr lang="de-DE" sz="800" b="0" i="0" u="none" strike="noStrike">
                <a:solidFill>
                  <a:srgbClr val="000000"/>
                </a:solidFill>
                <a:effectLst/>
                <a:latin typeface="-webkit-standard"/>
              </a:rPr>
              <a:t> [Internet]. </a:t>
            </a:r>
            <a:r>
              <a:rPr lang="de-DE" sz="800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Treasure</a:t>
            </a:r>
            <a:r>
              <a:rPr lang="de-DE" sz="800" b="0" i="0" u="none" strike="noStrike">
                <a:solidFill>
                  <a:srgbClr val="000000"/>
                </a:solidFill>
                <a:effectLst/>
                <a:latin typeface="-webkit-standard"/>
              </a:rPr>
              <a:t> Island (FL): </a:t>
            </a:r>
            <a:r>
              <a:rPr lang="de-DE" sz="800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StatPearls</a:t>
            </a:r>
            <a:r>
              <a:rPr lang="de-DE" sz="800" b="0" i="0" u="none" strike="noStrike">
                <a:solidFill>
                  <a:srgbClr val="000000"/>
                </a:solidFill>
                <a:effectLst/>
                <a:latin typeface="-webkit-standard"/>
              </a:rPr>
              <a:t> Publishing; 2023 Jan-. </a:t>
            </a:r>
            <a:r>
              <a:rPr lang="de-DE" sz="800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Available</a:t>
            </a:r>
            <a:r>
              <a:rPr lang="de-DE" sz="800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de-DE" sz="800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from</a:t>
            </a:r>
            <a:r>
              <a:rPr lang="de-DE" sz="800" b="0" i="0" u="none" strike="noStrike">
                <a:solidFill>
                  <a:srgbClr val="000000"/>
                </a:solidFill>
                <a:effectLst/>
                <a:latin typeface="-webkit-standard"/>
              </a:rPr>
              <a:t>: </a:t>
            </a:r>
            <a:r>
              <a:rPr lang="de-DE" sz="800" b="0" i="0">
                <a:effectLst/>
                <a:hlinkClick r:id="rId10"/>
              </a:rPr>
              <a:t>https://www.ncbi.nlm.nih.gov/books/NBK430732/</a:t>
            </a:r>
            <a:endParaRPr lang="de-DE" sz="800" b="0" i="0">
              <a:effectLst/>
            </a:endParaRPr>
          </a:p>
          <a:p>
            <a:pPr marL="0" indent="0" algn="l">
              <a:buNone/>
            </a:pPr>
            <a:r>
              <a:rPr lang="de-DE" sz="800" b="0" i="0">
                <a:effectLst/>
              </a:rPr>
              <a:t>Dengue Fever | NIH: National Institute </a:t>
            </a:r>
            <a:r>
              <a:rPr lang="de-DE" sz="800" b="0" i="0" err="1">
                <a:effectLst/>
              </a:rPr>
              <a:t>of</a:t>
            </a:r>
            <a:r>
              <a:rPr lang="de-DE" sz="800" b="0" i="0">
                <a:effectLst/>
              </a:rPr>
              <a:t> </a:t>
            </a:r>
            <a:r>
              <a:rPr lang="de-DE" sz="800" b="0" i="0" err="1">
                <a:effectLst/>
              </a:rPr>
              <a:t>Allergy</a:t>
            </a:r>
            <a:r>
              <a:rPr lang="de-DE" sz="800" b="0" i="0">
                <a:effectLst/>
              </a:rPr>
              <a:t> and </a:t>
            </a:r>
            <a:r>
              <a:rPr lang="de-DE" sz="800" b="0" i="0" err="1">
                <a:effectLst/>
              </a:rPr>
              <a:t>Infectious</a:t>
            </a:r>
            <a:r>
              <a:rPr lang="de-DE" sz="800" b="0" i="0">
                <a:effectLst/>
              </a:rPr>
              <a:t> </a:t>
            </a:r>
            <a:r>
              <a:rPr lang="de-DE" sz="800" b="0" i="0" err="1">
                <a:effectLst/>
              </a:rPr>
              <a:t>Diseases</a:t>
            </a:r>
            <a:endParaRPr lang="de-DE" sz="800" b="0" i="0">
              <a:effectLst/>
            </a:endParaRPr>
          </a:p>
          <a:p>
            <a:pPr marL="0" indent="0" algn="l">
              <a:buNone/>
            </a:pPr>
            <a:r>
              <a:rPr lang="de-DE" sz="800" b="0" i="0">
                <a:effectLst/>
              </a:rPr>
              <a:t>https://</a:t>
            </a:r>
            <a:r>
              <a:rPr lang="de-DE" sz="800" b="0" i="0" err="1">
                <a:effectLst/>
              </a:rPr>
              <a:t>www.leicestermercury.co.uk</a:t>
            </a:r>
            <a:r>
              <a:rPr lang="de-DE" sz="800" b="0" i="0">
                <a:effectLst/>
              </a:rPr>
              <a:t>/</a:t>
            </a:r>
            <a:r>
              <a:rPr lang="de-DE" sz="800" b="0" i="0" err="1">
                <a:effectLst/>
              </a:rPr>
              <a:t>news</a:t>
            </a:r>
            <a:r>
              <a:rPr lang="de-DE" sz="800" b="0" i="0">
                <a:effectLst/>
              </a:rPr>
              <a:t>/</a:t>
            </a:r>
            <a:r>
              <a:rPr lang="de-DE" sz="800" b="0" i="0" err="1">
                <a:effectLst/>
              </a:rPr>
              <a:t>uk</a:t>
            </a:r>
            <a:r>
              <a:rPr lang="de-DE" sz="800" b="0" i="0">
                <a:effectLst/>
              </a:rPr>
              <a:t>-</a:t>
            </a:r>
            <a:r>
              <a:rPr lang="de-DE" sz="800" b="0" i="0" err="1">
                <a:effectLst/>
              </a:rPr>
              <a:t>world</a:t>
            </a:r>
            <a:r>
              <a:rPr lang="de-DE" sz="800" b="0" i="0">
                <a:effectLst/>
              </a:rPr>
              <a:t>-news/symptoms-dengue-fever-watch-amid-8351403</a:t>
            </a:r>
          </a:p>
          <a:p>
            <a:pPr marL="0" indent="0" algn="l">
              <a:buNone/>
            </a:pPr>
            <a:endParaRPr lang="de-DE" sz="800" b="0" i="0" u="none" strike="noStrike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de-DE" sz="900"/>
          </a:p>
          <a:p>
            <a:pPr marL="0" indent="0">
              <a:buNone/>
            </a:pPr>
            <a:endParaRPr lang="de-DE" sz="900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512B2F2-20E4-8D7F-2731-31E8F401255C}"/>
              </a:ext>
            </a:extLst>
          </p:cNvPr>
          <p:cNvSpPr/>
          <p:nvPr/>
        </p:nvSpPr>
        <p:spPr>
          <a:xfrm>
            <a:off x="-1138147" y="2292625"/>
            <a:ext cx="9049696" cy="584128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5EAE10-E854-F839-ABE4-7D6B33904CD8}"/>
              </a:ext>
            </a:extLst>
          </p:cNvPr>
          <p:cNvSpPr txBox="1"/>
          <p:nvPr/>
        </p:nvSpPr>
        <p:spPr>
          <a:xfrm>
            <a:off x="643688" y="3875995"/>
            <a:ext cx="64837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GB">
              <a:solidFill>
                <a:srgbClr val="2F1D7E"/>
              </a:solidFill>
              <a:latin typeface="Avenir Next" panose="020B0503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DAF662-AEEF-DC18-48DF-09A083C5B70D}"/>
              </a:ext>
            </a:extLst>
          </p:cNvPr>
          <p:cNvSpPr txBox="1"/>
          <p:nvPr/>
        </p:nvSpPr>
        <p:spPr>
          <a:xfrm>
            <a:off x="-1924493" y="-180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F1EA32D-4AA5-CE9C-7F60-FF3118B698D6}"/>
              </a:ext>
            </a:extLst>
          </p:cNvPr>
          <p:cNvSpPr/>
          <p:nvPr/>
        </p:nvSpPr>
        <p:spPr>
          <a:xfrm>
            <a:off x="-133299" y="-4319067"/>
            <a:ext cx="4572000" cy="6263425"/>
          </a:xfrm>
          <a:prstGeom prst="round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3000">
                <a:schemeClr val="accent1"/>
              </a:gs>
              <a:gs pos="45000">
                <a:srgbClr val="5B2DB7"/>
              </a:gs>
              <a:gs pos="69000">
                <a:schemeClr val="accent3">
                  <a:lumMod val="75000"/>
                </a:schemeClr>
              </a:gs>
              <a:gs pos="22000">
                <a:schemeClr val="accent2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FF6D64-2B37-BCCC-6E5F-6F57542E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5" y="53676"/>
            <a:ext cx="5148311" cy="2126065"/>
          </a:xfrm>
          <a:noFill/>
        </p:spPr>
        <p:txBody>
          <a:bodyPr>
            <a:normAutofit/>
          </a:bodyPr>
          <a:lstStyle/>
          <a:p>
            <a:r>
              <a:rPr lang="de-DE" sz="6600">
                <a:solidFill>
                  <a:schemeClr val="bg2">
                    <a:lumMod val="90000"/>
                  </a:schemeClr>
                </a:solidFill>
                <a:latin typeface="STHupo"/>
                <a:ea typeface="STHupo"/>
              </a:rPr>
              <a:t>Dengue </a:t>
            </a:r>
            <a:r>
              <a:rPr lang="de-DE" sz="6600" err="1">
                <a:solidFill>
                  <a:schemeClr val="bg2">
                    <a:lumMod val="90000"/>
                  </a:schemeClr>
                </a:solidFill>
                <a:latin typeface="STHupo"/>
                <a:ea typeface="STHupo"/>
              </a:rPr>
              <a:t>fever</a:t>
            </a:r>
            <a:endParaRPr lang="de-DE" sz="6600">
              <a:solidFill>
                <a:schemeClr val="bg2">
                  <a:lumMod val="90000"/>
                </a:schemeClr>
              </a:soli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970988A-18E4-A82A-F940-2D3BAEA6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554277"/>
              </p:ext>
            </p:extLst>
          </p:nvPr>
        </p:nvGraphicFramePr>
        <p:xfrm>
          <a:off x="-882751" y="2621776"/>
          <a:ext cx="10026751" cy="403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15645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2DFD8-4CA8-B2FC-E436-97D23A01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EBEBD0ED-6A7E-37C3-D040-31E117FFA5C9}"/>
              </a:ext>
            </a:extLst>
          </p:cNvPr>
          <p:cNvSpPr/>
          <p:nvPr/>
        </p:nvSpPr>
        <p:spPr>
          <a:xfrm>
            <a:off x="-1138147" y="-1855304"/>
            <a:ext cx="9049696" cy="1025718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10" descr="Dengue Fever Risk Map Global including Latin America, Mexico and Asia">
            <a:extLst>
              <a:ext uri="{FF2B5EF4-FFF2-40B4-BE49-F238E27FC236}">
                <a16:creationId xmlns:a16="http://schemas.microsoft.com/office/drawing/2014/main" id="{397F664E-E908-53A7-21F0-CAE696CE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40" y="1931643"/>
            <a:ext cx="6771862" cy="466506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B4B5930-3C8A-2875-9F60-BB4C62AE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5238"/>
            <a:ext cx="7508187" cy="1104745"/>
          </a:xfrm>
        </p:spPr>
        <p:txBody>
          <a:bodyPr>
            <a:noAutofit/>
          </a:bodyPr>
          <a:lstStyle/>
          <a:p>
            <a:r>
              <a:rPr lang="en-US" sz="6000">
                <a:gradFill>
                  <a:gsLst>
                    <a:gs pos="100000">
                      <a:schemeClr val="accent3">
                        <a:lumMod val="50000"/>
                      </a:schemeClr>
                    </a:gs>
                    <a:gs pos="3000">
                      <a:schemeClr val="accent1"/>
                    </a:gs>
                    <a:gs pos="45000">
                      <a:srgbClr val="5B2DB7"/>
                    </a:gs>
                    <a:gs pos="69000">
                      <a:schemeClr val="accent3">
                        <a:lumMod val="75000"/>
                      </a:schemeClr>
                    </a:gs>
                    <a:gs pos="22000">
                      <a:schemeClr val="accent2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Dengue Fever Prevalence </a:t>
            </a:r>
          </a:p>
        </p:txBody>
      </p:sp>
    </p:spTree>
    <p:extLst>
      <p:ext uri="{BB962C8B-B14F-4D97-AF65-F5344CB8AC3E}">
        <p14:creationId xmlns:p14="http://schemas.microsoft.com/office/powerpoint/2010/main" val="35215031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B6263F3-7ACC-76A9-CFA4-687C9D847304}"/>
              </a:ext>
            </a:extLst>
          </p:cNvPr>
          <p:cNvSpPr txBox="1"/>
          <p:nvPr/>
        </p:nvSpPr>
        <p:spPr>
          <a:xfrm>
            <a:off x="1232451" y="39469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4E74A8C-03A5-6CD8-0013-9F22C9B6F8CD}"/>
              </a:ext>
            </a:extLst>
          </p:cNvPr>
          <p:cNvSpPr/>
          <p:nvPr/>
        </p:nvSpPr>
        <p:spPr>
          <a:xfrm>
            <a:off x="-1398106" y="-461863"/>
            <a:ext cx="9309655" cy="47413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1EC226-FBBF-7BDB-6CE5-2CA1F423621D}"/>
              </a:ext>
            </a:extLst>
          </p:cNvPr>
          <p:cNvSpPr txBox="1"/>
          <p:nvPr/>
        </p:nvSpPr>
        <p:spPr>
          <a:xfrm>
            <a:off x="-284963" y="-395602"/>
            <a:ext cx="6429080" cy="36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45FEC6-07DC-B97A-8C2F-7344DD80B8F8}"/>
              </a:ext>
            </a:extLst>
          </p:cNvPr>
          <p:cNvSpPr txBox="1"/>
          <p:nvPr/>
        </p:nvSpPr>
        <p:spPr>
          <a:xfrm>
            <a:off x="238290" y="181227"/>
            <a:ext cx="8431105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6600">
                <a:gradFill>
                  <a:gsLst>
                    <a:gs pos="100000">
                      <a:schemeClr val="accent3">
                        <a:lumMod val="50000"/>
                      </a:schemeClr>
                    </a:gs>
                    <a:gs pos="3000">
                      <a:schemeClr val="accent1"/>
                    </a:gs>
                    <a:gs pos="45000">
                      <a:srgbClr val="5B2DB7"/>
                    </a:gs>
                    <a:gs pos="69000">
                      <a:schemeClr val="accent3">
                        <a:lumMod val="75000"/>
                      </a:schemeClr>
                    </a:gs>
                    <a:gs pos="22000">
                      <a:schemeClr val="accent2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</a:gradFill>
                <a:latin typeface="STHupo"/>
                <a:ea typeface="STHupo"/>
              </a:rPr>
              <a:t>Climate in Thailand   </a:t>
            </a:r>
            <a:endParaRPr lang="de-DE" sz="6600">
              <a:gradFill>
                <a:gsLst>
                  <a:gs pos="100000">
                    <a:schemeClr val="accent3">
                      <a:lumMod val="50000"/>
                    </a:schemeClr>
                  </a:gs>
                  <a:gs pos="3000">
                    <a:schemeClr val="accent1"/>
                  </a:gs>
                  <a:gs pos="45000">
                    <a:srgbClr val="5B2DB7"/>
                  </a:gs>
                  <a:gs pos="69000">
                    <a:schemeClr val="accent3">
                      <a:lumMod val="75000"/>
                    </a:schemeClr>
                  </a:gs>
                  <a:gs pos="22000">
                    <a:schemeClr val="accent2">
                      <a:lumMod val="75000"/>
                    </a:schemeClr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sp>
        <p:nvSpPr>
          <p:cNvPr id="4" name="Abgerundetes Rechteck 5">
            <a:extLst>
              <a:ext uri="{FF2B5EF4-FFF2-40B4-BE49-F238E27FC236}">
                <a16:creationId xmlns:a16="http://schemas.microsoft.com/office/drawing/2014/main" id="{3D02B12D-2395-00D4-8683-EA0FC411E323}"/>
              </a:ext>
            </a:extLst>
          </p:cNvPr>
          <p:cNvSpPr/>
          <p:nvPr/>
        </p:nvSpPr>
        <p:spPr>
          <a:xfrm>
            <a:off x="7464551" y="3926024"/>
            <a:ext cx="3358898" cy="7430646"/>
          </a:xfrm>
          <a:prstGeom prst="round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3000">
                <a:schemeClr val="accent1"/>
              </a:gs>
              <a:gs pos="45000">
                <a:srgbClr val="5B2DB7"/>
              </a:gs>
              <a:gs pos="69000">
                <a:schemeClr val="accent3">
                  <a:lumMod val="75000"/>
                </a:schemeClr>
              </a:gs>
              <a:gs pos="22000">
                <a:schemeClr val="accent2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" descr="Thailand - Traveler view | Travelers' Health | CDC">
            <a:extLst>
              <a:ext uri="{FF2B5EF4-FFF2-40B4-BE49-F238E27FC236}">
                <a16:creationId xmlns:a16="http://schemas.microsoft.com/office/drawing/2014/main" id="{458A775F-17C4-5B80-50A2-317621E7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6705" y="4646493"/>
            <a:ext cx="1902690" cy="1902690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E95007A-1589-14D0-A10F-F0AAFC8AF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37" y="1405641"/>
            <a:ext cx="6960114" cy="31037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35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ailand - Traveler view | Travelers' Health | CDC">
            <a:extLst>
              <a:ext uri="{FF2B5EF4-FFF2-40B4-BE49-F238E27FC236}">
                <a16:creationId xmlns:a16="http://schemas.microsoft.com/office/drawing/2014/main" id="{1AE851B6-5C58-429B-BAD3-371A0647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50807" y="-209211"/>
            <a:ext cx="7276422" cy="7276422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E1CC340-4366-8917-AB8F-E9E4A65D5A90}"/>
              </a:ext>
            </a:extLst>
          </p:cNvPr>
          <p:cNvCxnSpPr>
            <a:cxnSpLocks/>
          </p:cNvCxnSpPr>
          <p:nvPr/>
        </p:nvCxnSpPr>
        <p:spPr>
          <a:xfrm flipV="1">
            <a:off x="103874" y="1752600"/>
            <a:ext cx="1956258" cy="1066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C315CA3-7FA5-B7D7-6BBB-73FC1F163594}"/>
              </a:ext>
            </a:extLst>
          </p:cNvPr>
          <p:cNvCxnSpPr>
            <a:cxnSpLocks/>
          </p:cNvCxnSpPr>
          <p:nvPr/>
        </p:nvCxnSpPr>
        <p:spPr>
          <a:xfrm flipV="1">
            <a:off x="1048733" y="1403468"/>
            <a:ext cx="2733558" cy="15683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649B121-05F4-10D3-C54E-FAD353DCEE0C}"/>
              </a:ext>
            </a:extLst>
          </p:cNvPr>
          <p:cNvCxnSpPr>
            <a:cxnSpLocks/>
          </p:cNvCxnSpPr>
          <p:nvPr/>
        </p:nvCxnSpPr>
        <p:spPr>
          <a:xfrm flipV="1">
            <a:off x="150268" y="2409307"/>
            <a:ext cx="2755979" cy="14671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AC988B7-0D3D-B312-4A03-AF90847BE589}"/>
              </a:ext>
            </a:extLst>
          </p:cNvPr>
          <p:cNvCxnSpPr>
            <a:cxnSpLocks/>
          </p:cNvCxnSpPr>
          <p:nvPr/>
        </p:nvCxnSpPr>
        <p:spPr>
          <a:xfrm flipV="1">
            <a:off x="1174791" y="2152998"/>
            <a:ext cx="2856882" cy="15988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F756B9F-710C-6AD0-C1E0-70560CF7982D}"/>
              </a:ext>
            </a:extLst>
          </p:cNvPr>
          <p:cNvCxnSpPr>
            <a:cxnSpLocks/>
          </p:cNvCxnSpPr>
          <p:nvPr/>
        </p:nvCxnSpPr>
        <p:spPr>
          <a:xfrm flipV="1">
            <a:off x="328676" y="3683933"/>
            <a:ext cx="1956258" cy="1066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8E9AF74-BE50-9023-98C6-015762DFBD10}"/>
              </a:ext>
            </a:extLst>
          </p:cNvPr>
          <p:cNvCxnSpPr>
            <a:cxnSpLocks/>
          </p:cNvCxnSpPr>
          <p:nvPr/>
        </p:nvCxnSpPr>
        <p:spPr>
          <a:xfrm flipV="1">
            <a:off x="1082003" y="3930547"/>
            <a:ext cx="1956258" cy="1066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C898F4A-559A-A3F1-15A1-15D72F03D106}"/>
              </a:ext>
            </a:extLst>
          </p:cNvPr>
          <p:cNvCxnSpPr>
            <a:cxnSpLocks/>
          </p:cNvCxnSpPr>
          <p:nvPr/>
        </p:nvCxnSpPr>
        <p:spPr>
          <a:xfrm flipV="1">
            <a:off x="417880" y="4718865"/>
            <a:ext cx="1956258" cy="1066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BEDCD8D-CAB2-6972-EEDD-3A9EED22035E}"/>
              </a:ext>
            </a:extLst>
          </p:cNvPr>
          <p:cNvCxnSpPr>
            <a:cxnSpLocks/>
          </p:cNvCxnSpPr>
          <p:nvPr/>
        </p:nvCxnSpPr>
        <p:spPr>
          <a:xfrm flipV="1">
            <a:off x="1337745" y="4864345"/>
            <a:ext cx="1956258" cy="1066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9AACF95-0A63-1532-A5FD-CF80C1847E3F}"/>
              </a:ext>
            </a:extLst>
          </p:cNvPr>
          <p:cNvCxnSpPr>
            <a:cxnSpLocks/>
          </p:cNvCxnSpPr>
          <p:nvPr/>
        </p:nvCxnSpPr>
        <p:spPr>
          <a:xfrm flipV="1">
            <a:off x="1002339" y="885999"/>
            <a:ext cx="1956258" cy="1066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B84AE38F-EEF9-FC6E-62CA-F9801572DA61}"/>
              </a:ext>
            </a:extLst>
          </p:cNvPr>
          <p:cNvSpPr/>
          <p:nvPr/>
        </p:nvSpPr>
        <p:spPr>
          <a:xfrm>
            <a:off x="501354" y="1109750"/>
            <a:ext cx="2792649" cy="5264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accent1"/>
                </a:solidFill>
                <a:latin typeface="Avenir Next" panose="020B0503020202020204" pitchFamily="34" charset="0"/>
              </a:rPr>
              <a:t>South-west monsoon 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A97159-0252-AE95-C8FE-8BD9A0B1BB61}"/>
              </a:ext>
            </a:extLst>
          </p:cNvPr>
          <p:cNvCxnSpPr/>
          <p:nvPr/>
        </p:nvCxnSpPr>
        <p:spPr>
          <a:xfrm flipH="1">
            <a:off x="2958597" y="568036"/>
            <a:ext cx="2583221" cy="158496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D631EE6-97CB-60FA-22BE-B1E1E9F9F015}"/>
              </a:ext>
            </a:extLst>
          </p:cNvPr>
          <p:cNvCxnSpPr/>
          <p:nvPr/>
        </p:nvCxnSpPr>
        <p:spPr>
          <a:xfrm flipH="1">
            <a:off x="3794988" y="481434"/>
            <a:ext cx="2583221" cy="158496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2D81036-8A98-0658-B568-12EE9638D170}"/>
              </a:ext>
            </a:extLst>
          </p:cNvPr>
          <p:cNvCxnSpPr/>
          <p:nvPr/>
        </p:nvCxnSpPr>
        <p:spPr>
          <a:xfrm flipH="1">
            <a:off x="3531612" y="1192178"/>
            <a:ext cx="2583221" cy="158496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06D5FF6-DDFC-5A9B-9450-508447B00D5A}"/>
              </a:ext>
            </a:extLst>
          </p:cNvPr>
          <p:cNvCxnSpPr/>
          <p:nvPr/>
        </p:nvCxnSpPr>
        <p:spPr>
          <a:xfrm flipH="1">
            <a:off x="2625893" y="2143317"/>
            <a:ext cx="2583221" cy="158496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1ADA098-A649-B4BD-99DB-A65FA7284795}"/>
              </a:ext>
            </a:extLst>
          </p:cNvPr>
          <p:cNvCxnSpPr/>
          <p:nvPr/>
        </p:nvCxnSpPr>
        <p:spPr>
          <a:xfrm flipH="1">
            <a:off x="3291301" y="-96288"/>
            <a:ext cx="2583221" cy="158496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D7CF300-459C-BD7F-55FF-EC2F000BC1E9}"/>
              </a:ext>
            </a:extLst>
          </p:cNvPr>
          <p:cNvCxnSpPr/>
          <p:nvPr/>
        </p:nvCxnSpPr>
        <p:spPr>
          <a:xfrm flipH="1">
            <a:off x="2374138" y="3021023"/>
            <a:ext cx="2583221" cy="158496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3A38766-1F33-4E26-4AF2-88730BBDD43C}"/>
              </a:ext>
            </a:extLst>
          </p:cNvPr>
          <p:cNvCxnSpPr>
            <a:cxnSpLocks/>
          </p:cNvCxnSpPr>
          <p:nvPr/>
        </p:nvCxnSpPr>
        <p:spPr>
          <a:xfrm flipH="1">
            <a:off x="2499977" y="5252265"/>
            <a:ext cx="1531696" cy="83439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BA1CE63-E341-4C0F-C8BA-622665BE41B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68153" y="4217333"/>
            <a:ext cx="1432517" cy="888767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7F545E7-3BE3-6B01-4AC3-20C8CD8BB9D7}"/>
              </a:ext>
            </a:extLst>
          </p:cNvPr>
          <p:cNvCxnSpPr>
            <a:cxnSpLocks/>
          </p:cNvCxnSpPr>
          <p:nvPr/>
        </p:nvCxnSpPr>
        <p:spPr>
          <a:xfrm flipH="1">
            <a:off x="1320441" y="4863613"/>
            <a:ext cx="2512547" cy="1500487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C7A1878C-B2A2-D16F-B025-6E24195D9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670" y="3097190"/>
            <a:ext cx="5023791" cy="2240285"/>
          </a:xfrm>
          <a:prstGeom prst="roundRect">
            <a:avLst/>
          </a:prstGeom>
        </p:spPr>
      </p:pic>
      <p:sp>
        <p:nvSpPr>
          <p:cNvPr id="69" name="Abgerundetes Rechteck 68">
            <a:extLst>
              <a:ext uri="{FF2B5EF4-FFF2-40B4-BE49-F238E27FC236}">
                <a16:creationId xmlns:a16="http://schemas.microsoft.com/office/drawing/2014/main" id="{CC93E538-A217-BA8C-8D12-6E633CCB132D}"/>
              </a:ext>
            </a:extLst>
          </p:cNvPr>
          <p:cNvSpPr/>
          <p:nvPr/>
        </p:nvSpPr>
        <p:spPr>
          <a:xfrm>
            <a:off x="5043958" y="1952464"/>
            <a:ext cx="2792649" cy="5264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accent3"/>
                </a:solidFill>
                <a:latin typeface="Avenir Next" panose="020B0503020202020204" pitchFamily="34" charset="0"/>
              </a:rPr>
              <a:t>North-east monsoon 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4433473-3397-111F-877F-DD0E6ED0A8E8}"/>
              </a:ext>
            </a:extLst>
          </p:cNvPr>
          <p:cNvSpPr/>
          <p:nvPr/>
        </p:nvSpPr>
        <p:spPr>
          <a:xfrm>
            <a:off x="4566431" y="3097190"/>
            <a:ext cx="1072369" cy="176642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DCA9D356-73E6-C5BF-6B81-00187F519054}"/>
              </a:ext>
            </a:extLst>
          </p:cNvPr>
          <p:cNvSpPr/>
          <p:nvPr/>
        </p:nvSpPr>
        <p:spPr>
          <a:xfrm>
            <a:off x="8289713" y="3097189"/>
            <a:ext cx="704019" cy="176642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348FBDF-E973-8E3B-A7D4-6CE8A7D031E2}"/>
              </a:ext>
            </a:extLst>
          </p:cNvPr>
          <p:cNvSpPr/>
          <p:nvPr/>
        </p:nvSpPr>
        <p:spPr>
          <a:xfrm>
            <a:off x="5638800" y="3097190"/>
            <a:ext cx="706667" cy="176642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27DA418-28E3-4B62-4DFB-AE4E4692CE8F}"/>
              </a:ext>
            </a:extLst>
          </p:cNvPr>
          <p:cNvSpPr/>
          <p:nvPr/>
        </p:nvSpPr>
        <p:spPr>
          <a:xfrm>
            <a:off x="6368844" y="3097189"/>
            <a:ext cx="1920869" cy="17664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bgerundetes Rechteck 5">
            <a:extLst>
              <a:ext uri="{FF2B5EF4-FFF2-40B4-BE49-F238E27FC236}">
                <a16:creationId xmlns:a16="http://schemas.microsoft.com/office/drawing/2014/main" id="{96051A74-320A-9F11-4095-672110704EEA}"/>
              </a:ext>
            </a:extLst>
          </p:cNvPr>
          <p:cNvSpPr/>
          <p:nvPr/>
        </p:nvSpPr>
        <p:spPr>
          <a:xfrm>
            <a:off x="7464551" y="-5880595"/>
            <a:ext cx="3358898" cy="7430646"/>
          </a:xfrm>
          <a:prstGeom prst="round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3000">
                <a:schemeClr val="accent1"/>
              </a:gs>
              <a:gs pos="45000">
                <a:srgbClr val="5B2DB7"/>
              </a:gs>
              <a:gs pos="69000">
                <a:schemeClr val="accent3">
                  <a:lumMod val="75000"/>
                </a:schemeClr>
              </a:gs>
              <a:gs pos="22000">
                <a:schemeClr val="accent2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701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9" grpId="0" animBg="1"/>
      <p:bldP spid="6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9D8CEA95-D125-3FDB-B8AF-E8E2C4E5C9F3}"/>
              </a:ext>
            </a:extLst>
          </p:cNvPr>
          <p:cNvSpPr/>
          <p:nvPr/>
        </p:nvSpPr>
        <p:spPr>
          <a:xfrm>
            <a:off x="4280452" y="1179442"/>
            <a:ext cx="5989983" cy="3118059"/>
          </a:xfrm>
          <a:prstGeom prst="roundRect">
            <a:avLst>
              <a:gd name="adj" fmla="val 205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08E312-8917-2F6C-8942-10445DE7EE33}"/>
              </a:ext>
            </a:extLst>
          </p:cNvPr>
          <p:cNvSpPr txBox="1"/>
          <p:nvPr/>
        </p:nvSpPr>
        <p:spPr>
          <a:xfrm>
            <a:off x="592735" y="1825536"/>
            <a:ext cx="3515440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GB" sz="2000">
                <a:latin typeface="Avenir Next"/>
                <a:cs typeface="Arial"/>
              </a:rPr>
              <a:t>Climate change in Thailand is creating favourable conditions for dengue transmissions: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GB" sz="2000">
              <a:latin typeface="Avenir Next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GB" sz="1800">
                <a:latin typeface="Avenir Next"/>
                <a:cs typeface="Arial"/>
              </a:rPr>
              <a:t>increase of 1.0-3.8°C in mean temperature until 2099 is expected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GB">
                <a:latin typeface="Avenir Next"/>
                <a:cs typeface="Arial"/>
              </a:rPr>
              <a:t>Dengue is a high socioeconomic burden</a:t>
            </a:r>
            <a:endParaRPr lang="en-GB" sz="1800">
              <a:latin typeface="Avenir Next"/>
              <a:cs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911AAAA-CD93-7F09-43D2-3ED8490E7B1E}"/>
              </a:ext>
            </a:extLst>
          </p:cNvPr>
          <p:cNvSpPr txBox="1"/>
          <p:nvPr/>
        </p:nvSpPr>
        <p:spPr>
          <a:xfrm>
            <a:off x="462990" y="417050"/>
            <a:ext cx="5530876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6600" err="1">
                <a:gradFill>
                  <a:gsLst>
                    <a:gs pos="100000">
                      <a:schemeClr val="accent3">
                        <a:lumMod val="50000"/>
                      </a:schemeClr>
                    </a:gs>
                    <a:gs pos="3000">
                      <a:schemeClr val="accent1"/>
                    </a:gs>
                    <a:gs pos="45000">
                      <a:srgbClr val="5B2DB7"/>
                    </a:gs>
                    <a:gs pos="69000">
                      <a:schemeClr val="accent3">
                        <a:lumMod val="75000"/>
                      </a:schemeClr>
                    </a:gs>
                    <a:gs pos="22000">
                      <a:schemeClr val="accent2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</a:gradFill>
                <a:latin typeface="STHupo"/>
                <a:ea typeface="STHupo"/>
              </a:rPr>
              <a:t>Relevance</a:t>
            </a:r>
            <a:r>
              <a:rPr lang="de-DE" sz="6600">
                <a:solidFill>
                  <a:schemeClr val="bg2">
                    <a:lumMod val="90000"/>
                  </a:schemeClr>
                </a:solidFill>
                <a:latin typeface="STHupo"/>
                <a:ea typeface="STHupo"/>
              </a:rPr>
              <a:t> </a:t>
            </a:r>
            <a:endParaRPr lang="de-DE" sz="6600">
              <a:solidFill>
                <a:schemeClr val="bg2">
                  <a:lumMod val="90000"/>
                </a:schemeClr>
              </a:soli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5" name="Abgerundetes Rechteck 5">
            <a:extLst>
              <a:ext uri="{FF2B5EF4-FFF2-40B4-BE49-F238E27FC236}">
                <a16:creationId xmlns:a16="http://schemas.microsoft.com/office/drawing/2014/main" id="{2E57CE9D-9B64-9749-9AF8-8EE8CF3BE919}"/>
              </a:ext>
            </a:extLst>
          </p:cNvPr>
          <p:cNvSpPr/>
          <p:nvPr/>
        </p:nvSpPr>
        <p:spPr>
          <a:xfrm>
            <a:off x="191173" y="4892543"/>
            <a:ext cx="7676919" cy="4092430"/>
          </a:xfrm>
          <a:prstGeom prst="round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3000">
                <a:schemeClr val="accent1"/>
              </a:gs>
              <a:gs pos="45000">
                <a:srgbClr val="5B2DB7"/>
              </a:gs>
              <a:gs pos="69000">
                <a:schemeClr val="accent3">
                  <a:lumMod val="75000"/>
                </a:schemeClr>
              </a:gs>
              <a:gs pos="22000">
                <a:schemeClr val="accent2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2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6" descr="warming strip image for &lt;All of Thailand&gt;">
            <a:extLst>
              <a:ext uri="{FF2B5EF4-FFF2-40B4-BE49-F238E27FC236}">
                <a16:creationId xmlns:a16="http://schemas.microsoft.com/office/drawing/2014/main" id="{30FAFF03-152E-EF22-12F2-A1A9C05EF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846" y="1414074"/>
            <a:ext cx="4680154" cy="263258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CADC8-2324-32C6-F847-885BA4127E0C}"/>
              </a:ext>
            </a:extLst>
          </p:cNvPr>
          <p:cNvSpPr txBox="1"/>
          <p:nvPr/>
        </p:nvSpPr>
        <p:spPr>
          <a:xfrm>
            <a:off x="541533" y="5129012"/>
            <a:ext cx="71332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>
                <a:solidFill>
                  <a:schemeClr val="bg2">
                    <a:lumMod val="90000"/>
                  </a:schemeClr>
                </a:solidFill>
                <a:latin typeface="Avenir Next"/>
                <a:cs typeface="Arial"/>
                <a:sym typeface="Wingdings" pitchFamily="2" charset="2"/>
              </a:rPr>
              <a:t> </a:t>
            </a:r>
            <a:r>
              <a:rPr lang="en-GB" sz="2000" b="1">
                <a:solidFill>
                  <a:schemeClr val="bg2">
                    <a:lumMod val="90000"/>
                  </a:schemeClr>
                </a:solidFill>
                <a:latin typeface="Avenir Next"/>
                <a:cs typeface="Arial"/>
              </a:rPr>
              <a:t>Warning systems and predictions are vital to recognize outbreaks early on, to react accordingly and distribute limited resources  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44357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FFC4457-7550-4D4E-9757-4F1C99B61D08}"/>
              </a:ext>
            </a:extLst>
          </p:cNvPr>
          <p:cNvSpPr txBox="1">
            <a:spLocks/>
          </p:cNvSpPr>
          <p:nvPr/>
        </p:nvSpPr>
        <p:spPr>
          <a:xfrm>
            <a:off x="1286540" y="1839686"/>
            <a:ext cx="7676919" cy="8007745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55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path path="circle">
                  <a:fillToRect l="100000" t="100000"/>
                </a:path>
              </a:gradFill>
              <a:latin typeface="STHupo"/>
              <a:ea typeface="STHup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55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path path="circle">
                  <a:fillToRect l="100000" t="100000"/>
                </a:path>
              </a:gradFill>
              <a:latin typeface="STHupo"/>
              <a:ea typeface="STHup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55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path path="circle">
                  <a:fillToRect l="100000" t="100000"/>
                </a:path>
              </a:gradFill>
              <a:latin typeface="STHupo"/>
              <a:ea typeface="STHupo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E458-70FC-07B3-55DD-4FF37FE2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39" y="2064711"/>
            <a:ext cx="7676919" cy="5516601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000">
                <a:solidFill>
                  <a:srgbClr val="2F1D7E"/>
                </a:solidFill>
                <a:latin typeface="Avenir Next"/>
              </a:rPr>
              <a:t>Can we define geographical and temporal Clusters for Dengue cases and humidity?</a:t>
            </a:r>
          </a:p>
          <a:p>
            <a:pPr marL="457200" indent="-457200" algn="just">
              <a:buAutoNum type="arabicPeriod"/>
            </a:pPr>
            <a:r>
              <a:rPr lang="en-GB" sz="2000">
                <a:solidFill>
                  <a:srgbClr val="2F1D7E"/>
                </a:solidFill>
                <a:latin typeface="Avenir Next"/>
              </a:rPr>
              <a:t>Can we find relations between the dengue and humidity clusters? </a:t>
            </a:r>
          </a:p>
          <a:p>
            <a:pPr marL="1371600" lvl="2" indent="-457200" algn="just">
              <a:buAutoNum type="alphaLcParenR"/>
            </a:pPr>
            <a:r>
              <a:rPr lang="en-GB" sz="2000">
                <a:solidFill>
                  <a:srgbClr val="2F1D7E"/>
                </a:solidFill>
                <a:latin typeface="Avenir Next"/>
              </a:rPr>
              <a:t>geographically </a:t>
            </a:r>
          </a:p>
          <a:p>
            <a:pPr marL="1371600" lvl="2" indent="-457200" algn="just">
              <a:buAutoNum type="alphaLcParenR"/>
            </a:pPr>
            <a:r>
              <a:rPr lang="en-GB" sz="2000">
                <a:solidFill>
                  <a:srgbClr val="2F1D7E"/>
                </a:solidFill>
                <a:latin typeface="Avenir Next"/>
              </a:rPr>
              <a:t>Yearly</a:t>
            </a:r>
          </a:p>
          <a:p>
            <a:pPr marL="1371600" lvl="2" indent="-457200" algn="just">
              <a:buAutoNum type="alphaLcParenR"/>
            </a:pPr>
            <a:r>
              <a:rPr lang="en-GB" sz="2000">
                <a:solidFill>
                  <a:srgbClr val="2F1D7E"/>
                </a:solidFill>
                <a:latin typeface="Avenir Next"/>
              </a:rPr>
              <a:t>Monthly (Pre-, Post- and Inter-monsoon) </a:t>
            </a:r>
            <a:endParaRPr lang="en-GB">
              <a:solidFill>
                <a:srgbClr val="2F1D7E"/>
              </a:solidFill>
              <a:latin typeface="Avenir Next"/>
            </a:endParaRPr>
          </a:p>
          <a:p>
            <a:pPr marL="457200" indent="-457200" algn="just">
              <a:buAutoNum type="arabicPeriod"/>
            </a:pPr>
            <a:r>
              <a:rPr lang="en-GB" sz="2000">
                <a:solidFill>
                  <a:srgbClr val="2F1D7E"/>
                </a:solidFill>
                <a:latin typeface="Avenir Next"/>
              </a:rPr>
              <a:t>What is the relationship between population density and dengue cases?</a:t>
            </a:r>
            <a:endParaRPr lang="en-US" sz="2000">
              <a:solidFill>
                <a:srgbClr val="2F1D7E"/>
              </a:solidFill>
              <a:latin typeface="Avenir Next"/>
            </a:endParaRPr>
          </a:p>
          <a:p>
            <a:pPr marL="0" indent="0">
              <a:buNone/>
            </a:pPr>
            <a:endParaRPr lang="de-DE" sz="2000">
              <a:solidFill>
                <a:srgbClr val="002060"/>
              </a:solidFill>
              <a:latin typeface="Avenir Next"/>
            </a:endParaRPr>
          </a:p>
        </p:txBody>
      </p:sp>
      <p:sp>
        <p:nvSpPr>
          <p:cNvPr id="5" name="Abgerundetes Rechteck 5">
            <a:extLst>
              <a:ext uri="{FF2B5EF4-FFF2-40B4-BE49-F238E27FC236}">
                <a16:creationId xmlns:a16="http://schemas.microsoft.com/office/drawing/2014/main" id="{57439871-2B5A-D076-34C5-644212A3B0EE}"/>
              </a:ext>
            </a:extLst>
          </p:cNvPr>
          <p:cNvSpPr/>
          <p:nvPr/>
        </p:nvSpPr>
        <p:spPr>
          <a:xfrm>
            <a:off x="180541" y="-637953"/>
            <a:ext cx="7676919" cy="2806995"/>
          </a:xfrm>
          <a:prstGeom prst="round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3000">
                <a:schemeClr val="accent1"/>
              </a:gs>
              <a:gs pos="45000">
                <a:srgbClr val="5B2DB7"/>
              </a:gs>
              <a:gs pos="69000">
                <a:schemeClr val="accent3">
                  <a:lumMod val="75000"/>
                </a:schemeClr>
              </a:gs>
              <a:gs pos="22000">
                <a:schemeClr val="accent2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5D4883-B580-A964-4270-6C9ABB3C7291}"/>
              </a:ext>
            </a:extLst>
          </p:cNvPr>
          <p:cNvSpPr txBox="1"/>
          <p:nvPr/>
        </p:nvSpPr>
        <p:spPr>
          <a:xfrm>
            <a:off x="528778" y="57329"/>
            <a:ext cx="7496060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6600">
                <a:solidFill>
                  <a:schemeClr val="bg2">
                    <a:lumMod val="90000"/>
                  </a:schemeClr>
                </a:solidFill>
                <a:latin typeface="STHupo"/>
                <a:ea typeface="STHupo"/>
              </a:rPr>
              <a:t>Hypothesis</a:t>
            </a:r>
            <a:r>
              <a:rPr lang="en-US" sz="7200">
                <a:solidFill>
                  <a:schemeClr val="bg2">
                    <a:lumMod val="90000"/>
                  </a:schemeClr>
                </a:solidFill>
                <a:latin typeface="STHupo"/>
                <a:ea typeface="STHupo"/>
              </a:rPr>
              <a:t> </a:t>
            </a:r>
          </a:p>
          <a:p>
            <a:r>
              <a:rPr lang="en-US" sz="2400">
                <a:solidFill>
                  <a:schemeClr val="accent3">
                    <a:lumMod val="40000"/>
                    <a:lumOff val="60000"/>
                  </a:schemeClr>
                </a:solidFill>
                <a:latin typeface="STHupo"/>
                <a:ea typeface="STHupo"/>
              </a:rPr>
              <a:t>Relative humidity has a positive impact on dengue fever cases in Thailand between the years 2006-2020 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234370-9969-8F87-9808-3D402644BE2D}"/>
              </a:ext>
            </a:extLst>
          </p:cNvPr>
          <p:cNvGrpSpPr/>
          <p:nvPr/>
        </p:nvGrpSpPr>
        <p:grpSpPr>
          <a:xfrm>
            <a:off x="3694632" y="5244766"/>
            <a:ext cx="3512551" cy="1461052"/>
            <a:chOff x="2629831" y="4688959"/>
            <a:chExt cx="4861671" cy="20349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FE5AE9F-ECEE-99D7-B1C8-971288FCB101}"/>
                </a:ext>
              </a:extLst>
            </p:cNvPr>
            <p:cNvGrpSpPr/>
            <p:nvPr/>
          </p:nvGrpSpPr>
          <p:grpSpPr>
            <a:xfrm>
              <a:off x="2629831" y="4688959"/>
              <a:ext cx="2034988" cy="2034988"/>
              <a:chOff x="1828800" y="4823012"/>
              <a:chExt cx="2034988" cy="2034988"/>
            </a:xfrm>
          </p:grpSpPr>
          <p:pic>
            <p:nvPicPr>
              <p:cNvPr id="6" name="Picture 2" descr="Thailand - Traveler view | Travelers' Health | CDC">
                <a:extLst>
                  <a:ext uri="{FF2B5EF4-FFF2-40B4-BE49-F238E27FC236}">
                    <a16:creationId xmlns:a16="http://schemas.microsoft.com/office/drawing/2014/main" id="{81D5BBC0-9863-511C-1BF6-9D521A04C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828800" y="4823012"/>
                <a:ext cx="2034988" cy="2034988"/>
              </a:xfrm>
              <a:prstGeom prst="round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74DBAD-6299-EF64-6515-74E22E253021}"/>
                  </a:ext>
                </a:extLst>
              </p:cNvPr>
              <p:cNvSpPr/>
              <p:nvPr/>
            </p:nvSpPr>
            <p:spPr>
              <a:xfrm>
                <a:off x="2878298" y="5225796"/>
                <a:ext cx="395254" cy="38862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4C864CF-DA20-F708-17E2-143F5E153DFA}"/>
                  </a:ext>
                </a:extLst>
              </p:cNvPr>
              <p:cNvSpPr/>
              <p:nvPr/>
            </p:nvSpPr>
            <p:spPr>
              <a:xfrm>
                <a:off x="2497645" y="5614416"/>
                <a:ext cx="273872" cy="29198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9FE0B1F-7CB4-AD1E-A6CD-5BE0444A15F3}"/>
                </a:ext>
              </a:extLst>
            </p:cNvPr>
            <p:cNvGrpSpPr/>
            <p:nvPr/>
          </p:nvGrpSpPr>
          <p:grpSpPr>
            <a:xfrm>
              <a:off x="5456514" y="4688959"/>
              <a:ext cx="2034988" cy="2034988"/>
              <a:chOff x="4107505" y="4823012"/>
              <a:chExt cx="2034988" cy="2034988"/>
            </a:xfrm>
          </p:grpSpPr>
          <p:pic>
            <p:nvPicPr>
              <p:cNvPr id="7" name="Picture 2" descr="Thailand - Traveler view | Travelers' Health | CDC">
                <a:extLst>
                  <a:ext uri="{FF2B5EF4-FFF2-40B4-BE49-F238E27FC236}">
                    <a16:creationId xmlns:a16="http://schemas.microsoft.com/office/drawing/2014/main" id="{A5FFF37B-1B2C-FBC0-C2B8-1730EA42E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107505" y="4823012"/>
                <a:ext cx="2034988" cy="2034988"/>
              </a:xfrm>
              <a:prstGeom prst="round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D8ACC9D-64B3-9A5D-6C85-77F6A2F146EA}"/>
                  </a:ext>
                </a:extLst>
              </p:cNvPr>
              <p:cNvSpPr/>
              <p:nvPr/>
            </p:nvSpPr>
            <p:spPr>
              <a:xfrm>
                <a:off x="5176527" y="5177028"/>
                <a:ext cx="395254" cy="38862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D56F210-0B16-8B43-C1AA-542328F3C534}"/>
                  </a:ext>
                </a:extLst>
              </p:cNvPr>
              <p:cNvSpPr/>
              <p:nvPr/>
            </p:nvSpPr>
            <p:spPr>
              <a:xfrm>
                <a:off x="4795874" y="5565648"/>
                <a:ext cx="273872" cy="29198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0C20CEE9-5713-85D2-C84E-A074002CFB97}"/>
                </a:ext>
              </a:extLst>
            </p:cNvPr>
            <p:cNvSpPr/>
            <p:nvPr/>
          </p:nvSpPr>
          <p:spPr>
            <a:xfrm>
              <a:off x="4412974" y="5577585"/>
              <a:ext cx="1302026" cy="291980"/>
            </a:xfrm>
            <a:prstGeom prst="left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D7BE90-AA19-C0E4-0393-4DB6AD7526F7}"/>
              </a:ext>
            </a:extLst>
          </p:cNvPr>
          <p:cNvSpPr txBox="1"/>
          <p:nvPr/>
        </p:nvSpPr>
        <p:spPr>
          <a:xfrm>
            <a:off x="7200100" y="6092401"/>
            <a:ext cx="1470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rgbClr val="2F1D7E"/>
                </a:solidFill>
                <a:latin typeface="Avenir Next"/>
              </a:rPr>
              <a:t>humidity</a:t>
            </a:r>
            <a:endParaRPr lang="en-CH" sz="2000">
              <a:solidFill>
                <a:srgbClr val="2F1D7E"/>
              </a:solidFill>
              <a:latin typeface="Avenir Nex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6E1715-AC85-0D9A-3C25-16F8CF0DC18B}"/>
              </a:ext>
            </a:extLst>
          </p:cNvPr>
          <p:cNvSpPr txBox="1"/>
          <p:nvPr/>
        </p:nvSpPr>
        <p:spPr>
          <a:xfrm>
            <a:off x="2631416" y="6047569"/>
            <a:ext cx="174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rgbClr val="2F1D7E"/>
                </a:solidFill>
                <a:latin typeface="Avenir Next"/>
              </a:rPr>
              <a:t>Dengue cases</a:t>
            </a:r>
            <a:endParaRPr lang="en-CH" sz="2000">
              <a:solidFill>
                <a:srgbClr val="2F1D7E"/>
              </a:solidFill>
              <a:latin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27133287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9C16436-7B0D-FBDC-DF6F-38C173D2ABBF}"/>
              </a:ext>
            </a:extLst>
          </p:cNvPr>
          <p:cNvSpPr txBox="1">
            <a:spLocks/>
          </p:cNvSpPr>
          <p:nvPr/>
        </p:nvSpPr>
        <p:spPr>
          <a:xfrm>
            <a:off x="1270831" y="-1420288"/>
            <a:ext cx="7676919" cy="7761514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55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path path="circle">
                  <a:fillToRect l="100000" t="100000"/>
                </a:path>
              </a:gradFill>
              <a:latin typeface="STHupo"/>
              <a:ea typeface="STHup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55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path path="circle">
                  <a:fillToRect l="100000" t="100000"/>
                </a:path>
              </a:gradFill>
              <a:latin typeface="STHupo"/>
              <a:ea typeface="STHup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660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55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path path="circle">
                  <a:fillToRect l="100000" t="100000"/>
                </a:path>
              </a:gradFill>
              <a:latin typeface="STHupo"/>
              <a:ea typeface="STHupo"/>
            </a:endParaRPr>
          </a:p>
        </p:txBody>
      </p:sp>
      <p:graphicFrame>
        <p:nvGraphicFramePr>
          <p:cNvPr id="4" name="Diagramm 5">
            <a:extLst>
              <a:ext uri="{FF2B5EF4-FFF2-40B4-BE49-F238E27FC236}">
                <a16:creationId xmlns:a16="http://schemas.microsoft.com/office/drawing/2014/main" id="{EBA5B13B-C520-2CAF-FA74-925FAE414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178807"/>
              </p:ext>
            </p:extLst>
          </p:nvPr>
        </p:nvGraphicFramePr>
        <p:xfrm>
          <a:off x="1940460" y="1789396"/>
          <a:ext cx="6520543" cy="4433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36C0C87-D780-2CF3-EFCB-86977E8B0A02}"/>
              </a:ext>
            </a:extLst>
          </p:cNvPr>
          <p:cNvSpPr txBox="1"/>
          <p:nvPr/>
        </p:nvSpPr>
        <p:spPr>
          <a:xfrm>
            <a:off x="1398104" y="198783"/>
            <a:ext cx="87530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600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55000">
                      <a:schemeClr val="accent3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path path="circle">
                    <a:fillToRect l="100000" t="100000"/>
                  </a:path>
                </a:gradFill>
                <a:latin typeface="STHupo"/>
                <a:ea typeface="STHupo"/>
              </a:rPr>
              <a:t>Relation between climate and mosquito </a:t>
            </a:r>
            <a:endParaRPr lang="de-DE" sz="6000">
              <a:solidFill>
                <a:srgbClr val="002060"/>
              </a:solidFill>
              <a:latin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38334345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ylinder 29">
            <a:extLst>
              <a:ext uri="{FF2B5EF4-FFF2-40B4-BE49-F238E27FC236}">
                <a16:creationId xmlns:a16="http://schemas.microsoft.com/office/drawing/2014/main" id="{E27E874C-D084-F858-5405-D708B8B2A93C}"/>
              </a:ext>
            </a:extLst>
          </p:cNvPr>
          <p:cNvSpPr/>
          <p:nvPr/>
        </p:nvSpPr>
        <p:spPr>
          <a:xfrm>
            <a:off x="6652181" y="3839111"/>
            <a:ext cx="1193179" cy="1253275"/>
          </a:xfrm>
          <a:prstGeom prst="can">
            <a:avLst/>
          </a:prstGeom>
          <a:gradFill flip="none" rotWithShape="1">
            <a:gsLst>
              <a:gs pos="0">
                <a:schemeClr val="accent3">
                  <a:alpha val="679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Avenir Next" panose="020B0503020202020204" pitchFamily="34" charset="0"/>
              </a:rPr>
              <a:t>125%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0DA7D2-F03E-0439-5255-0388393D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69" y="305827"/>
            <a:ext cx="7886700" cy="1325563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chemeClr val="accent3"/>
                </a:solidFill>
                <a:latin typeface="STHupo"/>
                <a:ea typeface="STHupo"/>
              </a:rPr>
              <a:t>Relative </a:t>
            </a:r>
            <a:r>
              <a:rPr lang="de-DE" sz="6600" err="1">
                <a:solidFill>
                  <a:schemeClr val="accent3"/>
                </a:solidFill>
                <a:latin typeface="STHupo"/>
                <a:ea typeface="STHupo"/>
              </a:rPr>
              <a:t>Humidity</a:t>
            </a:r>
            <a:endParaRPr lang="de-DE" sz="6600">
              <a:solidFill>
                <a:schemeClr val="accent3"/>
              </a:solidFill>
              <a:latin typeface="STHupo"/>
              <a:ea typeface="STHupo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8022CB-A0FC-546D-E3D7-E2891774B6AC}"/>
              </a:ext>
            </a:extLst>
          </p:cNvPr>
          <p:cNvSpPr txBox="1"/>
          <p:nvPr/>
        </p:nvSpPr>
        <p:spPr>
          <a:xfrm>
            <a:off x="461382" y="6542811"/>
            <a:ext cx="68914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Inspired</a:t>
            </a: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https://</a:t>
            </a:r>
            <a:r>
              <a:rPr lang="de-DE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ibidi.com</a:t>
            </a: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de-DE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/371-humidity-and-evaporation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A6AA9127-5479-C047-A23B-95D25A01ED95}"/>
              </a:ext>
            </a:extLst>
          </p:cNvPr>
          <p:cNvSpPr/>
          <p:nvPr/>
        </p:nvSpPr>
        <p:spPr>
          <a:xfrm>
            <a:off x="769433" y="2093485"/>
            <a:ext cx="1193181" cy="2995879"/>
          </a:xfrm>
          <a:prstGeom prst="can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E6283BE6-C46E-63AF-3E51-5BF447FB2293}"/>
              </a:ext>
            </a:extLst>
          </p:cNvPr>
          <p:cNvSpPr/>
          <p:nvPr/>
        </p:nvSpPr>
        <p:spPr>
          <a:xfrm>
            <a:off x="769435" y="3836020"/>
            <a:ext cx="1193179" cy="1253275"/>
          </a:xfrm>
          <a:prstGeom prst="can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Avenir Next" panose="020B0503020202020204" pitchFamily="34" charset="0"/>
              </a:rPr>
              <a:t>25%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096306-5497-FAA1-FDFB-7595D6DA0310}"/>
              </a:ext>
            </a:extLst>
          </p:cNvPr>
          <p:cNvSpPr/>
          <p:nvPr/>
        </p:nvSpPr>
        <p:spPr>
          <a:xfrm>
            <a:off x="713438" y="5950600"/>
            <a:ext cx="7556360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	</a:t>
            </a:r>
          </a:p>
        </p:txBody>
      </p:sp>
      <p:sp>
        <p:nvSpPr>
          <p:cNvPr id="15" name="Rechtwinkliges Dreieck 14">
            <a:extLst>
              <a:ext uri="{FF2B5EF4-FFF2-40B4-BE49-F238E27FC236}">
                <a16:creationId xmlns:a16="http://schemas.microsoft.com/office/drawing/2014/main" id="{217FD752-4C14-886D-C486-E7ACD1B49A02}"/>
              </a:ext>
            </a:extLst>
          </p:cNvPr>
          <p:cNvSpPr/>
          <p:nvPr/>
        </p:nvSpPr>
        <p:spPr>
          <a:xfrm>
            <a:off x="713438" y="5436158"/>
            <a:ext cx="7556359" cy="462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  <p:sp>
        <p:nvSpPr>
          <p:cNvPr id="19" name="Rechtwinkliges Dreieck 18">
            <a:extLst>
              <a:ext uri="{FF2B5EF4-FFF2-40B4-BE49-F238E27FC236}">
                <a16:creationId xmlns:a16="http://schemas.microsoft.com/office/drawing/2014/main" id="{11C9824C-6F8F-1120-AC79-F90C7DD5596F}"/>
              </a:ext>
            </a:extLst>
          </p:cNvPr>
          <p:cNvSpPr/>
          <p:nvPr/>
        </p:nvSpPr>
        <p:spPr>
          <a:xfrm rot="10800000">
            <a:off x="713438" y="5374429"/>
            <a:ext cx="7556360" cy="462224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A23B7A0-F91D-587B-33DD-CB4EAA5704CA}"/>
              </a:ext>
            </a:extLst>
          </p:cNvPr>
          <p:cNvSpPr txBox="1"/>
          <p:nvPr/>
        </p:nvSpPr>
        <p:spPr>
          <a:xfrm>
            <a:off x="6246509" y="5380252"/>
            <a:ext cx="279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Avenir Next" panose="020B0503020202020204" pitchFamily="34" charset="0"/>
              </a:rPr>
              <a:t>relative </a:t>
            </a:r>
            <a:r>
              <a:rPr lang="de-DE" err="1">
                <a:solidFill>
                  <a:schemeClr val="bg1"/>
                </a:solidFill>
                <a:latin typeface="Avenir Next" panose="020B0503020202020204" pitchFamily="34" charset="0"/>
              </a:rPr>
              <a:t>humidity</a:t>
            </a:r>
            <a:endParaRPr lang="de-DE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62A510C-CFF6-C007-00AA-E708F17212B3}"/>
              </a:ext>
            </a:extLst>
          </p:cNvPr>
          <p:cNvSpPr txBox="1"/>
          <p:nvPr/>
        </p:nvSpPr>
        <p:spPr>
          <a:xfrm>
            <a:off x="713436" y="5496447"/>
            <a:ext cx="157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solidFill>
                  <a:schemeClr val="bg1"/>
                </a:solidFill>
              </a:rPr>
              <a:t>temperature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2116805-18D1-7BE5-1404-A22DF8174AB6}"/>
              </a:ext>
            </a:extLst>
          </p:cNvPr>
          <p:cNvSpPr txBox="1"/>
          <p:nvPr/>
        </p:nvSpPr>
        <p:spPr>
          <a:xfrm>
            <a:off x="713436" y="5904433"/>
            <a:ext cx="3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Avenir Next" panose="020B0503020202020204" pitchFamily="34" charset="0"/>
              </a:rPr>
              <a:t>absolute </a:t>
            </a:r>
            <a:r>
              <a:rPr lang="de-DE" err="1">
                <a:solidFill>
                  <a:schemeClr val="bg1"/>
                </a:solidFill>
                <a:latin typeface="Avenir Next" panose="020B0503020202020204" pitchFamily="34" charset="0"/>
              </a:rPr>
              <a:t>humidity</a:t>
            </a:r>
            <a:endParaRPr lang="de-DE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875FF612-EC0F-913D-B8EA-EF69928E3A53}"/>
              </a:ext>
            </a:extLst>
          </p:cNvPr>
          <p:cNvSpPr/>
          <p:nvPr/>
        </p:nvSpPr>
        <p:spPr>
          <a:xfrm>
            <a:off x="2713927" y="2918719"/>
            <a:ext cx="1193181" cy="2170645"/>
          </a:xfrm>
          <a:prstGeom prst="can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Zylinder 23">
            <a:extLst>
              <a:ext uri="{FF2B5EF4-FFF2-40B4-BE49-F238E27FC236}">
                <a16:creationId xmlns:a16="http://schemas.microsoft.com/office/drawing/2014/main" id="{4BB882AA-60EC-6ED2-C9DA-054A516B2112}"/>
              </a:ext>
            </a:extLst>
          </p:cNvPr>
          <p:cNvSpPr/>
          <p:nvPr/>
        </p:nvSpPr>
        <p:spPr>
          <a:xfrm>
            <a:off x="4683053" y="3436884"/>
            <a:ext cx="1193181" cy="1652480"/>
          </a:xfrm>
          <a:prstGeom prst="can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592D572A-78D4-61A7-D0ED-4302D0EF1D2B}"/>
              </a:ext>
            </a:extLst>
          </p:cNvPr>
          <p:cNvSpPr/>
          <p:nvPr/>
        </p:nvSpPr>
        <p:spPr>
          <a:xfrm>
            <a:off x="6652179" y="4046891"/>
            <a:ext cx="1193181" cy="1034562"/>
          </a:xfrm>
          <a:prstGeom prst="can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82B87D6-2DC3-7E58-2A10-C696F6F99B1E}"/>
              </a:ext>
            </a:extLst>
          </p:cNvPr>
          <p:cNvSpPr txBox="1"/>
          <p:nvPr/>
        </p:nvSpPr>
        <p:spPr>
          <a:xfrm>
            <a:off x="2382859" y="2264007"/>
            <a:ext cx="119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Avenir Next" panose="020B0503020202020204" pitchFamily="34" charset="0"/>
              </a:rPr>
              <a:t>100% relative         </a:t>
            </a:r>
            <a:r>
              <a:rPr lang="de-DE" sz="1200" err="1">
                <a:latin typeface="Avenir Next" panose="020B0503020202020204" pitchFamily="34" charset="0"/>
              </a:rPr>
              <a:t>humidity</a:t>
            </a:r>
            <a:endParaRPr lang="de-DE" sz="1200">
              <a:latin typeface="Avenir Next" panose="020B0503020202020204" pitchFamily="34" charset="0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5F2B6C5-CF35-7FBA-CA81-0E9CAB919394}"/>
              </a:ext>
            </a:extLst>
          </p:cNvPr>
          <p:cNvCxnSpPr>
            <a:cxnSpLocks/>
          </p:cNvCxnSpPr>
          <p:nvPr/>
        </p:nvCxnSpPr>
        <p:spPr>
          <a:xfrm flipH="1">
            <a:off x="2032000" y="2507712"/>
            <a:ext cx="28147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CE0367B-A62F-D81F-8C7A-714DDFB16AD8}"/>
              </a:ext>
            </a:extLst>
          </p:cNvPr>
          <p:cNvSpPr txBox="1"/>
          <p:nvPr/>
        </p:nvSpPr>
        <p:spPr>
          <a:xfrm>
            <a:off x="703615" y="1601042"/>
            <a:ext cx="4643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Avenir Next" panose="020B0503020202020204" pitchFamily="34" charset="0"/>
              </a:rPr>
              <a:t>relative </a:t>
            </a:r>
            <a:r>
              <a:rPr lang="en-GB" sz="1400">
                <a:latin typeface="Avenir Next" panose="020B0503020202020204" pitchFamily="34" charset="0"/>
              </a:rPr>
              <a:t>humidity</a:t>
            </a:r>
            <a:r>
              <a:rPr lang="de-DE" sz="1400">
                <a:latin typeface="Avenir Next" panose="020B0503020202020204" pitchFamily="34" charset="0"/>
              </a:rPr>
              <a:t> &lt; 100%</a:t>
            </a:r>
          </a:p>
          <a:p>
            <a:r>
              <a:rPr lang="de-DE" sz="1200"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36" name="Eckige Klammer links 35">
            <a:extLst>
              <a:ext uri="{FF2B5EF4-FFF2-40B4-BE49-F238E27FC236}">
                <a16:creationId xmlns:a16="http://schemas.microsoft.com/office/drawing/2014/main" id="{2F667D18-C290-3382-EED5-C290F91F55ED}"/>
              </a:ext>
            </a:extLst>
          </p:cNvPr>
          <p:cNvSpPr/>
          <p:nvPr/>
        </p:nvSpPr>
        <p:spPr>
          <a:xfrm rot="5400000">
            <a:off x="3362014" y="-692226"/>
            <a:ext cx="81520" cy="542385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ckige Klammer links 36">
            <a:extLst>
              <a:ext uri="{FF2B5EF4-FFF2-40B4-BE49-F238E27FC236}">
                <a16:creationId xmlns:a16="http://schemas.microsoft.com/office/drawing/2014/main" id="{985C896A-8159-E2DC-48CB-58666FDF16DA}"/>
              </a:ext>
            </a:extLst>
          </p:cNvPr>
          <p:cNvSpPr/>
          <p:nvPr/>
        </p:nvSpPr>
        <p:spPr>
          <a:xfrm rot="5400000">
            <a:off x="7190153" y="2055001"/>
            <a:ext cx="81521" cy="156900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4F477FD-B171-BB89-855F-5B9008DDE640}"/>
              </a:ext>
            </a:extLst>
          </p:cNvPr>
          <p:cNvSpPr txBox="1"/>
          <p:nvPr/>
        </p:nvSpPr>
        <p:spPr>
          <a:xfrm>
            <a:off x="6404993" y="2166768"/>
            <a:ext cx="4643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Avenir Next" panose="020B0503020202020204" pitchFamily="34" charset="0"/>
              </a:rPr>
              <a:t>relative </a:t>
            </a:r>
            <a:r>
              <a:rPr lang="en-GB" sz="1400">
                <a:latin typeface="Avenir Next" panose="020B0503020202020204" pitchFamily="34" charset="0"/>
              </a:rPr>
              <a:t>humidity</a:t>
            </a:r>
            <a:r>
              <a:rPr lang="de-DE" sz="1400">
                <a:latin typeface="Avenir Next" panose="020B0503020202020204" pitchFamily="34" charset="0"/>
              </a:rPr>
              <a:t> &gt; 100%</a:t>
            </a:r>
          </a:p>
          <a:p>
            <a:r>
              <a:rPr lang="de-DE" sz="1400" err="1">
                <a:latin typeface="Avenir Next" panose="020B0503020202020204" pitchFamily="34" charset="0"/>
              </a:rPr>
              <a:t>oversaturation</a:t>
            </a:r>
            <a:r>
              <a:rPr lang="de-DE" sz="1400">
                <a:latin typeface="Avenir Next" panose="020B0503020202020204" pitchFamily="34" charset="0"/>
              </a:rPr>
              <a:t>, rain</a:t>
            </a:r>
          </a:p>
        </p:txBody>
      </p:sp>
      <p:pic>
        <p:nvPicPr>
          <p:cNvPr id="41" name="Grafik 40" descr="Regen Silhouette">
            <a:extLst>
              <a:ext uri="{FF2B5EF4-FFF2-40B4-BE49-F238E27FC236}">
                <a16:creationId xmlns:a16="http://schemas.microsoft.com/office/drawing/2014/main" id="{2B75B23F-0370-2AAF-6FDF-1FDDFD2B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6006" y="2840361"/>
            <a:ext cx="1089813" cy="1089813"/>
          </a:xfrm>
          <a:prstGeom prst="rect">
            <a:avLst/>
          </a:prstGeom>
        </p:spPr>
      </p:pic>
      <p:sp>
        <p:nvSpPr>
          <p:cNvPr id="42" name="Eckige Klammer links 41">
            <a:extLst>
              <a:ext uri="{FF2B5EF4-FFF2-40B4-BE49-F238E27FC236}">
                <a16:creationId xmlns:a16="http://schemas.microsoft.com/office/drawing/2014/main" id="{80548946-9087-FF44-CA81-FD2FD4461465}"/>
              </a:ext>
            </a:extLst>
          </p:cNvPr>
          <p:cNvSpPr/>
          <p:nvPr/>
        </p:nvSpPr>
        <p:spPr>
          <a:xfrm rot="10800000">
            <a:off x="8015416" y="3977072"/>
            <a:ext cx="95393" cy="22005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winkelte Verbindung 48">
            <a:extLst>
              <a:ext uri="{FF2B5EF4-FFF2-40B4-BE49-F238E27FC236}">
                <a16:creationId xmlns:a16="http://schemas.microsoft.com/office/drawing/2014/main" id="{8FEE6FF1-56BA-6B9F-70C1-2982DE48122A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 flipV="1">
            <a:off x="7775819" y="3385268"/>
            <a:ext cx="334990" cy="701832"/>
          </a:xfrm>
          <a:prstGeom prst="bentConnector3">
            <a:avLst>
              <a:gd name="adj1" fmla="val -682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DF63844-60E5-3B5A-FDDE-9383419D7FFB}"/>
              </a:ext>
            </a:extLst>
          </p:cNvPr>
          <p:cNvSpPr txBox="1"/>
          <p:nvPr/>
        </p:nvSpPr>
        <p:spPr>
          <a:xfrm>
            <a:off x="1282262" y="27747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08255D2-4240-5AE1-B356-98A67BA812B4}"/>
              </a:ext>
            </a:extLst>
          </p:cNvPr>
          <p:cNvSpPr txBox="1"/>
          <p:nvPr/>
        </p:nvSpPr>
        <p:spPr>
          <a:xfrm>
            <a:off x="1345324" y="343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4BF9BC-7DC6-023C-E9FE-3FC1DC221F43}"/>
              </a:ext>
            </a:extLst>
          </p:cNvPr>
          <p:cNvSpPr txBox="1"/>
          <p:nvPr/>
        </p:nvSpPr>
        <p:spPr>
          <a:xfrm>
            <a:off x="3374148" y="1363671"/>
            <a:ext cx="561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Avenir Next" panose="020B0503020202020204" pitchFamily="34" charset="0"/>
              </a:rPr>
              <a:t>= </a:t>
            </a:r>
            <a:r>
              <a:rPr lang="de-DE" sz="1400" b="1" i="0" u="none" strike="noStrike" err="1">
                <a:effectLst/>
                <a:latin typeface="Avenir Next" panose="020B0503020202020204" pitchFamily="34" charset="0"/>
              </a:rPr>
              <a:t>the</a:t>
            </a:r>
            <a:r>
              <a:rPr lang="de-DE" sz="1400" b="1" i="0" u="none" strike="noStrike">
                <a:effectLst/>
                <a:latin typeface="Avenir Next" panose="020B0503020202020204" pitchFamily="34" charset="0"/>
              </a:rPr>
              <a:t> </a:t>
            </a:r>
            <a:r>
              <a:rPr lang="de-DE" sz="1400" b="1" i="0" u="none" strike="noStrike" err="1">
                <a:effectLst/>
                <a:latin typeface="Avenir Next" panose="020B0503020202020204" pitchFamily="34" charset="0"/>
              </a:rPr>
              <a:t>amount</a:t>
            </a:r>
            <a:r>
              <a:rPr lang="de-DE" sz="1400" b="1" i="0" u="none" strike="noStrike">
                <a:effectLst/>
                <a:latin typeface="Avenir Next" panose="020B0503020202020204" pitchFamily="34" charset="0"/>
              </a:rPr>
              <a:t> </a:t>
            </a:r>
            <a:r>
              <a:rPr lang="de-DE" sz="1400" b="1" i="0" u="none" strike="noStrike" err="1">
                <a:effectLst/>
                <a:latin typeface="Avenir Next" panose="020B0503020202020204" pitchFamily="34" charset="0"/>
              </a:rPr>
              <a:t>of</a:t>
            </a:r>
            <a:r>
              <a:rPr lang="de-DE" sz="1400" b="1" i="0" u="none" strike="noStrike">
                <a:effectLst/>
                <a:latin typeface="Avenir Next" panose="020B0503020202020204" pitchFamily="34" charset="0"/>
              </a:rPr>
              <a:t> </a:t>
            </a:r>
            <a:r>
              <a:rPr lang="de-DE" sz="1400" b="1" i="0" u="none" strike="noStrike" err="1">
                <a:effectLst/>
                <a:latin typeface="Avenir Next" panose="020B0503020202020204" pitchFamily="34" charset="0"/>
              </a:rPr>
              <a:t>water</a:t>
            </a:r>
            <a:r>
              <a:rPr lang="de-DE" sz="1400" b="1" i="0" u="none" strike="noStrike">
                <a:effectLst/>
                <a:latin typeface="Avenir Next" panose="020B0503020202020204" pitchFamily="34" charset="0"/>
              </a:rPr>
              <a:t> </a:t>
            </a:r>
            <a:r>
              <a:rPr lang="de-DE" sz="1400" b="1" i="0" u="none" strike="noStrike" err="1">
                <a:effectLst/>
                <a:latin typeface="Avenir Next" panose="020B0503020202020204" pitchFamily="34" charset="0"/>
              </a:rPr>
              <a:t>vapor</a:t>
            </a:r>
            <a:r>
              <a:rPr lang="de-DE" sz="1400" b="1" i="0" u="none" strike="noStrike">
                <a:effectLst/>
                <a:latin typeface="Avenir Next" panose="020B0503020202020204" pitchFamily="34" charset="0"/>
              </a:rPr>
              <a:t> in </a:t>
            </a:r>
            <a:r>
              <a:rPr lang="de-DE" sz="1400" b="1" i="0" u="none" strike="noStrike" err="1">
                <a:effectLst/>
                <a:latin typeface="Avenir Next" panose="020B0503020202020204" pitchFamily="34" charset="0"/>
              </a:rPr>
              <a:t>the</a:t>
            </a:r>
            <a:r>
              <a:rPr lang="de-DE" sz="1400" b="1" i="0" u="none" strike="noStrike">
                <a:effectLst/>
                <a:latin typeface="Avenir Next" panose="020B0503020202020204" pitchFamily="34" charset="0"/>
              </a:rPr>
              <a:t> </a:t>
            </a:r>
            <a:r>
              <a:rPr lang="de-DE" sz="1400" b="1" i="0" u="none" strike="noStrike" err="1">
                <a:effectLst/>
                <a:latin typeface="Avenir Next" panose="020B0503020202020204" pitchFamily="34" charset="0"/>
              </a:rPr>
              <a:t>air</a:t>
            </a:r>
            <a:r>
              <a:rPr lang="de-DE" sz="1400" b="1" i="0" u="none" strike="noStrike">
                <a:effectLst/>
                <a:latin typeface="Avenir Next" panose="020B0503020202020204" pitchFamily="34" charset="0"/>
              </a:rPr>
              <a:t> at a </a:t>
            </a:r>
            <a:r>
              <a:rPr lang="de-DE" sz="1400" b="1" i="0" u="none" strike="noStrike" err="1">
                <a:effectLst/>
                <a:latin typeface="Avenir Next" panose="020B0503020202020204" pitchFamily="34" charset="0"/>
              </a:rPr>
              <a:t>given</a:t>
            </a:r>
            <a:r>
              <a:rPr lang="de-DE" sz="1400" b="1" i="0" u="none" strike="noStrike">
                <a:effectLst/>
                <a:latin typeface="Avenir Next" panose="020B0503020202020204" pitchFamily="34" charset="0"/>
              </a:rPr>
              <a:t> </a:t>
            </a:r>
            <a:r>
              <a:rPr lang="de-DE" sz="1400" b="1" i="0" u="none" strike="noStrike" err="1">
                <a:effectLst/>
                <a:latin typeface="Avenir Next" panose="020B0503020202020204" pitchFamily="34" charset="0"/>
              </a:rPr>
              <a:t>temperature</a:t>
            </a:r>
            <a:r>
              <a:rPr lang="de-DE" sz="1400" b="1">
                <a:latin typeface="Avenir Next" panose="020B0503020202020204" pitchFamily="34" charset="0"/>
              </a:rPr>
              <a:t> </a:t>
            </a:r>
            <a:r>
              <a:rPr lang="de-DE" sz="1400" b="1" err="1">
                <a:latin typeface="Avenir Next" panose="020B0503020202020204" pitchFamily="34" charset="0"/>
              </a:rPr>
              <a:t>as</a:t>
            </a:r>
            <a:r>
              <a:rPr lang="de-DE" sz="1400" b="1">
                <a:latin typeface="Avenir Next" panose="020B0503020202020204" pitchFamily="34" charset="0"/>
              </a:rPr>
              <a:t> a </a:t>
            </a:r>
            <a:r>
              <a:rPr lang="de-DE" sz="1400" b="1" err="1">
                <a:latin typeface="Avenir Next" panose="020B0503020202020204" pitchFamily="34" charset="0"/>
              </a:rPr>
              <a:t>percentage</a:t>
            </a:r>
            <a:r>
              <a:rPr lang="de-DE" sz="1400" b="1">
                <a:latin typeface="Avenir Next" panose="020B0503020202020204" pitchFamily="34" charset="0"/>
              </a:rPr>
              <a:t> </a:t>
            </a:r>
            <a:r>
              <a:rPr lang="de-DE" sz="1400" b="1" err="1">
                <a:latin typeface="Avenir Next" panose="020B0503020202020204" pitchFamily="34" charset="0"/>
              </a:rPr>
              <a:t>of</a:t>
            </a:r>
            <a:r>
              <a:rPr lang="de-DE" sz="1400" b="1">
                <a:latin typeface="Avenir Next" panose="020B0503020202020204" pitchFamily="34" charset="0"/>
              </a:rPr>
              <a:t> </a:t>
            </a:r>
            <a:r>
              <a:rPr lang="de-DE" sz="1400" b="1" err="1">
                <a:latin typeface="Avenir Next" panose="020B0503020202020204" pitchFamily="34" charset="0"/>
              </a:rPr>
              <a:t>the</a:t>
            </a:r>
            <a:r>
              <a:rPr lang="de-DE" sz="1400" b="1">
                <a:latin typeface="Avenir Next" panose="020B0503020202020204" pitchFamily="34" charset="0"/>
              </a:rPr>
              <a:t>  </a:t>
            </a:r>
            <a:r>
              <a:rPr lang="de-DE" sz="1400" b="1" err="1">
                <a:latin typeface="Avenir Next" panose="020B0503020202020204" pitchFamily="34" charset="0"/>
              </a:rPr>
              <a:t>amount</a:t>
            </a:r>
            <a:r>
              <a:rPr lang="de-DE" sz="1400" b="1">
                <a:latin typeface="Avenir Next" panose="020B0503020202020204" pitchFamily="34" charset="0"/>
              </a:rPr>
              <a:t> </a:t>
            </a:r>
            <a:r>
              <a:rPr lang="de-DE" sz="1400" b="1" err="1">
                <a:latin typeface="Avenir Next" panose="020B0503020202020204" pitchFamily="34" charset="0"/>
              </a:rPr>
              <a:t>needed</a:t>
            </a:r>
            <a:r>
              <a:rPr lang="de-DE" sz="1400" b="1">
                <a:latin typeface="Avenir Next" panose="020B0503020202020204" pitchFamily="34" charset="0"/>
              </a:rPr>
              <a:t> </a:t>
            </a:r>
            <a:r>
              <a:rPr lang="de-DE" sz="1400" b="1" err="1">
                <a:latin typeface="Avenir Next" panose="020B0503020202020204" pitchFamily="34" charset="0"/>
              </a:rPr>
              <a:t>for</a:t>
            </a:r>
            <a:r>
              <a:rPr lang="de-DE" sz="1400" b="1">
                <a:latin typeface="Avenir Next" panose="020B0503020202020204" pitchFamily="34" charset="0"/>
              </a:rPr>
              <a:t> </a:t>
            </a:r>
            <a:r>
              <a:rPr lang="de-DE" sz="1400" b="1" err="1">
                <a:latin typeface="Avenir Next" panose="020B0503020202020204" pitchFamily="34" charset="0"/>
              </a:rPr>
              <a:t>saturation</a:t>
            </a:r>
            <a:r>
              <a:rPr lang="de-DE" sz="1400" b="1">
                <a:latin typeface="Avenir Next" panose="020B0503020202020204" pitchFamily="34" charset="0"/>
              </a:rPr>
              <a:t> </a:t>
            </a: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9320AF0F-FACB-3BF0-3A70-63CF700B9C79}"/>
              </a:ext>
            </a:extLst>
          </p:cNvPr>
          <p:cNvSpPr/>
          <p:nvPr/>
        </p:nvSpPr>
        <p:spPr>
          <a:xfrm>
            <a:off x="2713927" y="3839110"/>
            <a:ext cx="1193179" cy="1253275"/>
          </a:xfrm>
          <a:prstGeom prst="can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Avenir Next" panose="020B0503020202020204" pitchFamily="34" charset="0"/>
              </a:rPr>
              <a:t>50%</a:t>
            </a:r>
          </a:p>
        </p:txBody>
      </p:sp>
      <p:sp>
        <p:nvSpPr>
          <p:cNvPr id="12" name="Zylinder 11">
            <a:extLst>
              <a:ext uri="{FF2B5EF4-FFF2-40B4-BE49-F238E27FC236}">
                <a16:creationId xmlns:a16="http://schemas.microsoft.com/office/drawing/2014/main" id="{8144245E-4F5E-95C3-4C5E-39E9F5A31C4D}"/>
              </a:ext>
            </a:extLst>
          </p:cNvPr>
          <p:cNvSpPr/>
          <p:nvPr/>
        </p:nvSpPr>
        <p:spPr>
          <a:xfrm>
            <a:off x="4683055" y="3850651"/>
            <a:ext cx="1193179" cy="1253275"/>
          </a:xfrm>
          <a:prstGeom prst="can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Avenir Next" panose="020B0503020202020204" pitchFamily="34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4066085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V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1605</Words>
  <Application>Microsoft Macintosh PowerPoint</Application>
  <PresentationFormat>Bildschirmpräsentation (4:3)</PresentationFormat>
  <Paragraphs>202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32" baseType="lpstr">
      <vt:lpstr>STHupo</vt:lpstr>
      <vt:lpstr>-apple-system</vt:lpstr>
      <vt:lpstr>-webkit-standard</vt:lpstr>
      <vt:lpstr>Arial</vt:lpstr>
      <vt:lpstr>Arial,Sans-Serif</vt:lpstr>
      <vt:lpstr>Avenir Next</vt:lpstr>
      <vt:lpstr>Bauhaus 93</vt:lpstr>
      <vt:lpstr>Calibri</vt:lpstr>
      <vt:lpstr>Candara</vt:lpstr>
      <vt:lpstr>Google Sans</vt:lpstr>
      <vt:lpstr>OpenSans-Regular</vt:lpstr>
      <vt:lpstr>OpenSans-SemiBold</vt:lpstr>
      <vt:lpstr>Roboto</vt:lpstr>
      <vt:lpstr>Symbol</vt:lpstr>
      <vt:lpstr>Times New Roman</vt:lpstr>
      <vt:lpstr>Wingdings</vt:lpstr>
      <vt:lpstr>Office</vt:lpstr>
      <vt:lpstr>PowerPoint-Präsentation</vt:lpstr>
      <vt:lpstr>Dengue fever</vt:lpstr>
      <vt:lpstr>Dengue Fever Prevalence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Relative Humidity</vt:lpstr>
      <vt:lpstr>Relative  Humidity</vt:lpstr>
      <vt:lpstr>Aspect of population</vt:lpstr>
      <vt:lpstr>Data </vt:lpstr>
      <vt:lpstr>Methods</vt:lpstr>
      <vt:lpstr>PowerPoint-Präsentation</vt:lpstr>
      <vt:lpstr>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Manon Mandernach</dc:creator>
  <cp:lastModifiedBy>Noemi Tigrato</cp:lastModifiedBy>
  <cp:revision>1</cp:revision>
  <dcterms:created xsi:type="dcterms:W3CDTF">2023-05-10T19:46:16Z</dcterms:created>
  <dcterms:modified xsi:type="dcterms:W3CDTF">2023-07-17T16:39:22Z</dcterms:modified>
</cp:coreProperties>
</file>