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2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4" r:id="rId4"/>
    <p:sldId id="260" r:id="rId5"/>
    <p:sldId id="261" r:id="rId6"/>
    <p:sldId id="266" r:id="rId7"/>
    <p:sldId id="267" r:id="rId8"/>
    <p:sldId id="259" r:id="rId9"/>
    <p:sldId id="262" r:id="rId10"/>
    <p:sldId id="263" r:id="rId11"/>
    <p:sldId id="268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/>
    <p:restoredTop sz="75578"/>
  </p:normalViewPr>
  <p:slideViewPr>
    <p:cSldViewPr snapToGrid="0">
      <p:cViewPr varScale="1">
        <p:scale>
          <a:sx n="42" d="100"/>
          <a:sy n="42" d="100"/>
        </p:scale>
        <p:origin x="60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75000"/>
            <a:alpha val="7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9253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11034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8055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75000"/>
            <a:alpha val="7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9253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11034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8055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75000"/>
            <a:alpha val="7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9253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11034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8055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Data</a:t>
          </a:r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Methods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1715" y="0"/>
          <a:ext cx="3938039" cy="497161"/>
        </a:xfrm>
        <a:prstGeom prst="homePlate">
          <a:avLst/>
        </a:prstGeom>
        <a:solidFill>
          <a:schemeClr val="accent2">
            <a:lumMod val="75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sp:txBody>
      <dsp:txXfrm>
        <a:off x="1715" y="0"/>
        <a:ext cx="3813749" cy="497161"/>
      </dsp:txXfrm>
    </dsp:sp>
    <dsp:sp modelId="{B0830E66-601B-804E-A6E1-810DACB50B77}">
      <dsp:nvSpPr>
        <dsp:cNvPr id="0" name=""/>
        <dsp:cNvSpPr/>
      </dsp:nvSpPr>
      <dsp:spPr>
        <a:xfrm>
          <a:off x="3088636" y="0"/>
          <a:ext cx="4695874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sp:txBody>
      <dsp:txXfrm>
        <a:off x="3337217" y="0"/>
        <a:ext cx="4198713" cy="497161"/>
      </dsp:txXfrm>
    </dsp:sp>
    <dsp:sp modelId="{B56A004B-C0E0-FF42-9574-0EC427394100}">
      <dsp:nvSpPr>
        <dsp:cNvPr id="0" name=""/>
        <dsp:cNvSpPr/>
      </dsp:nvSpPr>
      <dsp:spPr>
        <a:xfrm>
          <a:off x="6933392" y="0"/>
          <a:ext cx="3428091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sp:txBody>
      <dsp:txXfrm>
        <a:off x="7181973" y="0"/>
        <a:ext cx="2930930" cy="497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1715" y="0"/>
          <a:ext cx="3938039" cy="497161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sp:txBody>
      <dsp:txXfrm>
        <a:off x="1715" y="0"/>
        <a:ext cx="3813749" cy="497161"/>
      </dsp:txXfrm>
    </dsp:sp>
    <dsp:sp modelId="{B0830E66-601B-804E-A6E1-810DACB50B77}">
      <dsp:nvSpPr>
        <dsp:cNvPr id="0" name=""/>
        <dsp:cNvSpPr/>
      </dsp:nvSpPr>
      <dsp:spPr>
        <a:xfrm>
          <a:off x="3088636" y="0"/>
          <a:ext cx="4695874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sp:txBody>
      <dsp:txXfrm>
        <a:off x="3337217" y="0"/>
        <a:ext cx="4198713" cy="497161"/>
      </dsp:txXfrm>
    </dsp:sp>
    <dsp:sp modelId="{B56A004B-C0E0-FF42-9574-0EC427394100}">
      <dsp:nvSpPr>
        <dsp:cNvPr id="0" name=""/>
        <dsp:cNvSpPr/>
      </dsp:nvSpPr>
      <dsp:spPr>
        <a:xfrm>
          <a:off x="6933392" y="0"/>
          <a:ext cx="3428091" cy="497161"/>
        </a:xfrm>
        <a:prstGeom prst="chevron">
          <a:avLst/>
        </a:prstGeom>
        <a:solidFill>
          <a:schemeClr val="accent2">
            <a:lumMod val="75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sp:txBody>
      <dsp:txXfrm>
        <a:off x="7181973" y="0"/>
        <a:ext cx="2930930" cy="4971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358" tIns="98679" rIns="49340" bIns="98679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Background Data</a:t>
          </a:r>
        </a:p>
      </dsp:txBody>
      <dsp:txXfrm>
        <a:off x="4621" y="1367487"/>
        <a:ext cx="3636816" cy="1616362"/>
      </dsp:txXfrm>
    </dsp:sp>
    <dsp:sp modelId="{B0830E66-601B-804E-A6E1-810DACB50B77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98679" rIns="49340" bIns="98679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 Methods Milestones</a:t>
          </a:r>
        </a:p>
      </dsp:txBody>
      <dsp:txXfrm>
        <a:off x="4045527" y="1367487"/>
        <a:ext cx="2424544" cy="1616362"/>
      </dsp:txXfrm>
    </dsp:sp>
    <dsp:sp modelId="{B56A004B-C0E0-FF42-9574-0EC427394100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98679" rIns="49340" bIns="98679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3700" kern="1200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sp:txBody>
      <dsp:txXfrm>
        <a:off x="7278253" y="1367487"/>
        <a:ext cx="2424544" cy="1616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DDCE5-D48E-DA43-B444-DDF71E7751E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FFBED-32DA-134C-988D-9B5AF23161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53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Always warm in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Dry </a:t>
            </a:r>
            <a:r>
              <a:rPr lang="de-DE" dirty="0" err="1"/>
              <a:t>season</a:t>
            </a:r>
            <a:r>
              <a:rPr lang="de-DE" dirty="0"/>
              <a:t>: </a:t>
            </a:r>
            <a:r>
              <a:rPr lang="de-DE" dirty="0" err="1"/>
              <a:t>winter</a:t>
            </a:r>
            <a:r>
              <a:rPr lang="de-DE" dirty="0"/>
              <a:t> </a:t>
            </a:r>
            <a:r>
              <a:rPr lang="de-DE" dirty="0" err="1"/>
              <a:t>months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colder</a:t>
            </a:r>
            <a:r>
              <a:rPr lang="de-DE" dirty="0"/>
              <a:t>, </a:t>
            </a:r>
            <a:r>
              <a:rPr lang="de-DE" dirty="0" err="1"/>
              <a:t>march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hottest </a:t>
            </a:r>
            <a:r>
              <a:rPr lang="de-DE" dirty="0" err="1"/>
              <a:t>months</a:t>
            </a:r>
            <a:r>
              <a:rPr lang="de-DE" dirty="0"/>
              <a:t> 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Monsoon</a:t>
            </a:r>
            <a:r>
              <a:rPr lang="de-DE" dirty="0"/>
              <a:t>: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oct</a:t>
            </a:r>
            <a:r>
              <a:rPr lang="de-DE" dirty="0"/>
              <a:t>, heavy </a:t>
            </a:r>
            <a:r>
              <a:rPr lang="de-DE" dirty="0" err="1"/>
              <a:t>rains</a:t>
            </a:r>
            <a:r>
              <a:rPr lang="de-DE" dirty="0"/>
              <a:t>, warm but </a:t>
            </a:r>
            <a:r>
              <a:rPr lang="de-DE" dirty="0" err="1"/>
              <a:t>decreasing</a:t>
            </a:r>
            <a:r>
              <a:rPr lang="de-DE" dirty="0"/>
              <a:t> </a:t>
            </a:r>
            <a:r>
              <a:rPr lang="de-DE" dirty="0" err="1"/>
              <a:t>temperature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92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280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Masud et al. </a:t>
            </a:r>
            <a:r>
              <a:rPr lang="de-DE" dirty="0" err="1"/>
              <a:t>Investigated</a:t>
            </a:r>
            <a:r>
              <a:rPr lang="de-DE" dirty="0"/>
              <a:t> </a:t>
            </a:r>
            <a:r>
              <a:rPr lang="de-DE" dirty="0" err="1"/>
              <a:t>climate</a:t>
            </a:r>
            <a:r>
              <a:rPr lang="de-DE" dirty="0"/>
              <a:t> in </a:t>
            </a:r>
            <a:r>
              <a:rPr lang="de-DE" b="1" dirty="0"/>
              <a:t>northern</a:t>
            </a:r>
            <a:r>
              <a:rPr lang="de-DE" dirty="0"/>
              <a:t> </a:t>
            </a:r>
            <a:r>
              <a:rPr lang="de-DE" dirty="0" err="1"/>
              <a:t>thailand</a:t>
            </a:r>
            <a:r>
              <a:rPr lang="de-DE" dirty="0"/>
              <a:t> -&gt; </a:t>
            </a:r>
            <a:r>
              <a:rPr lang="de-DE" dirty="0">
                <a:latin typeface="Cambria" panose="02040503050406030204" pitchFamily="18" charset="0"/>
              </a:rPr>
              <a:t>Trends: </a:t>
            </a:r>
            <a:r>
              <a:rPr lang="de-DE" dirty="0" err="1">
                <a:latin typeface="Cambria" panose="02040503050406030204" pitchFamily="18" charset="0"/>
              </a:rPr>
              <a:t>rising</a:t>
            </a:r>
            <a:r>
              <a:rPr lang="de-DE" dirty="0">
                <a:latin typeface="Cambria" panose="02040503050406030204" pitchFamily="18" charset="0"/>
              </a:rPr>
              <a:t> min and </a:t>
            </a:r>
            <a:r>
              <a:rPr lang="de-DE" dirty="0" err="1">
                <a:latin typeface="Cambria" panose="02040503050406030204" pitchFamily="18" charset="0"/>
              </a:rPr>
              <a:t>max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temperature</a:t>
            </a:r>
            <a:r>
              <a:rPr lang="de-DE" dirty="0">
                <a:latin typeface="Cambria" panose="02040503050406030204" pitchFamily="18" charset="0"/>
              </a:rPr>
              <a:t> in northern </a:t>
            </a:r>
            <a:r>
              <a:rPr lang="de-DE" dirty="0" err="1">
                <a:latin typeface="Cambria" panose="02040503050406030204" pitchFamily="18" charset="0"/>
              </a:rPr>
              <a:t>thailand</a:t>
            </a:r>
            <a:r>
              <a:rPr lang="de-DE" dirty="0">
                <a:latin typeface="Cambria" panose="02040503050406030204" pitchFamily="18" charset="0"/>
              </a:rPr>
              <a:t>, </a:t>
            </a:r>
            <a:r>
              <a:rPr lang="de-DE" dirty="0" err="1">
                <a:latin typeface="Cambria" panose="02040503050406030204" pitchFamily="18" charset="0"/>
              </a:rPr>
              <a:t>no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significant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rise</a:t>
            </a:r>
            <a:r>
              <a:rPr lang="de-DE" dirty="0">
                <a:latin typeface="Cambria" panose="02040503050406030204" pitchFamily="18" charset="0"/>
              </a:rPr>
              <a:t> in </a:t>
            </a:r>
            <a:r>
              <a:rPr lang="de-DE" dirty="0" err="1">
                <a:latin typeface="Cambria" panose="02040503050406030204" pitchFamily="18" charset="0"/>
              </a:rPr>
              <a:t>max</a:t>
            </a:r>
            <a:r>
              <a:rPr lang="de-DE" dirty="0">
                <a:latin typeface="Cambria" panose="02040503050406030204" pitchFamily="18" charset="0"/>
              </a:rPr>
              <a:t> in spring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>
                <a:latin typeface="Cambria" panose="02040503050406030204" pitchFamily="18" charset="0"/>
              </a:rPr>
              <a:t>We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look</a:t>
            </a:r>
            <a:r>
              <a:rPr lang="de-DE" dirty="0">
                <a:latin typeface="Cambria" panose="02040503050406030204" pitchFamily="18" charset="0"/>
              </a:rPr>
              <a:t> at </a:t>
            </a:r>
            <a:r>
              <a:rPr lang="de-DE" dirty="0" err="1">
                <a:latin typeface="Cambria" panose="02040503050406030204" pitchFamily="18" charset="0"/>
              </a:rPr>
              <a:t>the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whole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country</a:t>
            </a:r>
            <a:r>
              <a:rPr lang="de-DE" dirty="0">
                <a:latin typeface="Cambria" panose="02040503050406030204" pitchFamily="18" charset="0"/>
              </a:rPr>
              <a:t>: </a:t>
            </a:r>
            <a:r>
              <a:rPr lang="de-DE" dirty="0" err="1">
                <a:latin typeface="Cambria" panose="02040503050406030204" pitchFamily="18" charset="0"/>
              </a:rPr>
              <a:t>slightr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riding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trend</a:t>
            </a:r>
            <a:r>
              <a:rPr lang="de-DE" dirty="0">
                <a:latin typeface="Cambria" panose="02040503050406030204" pitchFamily="18" charset="0"/>
              </a:rPr>
              <a:t>, check </a:t>
            </a:r>
            <a:r>
              <a:rPr lang="de-DE" dirty="0" err="1">
                <a:latin typeface="Cambria" panose="02040503050406030204" pitchFamily="18" charset="0"/>
              </a:rPr>
              <a:t>significance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for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distinct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seasons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r>
              <a:rPr lang="de-DE" dirty="0"/>
              <a:t>Minimum </a:t>
            </a:r>
            <a:r>
              <a:rPr lang="de-DE" dirty="0" err="1"/>
              <a:t>temperature</a:t>
            </a:r>
            <a:r>
              <a:rPr lang="de-DE" dirty="0"/>
              <a:t> in </a:t>
            </a:r>
            <a:r>
              <a:rPr lang="de-DE" dirty="0" err="1"/>
              <a:t>december</a:t>
            </a:r>
            <a:r>
              <a:rPr lang="de-DE" dirty="0"/>
              <a:t> 2013 -&gt; </a:t>
            </a:r>
            <a:r>
              <a:rPr lang="de-DE" dirty="0" err="1"/>
              <a:t>thailand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= 22 °C</a:t>
            </a:r>
          </a:p>
          <a:p>
            <a:r>
              <a:rPr lang="de-DE" dirty="0"/>
              <a:t>Maximum </a:t>
            </a:r>
            <a:r>
              <a:rPr lang="de-DE" dirty="0" err="1"/>
              <a:t>temperature</a:t>
            </a:r>
            <a:r>
              <a:rPr lang="de-DE" dirty="0"/>
              <a:t> in </a:t>
            </a:r>
            <a:r>
              <a:rPr lang="de-DE" dirty="0" err="1"/>
              <a:t>april</a:t>
            </a:r>
            <a:r>
              <a:rPr lang="de-DE" dirty="0"/>
              <a:t> 2016 -&gt; </a:t>
            </a:r>
            <a:r>
              <a:rPr lang="de-DE" dirty="0" err="1"/>
              <a:t>thailand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= 31 °C</a:t>
            </a:r>
          </a:p>
          <a:p>
            <a:endParaRPr lang="de-DE" dirty="0"/>
          </a:p>
          <a:p>
            <a:r>
              <a:rPr lang="de-DE" dirty="0"/>
              <a:t>Every 5-6 </a:t>
            </a:r>
            <a:r>
              <a:rPr lang="de-DE" dirty="0" err="1"/>
              <a:t>years</a:t>
            </a:r>
            <a:r>
              <a:rPr lang="de-DE" dirty="0"/>
              <a:t> an extreme </a:t>
            </a:r>
            <a:r>
              <a:rPr lang="de-DE" dirty="0" err="1"/>
              <a:t>low</a:t>
            </a:r>
            <a:r>
              <a:rPr lang="de-DE" dirty="0"/>
              <a:t>/ high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hit</a:t>
            </a:r>
            <a:r>
              <a:rPr lang="de-DE" dirty="0"/>
              <a:t> -&gt;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investigate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dengue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302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Dengue </a:t>
            </a:r>
            <a:r>
              <a:rPr lang="de-DE" dirty="0" err="1"/>
              <a:t>fever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dengue</a:t>
            </a:r>
            <a:r>
              <a:rPr lang="de-DE" dirty="0"/>
              <a:t> </a:t>
            </a:r>
            <a:r>
              <a:rPr lang="de-DE" dirty="0" err="1"/>
              <a:t>virus</a:t>
            </a:r>
            <a:r>
              <a:rPr lang="de-DE" dirty="0"/>
              <a:t> (</a:t>
            </a:r>
            <a:r>
              <a:rPr lang="de-DE" dirty="0" err="1"/>
              <a:t>four</a:t>
            </a:r>
            <a:r>
              <a:rPr lang="de-DE" dirty="0"/>
              <a:t> </a:t>
            </a:r>
            <a:r>
              <a:rPr lang="de-DE" dirty="0" err="1"/>
              <a:t>serotypes</a:t>
            </a:r>
            <a:r>
              <a:rPr lang="de-DE" dirty="0"/>
              <a:t>)</a:t>
            </a:r>
          </a:p>
          <a:p>
            <a:r>
              <a:rPr lang="de-DE" dirty="0"/>
              <a:t>Vector </a:t>
            </a:r>
            <a:r>
              <a:rPr lang="de-DE" dirty="0" err="1"/>
              <a:t>borne</a:t>
            </a:r>
            <a:r>
              <a:rPr lang="de-DE" dirty="0"/>
              <a:t> -&gt; </a:t>
            </a:r>
            <a:r>
              <a:rPr lang="de-DE" dirty="0" err="1"/>
              <a:t>transmitted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aedes</a:t>
            </a:r>
            <a:r>
              <a:rPr lang="de-DE" dirty="0"/>
              <a:t> </a:t>
            </a:r>
            <a:r>
              <a:rPr lang="de-DE" dirty="0" err="1"/>
              <a:t>mosquitoes</a:t>
            </a:r>
            <a:r>
              <a:rPr lang="de-DE" dirty="0"/>
              <a:t>,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not </a:t>
            </a:r>
            <a:r>
              <a:rPr lang="de-DE" dirty="0" err="1"/>
              <a:t>distinguished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Dengue </a:t>
            </a:r>
            <a:r>
              <a:rPr lang="de-DE" dirty="0" err="1"/>
              <a:t>hemmorhagic</a:t>
            </a:r>
            <a:r>
              <a:rPr lang="de-DE" dirty="0"/>
              <a:t> </a:t>
            </a:r>
            <a:r>
              <a:rPr lang="de-DE" dirty="0" err="1"/>
              <a:t>fever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characterized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fever</a:t>
            </a:r>
            <a:r>
              <a:rPr lang="de-DE" dirty="0"/>
              <a:t>, </a:t>
            </a:r>
            <a:r>
              <a:rPr lang="de-DE" dirty="0" err="1"/>
              <a:t>headache</a:t>
            </a:r>
            <a:r>
              <a:rPr lang="de-DE" dirty="0"/>
              <a:t>, </a:t>
            </a:r>
            <a:r>
              <a:rPr lang="de-DE" dirty="0" err="1"/>
              <a:t>bleeding</a:t>
            </a:r>
            <a:r>
              <a:rPr lang="de-DE" dirty="0"/>
              <a:t>/ </a:t>
            </a:r>
            <a:r>
              <a:rPr lang="de-DE" dirty="0" err="1"/>
              <a:t>bruising</a:t>
            </a:r>
            <a:r>
              <a:rPr lang="de-DE" dirty="0"/>
              <a:t>, </a:t>
            </a:r>
            <a:r>
              <a:rPr lang="de-DE" dirty="0" err="1"/>
              <a:t>joint</a:t>
            </a:r>
            <a:r>
              <a:rPr lang="de-DE" dirty="0"/>
              <a:t>/ </a:t>
            </a:r>
            <a:r>
              <a:rPr lang="de-DE" dirty="0" err="1"/>
              <a:t>muscle</a:t>
            </a:r>
            <a:r>
              <a:rPr lang="de-DE" dirty="0"/>
              <a:t> </a:t>
            </a:r>
            <a:r>
              <a:rPr lang="de-DE" dirty="0" err="1"/>
              <a:t>pain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WHO: 100 – 400 </a:t>
            </a:r>
            <a:r>
              <a:rPr lang="de-DE" dirty="0" err="1"/>
              <a:t>milllion</a:t>
            </a:r>
            <a:r>
              <a:rPr lang="de-DE" dirty="0"/>
              <a:t> </a:t>
            </a:r>
            <a:r>
              <a:rPr lang="de-DE" dirty="0" err="1"/>
              <a:t>infections</a:t>
            </a:r>
            <a:r>
              <a:rPr lang="de-DE" dirty="0"/>
              <a:t> </a:t>
            </a:r>
            <a:r>
              <a:rPr lang="de-DE" dirty="0" err="1"/>
              <a:t>worldwide</a:t>
            </a:r>
            <a:r>
              <a:rPr lang="de-DE" dirty="0"/>
              <a:t> / </a:t>
            </a:r>
            <a:r>
              <a:rPr lang="de-DE" dirty="0" err="1"/>
              <a:t>year</a:t>
            </a:r>
            <a:r>
              <a:rPr lang="de-DE" dirty="0"/>
              <a:t> (</a:t>
            </a:r>
            <a:r>
              <a:rPr lang="de-DE" dirty="0" err="1"/>
              <a:t>asia</a:t>
            </a:r>
            <a:r>
              <a:rPr lang="de-DE" dirty="0"/>
              <a:t>, </a:t>
            </a:r>
            <a:r>
              <a:rPr lang="de-DE" dirty="0" err="1"/>
              <a:t>africa</a:t>
            </a:r>
            <a:r>
              <a:rPr lang="de-DE" dirty="0"/>
              <a:t>, </a:t>
            </a:r>
            <a:r>
              <a:rPr lang="de-DE" dirty="0" err="1"/>
              <a:t>america</a:t>
            </a:r>
            <a:r>
              <a:rPr lang="de-DE" dirty="0"/>
              <a:t>) 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-&gt;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982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056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128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ERA5 Data: </a:t>
            </a:r>
          </a:p>
          <a:p>
            <a:r>
              <a:rPr lang="de-DE" dirty="0" err="1"/>
              <a:t>measurements</a:t>
            </a:r>
            <a:r>
              <a:rPr lang="de-DE" dirty="0"/>
              <a:t>, </a:t>
            </a:r>
            <a:r>
              <a:rPr lang="de-DE" dirty="0" err="1"/>
              <a:t>reanalysis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climate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1959 (</a:t>
            </a:r>
            <a:r>
              <a:rPr lang="de-DE" dirty="0" err="1"/>
              <a:t>hourly</a:t>
            </a:r>
            <a:r>
              <a:rPr lang="de-DE" dirty="0"/>
              <a:t>, 0,25°x 0,25°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resolution</a:t>
            </a:r>
            <a:r>
              <a:rPr lang="de-DE" dirty="0"/>
              <a:t>, 137 </a:t>
            </a:r>
            <a:r>
              <a:rPr lang="de-DE" dirty="0" err="1"/>
              <a:t>altitude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(max. 80 km)</a:t>
            </a:r>
          </a:p>
          <a:p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2m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2006 – 2022</a:t>
            </a:r>
          </a:p>
          <a:p>
            <a:endParaRPr lang="de-DE" dirty="0"/>
          </a:p>
          <a:p>
            <a:r>
              <a:rPr lang="de-DE" dirty="0"/>
              <a:t>Dengue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  <a:p>
            <a:r>
              <a:rPr lang="de-DE" dirty="0"/>
              <a:t>Dengue </a:t>
            </a:r>
            <a:r>
              <a:rPr lang="de-DE" dirty="0" err="1"/>
              <a:t>hemmorhagic</a:t>
            </a:r>
            <a:r>
              <a:rPr lang="de-DE" dirty="0"/>
              <a:t> </a:t>
            </a:r>
            <a:r>
              <a:rPr lang="de-DE" dirty="0" err="1"/>
              <a:t>fever</a:t>
            </a:r>
            <a:r>
              <a:rPr lang="de-DE" dirty="0"/>
              <a:t> </a:t>
            </a:r>
          </a:p>
          <a:p>
            <a:r>
              <a:rPr lang="de-DE" dirty="0"/>
              <a:t>Monthly </a:t>
            </a:r>
            <a:r>
              <a:rPr lang="de-DE" dirty="0" err="1"/>
              <a:t>infections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thailand</a:t>
            </a:r>
            <a:r>
              <a:rPr lang="de-DE" dirty="0"/>
              <a:t> </a:t>
            </a:r>
            <a:r>
              <a:rPr lang="de-DE" dirty="0" err="1"/>
              <a:t>province</a:t>
            </a:r>
            <a:r>
              <a:rPr lang="de-DE" dirty="0"/>
              <a:t> (77)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853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480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403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58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E07E9B3-8D7A-BC71-F322-64E8471D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B068E73B-A2D0-294B-1EEB-829302E24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C545160-51ED-3015-D5EB-D89839AC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A301125-7792-B616-48AB-17D41A04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795B80E-A97C-47BF-83D8-C73A5956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28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313C70D2-80D7-24EC-2E4E-30AE5ACA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7489BF8B-E59C-F4DB-66AD-ECC9A7A8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96D23938-A85B-18AD-0103-294E6F7A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46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8754D34-992B-46B6-0ECF-4E87766D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BE32B21-1E4E-B765-1DEB-45A0483D0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FD05CB68-3CE3-5424-22CD-763604662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141E9F53-1B2D-1EE8-1EBD-FAC26197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14F7377-8092-F925-5861-6942800A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F1CB426B-75B9-60D9-8B78-7FDB2E6F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408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2AFFE69-A1D0-6B41-FAB9-23564A60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96554CDC-DB55-9220-8F53-E1AE7928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21EDFD0-53D1-5AE2-8665-7CFD708A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4F5906FB-D3E7-15FE-E01B-3E2C36C6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985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785D6DB-3694-6F32-89F2-A2008FDF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23B60CA8-DC8B-A7FA-BD5D-0E3A2AAFF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B0E3B6E7-35CA-ED9E-0DD6-4CC12BCBB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15944CF-2D45-DA7F-5185-9C08CCB3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D069C07B-89A0-5A5A-4C1E-744F07CA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73901B34-83EC-612A-1635-0F2636E1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236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C3A4750-E319-6B92-61CC-043C7BF0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DD7B306A-F384-3524-342F-16E4A349B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03256F9-4EEC-0221-6E57-EF6E14C2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47135F8E-140C-DB11-D5B5-1F9B72A5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6CFE336-3710-1B9D-98AA-68B9F48F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8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F92D2908-A4DD-9CB5-2CF7-4CE6CB2B1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043A22B6-F7A6-2B8A-945C-043E27310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D2E3E6C-D9EE-D89F-1B27-7865F151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F692D83-AF5C-0BBC-4BE6-33917108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B5F080F-01BA-F769-1C5D-609E14C2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59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B67D4A3-1460-3908-415C-EB093579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174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F9FB4A3D-7EAB-B0EB-8956-5D2036AA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56F6577F-27CE-91D4-EAE0-569A5A17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2B32AF0D-EE62-4FEA-5B46-CD604E1A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6" name="Inhaltsplatzhalter 6">
            <a:extLst>
              <a:ext uri="{FF2B5EF4-FFF2-40B4-BE49-F238E27FC236}">
                <a16:creationId xmlns:a16="http://schemas.microsoft.com/office/drawing/2014/main" xmlns="" id="{9E3337DF-516D-6CE6-7534-348E22023BE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302804132"/>
              </p:ext>
            </p:extLst>
          </p:nvPr>
        </p:nvGraphicFramePr>
        <p:xfrm>
          <a:off x="914400" y="136525"/>
          <a:ext cx="103632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Inhaltsplatzhalter 2">
            <a:extLst>
              <a:ext uri="{FF2B5EF4-FFF2-40B4-BE49-F238E27FC236}">
                <a16:creationId xmlns:a16="http://schemas.microsoft.com/office/drawing/2014/main" xmlns="" id="{F944BB47-6677-4C0A-3861-801654F8A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7576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3BDEED3-8CD8-5B91-D67A-42AA9D89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550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7820136-C2DB-536E-C7FC-D29F5281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DDC2953-A841-0CA8-FADB-10E18F0A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01A99753-CDA4-2EFC-3C37-D666A637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xmlns="" id="{C4C0D8F5-8DA2-7FA2-F044-10D4E8CF0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graphicFrame>
        <p:nvGraphicFramePr>
          <p:cNvPr id="8" name="Inhaltsplatzhalter 6">
            <a:extLst>
              <a:ext uri="{FF2B5EF4-FFF2-40B4-BE49-F238E27FC236}">
                <a16:creationId xmlns:a16="http://schemas.microsoft.com/office/drawing/2014/main" xmlns="" id="{21BEBC3B-D4D9-261D-758F-4285E36EE46F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003418922"/>
              </p:ext>
            </p:extLst>
          </p:nvPr>
        </p:nvGraphicFramePr>
        <p:xfrm>
          <a:off x="914400" y="183876"/>
          <a:ext cx="103632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57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341EE4B-0F36-0441-ECA0-F60BBB11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550"/>
            <a:ext cx="10515600" cy="13255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2B4D63C-2F45-23DF-A8C9-F4C9E36BA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96ED817-55A4-9E80-EAC2-F97B1686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F5BD91D-5D49-84CB-759F-90078B40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45C4B59-E437-E60D-504F-9A9499B1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xmlns="" id="{EC413063-6C97-5F94-2966-644422F98BA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178192783"/>
              </p:ext>
            </p:extLst>
          </p:nvPr>
        </p:nvGraphicFramePr>
        <p:xfrm>
          <a:off x="914400" y="183876"/>
          <a:ext cx="103632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673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D2B3A20-3E81-1734-A4D6-0196ABE1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9F20C6F-DE6C-AC78-0D84-44996E17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48561E24-EF53-1BB2-C4C4-DCD63117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D6CE1C6-B041-3F05-67AD-479C13A5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xmlns="" id="{A15637F4-AF2A-E031-676A-E16164A5C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7373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DAD4357-F5B8-13E4-9BBF-2CFC5B32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7F99BDEC-1658-A2B4-8459-06F2DFA75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E450905-0164-CFAE-854D-A313BEDA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5405853-CAD1-F985-98B1-D81BFC69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606182E-AD50-176F-DAB1-0D59897E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16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7B3DDFB-25E1-528E-9B86-CB27728F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1A42CD-3939-0C79-E598-7448E2029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D1B05862-47B7-E756-C753-94F849332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EBC3A50-71F6-816F-268C-5459BF96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3019082D-E79A-3109-9B34-AFE5E9D4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4D404AFC-3EB2-79EE-E628-600B1DB8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52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19A2D25-C1F1-145B-E5DD-AAAE2167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36476EFD-9701-3989-C497-72D6A0A5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A4D39CF7-142B-BA90-881C-791896F0F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831D4CDF-BA3F-0D88-80FB-92E6C26BC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C318FF91-3CBB-B6B6-38CD-9D718FE12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2EC0ADA0-A594-F0FC-08DB-69EF37CB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78446D23-38BA-171A-7EE5-0FC38375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72DE1DBC-8DEF-813F-C653-2BC2A300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40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5B814B3-E3AE-2788-DBF3-DEF93644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D2943610-21F5-29F3-E953-17536885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DD272049-515A-A46B-81F5-74544F40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24B65753-6C66-6047-9EF1-2C5A3DBE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75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95AC1F22-1B55-356E-0E95-06C35EE2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1782C428-2BDD-A107-43D7-FEE64B62A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D2ABA26-4F2C-7312-5D75-166A824AE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0D1F-6BF6-194C-A78C-DBDDA79CC997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175B6FB-32FB-3E95-FF28-4162289D0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D1D2C3D-603D-B830-767F-9C6DE54EB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92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3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60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xmlns="" id="{BA5D323D-D049-1A51-8F53-A57C44B2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200400"/>
          </a:xfrm>
          <a:effectLst>
            <a:glow rad="127000">
              <a:schemeClr val="accent1"/>
            </a:glow>
            <a:outerShdw dir="5400000" sx="200000" sy="200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Temperature sensitivity of</a:t>
            </a:r>
            <a:b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Dengue in </a:t>
            </a:r>
            <a:b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Thailand </a:t>
            </a:r>
            <a:endParaRPr lang="de-DE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xmlns="" id="{93BA4C67-EC62-2BE2-4602-15239308A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62400"/>
            <a:ext cx="3932237" cy="474133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Cambria" panose="02040503050406030204" pitchFamily="18" charset="0"/>
              </a:rPr>
              <a:t>Project </a:t>
            </a:r>
            <a:r>
              <a:rPr lang="de-DE" sz="2800" dirty="0" err="1">
                <a:solidFill>
                  <a:schemeClr val="bg1"/>
                </a:solidFill>
                <a:latin typeface="Cambria" panose="02040503050406030204" pitchFamily="18" charset="0"/>
              </a:rPr>
              <a:t>Proposal</a:t>
            </a:r>
            <a:endParaRPr lang="de-DE" sz="2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776CC2D0-645A-B12C-838F-616AA6EDE3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90" b="285"/>
          <a:stretch/>
        </p:blipFill>
        <p:spPr bwMode="auto">
          <a:xfrm>
            <a:off x="5183188" y="1016000"/>
            <a:ext cx="6162694" cy="400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8">
            <a:extLst>
              <a:ext uri="{FF2B5EF4-FFF2-40B4-BE49-F238E27FC236}">
                <a16:creationId xmlns:a16="http://schemas.microsoft.com/office/drawing/2014/main" xmlns="" id="{075933CF-2FE5-BA61-D9E1-78404267A904}"/>
              </a:ext>
            </a:extLst>
          </p:cNvPr>
          <p:cNvSpPr txBox="1">
            <a:spLocks/>
          </p:cNvSpPr>
          <p:nvPr/>
        </p:nvSpPr>
        <p:spPr>
          <a:xfrm>
            <a:off x="836612" y="5029009"/>
            <a:ext cx="3932237" cy="47413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800" dirty="0">
                <a:solidFill>
                  <a:schemeClr val="bg1"/>
                </a:solidFill>
                <a:latin typeface="Cambria" panose="02040503050406030204" pitchFamily="18" charset="0"/>
              </a:rPr>
              <a:t>Thaddeus Kühn, Dana Levi, Fiona Tanner, Frederik Racky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F15E062E-4361-BCAF-19CE-A629F091B62C}"/>
              </a:ext>
            </a:extLst>
          </p:cNvPr>
          <p:cNvSpPr txBox="1"/>
          <p:nvPr/>
        </p:nvSpPr>
        <p:spPr>
          <a:xfrm>
            <a:off x="5183188" y="5079617"/>
            <a:ext cx="5586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https://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www.wissenschaft.de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wp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-content/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uploads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/2/0/20-01-17-dengue.jpg</a:t>
            </a:r>
          </a:p>
        </p:txBody>
      </p:sp>
    </p:spTree>
    <p:extLst>
      <p:ext uri="{BB962C8B-B14F-4D97-AF65-F5344CB8AC3E}">
        <p14:creationId xmlns:p14="http://schemas.microsoft.com/office/powerpoint/2010/main" val="111229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D8D10377-3C07-810A-4029-62F9C136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A894A3BF-4653-9518-6BF3-4D88347B3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Masud, M. B., </a:t>
            </a:r>
            <a:r>
              <a:rPr lang="de-DE" dirty="0" err="1"/>
              <a:t>Soni</a:t>
            </a:r>
            <a:r>
              <a:rPr lang="de-DE" dirty="0"/>
              <a:t>, P., Shrestha, S., &amp; </a:t>
            </a:r>
            <a:r>
              <a:rPr lang="de-DE" dirty="0" err="1"/>
              <a:t>Tripathi</a:t>
            </a:r>
            <a:r>
              <a:rPr lang="de-DE" dirty="0"/>
              <a:t>, N. K. (2016). </a:t>
            </a:r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/>
              <a:t>climate</a:t>
            </a:r>
            <a:r>
              <a:rPr lang="de-DE" dirty="0"/>
              <a:t> extremes </a:t>
            </a:r>
            <a:r>
              <a:rPr lang="de-DE" dirty="0" err="1"/>
              <a:t>over</a:t>
            </a:r>
            <a:r>
              <a:rPr lang="de-DE" dirty="0"/>
              <a:t> North Thailand, 1960–2099. </a:t>
            </a:r>
            <a:r>
              <a:rPr lang="de-DE" i="1" dirty="0" err="1"/>
              <a:t>Downloads.Hindawi.Com</a:t>
            </a:r>
            <a:r>
              <a:rPr lang="de-DE" dirty="0"/>
              <a:t>, 1960–2099. </a:t>
            </a:r>
          </a:p>
          <a:p>
            <a:r>
              <a:rPr lang="de-DE" dirty="0"/>
              <a:t>*</a:t>
            </a:r>
            <a:r>
              <a:rPr lang="de-DE" dirty="0" err="1"/>
              <a:t>dengue</a:t>
            </a:r>
            <a:r>
              <a:rPr lang="de-DE" dirty="0"/>
              <a:t> source*</a:t>
            </a:r>
          </a:p>
        </p:txBody>
      </p:sp>
    </p:spTree>
    <p:extLst>
      <p:ext uri="{BB962C8B-B14F-4D97-AF65-F5344CB8AC3E}">
        <p14:creationId xmlns:p14="http://schemas.microsoft.com/office/powerpoint/2010/main" val="150030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effect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Temperatures</a:t>
            </a:r>
            <a:r>
              <a:rPr lang="de-DE" dirty="0" smtClean="0"/>
              <a:t> on </a:t>
            </a:r>
            <a:r>
              <a:rPr lang="de-DE" dirty="0" err="1" smtClean="0"/>
              <a:t>Aedes</a:t>
            </a:r>
            <a:r>
              <a:rPr lang="de-DE" dirty="0" smtClean="0"/>
              <a:t> </a:t>
            </a:r>
            <a:r>
              <a:rPr lang="de-DE" dirty="0" err="1" smtClean="0"/>
              <a:t>mosquitoes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DE0BF4F-0298-067A-9F94-D71CBA67B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5373" cy="2984370"/>
          </a:xfrm>
        </p:spPr>
        <p:txBody>
          <a:bodyPr>
            <a:normAutofit/>
          </a:bodyPr>
          <a:lstStyle/>
          <a:p>
            <a:r>
              <a:rPr lang="de-DE" dirty="0" err="1" smtClean="0"/>
              <a:t>Increased</a:t>
            </a:r>
            <a:r>
              <a:rPr lang="de-DE" dirty="0" smtClean="0"/>
              <a:t> larval </a:t>
            </a:r>
            <a:r>
              <a:rPr lang="de-DE" dirty="0" err="1" smtClean="0"/>
              <a:t>development</a:t>
            </a:r>
            <a:r>
              <a:rPr lang="de-DE" dirty="0" smtClean="0"/>
              <a:t> </a:t>
            </a:r>
          </a:p>
          <a:p>
            <a:r>
              <a:rPr lang="de-DE" dirty="0" smtClean="0"/>
              <a:t>Higher rate </a:t>
            </a:r>
            <a:r>
              <a:rPr lang="de-DE" dirty="0" err="1" smtClean="0"/>
              <a:t>of</a:t>
            </a:r>
            <a:r>
              <a:rPr lang="de-DE" dirty="0" smtClean="0"/>
              <a:t> multiple </a:t>
            </a:r>
            <a:r>
              <a:rPr lang="de-DE" dirty="0" err="1" smtClean="0"/>
              <a:t>feeding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Extrinsic</a:t>
            </a:r>
            <a:r>
              <a:rPr lang="de-DE" dirty="0" smtClean="0"/>
              <a:t> </a:t>
            </a:r>
            <a:r>
              <a:rPr lang="de-DE" dirty="0" err="1" smtClean="0"/>
              <a:t>incubation</a:t>
            </a:r>
            <a:r>
              <a:rPr lang="de-DE" dirty="0" smtClean="0"/>
              <a:t> </a:t>
            </a:r>
            <a:r>
              <a:rPr lang="de-DE" dirty="0" err="1" smtClean="0"/>
              <a:t>period</a:t>
            </a:r>
            <a:r>
              <a:rPr lang="de-DE" dirty="0" smtClean="0"/>
              <a:t> </a:t>
            </a:r>
            <a:r>
              <a:rPr lang="de-DE" dirty="0" err="1" smtClean="0"/>
              <a:t>declines</a:t>
            </a:r>
            <a:r>
              <a:rPr lang="de-DE" dirty="0" smtClean="0"/>
              <a:t> </a:t>
            </a:r>
          </a:p>
          <a:p>
            <a:pPr marL="457200" lvl="1" indent="0">
              <a:buNone/>
            </a:pPr>
            <a:r>
              <a:rPr lang="de-DE" dirty="0" smtClean="0"/>
              <a:t>-&gt;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infectious</a:t>
            </a:r>
            <a:r>
              <a:rPr lang="de-DE" dirty="0" smtClean="0"/>
              <a:t> </a:t>
            </a:r>
            <a:r>
              <a:rPr lang="de-DE" dirty="0" err="1" smtClean="0"/>
              <a:t>mosquitoes</a:t>
            </a:r>
            <a:endParaRPr lang="de-DE" dirty="0" smtClean="0"/>
          </a:p>
          <a:p>
            <a:r>
              <a:rPr lang="de-DE" dirty="0" smtClean="0"/>
              <a:t>Enhanced viral </a:t>
            </a:r>
            <a:r>
              <a:rPr lang="de-DE" dirty="0" err="1" smtClean="0"/>
              <a:t>replication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mosquitoes</a:t>
            </a:r>
            <a:r>
              <a:rPr lang="de-DE" dirty="0" smtClean="0"/>
              <a:t> 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24216" y="6311900"/>
            <a:ext cx="724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Morin, C.W.,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Comrie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, A.C., and Ernst, K. (2013). Climate and Dengue Transmission: Evidence and Implications. Environmental Health Perspectives 121, 1264-1272. 10.1289/ehp.1306556.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feil nach rechts 5"/>
          <p:cNvSpPr/>
          <p:nvPr/>
        </p:nvSpPr>
        <p:spPr>
          <a:xfrm>
            <a:off x="2467628" y="5195673"/>
            <a:ext cx="1027134" cy="65135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687871" y="5259740"/>
            <a:ext cx="481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accent2">
                    <a:lumMod val="75000"/>
                  </a:schemeClr>
                </a:solidFill>
              </a:rPr>
              <a:t>higher</a:t>
            </a:r>
            <a:r>
              <a:rPr lang="de-DE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2">
                    <a:lumMod val="75000"/>
                  </a:schemeClr>
                </a:solidFill>
              </a:rPr>
              <a:t>transmission</a:t>
            </a:r>
            <a:r>
              <a:rPr lang="de-DE" sz="2800" dirty="0">
                <a:solidFill>
                  <a:schemeClr val="accent2">
                    <a:lumMod val="75000"/>
                  </a:schemeClr>
                </a:solidFill>
              </a:rPr>
              <a:t> potential</a:t>
            </a:r>
            <a:endParaRPr lang="de-DE" sz="28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b="37713"/>
          <a:stretch/>
        </p:blipFill>
        <p:spPr>
          <a:xfrm>
            <a:off x="6720213" y="1690687"/>
            <a:ext cx="4915437" cy="311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7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Intrinsic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extrinsic</a:t>
            </a:r>
            <a:r>
              <a:rPr lang="de-DE" dirty="0" smtClean="0"/>
              <a:t> </a:t>
            </a:r>
            <a:r>
              <a:rPr lang="de-DE" dirty="0" err="1" smtClean="0"/>
              <a:t>incubation</a:t>
            </a:r>
            <a:r>
              <a:rPr lang="de-DE" dirty="0" smtClean="0"/>
              <a:t> </a:t>
            </a:r>
            <a:r>
              <a:rPr lang="de-DE" dirty="0" err="1" smtClean="0"/>
              <a:t>period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DE0BF4F-0298-067A-9F94-D71CBA67B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124217" y="6311900"/>
            <a:ext cx="5243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https://www.cdc.gov/dengue/training/cme/ccm/page45915.html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745" y="1518737"/>
            <a:ext cx="6337056" cy="410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7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Replication </a:t>
            </a:r>
            <a:r>
              <a:rPr lang="de-DE" dirty="0" err="1" smtClean="0"/>
              <a:t>cycle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aedes</a:t>
            </a:r>
            <a:r>
              <a:rPr lang="de-DE" dirty="0" smtClean="0"/>
              <a:t> </a:t>
            </a:r>
            <a:r>
              <a:rPr lang="de-DE" dirty="0" err="1" smtClean="0"/>
              <a:t>mosquitoes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01415" y="1922745"/>
            <a:ext cx="5194050" cy="3632997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25468" y="6306855"/>
            <a:ext cx="656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https://www.cdc.gov/mosquitoes/about/life-cycles/aedes.html</a:t>
            </a:r>
          </a:p>
          <a:p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8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8D19EAC-00EA-9987-976D-52A7A7DC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266937A2-A8CA-9C35-ADD4-F43D500DD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91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xmlns="" id="{76E5E993-4C5B-4528-A383-2A56744E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ambria" panose="02040503050406030204" pitchFamily="18" charset="0"/>
              </a:rPr>
              <a:t>Overview</a:t>
            </a:r>
            <a:r>
              <a:rPr lang="de-DE" dirty="0"/>
              <a:t> 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xmlns="" id="{A5122575-3839-6A14-C8FE-396601E0B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6509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51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672F52A-860A-3F9C-A902-1F380A99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Climate</a:t>
            </a:r>
            <a:endParaRPr lang="de-DE" dirty="0"/>
          </a:p>
        </p:txBody>
      </p:sp>
      <p:pic>
        <p:nvPicPr>
          <p:cNvPr id="7" name="Inhaltsplatzhalter 6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xmlns="" id="{FE4AAAD3-5B49-CFA6-1731-7B8ACE781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6979" y="2812454"/>
            <a:ext cx="6256294" cy="3865354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99DB00CB-6B3C-CA8B-9198-E610592D8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936" y="1652241"/>
            <a:ext cx="9232127" cy="10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7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672F52A-860A-3F9C-A902-1F380A99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Climate</a:t>
            </a:r>
            <a:r>
              <a:rPr lang="de-DE" dirty="0"/>
              <a:t> </a:t>
            </a:r>
          </a:p>
        </p:txBody>
      </p:sp>
      <p:pic>
        <p:nvPicPr>
          <p:cNvPr id="34" name="Inhaltsplatzhalter 33" descr="Ein Bild, das Text, Reihe, Schrift, Diagramm enthält.&#10;&#10;Automatisch generierte Beschreibung">
            <a:extLst>
              <a:ext uri="{FF2B5EF4-FFF2-40B4-BE49-F238E27FC236}">
                <a16:creationId xmlns:a16="http://schemas.microsoft.com/office/drawing/2014/main" xmlns="" id="{E1B00D42-55E8-1E3C-5C46-2A3BEB81D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4164" y="1473216"/>
            <a:ext cx="8117490" cy="5015265"/>
          </a:xfrm>
        </p:spPr>
      </p:pic>
    </p:spTree>
    <p:extLst>
      <p:ext uri="{BB962C8B-B14F-4D97-AF65-F5344CB8AC3E}">
        <p14:creationId xmlns:p14="http://schemas.microsoft.com/office/powerpoint/2010/main" val="229782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Dengue</a:t>
            </a:r>
            <a:r>
              <a:rPr lang="de-DE" dirty="0"/>
              <a:t> </a:t>
            </a:r>
          </a:p>
        </p:txBody>
      </p:sp>
      <p:pic>
        <p:nvPicPr>
          <p:cNvPr id="3074" name="Picture 2" descr="Dengue virus, computer model – Bild kaufen – 13405951 ❘ Science Photo  Library">
            <a:extLst>
              <a:ext uri="{FF2B5EF4-FFF2-40B4-BE49-F238E27FC236}">
                <a16:creationId xmlns:a16="http://schemas.microsoft.com/office/drawing/2014/main" xmlns="" id="{18BB0095-121C-7F48-0CC5-0AACC2982F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83" y="2067537"/>
            <a:ext cx="1864876" cy="151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D017F4AE-1EE3-F48B-B6FB-B89A774D9C1D}"/>
              </a:ext>
            </a:extLst>
          </p:cNvPr>
          <p:cNvSpPr txBox="1"/>
          <p:nvPr/>
        </p:nvSpPr>
        <p:spPr>
          <a:xfrm>
            <a:off x="1239283" y="3578087"/>
            <a:ext cx="1864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dirty="0">
                <a:latin typeface="Cambria" panose="02040503050406030204" pitchFamily="18" charset="0"/>
              </a:rPr>
              <a:t>https://media02.stockfood.com/</a:t>
            </a:r>
            <a:r>
              <a:rPr lang="de-DE" sz="600" dirty="0" err="1">
                <a:latin typeface="Cambria" panose="02040503050406030204" pitchFamily="18" charset="0"/>
              </a:rPr>
              <a:t>largepreviews</a:t>
            </a:r>
            <a:r>
              <a:rPr lang="de-DE" sz="600" dirty="0">
                <a:latin typeface="Cambria" panose="02040503050406030204" pitchFamily="18" charset="0"/>
              </a:rPr>
              <a:t>/NDE1NTg0NDgx/13405951-Dengue-virus-computer-model.jpg</a:t>
            </a:r>
          </a:p>
        </p:txBody>
      </p:sp>
      <p:pic>
        <p:nvPicPr>
          <p:cNvPr id="3076" name="Picture 4" descr="Aedes Aegypti Mosquito Pernilongo Mit Weißen Flecken Und Weißem Hintergrund  Stockfoto und mehr Bilder von Dengue-Fieber - iStock">
            <a:extLst>
              <a:ext uri="{FF2B5EF4-FFF2-40B4-BE49-F238E27FC236}">
                <a16:creationId xmlns:a16="http://schemas.microsoft.com/office/drawing/2014/main" xmlns="" id="{39F636DD-D161-870C-657B-0F1E4993E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289" y="2015181"/>
            <a:ext cx="2560983" cy="161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feil nach rechts 5">
            <a:extLst>
              <a:ext uri="{FF2B5EF4-FFF2-40B4-BE49-F238E27FC236}">
                <a16:creationId xmlns:a16="http://schemas.microsoft.com/office/drawing/2014/main" xmlns="" id="{45A33A3C-A1CE-5680-1D63-621F52BD2853}"/>
              </a:ext>
            </a:extLst>
          </p:cNvPr>
          <p:cNvSpPr/>
          <p:nvPr/>
        </p:nvSpPr>
        <p:spPr>
          <a:xfrm>
            <a:off x="3427012" y="2822811"/>
            <a:ext cx="946205" cy="1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A0E25E64-70F3-846D-6B93-C347312F386A}"/>
              </a:ext>
            </a:extLst>
          </p:cNvPr>
          <p:cNvSpPr txBox="1"/>
          <p:nvPr/>
        </p:nvSpPr>
        <p:spPr>
          <a:xfrm>
            <a:off x="4579289" y="3578087"/>
            <a:ext cx="228202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700" dirty="0">
                <a:latin typeface="Cambria" panose="02040503050406030204" pitchFamily="18" charset="0"/>
              </a:rPr>
              <a:t>https://</a:t>
            </a:r>
            <a:r>
              <a:rPr lang="de-DE" sz="700" dirty="0" err="1">
                <a:latin typeface="Cambria" panose="02040503050406030204" pitchFamily="18" charset="0"/>
              </a:rPr>
              <a:t>media.istockphoto.com</a:t>
            </a:r>
            <a:r>
              <a:rPr lang="de-DE" sz="700" dirty="0">
                <a:latin typeface="Cambria" panose="02040503050406030204" pitchFamily="18" charset="0"/>
              </a:rPr>
              <a:t>/</a:t>
            </a:r>
            <a:r>
              <a:rPr lang="de-DE" sz="700" dirty="0" err="1">
                <a:latin typeface="Cambria" panose="02040503050406030204" pitchFamily="18" charset="0"/>
              </a:rPr>
              <a:t>id</a:t>
            </a:r>
            <a:r>
              <a:rPr lang="de-DE" sz="700" dirty="0">
                <a:latin typeface="Cambria" panose="02040503050406030204" pitchFamily="18" charset="0"/>
              </a:rPr>
              <a:t>/1263464608/de/</a:t>
            </a:r>
            <a:r>
              <a:rPr lang="de-DE" sz="700" dirty="0" err="1">
                <a:latin typeface="Cambria" panose="02040503050406030204" pitchFamily="18" charset="0"/>
              </a:rPr>
              <a:t>foto</a:t>
            </a:r>
            <a:r>
              <a:rPr lang="de-DE" sz="700" dirty="0">
                <a:latin typeface="Cambria" panose="02040503050406030204" pitchFamily="18" charset="0"/>
              </a:rPr>
              <a:t>/aedes-aegypti-mosquito-pernilongo-mit-wei%C3%9Fen-flecken-und-wei%C3%9Fem-hintergrund.jpg?s=612x612&amp;w=0&amp;k=20&amp;c=C3-vCzQG5kHMUMrfRKB1z1k5V7tmJkI6HpfEVtO6Hes=</a:t>
            </a:r>
          </a:p>
        </p:txBody>
      </p:sp>
      <p:pic>
        <p:nvPicPr>
          <p:cNvPr id="10" name="Grafik 9" descr="Gruppe von Personen mit einfarbiger Füllung">
            <a:extLst>
              <a:ext uri="{FF2B5EF4-FFF2-40B4-BE49-F238E27FC236}">
                <a16:creationId xmlns:a16="http://schemas.microsoft.com/office/drawing/2014/main" xmlns="" id="{FB938136-D51A-55C9-1018-E757141754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137374" y="1996490"/>
            <a:ext cx="1693628" cy="1693628"/>
          </a:xfrm>
          <a:prstGeom prst="rect">
            <a:avLst/>
          </a:prstGeom>
        </p:spPr>
      </p:pic>
      <p:sp>
        <p:nvSpPr>
          <p:cNvPr id="12" name="Pfeil nach rechts 11">
            <a:extLst>
              <a:ext uri="{FF2B5EF4-FFF2-40B4-BE49-F238E27FC236}">
                <a16:creationId xmlns:a16="http://schemas.microsoft.com/office/drawing/2014/main" xmlns="" id="{080C3A68-08E1-20DC-42CC-002FF2850937}"/>
              </a:ext>
            </a:extLst>
          </p:cNvPr>
          <p:cNvSpPr/>
          <p:nvPr/>
        </p:nvSpPr>
        <p:spPr>
          <a:xfrm>
            <a:off x="7745896" y="2822811"/>
            <a:ext cx="946205" cy="1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D0B168F4-5605-3A3C-F3A2-63011503F585}"/>
              </a:ext>
            </a:extLst>
          </p:cNvPr>
          <p:cNvSpPr txBox="1"/>
          <p:nvPr/>
        </p:nvSpPr>
        <p:spPr>
          <a:xfrm>
            <a:off x="1160891" y="4297277"/>
            <a:ext cx="17984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>
                <a:latin typeface="Cambria" panose="02040503050406030204" pitchFamily="18" charset="0"/>
              </a:rPr>
              <a:t>Serotypes</a:t>
            </a:r>
            <a:r>
              <a:rPr lang="de-DE" sz="2800" dirty="0">
                <a:latin typeface="Cambria" panose="02040503050406030204" pitchFamily="18" charset="0"/>
              </a:rPr>
              <a:t>:</a:t>
            </a:r>
          </a:p>
          <a:p>
            <a:r>
              <a:rPr lang="de-DE" sz="2800" dirty="0">
                <a:latin typeface="Cambria" panose="02040503050406030204" pitchFamily="18" charset="0"/>
              </a:rPr>
              <a:t>DENV 1-4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1F0F964D-D751-568B-5149-B30ADA088FD8}"/>
              </a:ext>
            </a:extLst>
          </p:cNvPr>
          <p:cNvSpPr txBox="1"/>
          <p:nvPr/>
        </p:nvSpPr>
        <p:spPr>
          <a:xfrm>
            <a:off x="4579289" y="4301656"/>
            <a:ext cx="27803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>
                <a:latin typeface="Cambria" panose="02040503050406030204" pitchFamily="18" charset="0"/>
              </a:rPr>
              <a:t>Aedes</a:t>
            </a:r>
            <a:r>
              <a:rPr lang="de-DE" sz="2800" dirty="0">
                <a:latin typeface="Cambria" panose="02040503050406030204" pitchFamily="18" charset="0"/>
              </a:rPr>
              <a:t> </a:t>
            </a:r>
            <a:r>
              <a:rPr lang="de-DE" sz="2800" dirty="0" err="1">
                <a:latin typeface="Cambria" panose="02040503050406030204" pitchFamily="18" charset="0"/>
              </a:rPr>
              <a:t>albopictus</a:t>
            </a:r>
            <a:endParaRPr lang="de-DE" sz="2800" dirty="0">
              <a:latin typeface="Cambria" panose="02040503050406030204" pitchFamily="18" charset="0"/>
            </a:endParaRPr>
          </a:p>
          <a:p>
            <a:r>
              <a:rPr lang="de-DE" sz="2800" dirty="0" err="1">
                <a:latin typeface="Cambria" panose="02040503050406030204" pitchFamily="18" charset="0"/>
              </a:rPr>
              <a:t>Aedes</a:t>
            </a:r>
            <a:r>
              <a:rPr lang="de-DE" sz="2800" dirty="0">
                <a:latin typeface="Cambria" panose="02040503050406030204" pitchFamily="18" charset="0"/>
              </a:rPr>
              <a:t> </a:t>
            </a:r>
            <a:r>
              <a:rPr lang="de-DE" sz="2800" dirty="0" err="1">
                <a:latin typeface="Cambria" panose="02040503050406030204" pitchFamily="18" charset="0"/>
              </a:rPr>
              <a:t>aegypti</a:t>
            </a:r>
            <a:endParaRPr lang="de-DE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80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93" y="470324"/>
            <a:ext cx="4248462" cy="244072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Dengue Virus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DE0BF4F-0298-067A-9F94-D71CBA67B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Viral </a:t>
            </a:r>
            <a:r>
              <a:rPr lang="de-DE" dirty="0" err="1" smtClean="0"/>
              <a:t>infection</a:t>
            </a:r>
            <a:r>
              <a:rPr lang="de-DE" dirty="0" smtClean="0"/>
              <a:t> </a:t>
            </a:r>
            <a:r>
              <a:rPr lang="de-DE" dirty="0" err="1" smtClean="0"/>
              <a:t>caused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</a:t>
            </a:r>
            <a:r>
              <a:rPr lang="de-DE" dirty="0" err="1" smtClean="0"/>
              <a:t>e</a:t>
            </a:r>
            <a:r>
              <a:rPr lang="de-DE" dirty="0" smtClean="0"/>
              <a:t> </a:t>
            </a:r>
            <a:r>
              <a:rPr lang="de-DE" dirty="0" err="1" smtClean="0"/>
              <a:t>dengue</a:t>
            </a:r>
            <a:r>
              <a:rPr lang="de-DE" dirty="0" smtClean="0"/>
              <a:t> </a:t>
            </a:r>
            <a:r>
              <a:rPr lang="de-DE" dirty="0" err="1" smtClean="0"/>
              <a:t>virus</a:t>
            </a:r>
            <a:endParaRPr lang="de-DE" dirty="0" smtClean="0"/>
          </a:p>
          <a:p>
            <a:pPr lvl="1"/>
            <a:r>
              <a:rPr lang="de-DE" dirty="0" err="1"/>
              <a:t>Transmitted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Aedes</a:t>
            </a:r>
            <a:r>
              <a:rPr lang="de-DE" dirty="0"/>
              <a:t> </a:t>
            </a:r>
            <a:r>
              <a:rPr lang="de-DE" dirty="0" err="1"/>
              <a:t>mosquitoes</a:t>
            </a:r>
            <a:r>
              <a:rPr lang="de-DE" dirty="0"/>
              <a:t>  </a:t>
            </a:r>
          </a:p>
          <a:p>
            <a:endParaRPr lang="de-DE" dirty="0" smtClean="0"/>
          </a:p>
          <a:p>
            <a:r>
              <a:rPr lang="de-DE" dirty="0" smtClean="0"/>
              <a:t>Worldwide </a:t>
            </a:r>
            <a:r>
              <a:rPr lang="de-DE" dirty="0" err="1" smtClean="0"/>
              <a:t>about</a:t>
            </a:r>
            <a:r>
              <a:rPr lang="de-DE" dirty="0" smtClean="0"/>
              <a:t> 390 </a:t>
            </a:r>
            <a:r>
              <a:rPr lang="de-DE" dirty="0" err="1" smtClean="0"/>
              <a:t>million</a:t>
            </a:r>
            <a:r>
              <a:rPr lang="de-DE" dirty="0" smtClean="0"/>
              <a:t> </a:t>
            </a:r>
            <a:r>
              <a:rPr lang="de-DE" dirty="0" err="1" smtClean="0"/>
              <a:t>infections</a:t>
            </a:r>
            <a:r>
              <a:rPr lang="de-DE" dirty="0" smtClean="0"/>
              <a:t> per </a:t>
            </a:r>
            <a:r>
              <a:rPr lang="de-DE" dirty="0" err="1" smtClean="0"/>
              <a:t>year</a:t>
            </a:r>
            <a:endParaRPr lang="de-DE" dirty="0" smtClean="0"/>
          </a:p>
          <a:p>
            <a:pPr lvl="1"/>
            <a:r>
              <a:rPr lang="de-DE" dirty="0" smtClean="0"/>
              <a:t>Major </a:t>
            </a:r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health</a:t>
            </a:r>
            <a:r>
              <a:rPr lang="de-DE" dirty="0" smtClean="0"/>
              <a:t> </a:t>
            </a:r>
            <a:r>
              <a:rPr lang="de-DE" dirty="0" err="1" smtClean="0"/>
              <a:t>issue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WHO</a:t>
            </a:r>
          </a:p>
          <a:p>
            <a:pPr lvl="1"/>
            <a:r>
              <a:rPr lang="de-DE" dirty="0" smtClean="0"/>
              <a:t>South-East </a:t>
            </a:r>
            <a:r>
              <a:rPr lang="de-DE" dirty="0" err="1" smtClean="0"/>
              <a:t>Asia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seriously</a:t>
            </a:r>
            <a:r>
              <a:rPr lang="de-DE" dirty="0" smtClean="0"/>
              <a:t> </a:t>
            </a:r>
            <a:r>
              <a:rPr lang="de-DE" dirty="0" err="1" smtClean="0"/>
              <a:t>affected</a:t>
            </a:r>
            <a:r>
              <a:rPr lang="de-DE" dirty="0" smtClean="0"/>
              <a:t> </a:t>
            </a:r>
            <a:r>
              <a:rPr lang="de-DE" dirty="0" err="1" smtClean="0"/>
              <a:t>areas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treatment</a:t>
            </a:r>
            <a:r>
              <a:rPr lang="de-DE" dirty="0" smtClean="0"/>
              <a:t> </a:t>
            </a:r>
            <a:r>
              <a:rPr lang="de-DE" dirty="0" err="1" smtClean="0"/>
              <a:t>yet</a:t>
            </a:r>
            <a:endParaRPr lang="de-DE" dirty="0" smtClean="0"/>
          </a:p>
          <a:p>
            <a:pPr lvl="1">
              <a:buBlip>
                <a:blip r:embed="rId4"/>
              </a:buBlip>
            </a:pPr>
            <a:r>
              <a:rPr lang="de-DE" dirty="0" smtClean="0"/>
              <a:t>Analysis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predicition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strategies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prevent</a:t>
            </a:r>
            <a:r>
              <a:rPr lang="de-DE" dirty="0" smtClean="0"/>
              <a:t> </a:t>
            </a:r>
            <a:r>
              <a:rPr lang="de-DE" dirty="0" err="1" smtClean="0"/>
              <a:t>infections</a:t>
            </a:r>
            <a:endParaRPr 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124217" y="6311900"/>
            <a:ext cx="333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https://www.euroimmunblog.de/dengue-diagnostizieren/</a:t>
            </a:r>
          </a:p>
        </p:txBody>
      </p:sp>
    </p:spTree>
    <p:extLst>
      <p:ext uri="{BB962C8B-B14F-4D97-AF65-F5344CB8AC3E}">
        <p14:creationId xmlns:p14="http://schemas.microsoft.com/office/powerpoint/2010/main" val="265836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300" dirty="0" smtClean="0"/>
              <a:t>The </a:t>
            </a:r>
            <a:r>
              <a:rPr lang="de-DE" sz="4300" dirty="0" err="1" smtClean="0"/>
              <a:t>relation</a:t>
            </a:r>
            <a:r>
              <a:rPr lang="de-DE" sz="4300" dirty="0" smtClean="0"/>
              <a:t> </a:t>
            </a:r>
            <a:r>
              <a:rPr lang="de-DE" sz="4300" dirty="0" err="1" smtClean="0"/>
              <a:t>between</a:t>
            </a:r>
            <a:r>
              <a:rPr lang="de-DE" sz="4300" dirty="0" smtClean="0"/>
              <a:t> </a:t>
            </a:r>
            <a:r>
              <a:rPr lang="de-DE" sz="4300" dirty="0" err="1" smtClean="0"/>
              <a:t>temperature</a:t>
            </a:r>
            <a:r>
              <a:rPr lang="de-DE" sz="4300" dirty="0" smtClean="0"/>
              <a:t> </a:t>
            </a:r>
            <a:r>
              <a:rPr lang="de-DE" sz="4300" dirty="0" err="1" smtClean="0"/>
              <a:t>and</a:t>
            </a:r>
            <a:r>
              <a:rPr lang="de-DE" sz="4300" dirty="0" smtClean="0"/>
              <a:t> </a:t>
            </a:r>
            <a:r>
              <a:rPr lang="de-DE" sz="4300" dirty="0" err="1" smtClean="0"/>
              <a:t>dengue</a:t>
            </a:r>
            <a:r>
              <a:rPr lang="de-DE" sz="4300" dirty="0" smtClean="0"/>
              <a:t> </a:t>
            </a:r>
            <a:r>
              <a:rPr lang="de-DE" sz="4300" dirty="0" smtClean="0"/>
              <a:t> </a:t>
            </a:r>
            <a:endParaRPr lang="de-DE" sz="43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DE0BF4F-0298-067A-9F94-D71CBA67B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Climate</a:t>
            </a:r>
            <a:r>
              <a:rPr lang="de-DE" dirty="0" smtClean="0"/>
              <a:t> variables </a:t>
            </a:r>
            <a:r>
              <a:rPr lang="de-DE" dirty="0" err="1" smtClean="0"/>
              <a:t>are</a:t>
            </a:r>
            <a:r>
              <a:rPr lang="de-DE" dirty="0" smtClean="0"/>
              <a:t> potential </a:t>
            </a:r>
            <a:r>
              <a:rPr lang="de-DE" dirty="0" err="1" smtClean="0"/>
              <a:t>predictors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dengue</a:t>
            </a:r>
            <a:r>
              <a:rPr lang="de-DE" dirty="0" smtClean="0"/>
              <a:t> </a:t>
            </a:r>
            <a:r>
              <a:rPr lang="de-DE" dirty="0" err="1" smtClean="0"/>
              <a:t>transmission</a:t>
            </a:r>
            <a:endParaRPr lang="de-DE" dirty="0" smtClean="0"/>
          </a:p>
          <a:p>
            <a:r>
              <a:rPr lang="de-DE" dirty="0" err="1" smtClean="0"/>
              <a:t>Panichat</a:t>
            </a:r>
            <a:r>
              <a:rPr lang="de-DE" dirty="0" smtClean="0"/>
              <a:t> et al: </a:t>
            </a:r>
          </a:p>
          <a:p>
            <a:pPr lvl="1"/>
            <a:r>
              <a:rPr lang="de-DE" dirty="0" err="1" smtClean="0"/>
              <a:t>maximum</a:t>
            </a:r>
            <a:r>
              <a:rPr lang="de-DE" dirty="0" smtClean="0"/>
              <a:t> </a:t>
            </a:r>
            <a:r>
              <a:rPr lang="de-DE" dirty="0" err="1" smtClean="0"/>
              <a:t>temperature</a:t>
            </a:r>
            <a:r>
              <a:rPr lang="de-DE" dirty="0" smtClean="0"/>
              <a:t> </a:t>
            </a:r>
            <a:r>
              <a:rPr lang="de-DE" dirty="0" err="1" smtClean="0"/>
              <a:t>positively</a:t>
            </a:r>
            <a:r>
              <a:rPr lang="de-DE" dirty="0" smtClean="0"/>
              <a:t> </a:t>
            </a:r>
            <a:r>
              <a:rPr lang="de-DE" dirty="0" err="1" smtClean="0"/>
              <a:t>associated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incidences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Most </a:t>
            </a:r>
            <a:r>
              <a:rPr lang="de-DE" dirty="0" err="1" smtClean="0"/>
              <a:t>dengue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 </a:t>
            </a:r>
            <a:r>
              <a:rPr lang="de-DE" dirty="0" err="1" smtClean="0"/>
              <a:t>occur</a:t>
            </a:r>
            <a:r>
              <a:rPr lang="de-DE" dirty="0" smtClean="0"/>
              <a:t> at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tempuratures</a:t>
            </a:r>
            <a:r>
              <a:rPr lang="de-DE" dirty="0" smtClean="0"/>
              <a:t> </a:t>
            </a:r>
            <a:r>
              <a:rPr lang="de-DE" dirty="0" err="1" smtClean="0"/>
              <a:t>beween</a:t>
            </a:r>
            <a:r>
              <a:rPr lang="de-DE" dirty="0" smtClean="0"/>
              <a:t> 27 °C </a:t>
            </a:r>
            <a:r>
              <a:rPr lang="de-DE" dirty="0" err="1" smtClean="0"/>
              <a:t>and</a:t>
            </a:r>
            <a:r>
              <a:rPr lang="de-DE" dirty="0" smtClean="0"/>
              <a:t> 29.5 °C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a</a:t>
            </a:r>
            <a:r>
              <a:rPr lang="de-DE" dirty="0" smtClean="0"/>
              <a:t> </a:t>
            </a:r>
            <a:r>
              <a:rPr lang="de-DE" dirty="0" err="1" smtClean="0"/>
              <a:t>maximum</a:t>
            </a:r>
            <a:r>
              <a:rPr lang="de-DE" dirty="0" smtClean="0"/>
              <a:t> at 29°C 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05538"/>
            <a:ext cx="7372611" cy="2554001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8210811" y="5920875"/>
            <a:ext cx="22672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Development </a:t>
            </a:r>
            <a:r>
              <a:rPr lang="de-DE" sz="1400" b="1" dirty="0" err="1" smtClean="0"/>
              <a:t>of</a:t>
            </a:r>
            <a:r>
              <a:rPr lang="de-DE" sz="1400" b="1" dirty="0" smtClean="0"/>
              <a:t> Dengue </a:t>
            </a:r>
            <a:r>
              <a:rPr lang="de-DE" sz="1400" b="1" dirty="0" err="1" smtClean="0"/>
              <a:t>cases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and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temperature</a:t>
            </a:r>
            <a:r>
              <a:rPr lang="de-DE" sz="1400" b="1" dirty="0" smtClean="0"/>
              <a:t> in Thailand</a:t>
            </a:r>
            <a:endParaRPr lang="de-DE" sz="14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7681" y="6581001"/>
            <a:ext cx="3858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https://www.ncbi.nlm.nih.gov/pmc/articles/PMC6708185/</a:t>
            </a:r>
          </a:p>
        </p:txBody>
      </p:sp>
    </p:spTree>
    <p:extLst>
      <p:ext uri="{BB962C8B-B14F-4D97-AF65-F5344CB8AC3E}">
        <p14:creationId xmlns:p14="http://schemas.microsoft.com/office/powerpoint/2010/main" val="61693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1BBF8E-0631-07FA-658D-0A9AC185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Datasets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9EF591C-ECF0-EF81-A103-19C70188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333"/>
            <a:ext cx="3077749" cy="4487493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TEMPERATURE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de-DE" b="1" dirty="0">
                <a:solidFill>
                  <a:schemeClr val="bg1"/>
                </a:solidFill>
                <a:latin typeface="Cambria" panose="02040503050406030204" pitchFamily="18" charset="0"/>
              </a:rPr>
              <a:t>ERA5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database</a:t>
            </a: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Monthly 2m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temperature</a:t>
            </a: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2006 - 2022 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xmlns="" id="{FCDCF0CB-FB2F-C459-14AF-F9A25DB72CD5}"/>
              </a:ext>
            </a:extLst>
          </p:cNvPr>
          <p:cNvSpPr txBox="1">
            <a:spLocks/>
          </p:cNvSpPr>
          <p:nvPr/>
        </p:nvSpPr>
        <p:spPr>
          <a:xfrm>
            <a:off x="4476408" y="1807596"/>
            <a:ext cx="3077749" cy="448749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DENGUE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b="1" dirty="0">
                <a:solidFill>
                  <a:schemeClr val="bg1"/>
                </a:solidFill>
                <a:latin typeface="Cambria" panose="02040503050406030204" pitchFamily="18" charset="0"/>
              </a:rPr>
              <a:t>DHF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data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Total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monthly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infections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 per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district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2006 - 2020 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xmlns="" id="{1C88E83E-224F-D8F1-4CFE-BF9BF30FC80B}"/>
              </a:ext>
            </a:extLst>
          </p:cNvPr>
          <p:cNvSpPr txBox="1">
            <a:spLocks/>
          </p:cNvSpPr>
          <p:nvPr/>
        </p:nvSpPr>
        <p:spPr>
          <a:xfrm>
            <a:off x="8114617" y="1813155"/>
            <a:ext cx="3077749" cy="448749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POPULATION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Data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from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2012 – 2020</a:t>
            </a:r>
          </a:p>
          <a:p>
            <a:pPr>
              <a:buFont typeface="Wingdings" pitchFamily="2" charset="2"/>
              <a:buChar char="Ø"/>
            </a:pP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Estimates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for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2006 – 2011 (linear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regression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model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0025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C696BA8A-370E-F394-AAE2-FBBA1BF6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Further </a:t>
            </a:r>
            <a:r>
              <a:rPr lang="de-DE" dirty="0" err="1">
                <a:latin typeface="Cambria" panose="02040503050406030204" pitchFamily="18" charset="0"/>
              </a:rPr>
              <a:t>investigation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ideas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9B040A2A-2AF4-2587-3E81-1F75C5816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ambria" panose="02040503050406030204" pitchFamily="18" charset="0"/>
              </a:rPr>
              <a:t>How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does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temperature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affect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dengue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mortality</a:t>
            </a:r>
            <a:r>
              <a:rPr lang="de-DE" dirty="0">
                <a:latin typeface="Cambria" panose="02040503050406030204" pitchFamily="18" charset="0"/>
              </a:rPr>
              <a:t>?</a:t>
            </a:r>
          </a:p>
          <a:p>
            <a:r>
              <a:rPr lang="de-DE" dirty="0" err="1">
                <a:latin typeface="Cambria" panose="02040503050406030204" pitchFamily="18" charset="0"/>
              </a:rPr>
              <a:t>How</a:t>
            </a:r>
            <a:r>
              <a:rPr lang="de-DE" dirty="0">
                <a:latin typeface="Cambria" panose="02040503050406030204" pitchFamily="18" charset="0"/>
              </a:rPr>
              <a:t> do </a:t>
            </a:r>
            <a:r>
              <a:rPr lang="de-DE" dirty="0" err="1">
                <a:latin typeface="Cambria" panose="02040503050406030204" pitchFamily="18" charset="0"/>
              </a:rPr>
              <a:t>urbanized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areas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affect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infection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rates</a:t>
            </a:r>
            <a:r>
              <a:rPr lang="de-DE" dirty="0">
                <a:latin typeface="Cambria" panose="02040503050406030204" pitchFamily="18" charset="0"/>
              </a:rPr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240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Office PowerPoint</Application>
  <PresentationFormat>Breitbild</PresentationFormat>
  <Paragraphs>105</Paragraphs>
  <Slides>14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Wingdings</vt:lpstr>
      <vt:lpstr>Office</vt:lpstr>
      <vt:lpstr>Temperature sensitivity of Dengue in  Thailand </vt:lpstr>
      <vt:lpstr>Overview </vt:lpstr>
      <vt:lpstr>Climate</vt:lpstr>
      <vt:lpstr>Climate </vt:lpstr>
      <vt:lpstr>Dengue </vt:lpstr>
      <vt:lpstr>Dengue Virus </vt:lpstr>
      <vt:lpstr>The relation between temperature and dengue  </vt:lpstr>
      <vt:lpstr>Datasets </vt:lpstr>
      <vt:lpstr>Further investigation ideas </vt:lpstr>
      <vt:lpstr>Sources</vt:lpstr>
      <vt:lpstr>The effect of higher Temperatures on Aedes mosquitoes </vt:lpstr>
      <vt:lpstr>Intrinsic and extrinsic incubation period</vt:lpstr>
      <vt:lpstr>Replication cycle of the aedes mosquitoes 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sensitivity of Dengue in  Thailand </dc:title>
  <dc:creator>Dana Levi</dc:creator>
  <cp:lastModifiedBy>Fiona Tanner</cp:lastModifiedBy>
  <cp:revision>15</cp:revision>
  <cp:lastPrinted>2023-05-15T16:10:11Z</cp:lastPrinted>
  <dcterms:created xsi:type="dcterms:W3CDTF">2023-05-11T12:38:35Z</dcterms:created>
  <dcterms:modified xsi:type="dcterms:W3CDTF">2023-05-18T14:20:01Z</dcterms:modified>
</cp:coreProperties>
</file>