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59"/>
  </p:normalViewPr>
  <p:slideViewPr>
    <p:cSldViewPr snapToGrid="0">
      <p:cViewPr>
        <p:scale>
          <a:sx n="102" d="100"/>
          <a:sy n="102" d="100"/>
        </p:scale>
        <p:origin x="416" y="-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ACAFF71-1A1E-4241-B375-2D08DF064159}" type="doc">
      <dgm:prSet loTypeId="urn:microsoft.com/office/officeart/2005/8/layout/hChevron3" loCatId="" qsTypeId="urn:microsoft.com/office/officeart/2005/8/quickstyle/simple1" qsCatId="simple" csTypeId="urn:microsoft.com/office/officeart/2005/8/colors/accent2_2" csCatId="accent2" phldr="1"/>
      <dgm:spPr/>
    </dgm:pt>
    <dgm:pt modelId="{6E8A2133-0457-FA4F-A8B0-7E215DDA3E08}">
      <dgm:prSet phldrT="[Text]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de-DE" dirty="0">
              <a:solidFill>
                <a:schemeClr val="tx1"/>
              </a:solidFill>
              <a:latin typeface="Cambria" panose="02040503050406030204" pitchFamily="18" charset="0"/>
            </a:rPr>
            <a:t>Data Background</a:t>
          </a:r>
        </a:p>
      </dgm:t>
    </dgm:pt>
    <dgm:pt modelId="{65E65161-4587-EA47-B4AB-4952C3495394}" type="parTrans" cxnId="{15833AD4-856C-364C-8F74-A41D300A26FB}">
      <dgm:prSet/>
      <dgm:spPr/>
      <dgm:t>
        <a:bodyPr/>
        <a:lstStyle/>
        <a:p>
          <a:endParaRPr lang="de-DE"/>
        </a:p>
      </dgm:t>
    </dgm:pt>
    <dgm:pt modelId="{B0395B3E-1C91-184B-A2B7-A21EBF345B36}" type="sibTrans" cxnId="{15833AD4-856C-364C-8F74-A41D300A26FB}">
      <dgm:prSet/>
      <dgm:spPr/>
      <dgm:t>
        <a:bodyPr/>
        <a:lstStyle/>
        <a:p>
          <a:endParaRPr lang="de-DE"/>
        </a:p>
      </dgm:t>
    </dgm:pt>
    <dgm:pt modelId="{559E56A3-EAAB-2049-B980-B20F0AA188EA}">
      <dgm:prSet phldrT="[Text]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de-DE" dirty="0">
              <a:solidFill>
                <a:schemeClr val="tx1"/>
              </a:solidFill>
              <a:latin typeface="Cambria" panose="02040503050406030204" pitchFamily="18" charset="0"/>
            </a:rPr>
            <a:t> Methods Milestones</a:t>
          </a:r>
        </a:p>
      </dgm:t>
    </dgm:pt>
    <dgm:pt modelId="{638D9D63-A6C2-284F-849F-1078B420529D}" type="parTrans" cxnId="{12C87DFB-707A-F448-8940-CAB509A109AB}">
      <dgm:prSet/>
      <dgm:spPr/>
      <dgm:t>
        <a:bodyPr/>
        <a:lstStyle/>
        <a:p>
          <a:endParaRPr lang="de-DE"/>
        </a:p>
      </dgm:t>
    </dgm:pt>
    <dgm:pt modelId="{3C16356A-4759-7040-9B0B-3A916135148C}" type="sibTrans" cxnId="{12C87DFB-707A-F448-8940-CAB509A109AB}">
      <dgm:prSet/>
      <dgm:spPr/>
      <dgm:t>
        <a:bodyPr/>
        <a:lstStyle/>
        <a:p>
          <a:endParaRPr lang="de-DE"/>
        </a:p>
      </dgm:t>
    </dgm:pt>
    <dgm:pt modelId="{3813E2BE-F2C8-0E49-8721-1E3C7B2092D8}">
      <dgm:prSet phldrT="[Text]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de-DE" dirty="0" err="1">
              <a:solidFill>
                <a:schemeClr val="tx1"/>
              </a:solidFill>
              <a:latin typeface="Cambria" panose="02040503050406030204" pitchFamily="18" charset="0"/>
            </a:rPr>
            <a:t>Ideas</a:t>
          </a:r>
          <a:r>
            <a:rPr lang="de-DE" dirty="0">
              <a:solidFill>
                <a:schemeClr val="tx1"/>
              </a:solidFill>
              <a:latin typeface="Cambria" panose="02040503050406030204" pitchFamily="18" charset="0"/>
            </a:rPr>
            <a:t> Timeline </a:t>
          </a:r>
        </a:p>
      </dgm:t>
    </dgm:pt>
    <dgm:pt modelId="{5F975D2A-84ED-D94C-AD6C-A189023707D9}" type="parTrans" cxnId="{69FE4692-CFB3-D243-AE1B-5F173150E8A0}">
      <dgm:prSet/>
      <dgm:spPr/>
      <dgm:t>
        <a:bodyPr/>
        <a:lstStyle/>
        <a:p>
          <a:endParaRPr lang="de-DE"/>
        </a:p>
      </dgm:t>
    </dgm:pt>
    <dgm:pt modelId="{1C4A5959-9D7F-8544-BAAF-1E6C4DD92B3A}" type="sibTrans" cxnId="{69FE4692-CFB3-D243-AE1B-5F173150E8A0}">
      <dgm:prSet/>
      <dgm:spPr/>
      <dgm:t>
        <a:bodyPr/>
        <a:lstStyle/>
        <a:p>
          <a:endParaRPr lang="de-DE"/>
        </a:p>
      </dgm:t>
    </dgm:pt>
    <dgm:pt modelId="{A30AF579-8DBD-3F42-B950-836C9F373015}" type="pres">
      <dgm:prSet presAssocID="{2ACAFF71-1A1E-4241-B375-2D08DF064159}" presName="Name0" presStyleCnt="0">
        <dgm:presLayoutVars>
          <dgm:dir/>
          <dgm:resizeHandles val="exact"/>
        </dgm:presLayoutVars>
      </dgm:prSet>
      <dgm:spPr/>
    </dgm:pt>
    <dgm:pt modelId="{52CA5D5C-A339-9F44-8752-99E0140043DD}" type="pres">
      <dgm:prSet presAssocID="{6E8A2133-0457-FA4F-A8B0-7E215DDA3E08}" presName="parTxOnly" presStyleLbl="node1" presStyleIdx="0" presStyleCnt="3">
        <dgm:presLayoutVars>
          <dgm:bulletEnabled val="1"/>
        </dgm:presLayoutVars>
      </dgm:prSet>
      <dgm:spPr/>
    </dgm:pt>
    <dgm:pt modelId="{D96F0753-DE29-7544-BAAD-F7A55CE59D0E}" type="pres">
      <dgm:prSet presAssocID="{B0395B3E-1C91-184B-A2B7-A21EBF345B36}" presName="parSpace" presStyleCnt="0"/>
      <dgm:spPr/>
    </dgm:pt>
    <dgm:pt modelId="{B0830E66-601B-804E-A6E1-810DACB50B77}" type="pres">
      <dgm:prSet presAssocID="{559E56A3-EAAB-2049-B980-B20F0AA188EA}" presName="parTxOnly" presStyleLbl="node1" presStyleIdx="1" presStyleCnt="3">
        <dgm:presLayoutVars>
          <dgm:bulletEnabled val="1"/>
        </dgm:presLayoutVars>
      </dgm:prSet>
      <dgm:spPr/>
    </dgm:pt>
    <dgm:pt modelId="{FFE8A8E0-F6B2-FB4D-8C98-4B23F2C658BE}" type="pres">
      <dgm:prSet presAssocID="{3C16356A-4759-7040-9B0B-3A916135148C}" presName="parSpace" presStyleCnt="0"/>
      <dgm:spPr/>
    </dgm:pt>
    <dgm:pt modelId="{B56A004B-C0E0-FF42-9574-0EC427394100}" type="pres">
      <dgm:prSet presAssocID="{3813E2BE-F2C8-0E49-8721-1E3C7B2092D8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B2FF2F39-5095-D445-86BC-86332B47E8EB}" type="presOf" srcId="{559E56A3-EAAB-2049-B980-B20F0AA188EA}" destId="{B0830E66-601B-804E-A6E1-810DACB50B77}" srcOrd="0" destOrd="0" presId="urn:microsoft.com/office/officeart/2005/8/layout/hChevron3"/>
    <dgm:cxn modelId="{69FE4692-CFB3-D243-AE1B-5F173150E8A0}" srcId="{2ACAFF71-1A1E-4241-B375-2D08DF064159}" destId="{3813E2BE-F2C8-0E49-8721-1E3C7B2092D8}" srcOrd="2" destOrd="0" parTransId="{5F975D2A-84ED-D94C-AD6C-A189023707D9}" sibTransId="{1C4A5959-9D7F-8544-BAAF-1E6C4DD92B3A}"/>
    <dgm:cxn modelId="{79DEB692-DBB1-CB4F-B33C-5501B80D297F}" type="presOf" srcId="{3813E2BE-F2C8-0E49-8721-1E3C7B2092D8}" destId="{B56A004B-C0E0-FF42-9574-0EC427394100}" srcOrd="0" destOrd="0" presId="urn:microsoft.com/office/officeart/2005/8/layout/hChevron3"/>
    <dgm:cxn modelId="{A5123DCB-1647-6642-80D9-CF9AD4C099E6}" type="presOf" srcId="{2ACAFF71-1A1E-4241-B375-2D08DF064159}" destId="{A30AF579-8DBD-3F42-B950-836C9F373015}" srcOrd="0" destOrd="0" presId="urn:microsoft.com/office/officeart/2005/8/layout/hChevron3"/>
    <dgm:cxn modelId="{02C62CD4-63EB-0342-9CDB-E3681D3F2463}" type="presOf" srcId="{6E8A2133-0457-FA4F-A8B0-7E215DDA3E08}" destId="{52CA5D5C-A339-9F44-8752-99E0140043DD}" srcOrd="0" destOrd="0" presId="urn:microsoft.com/office/officeart/2005/8/layout/hChevron3"/>
    <dgm:cxn modelId="{15833AD4-856C-364C-8F74-A41D300A26FB}" srcId="{2ACAFF71-1A1E-4241-B375-2D08DF064159}" destId="{6E8A2133-0457-FA4F-A8B0-7E215DDA3E08}" srcOrd="0" destOrd="0" parTransId="{65E65161-4587-EA47-B4AB-4952C3495394}" sibTransId="{B0395B3E-1C91-184B-A2B7-A21EBF345B36}"/>
    <dgm:cxn modelId="{12C87DFB-707A-F448-8940-CAB509A109AB}" srcId="{2ACAFF71-1A1E-4241-B375-2D08DF064159}" destId="{559E56A3-EAAB-2049-B980-B20F0AA188EA}" srcOrd="1" destOrd="0" parTransId="{638D9D63-A6C2-284F-849F-1078B420529D}" sibTransId="{3C16356A-4759-7040-9B0B-3A916135148C}"/>
    <dgm:cxn modelId="{4092E794-0AC3-D84D-AE18-B3D9B94FE466}" type="presParOf" srcId="{A30AF579-8DBD-3F42-B950-836C9F373015}" destId="{52CA5D5C-A339-9F44-8752-99E0140043DD}" srcOrd="0" destOrd="0" presId="urn:microsoft.com/office/officeart/2005/8/layout/hChevron3"/>
    <dgm:cxn modelId="{31F06698-08B0-964E-8189-E4EFBE478308}" type="presParOf" srcId="{A30AF579-8DBD-3F42-B950-836C9F373015}" destId="{D96F0753-DE29-7544-BAAD-F7A55CE59D0E}" srcOrd="1" destOrd="0" presId="urn:microsoft.com/office/officeart/2005/8/layout/hChevron3"/>
    <dgm:cxn modelId="{A5DFFA57-E525-4D44-BFF9-15C43AFC33F8}" type="presParOf" srcId="{A30AF579-8DBD-3F42-B950-836C9F373015}" destId="{B0830E66-601B-804E-A6E1-810DACB50B77}" srcOrd="2" destOrd="0" presId="urn:microsoft.com/office/officeart/2005/8/layout/hChevron3"/>
    <dgm:cxn modelId="{B7D9F8AC-3D7C-D349-871A-45C7E80DDF3A}" type="presParOf" srcId="{A30AF579-8DBD-3F42-B950-836C9F373015}" destId="{FFE8A8E0-F6B2-FB4D-8C98-4B23F2C658BE}" srcOrd="3" destOrd="0" presId="urn:microsoft.com/office/officeart/2005/8/layout/hChevron3"/>
    <dgm:cxn modelId="{B5E6BA11-F317-7A40-8BC5-754603B80E5B}" type="presParOf" srcId="{A30AF579-8DBD-3F42-B950-836C9F373015}" destId="{B56A004B-C0E0-FF42-9574-0EC427394100}" srcOrd="4" destOrd="0" presId="urn:microsoft.com/office/officeart/2005/8/layout/hChevron3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CA5D5C-A339-9F44-8752-99E0140043DD}">
      <dsp:nvSpPr>
        <dsp:cNvPr id="0" name=""/>
        <dsp:cNvSpPr/>
      </dsp:nvSpPr>
      <dsp:spPr>
        <a:xfrm>
          <a:off x="4621" y="1367487"/>
          <a:ext cx="4040906" cy="1616362"/>
        </a:xfrm>
        <a:prstGeom prst="homePlate">
          <a:avLst/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7358" tIns="98679" rIns="49340" bIns="98679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700" kern="1200" dirty="0">
              <a:solidFill>
                <a:schemeClr val="tx1"/>
              </a:solidFill>
              <a:latin typeface="Cambria" panose="02040503050406030204" pitchFamily="18" charset="0"/>
            </a:rPr>
            <a:t>Data Background</a:t>
          </a:r>
        </a:p>
      </dsp:txBody>
      <dsp:txXfrm>
        <a:off x="4621" y="1367487"/>
        <a:ext cx="3636816" cy="1616362"/>
      </dsp:txXfrm>
    </dsp:sp>
    <dsp:sp modelId="{B0830E66-601B-804E-A6E1-810DACB50B77}">
      <dsp:nvSpPr>
        <dsp:cNvPr id="0" name=""/>
        <dsp:cNvSpPr/>
      </dsp:nvSpPr>
      <dsp:spPr>
        <a:xfrm>
          <a:off x="3237346" y="1367487"/>
          <a:ext cx="4040906" cy="1616362"/>
        </a:xfrm>
        <a:prstGeom prst="chevron">
          <a:avLst/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019" tIns="98679" rIns="49340" bIns="98679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700" kern="1200" dirty="0">
              <a:solidFill>
                <a:schemeClr val="tx1"/>
              </a:solidFill>
              <a:latin typeface="Cambria" panose="02040503050406030204" pitchFamily="18" charset="0"/>
            </a:rPr>
            <a:t> Methods Milestones</a:t>
          </a:r>
        </a:p>
      </dsp:txBody>
      <dsp:txXfrm>
        <a:off x="4045527" y="1367487"/>
        <a:ext cx="2424544" cy="1616362"/>
      </dsp:txXfrm>
    </dsp:sp>
    <dsp:sp modelId="{B56A004B-C0E0-FF42-9574-0EC427394100}">
      <dsp:nvSpPr>
        <dsp:cNvPr id="0" name=""/>
        <dsp:cNvSpPr/>
      </dsp:nvSpPr>
      <dsp:spPr>
        <a:xfrm>
          <a:off x="6470072" y="1367487"/>
          <a:ext cx="4040906" cy="1616362"/>
        </a:xfrm>
        <a:prstGeom prst="chevron">
          <a:avLst/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019" tIns="98679" rIns="49340" bIns="98679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700" kern="1200" dirty="0" err="1">
              <a:solidFill>
                <a:schemeClr val="tx1"/>
              </a:solidFill>
              <a:latin typeface="Cambria" panose="02040503050406030204" pitchFamily="18" charset="0"/>
            </a:rPr>
            <a:t>Ideas</a:t>
          </a:r>
          <a:r>
            <a:rPr lang="de-DE" sz="3700" kern="1200" dirty="0">
              <a:solidFill>
                <a:schemeClr val="tx1"/>
              </a:solidFill>
              <a:latin typeface="Cambria" panose="02040503050406030204" pitchFamily="18" charset="0"/>
            </a:rPr>
            <a:t> Timeline </a:t>
          </a:r>
        </a:p>
      </dsp:txBody>
      <dsp:txXfrm>
        <a:off x="7278253" y="1367487"/>
        <a:ext cx="2424544" cy="16163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EDDCE5-D48E-DA43-B444-DDF71E7751E7}" type="datetimeFigureOut">
              <a:rPr lang="de-DE" smtClean="0"/>
              <a:t>15.05.23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2FFBED-32DA-134C-988D-9B5AF231614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85361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  <a:p>
            <a:r>
              <a:rPr lang="de-DE" dirty="0"/>
              <a:t>ERA5 Data: </a:t>
            </a:r>
          </a:p>
          <a:p>
            <a:r>
              <a:rPr lang="de-DE" dirty="0" err="1"/>
              <a:t>measurements</a:t>
            </a:r>
            <a:r>
              <a:rPr lang="de-DE" dirty="0"/>
              <a:t>, </a:t>
            </a:r>
            <a:r>
              <a:rPr lang="de-DE" dirty="0" err="1"/>
              <a:t>reanalysis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climate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since</a:t>
            </a:r>
            <a:r>
              <a:rPr lang="de-DE" dirty="0"/>
              <a:t> 1959 (</a:t>
            </a:r>
            <a:r>
              <a:rPr lang="de-DE" dirty="0" err="1"/>
              <a:t>hourly</a:t>
            </a:r>
            <a:r>
              <a:rPr lang="de-DE" dirty="0"/>
              <a:t>, 0,25°x 0,25° </a:t>
            </a:r>
            <a:r>
              <a:rPr lang="de-DE" dirty="0" err="1"/>
              <a:t>spatial</a:t>
            </a:r>
            <a:r>
              <a:rPr lang="de-DE" dirty="0"/>
              <a:t> </a:t>
            </a:r>
            <a:r>
              <a:rPr lang="de-DE" dirty="0" err="1"/>
              <a:t>resolution</a:t>
            </a:r>
            <a:r>
              <a:rPr lang="de-DE" dirty="0"/>
              <a:t>, 137 </a:t>
            </a:r>
            <a:r>
              <a:rPr lang="de-DE" dirty="0" err="1"/>
              <a:t>altitude</a:t>
            </a:r>
            <a:r>
              <a:rPr lang="de-DE" dirty="0"/>
              <a:t> </a:t>
            </a:r>
            <a:r>
              <a:rPr lang="de-DE" dirty="0" err="1"/>
              <a:t>levels</a:t>
            </a:r>
            <a:r>
              <a:rPr lang="de-DE" dirty="0"/>
              <a:t> (max. 80 km)</a:t>
            </a:r>
          </a:p>
          <a:p>
            <a:r>
              <a:rPr lang="de-DE" dirty="0" err="1"/>
              <a:t>Extraction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monthly</a:t>
            </a:r>
            <a:r>
              <a:rPr lang="de-DE" dirty="0"/>
              <a:t> 2m </a:t>
            </a:r>
            <a:r>
              <a:rPr lang="de-DE" dirty="0" err="1"/>
              <a:t>temperature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2006 - 2022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2FFBED-32DA-134C-988D-9B5AF231614C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28530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07E9B3-8D7A-BC71-F322-64E8471D58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068E73B-A2D0-294B-1EEB-829302E24E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C545160-51ED-3015-D5EB-D89839ACA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0D1F-6BF6-194C-A78C-DBDDA79CC997}" type="datetimeFigureOut">
              <a:rPr lang="de-DE" smtClean="0"/>
              <a:t>15.05.23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A301125-7792-B616-48AB-17D41A049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795B80E-A97C-47BF-83D8-C73A59569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0DA5F-E1FF-4941-A79A-3D656E4ECE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1280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3A4750-E319-6B92-61CC-043C7BF06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D7B306A-F384-3524-342F-16E4A349B3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03256F9-4EEC-0221-6E57-EF6E14C2A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0D1F-6BF6-194C-A78C-DBDDA79CC997}" type="datetimeFigureOut">
              <a:rPr lang="de-DE" smtClean="0"/>
              <a:t>15.05.23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7135F8E-140C-DB11-D5B5-1F9B72A52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6CFE336-3710-1B9D-98AA-68B9F48F5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0DA5F-E1FF-4941-A79A-3D656E4ECE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5688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92D2908-A4DD-9CB5-2CF7-4CE6CB2B1A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43A22B6-F7A6-2B8A-945C-043E273109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D2E3E6C-D9EE-D89F-1B27-7865F151C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0D1F-6BF6-194C-A78C-DBDDA79CC997}" type="datetimeFigureOut">
              <a:rPr lang="de-DE" smtClean="0"/>
              <a:t>15.05.23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F692D83-AF5C-0BBC-4BE6-339171087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B5F080F-01BA-F769-1C5D-609E14C29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0DA5F-E1FF-4941-A79A-3D656E4ECE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0590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1EE4B-0F36-0441-ECA0-F60BBB112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2B4D63C-2F45-23DF-A8C9-F4C9E36BAD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96ED817-55A4-9E80-EAC2-F97B16863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0D1F-6BF6-194C-A78C-DBDDA79CC997}" type="datetimeFigureOut">
              <a:rPr lang="de-DE" smtClean="0"/>
              <a:t>15.05.23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F5BD91D-5D49-84CB-759F-90078B406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45C4B59-E437-E60D-504F-9A9499B1E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0DA5F-E1FF-4941-A79A-3D656E4ECE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6730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AD4357-F5B8-13E4-9BBF-2CFC5B326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F99BDEC-1658-A2B4-8459-06F2DFA75B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E450905-0164-CFAE-854D-A313BEDA7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0D1F-6BF6-194C-A78C-DBDDA79CC997}" type="datetimeFigureOut">
              <a:rPr lang="de-DE" smtClean="0"/>
              <a:t>15.05.23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5405853-CAD1-F985-98B1-D81BFC696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606182E-AD50-176F-DAB1-0D59897EE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0DA5F-E1FF-4941-A79A-3D656E4ECE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3162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B3DDFB-25E1-528E-9B86-CB27728FD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B1A42CD-3939-0C79-E598-7448E20296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1B05862-47B7-E756-C753-94F849332F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EBC3A50-71F6-816F-268C-5459BF965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0D1F-6BF6-194C-A78C-DBDDA79CC997}" type="datetimeFigureOut">
              <a:rPr lang="de-DE" smtClean="0"/>
              <a:t>15.05.23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019082D-E79A-3109-9B34-AFE5E9D4A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D404AFC-3EB2-79EE-E628-600B1DB86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0DA5F-E1FF-4941-A79A-3D656E4ECE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4529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9A2D25-C1F1-145B-E5DD-AAAE21672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6476EFD-9701-3989-C497-72D6A0A5AF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4D39CF7-142B-BA90-881C-791896F0F3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31D4CDF-BA3F-0D88-80FB-92E6C26BCB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318FF91-3CBB-B6B6-38CD-9D718FE125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EC0ADA0-A594-F0FC-08DB-69EF37CB3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0D1F-6BF6-194C-A78C-DBDDA79CC997}" type="datetimeFigureOut">
              <a:rPr lang="de-DE" smtClean="0"/>
              <a:t>15.05.23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8446D23-38BA-171A-7EE5-0FC383753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2DE1DBC-8DEF-813F-C653-2BC2A3005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0DA5F-E1FF-4941-A79A-3D656E4ECE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5401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B814B3-E3AE-2788-DBF3-DEF93644F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2943610-21F5-29F3-E953-17536885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0D1F-6BF6-194C-A78C-DBDDA79CC997}" type="datetimeFigureOut">
              <a:rPr lang="de-DE" smtClean="0"/>
              <a:t>15.05.23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D272049-515A-A46B-81F5-74544F409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4B65753-6C66-6047-9EF1-2C5A3DBEA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0DA5F-E1FF-4941-A79A-3D656E4ECE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1758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13C70D2-80D7-24EC-2E4E-30AE5ACA3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0D1F-6BF6-194C-A78C-DBDDA79CC997}" type="datetimeFigureOut">
              <a:rPr lang="de-DE" smtClean="0"/>
              <a:t>15.05.23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489BF8B-E59C-F4DB-66AD-ECC9A7A8A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6D23938-A85B-18AD-0103-294E6F7AA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0DA5F-E1FF-4941-A79A-3D656E4ECE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0467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754D34-992B-46B6-0ECF-4E87766D2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BE32B21-1E4E-B765-1DEB-45A0483D03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D05CB68-3CE3-5424-22CD-7636046624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41E9F53-1B2D-1EE8-1EBD-FAC26197D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0D1F-6BF6-194C-A78C-DBDDA79CC997}" type="datetimeFigureOut">
              <a:rPr lang="de-DE" smtClean="0"/>
              <a:t>15.05.23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14F7377-8092-F925-5861-6942800A7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1CB426B-75B9-60D9-8B78-7FDB2E6FA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0DA5F-E1FF-4941-A79A-3D656E4ECE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6408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85D6DB-3694-6F32-89F2-A2008FDF9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3B60CA8-DC8B-A7FA-BD5D-0E3A2AAFFB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0E3B6E7-35CA-ED9E-0DD6-4CC12BCBB6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15944CF-2D45-DA7F-5185-9C08CCB3A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0D1F-6BF6-194C-A78C-DBDDA79CC997}" type="datetimeFigureOut">
              <a:rPr lang="de-DE" smtClean="0"/>
              <a:t>15.05.23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069C07B-89A0-5A5A-4C1E-744F07CA7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3901B34-83EC-612A-1635-0F2636E19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0DA5F-E1FF-4941-A79A-3D656E4ECE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2236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5AC1F22-1B55-356E-0E95-06C35EE2D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782C428-2BDD-A107-43D7-FEE64B62AD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D2ABA26-4F2C-7312-5D75-166A824AE5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3D0D1F-6BF6-194C-A78C-DBDDA79CC997}" type="datetimeFigureOut">
              <a:rPr lang="de-DE" smtClean="0"/>
              <a:t>15.05.23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175B6FB-32FB-3E95-FF28-4162289D08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D1D2C3D-603D-B830-767F-9C6DE54EB4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60DA5F-E1FF-4941-A79A-3D656E4ECE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8925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BA5D323D-D049-1A51-8F53-A57C44B29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200400"/>
          </a:xfrm>
          <a:effectLst>
            <a:glow rad="127000">
              <a:schemeClr val="accent1"/>
            </a:glow>
            <a:outerShdw dir="5400000" sx="200000" sy="200000" algn="ctr" rotWithShape="0">
              <a:srgbClr val="000000"/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n-US" sz="4400" kern="1200" dirty="0">
                <a:solidFill>
                  <a:schemeClr val="bg1"/>
                </a:solidFill>
                <a:latin typeface="Cambria" panose="02040503050406030204" pitchFamily="18" charset="0"/>
              </a:rPr>
              <a:t>Temperature sensitivity of</a:t>
            </a:r>
            <a:br>
              <a:rPr lang="en-US" sz="4400" kern="1200" dirty="0">
                <a:solidFill>
                  <a:schemeClr val="bg1"/>
                </a:solidFill>
                <a:latin typeface="Cambria" panose="02040503050406030204" pitchFamily="18" charset="0"/>
              </a:rPr>
            </a:br>
            <a:r>
              <a:rPr lang="en-US" sz="4400" kern="1200" dirty="0">
                <a:solidFill>
                  <a:schemeClr val="bg1"/>
                </a:solidFill>
                <a:latin typeface="Cambria" panose="02040503050406030204" pitchFamily="18" charset="0"/>
              </a:rPr>
              <a:t>Dengue in </a:t>
            </a:r>
            <a:br>
              <a:rPr lang="en-US" sz="4400" kern="1200" dirty="0">
                <a:solidFill>
                  <a:schemeClr val="bg1"/>
                </a:solidFill>
                <a:latin typeface="Cambria" panose="02040503050406030204" pitchFamily="18" charset="0"/>
              </a:rPr>
            </a:br>
            <a:r>
              <a:rPr lang="en-US" sz="4400" kern="1200" dirty="0">
                <a:solidFill>
                  <a:schemeClr val="bg1"/>
                </a:solidFill>
                <a:latin typeface="Cambria" panose="02040503050406030204" pitchFamily="18" charset="0"/>
              </a:rPr>
              <a:t>Thailand </a:t>
            </a:r>
            <a:endParaRPr lang="de-DE" sz="4400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93BA4C67-EC62-2BE2-4602-15239308A8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62400"/>
            <a:ext cx="3932237" cy="474133"/>
          </a:xfrm>
        </p:spPr>
        <p:txBody>
          <a:bodyPr>
            <a:normAutofit lnSpcReduction="10000"/>
          </a:bodyPr>
          <a:lstStyle/>
          <a:p>
            <a:pPr algn="ctr"/>
            <a:r>
              <a:rPr lang="de-DE" sz="2800" dirty="0">
                <a:solidFill>
                  <a:schemeClr val="bg1"/>
                </a:solidFill>
                <a:latin typeface="Cambria" panose="02040503050406030204" pitchFamily="18" charset="0"/>
              </a:rPr>
              <a:t>Project </a:t>
            </a:r>
            <a:r>
              <a:rPr lang="de-DE" sz="2800" dirty="0" err="1">
                <a:solidFill>
                  <a:schemeClr val="bg1"/>
                </a:solidFill>
                <a:latin typeface="Cambria" panose="02040503050406030204" pitchFamily="18" charset="0"/>
              </a:rPr>
              <a:t>Proposal</a:t>
            </a:r>
            <a:endParaRPr lang="de-DE" sz="2800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76CC2D0-645A-B12C-838F-616AA6EDE38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190" b="285"/>
          <a:stretch/>
        </p:blipFill>
        <p:spPr bwMode="auto">
          <a:xfrm>
            <a:off x="5183188" y="1016000"/>
            <a:ext cx="6162694" cy="4003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platzhalter 8">
            <a:extLst>
              <a:ext uri="{FF2B5EF4-FFF2-40B4-BE49-F238E27FC236}">
                <a16:creationId xmlns:a16="http://schemas.microsoft.com/office/drawing/2014/main" id="{075933CF-2FE5-BA61-D9E1-78404267A904}"/>
              </a:ext>
            </a:extLst>
          </p:cNvPr>
          <p:cNvSpPr txBox="1">
            <a:spLocks/>
          </p:cNvSpPr>
          <p:nvPr/>
        </p:nvSpPr>
        <p:spPr>
          <a:xfrm>
            <a:off x="836612" y="5029009"/>
            <a:ext cx="3932237" cy="474133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2800" dirty="0">
                <a:solidFill>
                  <a:schemeClr val="bg1"/>
                </a:solidFill>
                <a:latin typeface="Cambria" panose="02040503050406030204" pitchFamily="18" charset="0"/>
              </a:rPr>
              <a:t>Thaddeus Kühn, Dana Levi, Fiona Tanner, Frederik Racky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F15E062E-4361-BCAF-19CE-A629F091B62C}"/>
              </a:ext>
            </a:extLst>
          </p:cNvPr>
          <p:cNvSpPr txBox="1"/>
          <p:nvPr/>
        </p:nvSpPr>
        <p:spPr>
          <a:xfrm>
            <a:off x="5183188" y="5079617"/>
            <a:ext cx="55864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bg1"/>
                </a:solidFill>
                <a:latin typeface="Cambria" panose="02040503050406030204" pitchFamily="18" charset="0"/>
              </a:rPr>
              <a:t>https://</a:t>
            </a:r>
            <a:r>
              <a:rPr lang="de-DE" sz="1200" dirty="0" err="1">
                <a:solidFill>
                  <a:schemeClr val="bg1"/>
                </a:solidFill>
                <a:latin typeface="Cambria" panose="02040503050406030204" pitchFamily="18" charset="0"/>
              </a:rPr>
              <a:t>www.wissenschaft.de</a:t>
            </a:r>
            <a:r>
              <a:rPr lang="de-DE" sz="1200" dirty="0">
                <a:solidFill>
                  <a:schemeClr val="bg1"/>
                </a:solidFill>
                <a:latin typeface="Cambria" panose="02040503050406030204" pitchFamily="18" charset="0"/>
              </a:rPr>
              <a:t>/</a:t>
            </a:r>
            <a:r>
              <a:rPr lang="de-DE" sz="1200" dirty="0" err="1">
                <a:solidFill>
                  <a:schemeClr val="bg1"/>
                </a:solidFill>
                <a:latin typeface="Cambria" panose="02040503050406030204" pitchFamily="18" charset="0"/>
              </a:rPr>
              <a:t>wp</a:t>
            </a:r>
            <a:r>
              <a:rPr lang="de-DE" sz="1200" dirty="0">
                <a:solidFill>
                  <a:schemeClr val="bg1"/>
                </a:solidFill>
                <a:latin typeface="Cambria" panose="02040503050406030204" pitchFamily="18" charset="0"/>
              </a:rPr>
              <a:t>-content/</a:t>
            </a:r>
            <a:r>
              <a:rPr lang="de-DE" sz="1200" dirty="0" err="1">
                <a:solidFill>
                  <a:schemeClr val="bg1"/>
                </a:solidFill>
                <a:latin typeface="Cambria" panose="02040503050406030204" pitchFamily="18" charset="0"/>
              </a:rPr>
              <a:t>uploads</a:t>
            </a:r>
            <a:r>
              <a:rPr lang="de-DE" sz="1200" dirty="0">
                <a:solidFill>
                  <a:schemeClr val="bg1"/>
                </a:solidFill>
                <a:latin typeface="Cambria" panose="02040503050406030204" pitchFamily="18" charset="0"/>
              </a:rPr>
              <a:t>/2/0/20-01-17-dengue.jpg</a:t>
            </a:r>
          </a:p>
        </p:txBody>
      </p:sp>
    </p:spTree>
    <p:extLst>
      <p:ext uri="{BB962C8B-B14F-4D97-AF65-F5344CB8AC3E}">
        <p14:creationId xmlns:p14="http://schemas.microsoft.com/office/powerpoint/2010/main" val="1112295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6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76E5E993-4C5B-4528-A383-2A56744EE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latin typeface="Cambria" panose="02040503050406030204" pitchFamily="18" charset="0"/>
              </a:rPr>
              <a:t>Overview</a:t>
            </a:r>
            <a:r>
              <a:rPr lang="de-DE" dirty="0"/>
              <a:t> </a:t>
            </a:r>
          </a:p>
        </p:txBody>
      </p:sp>
      <p:graphicFrame>
        <p:nvGraphicFramePr>
          <p:cNvPr id="7" name="Inhaltsplatzhalter 6">
            <a:extLst>
              <a:ext uri="{FF2B5EF4-FFF2-40B4-BE49-F238E27FC236}">
                <a16:creationId xmlns:a16="http://schemas.microsoft.com/office/drawing/2014/main" id="{A5122575-3839-6A14-C8FE-396601E0BF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801421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61514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1BBF8E-0631-07FA-658D-0A9AC185B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Cambria" panose="02040503050406030204" pitchFamily="18" charset="0"/>
              </a:rPr>
              <a:t>Datasets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9EF591C-ECF0-EF81-A103-19C7018877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2894556" cy="4487493"/>
          </a:xfrm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de-DE" b="1" dirty="0">
                <a:solidFill>
                  <a:schemeClr val="bg1"/>
                </a:solidFill>
                <a:latin typeface="Cambria" panose="02040503050406030204" pitchFamily="18" charset="0"/>
              </a:rPr>
              <a:t>TEMPERATURE</a:t>
            </a:r>
          </a:p>
          <a:p>
            <a:pPr>
              <a:buFont typeface="Wingdings" pitchFamily="2" charset="2"/>
              <a:buChar char="Ø"/>
            </a:pPr>
            <a:endParaRPr lang="de-DE" dirty="0">
              <a:solidFill>
                <a:schemeClr val="bg1"/>
              </a:solidFill>
              <a:latin typeface="Cambria" panose="02040503050406030204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de-DE" dirty="0">
                <a:solidFill>
                  <a:schemeClr val="bg1"/>
                </a:solidFill>
                <a:latin typeface="Cambria" panose="02040503050406030204" pitchFamily="18" charset="0"/>
              </a:rPr>
              <a:t>ERA5 </a:t>
            </a:r>
            <a:r>
              <a:rPr lang="de-DE" dirty="0" err="1">
                <a:solidFill>
                  <a:schemeClr val="bg1"/>
                </a:solidFill>
                <a:latin typeface="Cambria" panose="02040503050406030204" pitchFamily="18" charset="0"/>
              </a:rPr>
              <a:t>database</a:t>
            </a:r>
            <a:endParaRPr lang="de-DE" dirty="0">
              <a:solidFill>
                <a:schemeClr val="bg1"/>
              </a:solidFill>
              <a:latin typeface="Cambria" panose="02040503050406030204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de-DE" dirty="0">
                <a:solidFill>
                  <a:schemeClr val="bg1"/>
                </a:solidFill>
                <a:latin typeface="Cambria" panose="02040503050406030204" pitchFamily="18" charset="0"/>
              </a:rPr>
              <a:t>Monthly 2m </a:t>
            </a:r>
            <a:r>
              <a:rPr lang="de-DE" dirty="0" err="1">
                <a:solidFill>
                  <a:schemeClr val="bg1"/>
                </a:solidFill>
                <a:latin typeface="Cambria" panose="02040503050406030204" pitchFamily="18" charset="0"/>
              </a:rPr>
              <a:t>temperature</a:t>
            </a:r>
            <a:endParaRPr lang="de-DE" dirty="0">
              <a:solidFill>
                <a:schemeClr val="bg1"/>
              </a:solidFill>
              <a:latin typeface="Cambria" panose="02040503050406030204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de-DE" dirty="0">
                <a:solidFill>
                  <a:schemeClr val="bg1"/>
                </a:solidFill>
                <a:latin typeface="Cambria" panose="02040503050406030204" pitchFamily="18" charset="0"/>
              </a:rPr>
              <a:t>2006 - 2022 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FCDCF0CB-FB2F-C459-14AF-F9A25DB72CD5}"/>
              </a:ext>
            </a:extLst>
          </p:cNvPr>
          <p:cNvSpPr txBox="1">
            <a:spLocks/>
          </p:cNvSpPr>
          <p:nvPr/>
        </p:nvSpPr>
        <p:spPr>
          <a:xfrm>
            <a:off x="4465529" y="1825623"/>
            <a:ext cx="2894556" cy="4487493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b="1" dirty="0">
                <a:solidFill>
                  <a:schemeClr val="bg1"/>
                </a:solidFill>
                <a:latin typeface="Cambria" panose="02040503050406030204" pitchFamily="18" charset="0"/>
              </a:rPr>
              <a:t>DENGUE</a:t>
            </a:r>
          </a:p>
          <a:p>
            <a:pPr marL="0" indent="0">
              <a:buNone/>
            </a:pPr>
            <a:endParaRPr lang="de-DE" dirty="0">
              <a:solidFill>
                <a:schemeClr val="bg1"/>
              </a:solidFill>
              <a:latin typeface="Cambria" panose="02040503050406030204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de-DE" dirty="0">
                <a:solidFill>
                  <a:schemeClr val="bg1"/>
                </a:solidFill>
                <a:latin typeface="Cambria" panose="02040503050406030204" pitchFamily="18" charset="0"/>
              </a:rPr>
              <a:t>*Database* </a:t>
            </a:r>
          </a:p>
          <a:p>
            <a:pPr>
              <a:buFont typeface="Wingdings" pitchFamily="2" charset="2"/>
              <a:buChar char="Ø"/>
            </a:pPr>
            <a:r>
              <a:rPr lang="de-DE" dirty="0">
                <a:solidFill>
                  <a:schemeClr val="bg1"/>
                </a:solidFill>
                <a:latin typeface="Cambria" panose="02040503050406030204" pitchFamily="18" charset="0"/>
              </a:rPr>
              <a:t>Total </a:t>
            </a:r>
            <a:r>
              <a:rPr lang="de-DE" dirty="0" err="1">
                <a:solidFill>
                  <a:schemeClr val="bg1"/>
                </a:solidFill>
                <a:latin typeface="Cambria" panose="02040503050406030204" pitchFamily="18" charset="0"/>
              </a:rPr>
              <a:t>monthly</a:t>
            </a:r>
            <a:r>
              <a:rPr lang="de-DE" dirty="0">
                <a:solidFill>
                  <a:schemeClr val="bg1"/>
                </a:solidFill>
                <a:latin typeface="Cambria" panose="02040503050406030204" pitchFamily="18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Cambria" panose="02040503050406030204" pitchFamily="18" charset="0"/>
              </a:rPr>
              <a:t>infections</a:t>
            </a:r>
            <a:r>
              <a:rPr lang="de-DE" dirty="0">
                <a:solidFill>
                  <a:schemeClr val="bg1"/>
                </a:solidFill>
                <a:latin typeface="Cambria" panose="02040503050406030204" pitchFamily="18" charset="0"/>
              </a:rPr>
              <a:t>  per </a:t>
            </a:r>
            <a:r>
              <a:rPr lang="de-DE" dirty="0" err="1">
                <a:solidFill>
                  <a:schemeClr val="bg1"/>
                </a:solidFill>
                <a:latin typeface="Cambria" panose="02040503050406030204" pitchFamily="18" charset="0"/>
              </a:rPr>
              <a:t>district</a:t>
            </a:r>
            <a:r>
              <a:rPr lang="de-DE" dirty="0">
                <a:solidFill>
                  <a:schemeClr val="bg1"/>
                </a:solidFill>
                <a:latin typeface="Cambria" panose="02040503050406030204" pitchFamily="18" charset="0"/>
              </a:rPr>
              <a:t> </a:t>
            </a: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1C88E83E-224F-D8F1-4CFE-BF9BF30FC80B}"/>
              </a:ext>
            </a:extLst>
          </p:cNvPr>
          <p:cNvSpPr txBox="1">
            <a:spLocks/>
          </p:cNvSpPr>
          <p:nvPr/>
        </p:nvSpPr>
        <p:spPr>
          <a:xfrm>
            <a:off x="8092858" y="1825624"/>
            <a:ext cx="2894556" cy="4487493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b="1" dirty="0">
                <a:solidFill>
                  <a:schemeClr val="bg1"/>
                </a:solidFill>
                <a:latin typeface="Cambria" panose="02040503050406030204" pitchFamily="18" charset="0"/>
              </a:rPr>
              <a:t>POPULATION</a:t>
            </a:r>
          </a:p>
        </p:txBody>
      </p:sp>
    </p:spTree>
    <p:extLst>
      <p:ext uri="{BB962C8B-B14F-4D97-AF65-F5344CB8AC3E}">
        <p14:creationId xmlns:p14="http://schemas.microsoft.com/office/powerpoint/2010/main" val="1700252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72F52A-860A-3F9C-A902-1F380A993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Climate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35E2006-9631-B460-9AC0-7A5760803E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de-DE" dirty="0"/>
              <a:t>Seasons: (</a:t>
            </a:r>
            <a:r>
              <a:rPr lang="de-DE" dirty="0" err="1"/>
              <a:t>monsoon</a:t>
            </a:r>
            <a:r>
              <a:rPr lang="de-DE" dirty="0"/>
              <a:t> </a:t>
            </a:r>
            <a:r>
              <a:rPr lang="de-DE" dirty="0" err="1"/>
              <a:t>may-oct</a:t>
            </a:r>
            <a:r>
              <a:rPr lang="de-DE" dirty="0"/>
              <a:t>, dry winters)</a:t>
            </a:r>
          </a:p>
          <a:p>
            <a:pPr>
              <a:buFont typeface="Wingdings" pitchFamily="2" charset="2"/>
              <a:buChar char="§"/>
            </a:pPr>
            <a:r>
              <a:rPr lang="de-DE" dirty="0"/>
              <a:t>Trends: </a:t>
            </a:r>
            <a:r>
              <a:rPr lang="de-DE" dirty="0" err="1"/>
              <a:t>rising</a:t>
            </a:r>
            <a:r>
              <a:rPr lang="de-DE" dirty="0"/>
              <a:t> min and </a:t>
            </a:r>
            <a:r>
              <a:rPr lang="de-DE" dirty="0" err="1"/>
              <a:t>max</a:t>
            </a:r>
            <a:r>
              <a:rPr lang="de-DE" dirty="0"/>
              <a:t> </a:t>
            </a:r>
            <a:r>
              <a:rPr lang="de-DE" dirty="0" err="1"/>
              <a:t>temperature</a:t>
            </a:r>
            <a:r>
              <a:rPr lang="de-DE" dirty="0"/>
              <a:t> in northern </a:t>
            </a:r>
            <a:r>
              <a:rPr lang="de-DE" dirty="0" err="1"/>
              <a:t>thailand</a:t>
            </a:r>
            <a:r>
              <a:rPr lang="de-DE" dirty="0"/>
              <a:t>,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significant</a:t>
            </a:r>
            <a:r>
              <a:rPr lang="de-DE" dirty="0"/>
              <a:t> </a:t>
            </a:r>
            <a:r>
              <a:rPr lang="de-DE" dirty="0" err="1"/>
              <a:t>rise</a:t>
            </a:r>
            <a:r>
              <a:rPr lang="de-DE" dirty="0"/>
              <a:t> in </a:t>
            </a:r>
            <a:r>
              <a:rPr lang="de-DE" dirty="0" err="1"/>
              <a:t>max</a:t>
            </a:r>
            <a:r>
              <a:rPr lang="de-DE" dirty="0"/>
              <a:t> in spring (Masud et al.)</a:t>
            </a:r>
          </a:p>
        </p:txBody>
      </p:sp>
    </p:spTree>
    <p:extLst>
      <p:ext uri="{BB962C8B-B14F-4D97-AF65-F5344CB8AC3E}">
        <p14:creationId xmlns:p14="http://schemas.microsoft.com/office/powerpoint/2010/main" val="2297822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869768-F163-65EB-9C87-29362BEE2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Dengue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DE0BF4F-0298-067A-9F94-D71CBA67B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78082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140</Words>
  <Application>Microsoft Macintosh PowerPoint</Application>
  <PresentationFormat>Breitbild</PresentationFormat>
  <Paragraphs>28</Paragraphs>
  <Slides>5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Cambria</vt:lpstr>
      <vt:lpstr>Wingdings</vt:lpstr>
      <vt:lpstr>Office</vt:lpstr>
      <vt:lpstr>Temperature sensitivity of Dengue in  Thailand </vt:lpstr>
      <vt:lpstr>Overview </vt:lpstr>
      <vt:lpstr>Datasets </vt:lpstr>
      <vt:lpstr>Climate </vt:lpstr>
      <vt:lpstr>Dengue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Temperature sensitivity of Dengue in  Thailand </dc:title>
  <dc:creator>Dana Levi</dc:creator>
  <cp:lastModifiedBy>Dana Levi</cp:lastModifiedBy>
  <cp:revision>2</cp:revision>
  <dcterms:created xsi:type="dcterms:W3CDTF">2023-05-11T12:38:35Z</dcterms:created>
  <dcterms:modified xsi:type="dcterms:W3CDTF">2023-05-15T16:06:59Z</dcterms:modified>
</cp:coreProperties>
</file>