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266" r:id="rId5"/>
    <p:sldId id="264" r:id="rId6"/>
    <p:sldId id="260" r:id="rId7"/>
    <p:sldId id="267" r:id="rId8"/>
    <p:sldId id="273" r:id="rId9"/>
    <p:sldId id="259" r:id="rId10"/>
    <p:sldId id="256" r:id="rId11"/>
    <p:sldId id="274" r:id="rId12"/>
    <p:sldId id="275" r:id="rId13"/>
    <p:sldId id="276" r:id="rId14"/>
    <p:sldId id="277" r:id="rId15"/>
    <p:sldId id="278" r:id="rId16"/>
    <p:sldId id="263" r:id="rId17"/>
    <p:sldId id="268" r:id="rId18"/>
    <p:sldId id="269" r:id="rId19"/>
    <p:sldId id="270" r:id="rId20"/>
    <p:sldId id="272" r:id="rId21"/>
    <p:sldId id="271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72F3-109A-4206-8F64-6E1F17C51A8B}" v="7" dt="2023-05-18T14:24:2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/>
    <p:restoredTop sz="75605"/>
  </p:normalViewPr>
  <p:slideViewPr>
    <p:cSldViewPr snapToGrid="0">
      <p:cViewPr>
        <p:scale>
          <a:sx n="95" d="100"/>
          <a:sy n="95" d="100"/>
        </p:scale>
        <p:origin x="94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 Kühn" userId="e2db956eb42fcc03" providerId="LiveId" clId="{473C72F3-109A-4206-8F64-6E1F17C51A8B}"/>
    <pc:docChg chg="addSld delSld modSld">
      <pc:chgData name="Thaddeus Kühn" userId="e2db956eb42fcc03" providerId="LiveId" clId="{473C72F3-109A-4206-8F64-6E1F17C51A8B}" dt="2023-05-18T14:25:08.062" v="12" actId="18131"/>
      <pc:docMkLst>
        <pc:docMk/>
      </pc:docMkLst>
      <pc:sldChg chg="add">
        <pc:chgData name="Thaddeus Kühn" userId="e2db956eb42fcc03" providerId="LiveId" clId="{473C72F3-109A-4206-8F64-6E1F17C51A8B}" dt="2023-05-18T14:24:12.329" v="5"/>
        <pc:sldMkLst>
          <pc:docMk/>
          <pc:sldMk cId="622406597" sldId="256"/>
        </pc:sldMkLst>
      </pc:sldChg>
      <pc:sldChg chg="add">
        <pc:chgData name="Thaddeus Kühn" userId="e2db956eb42fcc03" providerId="LiveId" clId="{473C72F3-109A-4206-8F64-6E1F17C51A8B}" dt="2023-05-18T14:22:51.583" v="0"/>
        <pc:sldMkLst>
          <pc:docMk/>
          <pc:sldMk cId="3007001027" sldId="271"/>
        </pc:sldMkLst>
      </pc:sldChg>
      <pc:sldChg chg="add del">
        <pc:chgData name="Thaddeus Kühn" userId="e2db956eb42fcc03" providerId="LiveId" clId="{473C72F3-109A-4206-8F64-6E1F17C51A8B}" dt="2023-05-18T14:23:27.077" v="2"/>
        <pc:sldMkLst>
          <pc:docMk/>
          <pc:sldMk cId="2132334580" sldId="272"/>
        </pc:sldMkLst>
      </pc:sldChg>
      <pc:sldChg chg="add">
        <pc:chgData name="Thaddeus Kühn" userId="e2db956eb42fcc03" providerId="LiveId" clId="{473C72F3-109A-4206-8F64-6E1F17C51A8B}" dt="2023-05-18T14:23:35.431" v="3"/>
        <pc:sldMkLst>
          <pc:docMk/>
          <pc:sldMk cId="4110019737" sldId="272"/>
        </pc:sldMkLst>
      </pc:sldChg>
      <pc:sldChg chg="add">
        <pc:chgData name="Thaddeus Kühn" userId="e2db956eb42fcc03" providerId="LiveId" clId="{473C72F3-109A-4206-8F64-6E1F17C51A8B}" dt="2023-05-18T14:23:51.020" v="4"/>
        <pc:sldMkLst>
          <pc:docMk/>
          <pc:sldMk cId="787424074" sldId="273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3943091816" sldId="274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2337419753" sldId="275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1905948082" sldId="276"/>
        </pc:sldMkLst>
      </pc:sldChg>
      <pc:sldChg chg="modSp add mod">
        <pc:chgData name="Thaddeus Kühn" userId="e2db956eb42fcc03" providerId="LiveId" clId="{473C72F3-109A-4206-8F64-6E1F17C51A8B}" dt="2023-05-18T14:25:08.062" v="12" actId="18131"/>
        <pc:sldMkLst>
          <pc:docMk/>
          <pc:sldMk cId="1810839494" sldId="277"/>
        </pc:sldMkLst>
        <pc:picChg chg="mod modCrop">
          <ac:chgData name="Thaddeus Kühn" userId="e2db956eb42fcc03" providerId="LiveId" clId="{473C72F3-109A-4206-8F64-6E1F17C51A8B}" dt="2023-05-18T14:25:08.062" v="12" actId="18131"/>
          <ac:picMkLst>
            <pc:docMk/>
            <pc:sldMk cId="1810839494" sldId="277"/>
            <ac:picMk id="5" creationId="{256A982A-15EF-672C-5DE9-F837AA11A9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america</a:t>
            </a:r>
            <a:r>
              <a:rPr lang="de-DE" dirty="0"/>
              <a:t>)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 -&gt; high </a:t>
            </a:r>
            <a:r>
              <a:rPr lang="de-DE" dirty="0" err="1"/>
              <a:t>precipitation</a:t>
            </a:r>
            <a:r>
              <a:rPr lang="de-DE" dirty="0"/>
              <a:t>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15A50-4C1E-4A7C-ABE0-CD02220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6D302-3BF7-2FE5-8076-5403D507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Data Integration</a:t>
            </a:r>
          </a:p>
          <a:p>
            <a:pPr marL="514350" indent="-514350">
              <a:buAutoNum type="arabicPeriod"/>
            </a:pPr>
            <a:r>
              <a:rPr lang="en-GB" dirty="0"/>
              <a:t>Cleaning Data</a:t>
            </a:r>
          </a:p>
          <a:p>
            <a:pPr marL="514350" indent="-514350">
              <a:buAutoNum type="arabicPeriod"/>
            </a:pPr>
            <a:r>
              <a:rPr lang="en-GB" dirty="0"/>
              <a:t>Data exploration</a:t>
            </a:r>
          </a:p>
          <a:p>
            <a:pPr marL="971550" lvl="1" indent="-514350">
              <a:buAutoNum type="arabicPeriod"/>
            </a:pPr>
            <a:r>
              <a:rPr lang="en-GB" dirty="0"/>
              <a:t>Data description</a:t>
            </a:r>
          </a:p>
          <a:p>
            <a:pPr marL="971550" lvl="1" indent="-514350">
              <a:buAutoNum type="arabicPeriod"/>
            </a:pPr>
            <a:r>
              <a:rPr lang="en-GB" dirty="0"/>
              <a:t>Data visualization</a:t>
            </a:r>
          </a:p>
          <a:p>
            <a:pPr marL="971550" lvl="1" indent="-514350">
              <a:buAutoNum type="arabicPeriod"/>
            </a:pPr>
            <a:r>
              <a:rPr lang="en-GB" dirty="0"/>
              <a:t>Dimension reduction</a:t>
            </a:r>
          </a:p>
          <a:p>
            <a:pPr marL="971550" lvl="1" indent="-514350">
              <a:buAutoNum type="arabicPeriod"/>
            </a:pPr>
            <a:r>
              <a:rPr lang="en-GB" dirty="0"/>
              <a:t>Statistical tests</a:t>
            </a:r>
          </a:p>
          <a:p>
            <a:pPr marL="514350" indent="-514350">
              <a:buAutoNum type="arabicPeriod"/>
            </a:pPr>
            <a:r>
              <a:rPr lang="en-GB" dirty="0"/>
              <a:t>Spatial analysis and mapping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8BD-02DE-301E-B888-F1C1E4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pic>
        <p:nvPicPr>
          <p:cNvPr id="5" name="Picture 4" descr="A picture containing symbol, font, sign, traffic sign&#10;&#10;Description automatically generated">
            <a:extLst>
              <a:ext uri="{FF2B5EF4-FFF2-40B4-BE49-F238E27FC236}">
                <a16:creationId xmlns:a16="http://schemas.microsoft.com/office/drawing/2014/main" id="{26720E89-319E-0A57-A818-1F4FFF4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61"/>
            <a:ext cx="1704975" cy="20942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C5EC2-DE0F-D516-8A75-8E2A083D2CDA}"/>
              </a:ext>
            </a:extLst>
          </p:cNvPr>
          <p:cNvCxnSpPr>
            <a:cxnSpLocks/>
          </p:cNvCxnSpPr>
          <p:nvPr/>
        </p:nvCxnSpPr>
        <p:spPr>
          <a:xfrm>
            <a:off x="2743199" y="3429000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een square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07145777-07F7-4FE3-6293-2B62DA8A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5" y="2381862"/>
            <a:ext cx="2251756" cy="2094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3D1BC-DE1D-3BB1-D286-33E7042043EF}"/>
              </a:ext>
            </a:extLst>
          </p:cNvPr>
          <p:cNvCxnSpPr>
            <a:cxnSpLocks/>
          </p:cNvCxnSpPr>
          <p:nvPr/>
        </p:nvCxnSpPr>
        <p:spPr>
          <a:xfrm>
            <a:off x="6991349" y="3438525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5FCA690A-4230-1B2C-6053-1A2A0FFDF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3" y="2719387"/>
            <a:ext cx="18523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594-DA4B-0A1C-1E38-BA7EEF2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Data</a:t>
            </a:r>
            <a:endParaRPr lang="en-US" dirty="0"/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A5620F-D694-8E72-1EF6-6879062F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253331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04FB-C0C3-AFB3-2B48-193EA6AD9718}"/>
              </a:ext>
            </a:extLst>
          </p:cNvPr>
          <p:cNvSpPr txBox="1"/>
          <p:nvPr/>
        </p:nvSpPr>
        <p:spPr>
          <a:xfrm>
            <a:off x="7002462" y="5575680"/>
            <a:ext cx="49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https://www.flaticon.com/free-icon/data-cleaning_5140039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D005-D333-9578-E232-0AF0A5D68D0C}"/>
              </a:ext>
            </a:extLst>
          </p:cNvPr>
          <p:cNvSpPr txBox="1"/>
          <p:nvPr/>
        </p:nvSpPr>
        <p:spPr>
          <a:xfrm>
            <a:off x="727788" y="1690688"/>
            <a:ext cx="6097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emoving/Imputing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 low variance columns/rows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 batch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F2328"/>
                </a:solidFill>
                <a:effectLst/>
              </a:rPr>
              <a:t>correcting format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e-ordering rows/columns in meaningful and useful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4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25D-0569-3C6C-A531-A591740F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FF5E-75B8-42F4-8CC6-7F8AC93D1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8991600" cy="1626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description</a:t>
            </a:r>
          </a:p>
          <a:p>
            <a:pPr lvl="1"/>
            <a:r>
              <a:rPr lang="en-US" dirty="0"/>
              <a:t>examining the data types, dimensions and summary statistics</a:t>
            </a:r>
          </a:p>
          <a:p>
            <a:pPr lvl="1"/>
            <a:r>
              <a:rPr lang="en-US" dirty="0"/>
              <a:t>assessing distribution of variables (QQ-plot)</a:t>
            </a:r>
          </a:p>
          <a:p>
            <a:pPr lvl="1"/>
            <a:r>
              <a:rPr lang="en-US" dirty="0"/>
              <a:t>Identify associations and correlations (Pearson &amp; Spearman)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F0AEA-D8BC-2E46-66F5-DF2D9D5C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4" y="3051110"/>
            <a:ext cx="6667246" cy="34417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560CF1-06CE-FB97-A9B2-860B30A05570}"/>
              </a:ext>
            </a:extLst>
          </p:cNvPr>
          <p:cNvSpPr txBox="1">
            <a:spLocks/>
          </p:cNvSpPr>
          <p:nvPr/>
        </p:nvSpPr>
        <p:spPr>
          <a:xfrm>
            <a:off x="838200" y="3051110"/>
            <a:ext cx="3848354" cy="319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visualization</a:t>
            </a:r>
          </a:p>
          <a:p>
            <a:pPr lvl="1"/>
            <a:r>
              <a:rPr lang="en-GB" sz="2400" dirty="0"/>
              <a:t>histogram, box plots, scatter plots</a:t>
            </a:r>
          </a:p>
          <a:p>
            <a:r>
              <a:rPr lang="en-GB" sz="2800" dirty="0"/>
              <a:t>dimension reduction</a:t>
            </a:r>
          </a:p>
          <a:p>
            <a:pPr lvl="1"/>
            <a:r>
              <a:rPr lang="en-GB" sz="2400" dirty="0"/>
              <a:t>k-means clustering</a:t>
            </a:r>
          </a:p>
          <a:p>
            <a:r>
              <a:rPr lang="en-GB" dirty="0"/>
              <a:t>statistical test</a:t>
            </a:r>
          </a:p>
          <a:p>
            <a:pPr lvl="1"/>
            <a:r>
              <a:rPr lang="en-GB" dirty="0"/>
              <a:t>t-test</a:t>
            </a:r>
          </a:p>
          <a:p>
            <a:pPr lvl="1"/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4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DF-1ABE-4018-5F27-73784B8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 and mapping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6A982A-15EF-672C-5DE9-F837AA11A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-3090"/>
          <a:stretch/>
        </p:blipFill>
        <p:spPr>
          <a:xfrm>
            <a:off x="838200" y="1916113"/>
            <a:ext cx="2651760" cy="4392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55692-6E24-B3DF-2155-3FEEC4B507E2}"/>
              </a:ext>
            </a:extLst>
          </p:cNvPr>
          <p:cNvSpPr txBox="1"/>
          <p:nvPr/>
        </p:nvSpPr>
        <p:spPr>
          <a:xfrm>
            <a:off x="838200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https://gadm.org/maps/THA.html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AF57-2241-B891-69CC-F6D0A6825429}"/>
              </a:ext>
            </a:extLst>
          </p:cNvPr>
          <p:cNvSpPr txBox="1"/>
          <p:nvPr/>
        </p:nvSpPr>
        <p:spPr>
          <a:xfrm>
            <a:off x="4783882" y="1957477"/>
            <a:ext cx="6319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 of Geographic Information System (GIS) techniques to perform spatial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clusters, spatial trends and relations between temperature and dengue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visualize disease and temperature patterns</a:t>
            </a:r>
          </a:p>
        </p:txBody>
      </p:sp>
    </p:spTree>
    <p:extLst>
      <p:ext uri="{BB962C8B-B14F-4D97-AF65-F5344CB8AC3E}">
        <p14:creationId xmlns:p14="http://schemas.microsoft.com/office/powerpoint/2010/main" val="18108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305B3-30E7-B140-D56F-3E7ADC2C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D0D64-5B85-7565-9D25-C960A78D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17 May: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 </a:t>
            </a:r>
          </a:p>
          <a:p>
            <a:r>
              <a:rPr lang="de-DE" dirty="0"/>
              <a:t>31 May: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and </a:t>
            </a:r>
            <a:r>
              <a:rPr lang="de-DE" dirty="0" err="1"/>
              <a:t>cleaning</a:t>
            </a:r>
            <a:r>
              <a:rPr lang="de-DE" dirty="0"/>
              <a:t> </a:t>
            </a:r>
          </a:p>
          <a:p>
            <a:r>
              <a:rPr lang="de-DE" dirty="0"/>
              <a:t>14 June: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exploration</a:t>
            </a:r>
            <a:r>
              <a:rPr lang="de-DE" dirty="0"/>
              <a:t>, </a:t>
            </a:r>
            <a:r>
              <a:rPr lang="de-DE" dirty="0" err="1"/>
              <a:t>visualizing</a:t>
            </a:r>
            <a:endParaRPr lang="de-DE" dirty="0"/>
          </a:p>
          <a:p>
            <a:r>
              <a:rPr lang="de-DE" dirty="0"/>
              <a:t>28 June: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, </a:t>
            </a:r>
            <a:r>
              <a:rPr lang="de-DE" dirty="0" err="1"/>
              <a:t>mapping</a:t>
            </a:r>
            <a:r>
              <a:rPr lang="de-DE" dirty="0"/>
              <a:t>,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, </a:t>
            </a:r>
            <a:r>
              <a:rPr lang="de-DE" dirty="0" err="1"/>
              <a:t>troubleshooting</a:t>
            </a:r>
            <a:endParaRPr lang="de-DE"/>
          </a:p>
          <a:p>
            <a:r>
              <a:rPr lang="de-DE"/>
              <a:t>July</a:t>
            </a:r>
            <a:r>
              <a:rPr lang="de-DE" dirty="0"/>
              <a:t>: </a:t>
            </a:r>
            <a:r>
              <a:rPr lang="de-DE" dirty="0" err="1"/>
              <a:t>report</a:t>
            </a:r>
            <a:r>
              <a:rPr lang="de-DE" dirty="0"/>
              <a:t>,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5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r>
              <a:rPr lang="de-DE" dirty="0"/>
              <a:t>*</a:t>
            </a:r>
            <a:r>
              <a:rPr lang="de-DE" dirty="0" err="1"/>
              <a:t>dengue</a:t>
            </a:r>
            <a:r>
              <a:rPr lang="de-DE" dirty="0"/>
              <a:t> source*</a:t>
            </a: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on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373" cy="2984370"/>
          </a:xfrm>
        </p:spPr>
        <p:txBody>
          <a:bodyPr>
            <a:normAutofit/>
          </a:bodyPr>
          <a:lstStyle/>
          <a:p>
            <a:r>
              <a:rPr lang="de-DE" dirty="0" err="1"/>
              <a:t>Increased</a:t>
            </a:r>
            <a:r>
              <a:rPr lang="de-DE" dirty="0"/>
              <a:t> larval </a:t>
            </a:r>
            <a:r>
              <a:rPr lang="de-DE" dirty="0" err="1"/>
              <a:t>development</a:t>
            </a:r>
            <a:r>
              <a:rPr lang="de-DE" dirty="0"/>
              <a:t> </a:t>
            </a:r>
          </a:p>
          <a:p>
            <a:r>
              <a:rPr lang="de-DE" dirty="0"/>
              <a:t>Higher rate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feeding</a:t>
            </a:r>
            <a:r>
              <a:rPr lang="de-DE" dirty="0"/>
              <a:t> </a:t>
            </a:r>
          </a:p>
          <a:p>
            <a:r>
              <a:rPr lang="de-DE" dirty="0" err="1"/>
              <a:t>Extrinsic</a:t>
            </a:r>
            <a:r>
              <a:rPr lang="de-DE" dirty="0"/>
              <a:t> </a:t>
            </a:r>
            <a:r>
              <a:rPr lang="de-DE" dirty="0" err="1"/>
              <a:t>incubation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declines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infectious</a:t>
            </a:r>
            <a:r>
              <a:rPr lang="de-DE" dirty="0"/>
              <a:t> </a:t>
            </a:r>
            <a:r>
              <a:rPr lang="de-DE" dirty="0" err="1"/>
              <a:t>mosquitoes</a:t>
            </a:r>
            <a:endParaRPr lang="de-DE" dirty="0"/>
          </a:p>
          <a:p>
            <a:r>
              <a:rPr lang="de-DE" dirty="0"/>
              <a:t>Enhanced viral </a:t>
            </a:r>
            <a:r>
              <a:rPr lang="de-DE" dirty="0" err="1"/>
              <a:t>replication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potential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extrinsic</a:t>
            </a:r>
            <a:r>
              <a:rPr lang="de-DE" dirty="0"/>
              <a:t> </a:t>
            </a:r>
            <a:r>
              <a:rPr lang="de-DE" dirty="0" err="1"/>
              <a:t>incubation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415" y="1922745"/>
            <a:ext cx="5194050" cy="363299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https://www.cdc.gov/mosquitoes/about/life-cycles/aedes.html</a:t>
            </a: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21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A253-2A78-167C-98FB-71E3C1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BA4BF-10E1-13E9-E9BB-A9F7B814D7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72603" y="1690688"/>
          <a:ext cx="4068146" cy="430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580">
                  <a:extLst>
                    <a:ext uri="{9D8B030D-6E8A-4147-A177-3AD203B41FA5}">
                      <a16:colId xmlns:a16="http://schemas.microsoft.com/office/drawing/2014/main" val="1397560780"/>
                    </a:ext>
                  </a:extLst>
                </a:gridCol>
                <a:gridCol w="1192580">
                  <a:extLst>
                    <a:ext uri="{9D8B030D-6E8A-4147-A177-3AD203B41FA5}">
                      <a16:colId xmlns:a16="http://schemas.microsoft.com/office/drawing/2014/main" val="458485020"/>
                    </a:ext>
                  </a:extLst>
                </a:gridCol>
                <a:gridCol w="590718">
                  <a:extLst>
                    <a:ext uri="{9D8B030D-6E8A-4147-A177-3AD203B41FA5}">
                      <a16:colId xmlns:a16="http://schemas.microsoft.com/office/drawing/2014/main" val="316819912"/>
                    </a:ext>
                  </a:extLst>
                </a:gridCol>
                <a:gridCol w="546134">
                  <a:extLst>
                    <a:ext uri="{9D8B030D-6E8A-4147-A177-3AD203B41FA5}">
                      <a16:colId xmlns:a16="http://schemas.microsoft.com/office/drawing/2014/main" val="2494901324"/>
                    </a:ext>
                  </a:extLst>
                </a:gridCol>
                <a:gridCol w="546134">
                  <a:extLst>
                    <a:ext uri="{9D8B030D-6E8A-4147-A177-3AD203B41FA5}">
                      <a16:colId xmlns:a16="http://schemas.microsoft.com/office/drawing/2014/main" val="4092678630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2012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8780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Region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Province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Total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Female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36122393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64.266.365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31.614.938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32.651.427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024536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5.674.202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2.691.854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2.982.348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90942008"/>
                  </a:ext>
                </a:extLst>
              </a:tr>
              <a:tr h="253285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 dirty="0">
                          <a:effectLst/>
                        </a:rPr>
                        <a:t>Central Region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Central Region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16.141.516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7.868.275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8.273.241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343215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Samut Prakan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1.213.262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584.451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628.811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4018408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1.132.150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531.490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600.660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8577553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Pathum Thani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1.022.367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485.795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536.572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0616967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 err="1">
                          <a:effectLst/>
                        </a:rPr>
                        <a:t>Phra</a:t>
                      </a:r>
                      <a:r>
                        <a:rPr lang="en-GB" sz="600" u="none" strike="noStrike" dirty="0">
                          <a:effectLst/>
                        </a:rPr>
                        <a:t> Nakhon Si Ayutthaya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790.581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381.626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408.955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753167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Ang Thong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283.972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136.278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147.694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93322892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Lop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757.093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380.213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376.880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307828188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Sing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213.402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101.838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111.564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7468854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Chai Nat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333.214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160.827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172.387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2253751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Saraburi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623.071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308.417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314.654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0982415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Chon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1.351.329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662.640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688.689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722690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Rayong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643.506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317.131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326.375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78218186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Chanthaburi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519.333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255.603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263.730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58192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73FB-FF2D-5728-07B5-2A77C8215028}"/>
              </a:ext>
            </a:extLst>
          </p:cNvPr>
          <p:cNvSpPr txBox="1"/>
          <p:nvPr/>
        </p:nvSpPr>
        <p:spPr>
          <a:xfrm>
            <a:off x="5256246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http://statbbi.nso.go.th/staticreport/page/sector/en/01.aspx</a:t>
            </a:r>
          </a:p>
        </p:txBody>
      </p:sp>
    </p:spTree>
    <p:extLst>
      <p:ext uri="{BB962C8B-B14F-4D97-AF65-F5344CB8AC3E}">
        <p14:creationId xmlns:p14="http://schemas.microsoft.com/office/powerpoint/2010/main" val="411001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09A-8D17-4540-5C48-07EF9AC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ERA 5 – Data set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F195E65-2FB1-9407-5294-0E6BB0ED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6"/>
          <a:stretch/>
        </p:blipFill>
        <p:spPr>
          <a:xfrm>
            <a:off x="4935894" y="453193"/>
            <a:ext cx="6529873" cy="40791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21088-2126-07F5-2B97-D8A7D6761296}"/>
              </a:ext>
            </a:extLst>
          </p:cNvPr>
          <p:cNvSpPr txBox="1"/>
          <p:nvPr/>
        </p:nvSpPr>
        <p:spPr>
          <a:xfrm>
            <a:off x="632149" y="6063239"/>
            <a:ext cx="951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https://www.ecmwf.int/en/about/media-centre/science-blog/2017/era5-new-reanalysis-weather-and-climate-data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7A02D-2D62-70DF-02FF-70F018E050FD}"/>
              </a:ext>
            </a:extLst>
          </p:cNvPr>
          <p:cNvSpPr txBox="1"/>
          <p:nvPr/>
        </p:nvSpPr>
        <p:spPr>
          <a:xfrm>
            <a:off x="632149" y="1690688"/>
            <a:ext cx="41917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ERA5 is the 5th generation global climate reanalysis by ECMWF and C3S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Covers January 1940 to present with hourly estimates of climate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Data on 30 km grid, including uncertainty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240A-8C6B-E113-EB7B-F34441354BE2}"/>
              </a:ext>
            </a:extLst>
          </p:cNvPr>
          <p:cNvSpPr txBox="1"/>
          <p:nvPr/>
        </p:nvSpPr>
        <p:spPr>
          <a:xfrm>
            <a:off x="632149" y="4604667"/>
            <a:ext cx="1017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Temperature is defined as air temperature at 2m above land, sea, or inland waters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Generated using advanced assimilation techniques and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00700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19EAC-00EA-9987-976D-52A7A7D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937A2-A8CA-9C35-ADD4-F43D500D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6"/>
            <a:ext cx="2212060" cy="17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7078338" y="6390032"/>
            <a:ext cx="41126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923843" cy="18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657600" y="2822811"/>
            <a:ext cx="715617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7078338" y="6482365"/>
            <a:ext cx="5253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</a:t>
            </a:r>
            <a:r>
              <a:rPr lang="de-DE" sz="600" dirty="0" err="1">
                <a:latin typeface="Cambria" panose="02040503050406030204" pitchFamily="18" charset="0"/>
              </a:rPr>
              <a:t>media.istockphoto.com</a:t>
            </a:r>
            <a:r>
              <a:rPr lang="de-DE" sz="600" dirty="0">
                <a:latin typeface="Cambria" panose="02040503050406030204" pitchFamily="18" charset="0"/>
              </a:rPr>
              <a:t>/</a:t>
            </a:r>
            <a:r>
              <a:rPr lang="de-DE" sz="600" dirty="0" err="1">
                <a:latin typeface="Cambria" panose="02040503050406030204" pitchFamily="18" charset="0"/>
              </a:rPr>
              <a:t>id</a:t>
            </a:r>
            <a:r>
              <a:rPr lang="de-DE" sz="600" dirty="0">
                <a:latin typeface="Cambria" panose="02040503050406030204" pitchFamily="18" charset="0"/>
              </a:rPr>
              <a:t>/1263464608/de/</a:t>
            </a:r>
            <a:r>
              <a:rPr lang="de-DE" sz="600" dirty="0" err="1">
                <a:latin typeface="Cambria" panose="02040503050406030204" pitchFamily="18" charset="0"/>
              </a:rPr>
              <a:t>foto</a:t>
            </a:r>
            <a:r>
              <a:rPr lang="de-DE" sz="6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947212" y="2822811"/>
            <a:ext cx="744889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Serotypes</a:t>
            </a:r>
            <a:r>
              <a:rPr lang="de-DE" sz="2800" dirty="0">
                <a:latin typeface="Cambria" panose="02040503050406030204" pitchFamily="18" charset="0"/>
              </a:rPr>
              <a:t>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albopictus</a:t>
            </a:r>
            <a:endParaRPr lang="de-DE" sz="2800" dirty="0">
              <a:latin typeface="Cambria" panose="02040503050406030204" pitchFamily="18" charset="0"/>
            </a:endParaRPr>
          </a:p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aegypti</a:t>
            </a:r>
            <a:endParaRPr lang="de-D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988273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 Virus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latin typeface="Cambria" panose="02040503050406030204" pitchFamily="18" charset="0"/>
              </a:rPr>
              <a:t>Worldwide </a:t>
            </a:r>
            <a:r>
              <a:rPr lang="de-DE" dirty="0" err="1">
                <a:latin typeface="Cambria" panose="02040503050406030204" pitchFamily="18" charset="0"/>
              </a:rPr>
              <a:t>about</a:t>
            </a:r>
            <a:r>
              <a:rPr lang="de-DE" dirty="0">
                <a:latin typeface="Cambria" panose="02040503050406030204" pitchFamily="18" charset="0"/>
              </a:rPr>
              <a:t> 390 </a:t>
            </a:r>
            <a:r>
              <a:rPr lang="de-DE" dirty="0" err="1">
                <a:latin typeface="Cambria" panose="02040503050406030204" pitchFamily="18" charset="0"/>
              </a:rPr>
              <a:t>million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r>
              <a:rPr lang="de-DE" dirty="0">
                <a:latin typeface="Cambria" panose="02040503050406030204" pitchFamily="18" charset="0"/>
              </a:rPr>
              <a:t>/ </a:t>
            </a:r>
            <a:r>
              <a:rPr lang="de-DE" dirty="0" err="1">
                <a:latin typeface="Cambria" panose="02040503050406030204" pitchFamily="18" charset="0"/>
              </a:rPr>
              <a:t>year</a:t>
            </a:r>
            <a:endParaRPr lang="de-DE" dirty="0">
              <a:latin typeface="Cambria" panose="02040503050406030204" pitchFamily="18" charset="0"/>
            </a:endParaRPr>
          </a:p>
          <a:p>
            <a:pPr lvl="1"/>
            <a:r>
              <a:rPr lang="de-DE" dirty="0">
                <a:latin typeface="Cambria" panose="02040503050406030204" pitchFamily="18" charset="0"/>
              </a:rPr>
              <a:t>Major </a:t>
            </a:r>
            <a:r>
              <a:rPr lang="de-DE" dirty="0" err="1">
                <a:latin typeface="Cambria" panose="02040503050406030204" pitchFamily="18" charset="0"/>
              </a:rPr>
              <a:t>public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health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issue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according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WHO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South-East </a:t>
            </a:r>
            <a:r>
              <a:rPr lang="de-DE" dirty="0" err="1">
                <a:latin typeface="Cambria" panose="02040503050406030204" pitchFamily="18" charset="0"/>
              </a:rPr>
              <a:t>Asia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one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seriously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specific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treatment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yet</a:t>
            </a:r>
            <a:endParaRPr lang="de-DE" dirty="0">
              <a:latin typeface="Cambria" panose="02040503050406030204" pitchFamily="18" charset="0"/>
            </a:endParaRPr>
          </a:p>
          <a:p>
            <a:pPr lvl="1">
              <a:buBlip>
                <a:blip r:embed="rId4"/>
              </a:buBlip>
            </a:pPr>
            <a:r>
              <a:rPr lang="de-DE" dirty="0">
                <a:latin typeface="Cambria" panose="02040503050406030204" pitchFamily="18" charset="0"/>
              </a:rPr>
              <a:t>Analysis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predicition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important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strategies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prevent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The </a:t>
            </a:r>
            <a:r>
              <a:rPr lang="de-DE" sz="4300" dirty="0" err="1"/>
              <a:t>relation</a:t>
            </a:r>
            <a:r>
              <a:rPr lang="de-DE" sz="4300" dirty="0"/>
              <a:t> </a:t>
            </a:r>
            <a:r>
              <a:rPr lang="de-DE" sz="4300" dirty="0" err="1"/>
              <a:t>between</a:t>
            </a:r>
            <a:r>
              <a:rPr lang="de-DE" sz="4300" dirty="0"/>
              <a:t> </a:t>
            </a:r>
            <a:r>
              <a:rPr lang="de-DE" sz="4300" dirty="0" err="1"/>
              <a:t>temperature</a:t>
            </a:r>
            <a:r>
              <a:rPr lang="de-DE" sz="4300" dirty="0"/>
              <a:t> </a:t>
            </a:r>
            <a:r>
              <a:rPr lang="de-DE" sz="4300" dirty="0" err="1"/>
              <a:t>and</a:t>
            </a:r>
            <a:r>
              <a:rPr lang="de-DE" sz="4300" dirty="0"/>
              <a:t> </a:t>
            </a:r>
            <a:r>
              <a:rPr lang="de-DE" sz="4300" dirty="0" err="1"/>
              <a:t>dengue</a:t>
            </a:r>
            <a:r>
              <a:rPr lang="de-DE" sz="4300" dirty="0"/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Climate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potential </a:t>
            </a:r>
            <a:r>
              <a:rPr lang="de-DE" dirty="0" err="1"/>
              <a:t>predictors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endParaRPr lang="de-DE" dirty="0"/>
          </a:p>
          <a:p>
            <a:r>
              <a:rPr lang="de-DE" dirty="0" err="1"/>
              <a:t>Panichat</a:t>
            </a:r>
            <a:r>
              <a:rPr lang="de-DE" dirty="0"/>
              <a:t> et al: </a:t>
            </a:r>
          </a:p>
          <a:p>
            <a:pPr lvl="1"/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incidences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Most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at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tempuratures</a:t>
            </a:r>
            <a:r>
              <a:rPr lang="de-DE" dirty="0"/>
              <a:t> </a:t>
            </a:r>
            <a:r>
              <a:rPr lang="de-DE" dirty="0" err="1"/>
              <a:t>beween</a:t>
            </a:r>
            <a:r>
              <a:rPr lang="de-DE" dirty="0"/>
              <a:t> 27 °C </a:t>
            </a:r>
            <a:r>
              <a:rPr lang="de-DE" dirty="0" err="1"/>
              <a:t>and</a:t>
            </a:r>
            <a:r>
              <a:rPr lang="de-DE" dirty="0"/>
              <a:t> 29.5 °C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Development </a:t>
            </a:r>
            <a:r>
              <a:rPr lang="de-DE" sz="1400" b="1" dirty="0" err="1"/>
              <a:t>of</a:t>
            </a:r>
            <a:r>
              <a:rPr lang="de-DE" sz="1400" b="1" dirty="0"/>
              <a:t> Dengue </a:t>
            </a:r>
            <a:r>
              <a:rPr lang="de-DE" sz="1400" b="1" dirty="0" err="1"/>
              <a:t>cases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temperature</a:t>
            </a:r>
            <a:r>
              <a:rPr lang="de-DE" sz="1400" b="1" dirty="0"/>
              <a:t> in Thailand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4BB-26D6-9415-6B20-5E92BC6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4F0-0508-3D26-CB24-4A5D4020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Do the dengue cases correlate with temperature? Is this a linear correlation?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do urbanized areas affect infection rates?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Are there extreme climate events which influence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Are hotter months connected with more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 hotter regions implicate more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Are years with higher temperature in accordance with years of high infection rates?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Macintosh PowerPoint</Application>
  <PresentationFormat>Breitbild</PresentationFormat>
  <Paragraphs>228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Dengue </vt:lpstr>
      <vt:lpstr>Dengue Virus </vt:lpstr>
      <vt:lpstr>Climate</vt:lpstr>
      <vt:lpstr>Climate </vt:lpstr>
      <vt:lpstr>The relation between temperature and dengue  </vt:lpstr>
      <vt:lpstr>Hypothesis </vt:lpstr>
      <vt:lpstr>Datasets </vt:lpstr>
      <vt:lpstr>Data Analysis Methods</vt:lpstr>
      <vt:lpstr>Data integration</vt:lpstr>
      <vt:lpstr>Cleaning Data</vt:lpstr>
      <vt:lpstr>Exploratory data analysis</vt:lpstr>
      <vt:lpstr>Spatial analysis and mapping</vt:lpstr>
      <vt:lpstr>Timeline </vt:lpstr>
      <vt:lpstr>Sources</vt:lpstr>
      <vt:lpstr>The effect of higher Temperatures on Aedes mosquitoes </vt:lpstr>
      <vt:lpstr>Intrinsic and extrinsic incubation period</vt:lpstr>
      <vt:lpstr>Replication cycle of the aedes mosquitoes </vt:lpstr>
      <vt:lpstr>Population data</vt:lpstr>
      <vt:lpstr>ERA 5 – Data set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20</cp:revision>
  <cp:lastPrinted>2023-05-15T16:10:11Z</cp:lastPrinted>
  <dcterms:created xsi:type="dcterms:W3CDTF">2023-05-11T12:38:35Z</dcterms:created>
  <dcterms:modified xsi:type="dcterms:W3CDTF">2023-05-18T15:15:16Z</dcterms:modified>
</cp:coreProperties>
</file>