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2.xml" ContentType="application/vnd.openxmlformats-officedocument.them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64" r:id="rId4"/>
    <p:sldId id="260" r:id="rId5"/>
    <p:sldId id="261" r:id="rId6"/>
    <p:sldId id="266" r:id="rId7"/>
    <p:sldId id="267" r:id="rId8"/>
    <p:sldId id="259" r:id="rId9"/>
    <p:sldId id="271" r:id="rId10"/>
    <p:sldId id="272" r:id="rId11"/>
    <p:sldId id="273" r:id="rId12"/>
    <p:sldId id="262" r:id="rId13"/>
    <p:sldId id="256" r:id="rId14"/>
    <p:sldId id="274" r:id="rId15"/>
    <p:sldId id="275" r:id="rId16"/>
    <p:sldId id="276" r:id="rId17"/>
    <p:sldId id="277" r:id="rId18"/>
    <p:sldId id="263" r:id="rId19"/>
    <p:sldId id="268" r:id="rId20"/>
    <p:sldId id="269" r:id="rId21"/>
    <p:sldId id="270" r:id="rId22"/>
    <p:sldId id="265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3C72F3-109A-4206-8F64-6E1F17C51A8B}" v="7" dt="2023-05-18T14:24:24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/>
    <p:restoredTop sz="75578"/>
  </p:normalViewPr>
  <p:slideViewPr>
    <p:cSldViewPr snapToGrid="0">
      <p:cViewPr varScale="1">
        <p:scale>
          <a:sx n="50" d="100"/>
          <a:sy n="50" d="100"/>
        </p:scale>
        <p:origin x="48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4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ddeus Kühn" userId="e2db956eb42fcc03" providerId="LiveId" clId="{473C72F3-109A-4206-8F64-6E1F17C51A8B}"/>
    <pc:docChg chg="addSld delSld modSld">
      <pc:chgData name="Thaddeus Kühn" userId="e2db956eb42fcc03" providerId="LiveId" clId="{473C72F3-109A-4206-8F64-6E1F17C51A8B}" dt="2023-05-18T14:25:08.062" v="12" actId="18131"/>
      <pc:docMkLst>
        <pc:docMk/>
      </pc:docMkLst>
      <pc:sldChg chg="add">
        <pc:chgData name="Thaddeus Kühn" userId="e2db956eb42fcc03" providerId="LiveId" clId="{473C72F3-109A-4206-8F64-6E1F17C51A8B}" dt="2023-05-18T14:24:12.329" v="5"/>
        <pc:sldMkLst>
          <pc:docMk/>
          <pc:sldMk cId="622406597" sldId="256"/>
        </pc:sldMkLst>
      </pc:sldChg>
      <pc:sldChg chg="add">
        <pc:chgData name="Thaddeus Kühn" userId="e2db956eb42fcc03" providerId="LiveId" clId="{473C72F3-109A-4206-8F64-6E1F17C51A8B}" dt="2023-05-18T14:22:51.583" v="0"/>
        <pc:sldMkLst>
          <pc:docMk/>
          <pc:sldMk cId="3007001027" sldId="271"/>
        </pc:sldMkLst>
      </pc:sldChg>
      <pc:sldChg chg="add del">
        <pc:chgData name="Thaddeus Kühn" userId="e2db956eb42fcc03" providerId="LiveId" clId="{473C72F3-109A-4206-8F64-6E1F17C51A8B}" dt="2023-05-18T14:23:27.077" v="2"/>
        <pc:sldMkLst>
          <pc:docMk/>
          <pc:sldMk cId="2132334580" sldId="272"/>
        </pc:sldMkLst>
      </pc:sldChg>
      <pc:sldChg chg="add">
        <pc:chgData name="Thaddeus Kühn" userId="e2db956eb42fcc03" providerId="LiveId" clId="{473C72F3-109A-4206-8F64-6E1F17C51A8B}" dt="2023-05-18T14:23:35.431" v="3"/>
        <pc:sldMkLst>
          <pc:docMk/>
          <pc:sldMk cId="4110019737" sldId="272"/>
        </pc:sldMkLst>
      </pc:sldChg>
      <pc:sldChg chg="add">
        <pc:chgData name="Thaddeus Kühn" userId="e2db956eb42fcc03" providerId="LiveId" clId="{473C72F3-109A-4206-8F64-6E1F17C51A8B}" dt="2023-05-18T14:23:51.020" v="4"/>
        <pc:sldMkLst>
          <pc:docMk/>
          <pc:sldMk cId="787424074" sldId="273"/>
        </pc:sldMkLst>
      </pc:sldChg>
      <pc:sldChg chg="add">
        <pc:chgData name="Thaddeus Kühn" userId="e2db956eb42fcc03" providerId="LiveId" clId="{473C72F3-109A-4206-8F64-6E1F17C51A8B}" dt="2023-05-18T14:24:24.774" v="6"/>
        <pc:sldMkLst>
          <pc:docMk/>
          <pc:sldMk cId="3943091816" sldId="274"/>
        </pc:sldMkLst>
      </pc:sldChg>
      <pc:sldChg chg="add">
        <pc:chgData name="Thaddeus Kühn" userId="e2db956eb42fcc03" providerId="LiveId" clId="{473C72F3-109A-4206-8F64-6E1F17C51A8B}" dt="2023-05-18T14:24:24.774" v="6"/>
        <pc:sldMkLst>
          <pc:docMk/>
          <pc:sldMk cId="2337419753" sldId="275"/>
        </pc:sldMkLst>
      </pc:sldChg>
      <pc:sldChg chg="add">
        <pc:chgData name="Thaddeus Kühn" userId="e2db956eb42fcc03" providerId="LiveId" clId="{473C72F3-109A-4206-8F64-6E1F17C51A8B}" dt="2023-05-18T14:24:24.774" v="6"/>
        <pc:sldMkLst>
          <pc:docMk/>
          <pc:sldMk cId="1905948082" sldId="276"/>
        </pc:sldMkLst>
      </pc:sldChg>
      <pc:sldChg chg="modSp add mod">
        <pc:chgData name="Thaddeus Kühn" userId="e2db956eb42fcc03" providerId="LiveId" clId="{473C72F3-109A-4206-8F64-6E1F17C51A8B}" dt="2023-05-18T14:25:08.062" v="12" actId="18131"/>
        <pc:sldMkLst>
          <pc:docMk/>
          <pc:sldMk cId="1810839494" sldId="277"/>
        </pc:sldMkLst>
        <pc:picChg chg="mod modCrop">
          <ac:chgData name="Thaddeus Kühn" userId="e2db956eb42fcc03" providerId="LiveId" clId="{473C72F3-109A-4206-8F64-6E1F17C51A8B}" dt="2023-05-18T14:25:08.062" v="12" actId="18131"/>
          <ac:picMkLst>
            <pc:docMk/>
            <pc:sldMk cId="1810839494" sldId="277"/>
            <ac:picMk id="5" creationId="{256A982A-15EF-672C-5DE9-F837AA11A9BB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CAFF71-1A1E-4241-B375-2D08DF064159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559E56A3-EAAB-2049-B980-B20F0AA188EA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Methods - Milestones</a:t>
          </a:r>
        </a:p>
      </dgm:t>
    </dgm:pt>
    <dgm:pt modelId="{638D9D63-A6C2-284F-849F-1078B420529D}" type="parTrans" cxnId="{12C87DFB-707A-F448-8940-CAB509A109AB}">
      <dgm:prSet/>
      <dgm:spPr/>
      <dgm:t>
        <a:bodyPr/>
        <a:lstStyle/>
        <a:p>
          <a:endParaRPr lang="de-DE"/>
        </a:p>
      </dgm:t>
    </dgm:pt>
    <dgm:pt modelId="{3C16356A-4759-7040-9B0B-3A916135148C}" type="sibTrans" cxnId="{12C87DFB-707A-F448-8940-CAB509A109AB}">
      <dgm:prSet/>
      <dgm:spPr/>
      <dgm:t>
        <a:bodyPr/>
        <a:lstStyle/>
        <a:p>
          <a:endParaRPr lang="de-DE"/>
        </a:p>
      </dgm:t>
    </dgm:pt>
    <dgm:pt modelId="{3813E2BE-F2C8-0E49-8721-1E3C7B2092D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 - Timeline </a:t>
          </a:r>
        </a:p>
      </dgm:t>
    </dgm:pt>
    <dgm:pt modelId="{5F975D2A-84ED-D94C-AD6C-A189023707D9}" type="parTrans" cxnId="{69FE4692-CFB3-D243-AE1B-5F173150E8A0}">
      <dgm:prSet/>
      <dgm:spPr/>
      <dgm:t>
        <a:bodyPr/>
        <a:lstStyle/>
        <a:p>
          <a:endParaRPr lang="de-DE"/>
        </a:p>
      </dgm:t>
    </dgm:pt>
    <dgm:pt modelId="{1C4A5959-9D7F-8544-BAAF-1E6C4DD92B3A}" type="sibTrans" cxnId="{69FE4692-CFB3-D243-AE1B-5F173150E8A0}">
      <dgm:prSet/>
      <dgm:spPr/>
      <dgm:t>
        <a:bodyPr/>
        <a:lstStyle/>
        <a:p>
          <a:endParaRPr lang="de-DE"/>
        </a:p>
      </dgm:t>
    </dgm:pt>
    <dgm:pt modelId="{6E8A2133-0457-FA4F-A8B0-7E215DDA3E08}">
      <dgm:prSet phldrT="[Text]"/>
      <dgm:spPr>
        <a:solidFill>
          <a:schemeClr val="accent2">
            <a:lumMod val="75000"/>
            <a:alpha val="7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Background - Data</a:t>
          </a:r>
        </a:p>
      </dgm:t>
    </dgm:pt>
    <dgm:pt modelId="{B0395B3E-1C91-184B-A2B7-A21EBF345B36}" type="sibTrans" cxnId="{15833AD4-856C-364C-8F74-A41D300A26FB}">
      <dgm:prSet/>
      <dgm:spPr/>
      <dgm:t>
        <a:bodyPr/>
        <a:lstStyle/>
        <a:p>
          <a:endParaRPr lang="de-DE"/>
        </a:p>
      </dgm:t>
    </dgm:pt>
    <dgm:pt modelId="{65E65161-4587-EA47-B4AB-4952C3495394}" type="parTrans" cxnId="{15833AD4-856C-364C-8F74-A41D300A26FB}">
      <dgm:prSet/>
      <dgm:spPr/>
      <dgm:t>
        <a:bodyPr/>
        <a:lstStyle/>
        <a:p>
          <a:endParaRPr lang="de-DE"/>
        </a:p>
      </dgm:t>
    </dgm:pt>
    <dgm:pt modelId="{A30AF579-8DBD-3F42-B950-836C9F373015}" type="pres">
      <dgm:prSet presAssocID="{2ACAFF71-1A1E-4241-B375-2D08DF064159}" presName="Name0" presStyleCnt="0">
        <dgm:presLayoutVars>
          <dgm:dir/>
          <dgm:resizeHandles val="exact"/>
        </dgm:presLayoutVars>
      </dgm:prSet>
      <dgm:spPr/>
    </dgm:pt>
    <dgm:pt modelId="{52CA5D5C-A339-9F44-8752-99E0140043DD}" type="pres">
      <dgm:prSet presAssocID="{6E8A2133-0457-FA4F-A8B0-7E215DDA3E08}" presName="parTxOnly" presStyleLbl="node1" presStyleIdx="0" presStyleCnt="3" custScaleX="92538">
        <dgm:presLayoutVars>
          <dgm:bulletEnabled val="1"/>
        </dgm:presLayoutVars>
      </dgm:prSet>
      <dgm:spPr/>
    </dgm:pt>
    <dgm:pt modelId="{D96F0753-DE29-7544-BAAD-F7A55CE59D0E}" type="pres">
      <dgm:prSet presAssocID="{B0395B3E-1C91-184B-A2B7-A21EBF345B36}" presName="parSpace" presStyleCnt="0"/>
      <dgm:spPr/>
    </dgm:pt>
    <dgm:pt modelId="{B0830E66-601B-804E-A6E1-810DACB50B77}" type="pres">
      <dgm:prSet presAssocID="{559E56A3-EAAB-2049-B980-B20F0AA188EA}" presName="parTxOnly" presStyleLbl="node1" presStyleIdx="1" presStyleCnt="3" custScaleX="110346">
        <dgm:presLayoutVars>
          <dgm:bulletEnabled val="1"/>
        </dgm:presLayoutVars>
      </dgm:prSet>
      <dgm:spPr/>
    </dgm:pt>
    <dgm:pt modelId="{FFE8A8E0-F6B2-FB4D-8C98-4B23F2C658BE}" type="pres">
      <dgm:prSet presAssocID="{3C16356A-4759-7040-9B0B-3A916135148C}" presName="parSpace" presStyleCnt="0"/>
      <dgm:spPr/>
    </dgm:pt>
    <dgm:pt modelId="{B56A004B-C0E0-FF42-9574-0EC427394100}" type="pres">
      <dgm:prSet presAssocID="{3813E2BE-F2C8-0E49-8721-1E3C7B2092D8}" presName="parTxOnly" presStyleLbl="node1" presStyleIdx="2" presStyleCnt="3" custScaleX="80555">
        <dgm:presLayoutVars>
          <dgm:bulletEnabled val="1"/>
        </dgm:presLayoutVars>
      </dgm:prSet>
      <dgm:spPr/>
    </dgm:pt>
  </dgm:ptLst>
  <dgm:cxnLst>
    <dgm:cxn modelId="{B2FF2F39-5095-D445-86BC-86332B47E8EB}" type="presOf" srcId="{559E56A3-EAAB-2049-B980-B20F0AA188EA}" destId="{B0830E66-601B-804E-A6E1-810DACB50B77}" srcOrd="0" destOrd="0" presId="urn:microsoft.com/office/officeart/2005/8/layout/hChevron3"/>
    <dgm:cxn modelId="{69FE4692-CFB3-D243-AE1B-5F173150E8A0}" srcId="{2ACAFF71-1A1E-4241-B375-2D08DF064159}" destId="{3813E2BE-F2C8-0E49-8721-1E3C7B2092D8}" srcOrd="2" destOrd="0" parTransId="{5F975D2A-84ED-D94C-AD6C-A189023707D9}" sibTransId="{1C4A5959-9D7F-8544-BAAF-1E6C4DD92B3A}"/>
    <dgm:cxn modelId="{79DEB692-DBB1-CB4F-B33C-5501B80D297F}" type="presOf" srcId="{3813E2BE-F2C8-0E49-8721-1E3C7B2092D8}" destId="{B56A004B-C0E0-FF42-9574-0EC427394100}" srcOrd="0" destOrd="0" presId="urn:microsoft.com/office/officeart/2005/8/layout/hChevron3"/>
    <dgm:cxn modelId="{A5123DCB-1647-6642-80D9-CF9AD4C099E6}" type="presOf" srcId="{2ACAFF71-1A1E-4241-B375-2D08DF064159}" destId="{A30AF579-8DBD-3F42-B950-836C9F373015}" srcOrd="0" destOrd="0" presId="urn:microsoft.com/office/officeart/2005/8/layout/hChevron3"/>
    <dgm:cxn modelId="{02C62CD4-63EB-0342-9CDB-E3681D3F2463}" type="presOf" srcId="{6E8A2133-0457-FA4F-A8B0-7E215DDA3E08}" destId="{52CA5D5C-A339-9F44-8752-99E0140043DD}" srcOrd="0" destOrd="0" presId="urn:microsoft.com/office/officeart/2005/8/layout/hChevron3"/>
    <dgm:cxn modelId="{15833AD4-856C-364C-8F74-A41D300A26FB}" srcId="{2ACAFF71-1A1E-4241-B375-2D08DF064159}" destId="{6E8A2133-0457-FA4F-A8B0-7E215DDA3E08}" srcOrd="0" destOrd="0" parTransId="{65E65161-4587-EA47-B4AB-4952C3495394}" sibTransId="{B0395B3E-1C91-184B-A2B7-A21EBF345B36}"/>
    <dgm:cxn modelId="{12C87DFB-707A-F448-8940-CAB509A109AB}" srcId="{2ACAFF71-1A1E-4241-B375-2D08DF064159}" destId="{559E56A3-EAAB-2049-B980-B20F0AA188EA}" srcOrd="1" destOrd="0" parTransId="{638D9D63-A6C2-284F-849F-1078B420529D}" sibTransId="{3C16356A-4759-7040-9B0B-3A916135148C}"/>
    <dgm:cxn modelId="{4092E794-0AC3-D84D-AE18-B3D9B94FE466}" type="presParOf" srcId="{A30AF579-8DBD-3F42-B950-836C9F373015}" destId="{52CA5D5C-A339-9F44-8752-99E0140043DD}" srcOrd="0" destOrd="0" presId="urn:microsoft.com/office/officeart/2005/8/layout/hChevron3"/>
    <dgm:cxn modelId="{31F06698-08B0-964E-8189-E4EFBE478308}" type="presParOf" srcId="{A30AF579-8DBD-3F42-B950-836C9F373015}" destId="{D96F0753-DE29-7544-BAAD-F7A55CE59D0E}" srcOrd="1" destOrd="0" presId="urn:microsoft.com/office/officeart/2005/8/layout/hChevron3"/>
    <dgm:cxn modelId="{A5DFFA57-E525-4D44-BFF9-15C43AFC33F8}" type="presParOf" srcId="{A30AF579-8DBD-3F42-B950-836C9F373015}" destId="{B0830E66-601B-804E-A6E1-810DACB50B77}" srcOrd="2" destOrd="0" presId="urn:microsoft.com/office/officeart/2005/8/layout/hChevron3"/>
    <dgm:cxn modelId="{B7D9F8AC-3D7C-D349-871A-45C7E80DDF3A}" type="presParOf" srcId="{A30AF579-8DBD-3F42-B950-836C9F373015}" destId="{FFE8A8E0-F6B2-FB4D-8C98-4B23F2C658BE}" srcOrd="3" destOrd="0" presId="urn:microsoft.com/office/officeart/2005/8/layout/hChevron3"/>
    <dgm:cxn modelId="{B5E6BA11-F317-7A40-8BC5-754603B80E5B}" type="presParOf" srcId="{A30AF579-8DBD-3F42-B950-836C9F373015}" destId="{B56A004B-C0E0-FF42-9574-0EC427394100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CAFF71-1A1E-4241-B375-2D08DF064159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559E56A3-EAAB-2049-B980-B20F0AA188EA}">
      <dgm:prSet phldrT="[Text]"/>
      <dgm:spPr>
        <a:solidFill>
          <a:schemeClr val="accent2">
            <a:lumMod val="75000"/>
            <a:alpha val="7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Methods - Milestones</a:t>
          </a:r>
        </a:p>
      </dgm:t>
    </dgm:pt>
    <dgm:pt modelId="{638D9D63-A6C2-284F-849F-1078B420529D}" type="parTrans" cxnId="{12C87DFB-707A-F448-8940-CAB509A109AB}">
      <dgm:prSet/>
      <dgm:spPr/>
      <dgm:t>
        <a:bodyPr/>
        <a:lstStyle/>
        <a:p>
          <a:endParaRPr lang="de-DE"/>
        </a:p>
      </dgm:t>
    </dgm:pt>
    <dgm:pt modelId="{3C16356A-4759-7040-9B0B-3A916135148C}" type="sibTrans" cxnId="{12C87DFB-707A-F448-8940-CAB509A109AB}">
      <dgm:prSet/>
      <dgm:spPr/>
      <dgm:t>
        <a:bodyPr/>
        <a:lstStyle/>
        <a:p>
          <a:endParaRPr lang="de-DE"/>
        </a:p>
      </dgm:t>
    </dgm:pt>
    <dgm:pt modelId="{3813E2BE-F2C8-0E49-8721-1E3C7B2092D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 - Timeline </a:t>
          </a:r>
        </a:p>
      </dgm:t>
    </dgm:pt>
    <dgm:pt modelId="{5F975D2A-84ED-D94C-AD6C-A189023707D9}" type="parTrans" cxnId="{69FE4692-CFB3-D243-AE1B-5F173150E8A0}">
      <dgm:prSet/>
      <dgm:spPr/>
      <dgm:t>
        <a:bodyPr/>
        <a:lstStyle/>
        <a:p>
          <a:endParaRPr lang="de-DE"/>
        </a:p>
      </dgm:t>
    </dgm:pt>
    <dgm:pt modelId="{1C4A5959-9D7F-8544-BAAF-1E6C4DD92B3A}" type="sibTrans" cxnId="{69FE4692-CFB3-D243-AE1B-5F173150E8A0}">
      <dgm:prSet/>
      <dgm:spPr/>
      <dgm:t>
        <a:bodyPr/>
        <a:lstStyle/>
        <a:p>
          <a:endParaRPr lang="de-DE"/>
        </a:p>
      </dgm:t>
    </dgm:pt>
    <dgm:pt modelId="{6E8A2133-0457-FA4F-A8B0-7E215DDA3E0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Background - Data</a:t>
          </a:r>
        </a:p>
      </dgm:t>
    </dgm:pt>
    <dgm:pt modelId="{B0395B3E-1C91-184B-A2B7-A21EBF345B36}" type="sibTrans" cxnId="{15833AD4-856C-364C-8F74-A41D300A26FB}">
      <dgm:prSet/>
      <dgm:spPr/>
      <dgm:t>
        <a:bodyPr/>
        <a:lstStyle/>
        <a:p>
          <a:endParaRPr lang="de-DE"/>
        </a:p>
      </dgm:t>
    </dgm:pt>
    <dgm:pt modelId="{65E65161-4587-EA47-B4AB-4952C3495394}" type="parTrans" cxnId="{15833AD4-856C-364C-8F74-A41D300A26FB}">
      <dgm:prSet/>
      <dgm:spPr/>
      <dgm:t>
        <a:bodyPr/>
        <a:lstStyle/>
        <a:p>
          <a:endParaRPr lang="de-DE"/>
        </a:p>
      </dgm:t>
    </dgm:pt>
    <dgm:pt modelId="{A30AF579-8DBD-3F42-B950-836C9F373015}" type="pres">
      <dgm:prSet presAssocID="{2ACAFF71-1A1E-4241-B375-2D08DF064159}" presName="Name0" presStyleCnt="0">
        <dgm:presLayoutVars>
          <dgm:dir/>
          <dgm:resizeHandles val="exact"/>
        </dgm:presLayoutVars>
      </dgm:prSet>
      <dgm:spPr/>
    </dgm:pt>
    <dgm:pt modelId="{52CA5D5C-A339-9F44-8752-99E0140043DD}" type="pres">
      <dgm:prSet presAssocID="{6E8A2133-0457-FA4F-A8B0-7E215DDA3E08}" presName="parTxOnly" presStyleLbl="node1" presStyleIdx="0" presStyleCnt="3" custScaleX="92538">
        <dgm:presLayoutVars>
          <dgm:bulletEnabled val="1"/>
        </dgm:presLayoutVars>
      </dgm:prSet>
      <dgm:spPr/>
    </dgm:pt>
    <dgm:pt modelId="{D96F0753-DE29-7544-BAAD-F7A55CE59D0E}" type="pres">
      <dgm:prSet presAssocID="{B0395B3E-1C91-184B-A2B7-A21EBF345B36}" presName="parSpace" presStyleCnt="0"/>
      <dgm:spPr/>
    </dgm:pt>
    <dgm:pt modelId="{B0830E66-601B-804E-A6E1-810DACB50B77}" type="pres">
      <dgm:prSet presAssocID="{559E56A3-EAAB-2049-B980-B20F0AA188EA}" presName="parTxOnly" presStyleLbl="node1" presStyleIdx="1" presStyleCnt="3" custScaleX="110346">
        <dgm:presLayoutVars>
          <dgm:bulletEnabled val="1"/>
        </dgm:presLayoutVars>
      </dgm:prSet>
      <dgm:spPr/>
    </dgm:pt>
    <dgm:pt modelId="{FFE8A8E0-F6B2-FB4D-8C98-4B23F2C658BE}" type="pres">
      <dgm:prSet presAssocID="{3C16356A-4759-7040-9B0B-3A916135148C}" presName="parSpace" presStyleCnt="0"/>
      <dgm:spPr/>
    </dgm:pt>
    <dgm:pt modelId="{B56A004B-C0E0-FF42-9574-0EC427394100}" type="pres">
      <dgm:prSet presAssocID="{3813E2BE-F2C8-0E49-8721-1E3C7B2092D8}" presName="parTxOnly" presStyleLbl="node1" presStyleIdx="2" presStyleCnt="3" custScaleX="80555">
        <dgm:presLayoutVars>
          <dgm:bulletEnabled val="1"/>
        </dgm:presLayoutVars>
      </dgm:prSet>
      <dgm:spPr/>
    </dgm:pt>
  </dgm:ptLst>
  <dgm:cxnLst>
    <dgm:cxn modelId="{B2FF2F39-5095-D445-86BC-86332B47E8EB}" type="presOf" srcId="{559E56A3-EAAB-2049-B980-B20F0AA188EA}" destId="{B0830E66-601B-804E-A6E1-810DACB50B77}" srcOrd="0" destOrd="0" presId="urn:microsoft.com/office/officeart/2005/8/layout/hChevron3"/>
    <dgm:cxn modelId="{69FE4692-CFB3-D243-AE1B-5F173150E8A0}" srcId="{2ACAFF71-1A1E-4241-B375-2D08DF064159}" destId="{3813E2BE-F2C8-0E49-8721-1E3C7B2092D8}" srcOrd="2" destOrd="0" parTransId="{5F975D2A-84ED-D94C-AD6C-A189023707D9}" sibTransId="{1C4A5959-9D7F-8544-BAAF-1E6C4DD92B3A}"/>
    <dgm:cxn modelId="{79DEB692-DBB1-CB4F-B33C-5501B80D297F}" type="presOf" srcId="{3813E2BE-F2C8-0E49-8721-1E3C7B2092D8}" destId="{B56A004B-C0E0-FF42-9574-0EC427394100}" srcOrd="0" destOrd="0" presId="urn:microsoft.com/office/officeart/2005/8/layout/hChevron3"/>
    <dgm:cxn modelId="{A5123DCB-1647-6642-80D9-CF9AD4C099E6}" type="presOf" srcId="{2ACAFF71-1A1E-4241-B375-2D08DF064159}" destId="{A30AF579-8DBD-3F42-B950-836C9F373015}" srcOrd="0" destOrd="0" presId="urn:microsoft.com/office/officeart/2005/8/layout/hChevron3"/>
    <dgm:cxn modelId="{02C62CD4-63EB-0342-9CDB-E3681D3F2463}" type="presOf" srcId="{6E8A2133-0457-FA4F-A8B0-7E215DDA3E08}" destId="{52CA5D5C-A339-9F44-8752-99E0140043DD}" srcOrd="0" destOrd="0" presId="urn:microsoft.com/office/officeart/2005/8/layout/hChevron3"/>
    <dgm:cxn modelId="{15833AD4-856C-364C-8F74-A41D300A26FB}" srcId="{2ACAFF71-1A1E-4241-B375-2D08DF064159}" destId="{6E8A2133-0457-FA4F-A8B0-7E215DDA3E08}" srcOrd="0" destOrd="0" parTransId="{65E65161-4587-EA47-B4AB-4952C3495394}" sibTransId="{B0395B3E-1C91-184B-A2B7-A21EBF345B36}"/>
    <dgm:cxn modelId="{12C87DFB-707A-F448-8940-CAB509A109AB}" srcId="{2ACAFF71-1A1E-4241-B375-2D08DF064159}" destId="{559E56A3-EAAB-2049-B980-B20F0AA188EA}" srcOrd="1" destOrd="0" parTransId="{638D9D63-A6C2-284F-849F-1078B420529D}" sibTransId="{3C16356A-4759-7040-9B0B-3A916135148C}"/>
    <dgm:cxn modelId="{4092E794-0AC3-D84D-AE18-B3D9B94FE466}" type="presParOf" srcId="{A30AF579-8DBD-3F42-B950-836C9F373015}" destId="{52CA5D5C-A339-9F44-8752-99E0140043DD}" srcOrd="0" destOrd="0" presId="urn:microsoft.com/office/officeart/2005/8/layout/hChevron3"/>
    <dgm:cxn modelId="{31F06698-08B0-964E-8189-E4EFBE478308}" type="presParOf" srcId="{A30AF579-8DBD-3F42-B950-836C9F373015}" destId="{D96F0753-DE29-7544-BAAD-F7A55CE59D0E}" srcOrd="1" destOrd="0" presId="urn:microsoft.com/office/officeart/2005/8/layout/hChevron3"/>
    <dgm:cxn modelId="{A5DFFA57-E525-4D44-BFF9-15C43AFC33F8}" type="presParOf" srcId="{A30AF579-8DBD-3F42-B950-836C9F373015}" destId="{B0830E66-601B-804E-A6E1-810DACB50B77}" srcOrd="2" destOrd="0" presId="urn:microsoft.com/office/officeart/2005/8/layout/hChevron3"/>
    <dgm:cxn modelId="{B7D9F8AC-3D7C-D349-871A-45C7E80DDF3A}" type="presParOf" srcId="{A30AF579-8DBD-3F42-B950-836C9F373015}" destId="{FFE8A8E0-F6B2-FB4D-8C98-4B23F2C658BE}" srcOrd="3" destOrd="0" presId="urn:microsoft.com/office/officeart/2005/8/layout/hChevron3"/>
    <dgm:cxn modelId="{B5E6BA11-F317-7A40-8BC5-754603B80E5B}" type="presParOf" srcId="{A30AF579-8DBD-3F42-B950-836C9F373015}" destId="{B56A004B-C0E0-FF42-9574-0EC427394100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CAFF71-1A1E-4241-B375-2D08DF064159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559E56A3-EAAB-2049-B980-B20F0AA188EA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Methods - Milestones</a:t>
          </a:r>
        </a:p>
      </dgm:t>
    </dgm:pt>
    <dgm:pt modelId="{638D9D63-A6C2-284F-849F-1078B420529D}" type="parTrans" cxnId="{12C87DFB-707A-F448-8940-CAB509A109AB}">
      <dgm:prSet/>
      <dgm:spPr/>
      <dgm:t>
        <a:bodyPr/>
        <a:lstStyle/>
        <a:p>
          <a:endParaRPr lang="de-DE"/>
        </a:p>
      </dgm:t>
    </dgm:pt>
    <dgm:pt modelId="{3C16356A-4759-7040-9B0B-3A916135148C}" type="sibTrans" cxnId="{12C87DFB-707A-F448-8940-CAB509A109AB}">
      <dgm:prSet/>
      <dgm:spPr/>
      <dgm:t>
        <a:bodyPr/>
        <a:lstStyle/>
        <a:p>
          <a:endParaRPr lang="de-DE"/>
        </a:p>
      </dgm:t>
    </dgm:pt>
    <dgm:pt modelId="{3813E2BE-F2C8-0E49-8721-1E3C7B2092D8}">
      <dgm:prSet phldrT="[Text]"/>
      <dgm:spPr>
        <a:solidFill>
          <a:schemeClr val="accent2">
            <a:lumMod val="75000"/>
            <a:alpha val="70000"/>
          </a:schemeClr>
        </a:solidFill>
      </dgm:spPr>
      <dgm:t>
        <a:bodyPr/>
        <a:lstStyle/>
        <a:p>
          <a:r>
            <a:rPr lang="de-DE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 - Timeline </a:t>
          </a:r>
        </a:p>
      </dgm:t>
    </dgm:pt>
    <dgm:pt modelId="{5F975D2A-84ED-D94C-AD6C-A189023707D9}" type="parTrans" cxnId="{69FE4692-CFB3-D243-AE1B-5F173150E8A0}">
      <dgm:prSet/>
      <dgm:spPr/>
      <dgm:t>
        <a:bodyPr/>
        <a:lstStyle/>
        <a:p>
          <a:endParaRPr lang="de-DE"/>
        </a:p>
      </dgm:t>
    </dgm:pt>
    <dgm:pt modelId="{1C4A5959-9D7F-8544-BAAF-1E6C4DD92B3A}" type="sibTrans" cxnId="{69FE4692-CFB3-D243-AE1B-5F173150E8A0}">
      <dgm:prSet/>
      <dgm:spPr/>
      <dgm:t>
        <a:bodyPr/>
        <a:lstStyle/>
        <a:p>
          <a:endParaRPr lang="de-DE"/>
        </a:p>
      </dgm:t>
    </dgm:pt>
    <dgm:pt modelId="{6E8A2133-0457-FA4F-A8B0-7E215DDA3E0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Background - Data</a:t>
          </a:r>
        </a:p>
      </dgm:t>
    </dgm:pt>
    <dgm:pt modelId="{B0395B3E-1C91-184B-A2B7-A21EBF345B36}" type="sibTrans" cxnId="{15833AD4-856C-364C-8F74-A41D300A26FB}">
      <dgm:prSet/>
      <dgm:spPr/>
      <dgm:t>
        <a:bodyPr/>
        <a:lstStyle/>
        <a:p>
          <a:endParaRPr lang="de-DE"/>
        </a:p>
      </dgm:t>
    </dgm:pt>
    <dgm:pt modelId="{65E65161-4587-EA47-B4AB-4952C3495394}" type="parTrans" cxnId="{15833AD4-856C-364C-8F74-A41D300A26FB}">
      <dgm:prSet/>
      <dgm:spPr/>
      <dgm:t>
        <a:bodyPr/>
        <a:lstStyle/>
        <a:p>
          <a:endParaRPr lang="de-DE"/>
        </a:p>
      </dgm:t>
    </dgm:pt>
    <dgm:pt modelId="{A30AF579-8DBD-3F42-B950-836C9F373015}" type="pres">
      <dgm:prSet presAssocID="{2ACAFF71-1A1E-4241-B375-2D08DF064159}" presName="Name0" presStyleCnt="0">
        <dgm:presLayoutVars>
          <dgm:dir/>
          <dgm:resizeHandles val="exact"/>
        </dgm:presLayoutVars>
      </dgm:prSet>
      <dgm:spPr/>
    </dgm:pt>
    <dgm:pt modelId="{52CA5D5C-A339-9F44-8752-99E0140043DD}" type="pres">
      <dgm:prSet presAssocID="{6E8A2133-0457-FA4F-A8B0-7E215DDA3E08}" presName="parTxOnly" presStyleLbl="node1" presStyleIdx="0" presStyleCnt="3" custScaleX="92538">
        <dgm:presLayoutVars>
          <dgm:bulletEnabled val="1"/>
        </dgm:presLayoutVars>
      </dgm:prSet>
      <dgm:spPr/>
    </dgm:pt>
    <dgm:pt modelId="{D96F0753-DE29-7544-BAAD-F7A55CE59D0E}" type="pres">
      <dgm:prSet presAssocID="{B0395B3E-1C91-184B-A2B7-A21EBF345B36}" presName="parSpace" presStyleCnt="0"/>
      <dgm:spPr/>
    </dgm:pt>
    <dgm:pt modelId="{B0830E66-601B-804E-A6E1-810DACB50B77}" type="pres">
      <dgm:prSet presAssocID="{559E56A3-EAAB-2049-B980-B20F0AA188EA}" presName="parTxOnly" presStyleLbl="node1" presStyleIdx="1" presStyleCnt="3" custScaleX="110346">
        <dgm:presLayoutVars>
          <dgm:bulletEnabled val="1"/>
        </dgm:presLayoutVars>
      </dgm:prSet>
      <dgm:spPr/>
    </dgm:pt>
    <dgm:pt modelId="{FFE8A8E0-F6B2-FB4D-8C98-4B23F2C658BE}" type="pres">
      <dgm:prSet presAssocID="{3C16356A-4759-7040-9B0B-3A916135148C}" presName="parSpace" presStyleCnt="0"/>
      <dgm:spPr/>
    </dgm:pt>
    <dgm:pt modelId="{B56A004B-C0E0-FF42-9574-0EC427394100}" type="pres">
      <dgm:prSet presAssocID="{3813E2BE-F2C8-0E49-8721-1E3C7B2092D8}" presName="parTxOnly" presStyleLbl="node1" presStyleIdx="2" presStyleCnt="3" custScaleX="80555">
        <dgm:presLayoutVars>
          <dgm:bulletEnabled val="1"/>
        </dgm:presLayoutVars>
      </dgm:prSet>
      <dgm:spPr/>
    </dgm:pt>
  </dgm:ptLst>
  <dgm:cxnLst>
    <dgm:cxn modelId="{B2FF2F39-5095-D445-86BC-86332B47E8EB}" type="presOf" srcId="{559E56A3-EAAB-2049-B980-B20F0AA188EA}" destId="{B0830E66-601B-804E-A6E1-810DACB50B77}" srcOrd="0" destOrd="0" presId="urn:microsoft.com/office/officeart/2005/8/layout/hChevron3"/>
    <dgm:cxn modelId="{69FE4692-CFB3-D243-AE1B-5F173150E8A0}" srcId="{2ACAFF71-1A1E-4241-B375-2D08DF064159}" destId="{3813E2BE-F2C8-0E49-8721-1E3C7B2092D8}" srcOrd="2" destOrd="0" parTransId="{5F975D2A-84ED-D94C-AD6C-A189023707D9}" sibTransId="{1C4A5959-9D7F-8544-BAAF-1E6C4DD92B3A}"/>
    <dgm:cxn modelId="{79DEB692-DBB1-CB4F-B33C-5501B80D297F}" type="presOf" srcId="{3813E2BE-F2C8-0E49-8721-1E3C7B2092D8}" destId="{B56A004B-C0E0-FF42-9574-0EC427394100}" srcOrd="0" destOrd="0" presId="urn:microsoft.com/office/officeart/2005/8/layout/hChevron3"/>
    <dgm:cxn modelId="{A5123DCB-1647-6642-80D9-CF9AD4C099E6}" type="presOf" srcId="{2ACAFF71-1A1E-4241-B375-2D08DF064159}" destId="{A30AF579-8DBD-3F42-B950-836C9F373015}" srcOrd="0" destOrd="0" presId="urn:microsoft.com/office/officeart/2005/8/layout/hChevron3"/>
    <dgm:cxn modelId="{02C62CD4-63EB-0342-9CDB-E3681D3F2463}" type="presOf" srcId="{6E8A2133-0457-FA4F-A8B0-7E215DDA3E08}" destId="{52CA5D5C-A339-9F44-8752-99E0140043DD}" srcOrd="0" destOrd="0" presId="urn:microsoft.com/office/officeart/2005/8/layout/hChevron3"/>
    <dgm:cxn modelId="{15833AD4-856C-364C-8F74-A41D300A26FB}" srcId="{2ACAFF71-1A1E-4241-B375-2D08DF064159}" destId="{6E8A2133-0457-FA4F-A8B0-7E215DDA3E08}" srcOrd="0" destOrd="0" parTransId="{65E65161-4587-EA47-B4AB-4952C3495394}" sibTransId="{B0395B3E-1C91-184B-A2B7-A21EBF345B36}"/>
    <dgm:cxn modelId="{12C87DFB-707A-F448-8940-CAB509A109AB}" srcId="{2ACAFF71-1A1E-4241-B375-2D08DF064159}" destId="{559E56A3-EAAB-2049-B980-B20F0AA188EA}" srcOrd="1" destOrd="0" parTransId="{638D9D63-A6C2-284F-849F-1078B420529D}" sibTransId="{3C16356A-4759-7040-9B0B-3A916135148C}"/>
    <dgm:cxn modelId="{4092E794-0AC3-D84D-AE18-B3D9B94FE466}" type="presParOf" srcId="{A30AF579-8DBD-3F42-B950-836C9F373015}" destId="{52CA5D5C-A339-9F44-8752-99E0140043DD}" srcOrd="0" destOrd="0" presId="urn:microsoft.com/office/officeart/2005/8/layout/hChevron3"/>
    <dgm:cxn modelId="{31F06698-08B0-964E-8189-E4EFBE478308}" type="presParOf" srcId="{A30AF579-8DBD-3F42-B950-836C9F373015}" destId="{D96F0753-DE29-7544-BAAD-F7A55CE59D0E}" srcOrd="1" destOrd="0" presId="urn:microsoft.com/office/officeart/2005/8/layout/hChevron3"/>
    <dgm:cxn modelId="{A5DFFA57-E525-4D44-BFF9-15C43AFC33F8}" type="presParOf" srcId="{A30AF579-8DBD-3F42-B950-836C9F373015}" destId="{B0830E66-601B-804E-A6E1-810DACB50B77}" srcOrd="2" destOrd="0" presId="urn:microsoft.com/office/officeart/2005/8/layout/hChevron3"/>
    <dgm:cxn modelId="{B7D9F8AC-3D7C-D349-871A-45C7E80DDF3A}" type="presParOf" srcId="{A30AF579-8DBD-3F42-B950-836C9F373015}" destId="{FFE8A8E0-F6B2-FB4D-8C98-4B23F2C658BE}" srcOrd="3" destOrd="0" presId="urn:microsoft.com/office/officeart/2005/8/layout/hChevron3"/>
    <dgm:cxn modelId="{B5E6BA11-F317-7A40-8BC5-754603B80E5B}" type="presParOf" srcId="{A30AF579-8DBD-3F42-B950-836C9F373015}" destId="{B56A004B-C0E0-FF42-9574-0EC427394100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CAFF71-1A1E-4241-B375-2D08DF064159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6E8A2133-0457-FA4F-A8B0-7E215DDA3E0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Background Data</a:t>
          </a:r>
        </a:p>
      </dgm:t>
    </dgm:pt>
    <dgm:pt modelId="{65E65161-4587-EA47-B4AB-4952C3495394}" type="parTrans" cxnId="{15833AD4-856C-364C-8F74-A41D300A26FB}">
      <dgm:prSet/>
      <dgm:spPr/>
      <dgm:t>
        <a:bodyPr/>
        <a:lstStyle/>
        <a:p>
          <a:endParaRPr lang="de-DE"/>
        </a:p>
      </dgm:t>
    </dgm:pt>
    <dgm:pt modelId="{B0395B3E-1C91-184B-A2B7-A21EBF345B36}" type="sibTrans" cxnId="{15833AD4-856C-364C-8F74-A41D300A26FB}">
      <dgm:prSet/>
      <dgm:spPr/>
      <dgm:t>
        <a:bodyPr/>
        <a:lstStyle/>
        <a:p>
          <a:endParaRPr lang="de-DE"/>
        </a:p>
      </dgm:t>
    </dgm:pt>
    <dgm:pt modelId="{559E56A3-EAAB-2049-B980-B20F0AA188EA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 Methods Milestones</a:t>
          </a:r>
        </a:p>
      </dgm:t>
    </dgm:pt>
    <dgm:pt modelId="{638D9D63-A6C2-284F-849F-1078B420529D}" type="parTrans" cxnId="{12C87DFB-707A-F448-8940-CAB509A109AB}">
      <dgm:prSet/>
      <dgm:spPr/>
      <dgm:t>
        <a:bodyPr/>
        <a:lstStyle/>
        <a:p>
          <a:endParaRPr lang="de-DE"/>
        </a:p>
      </dgm:t>
    </dgm:pt>
    <dgm:pt modelId="{3C16356A-4759-7040-9B0B-3A916135148C}" type="sibTrans" cxnId="{12C87DFB-707A-F448-8940-CAB509A109AB}">
      <dgm:prSet/>
      <dgm:spPr/>
      <dgm:t>
        <a:bodyPr/>
        <a:lstStyle/>
        <a:p>
          <a:endParaRPr lang="de-DE"/>
        </a:p>
      </dgm:t>
    </dgm:pt>
    <dgm:pt modelId="{3813E2BE-F2C8-0E49-8721-1E3C7B2092D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 Timeline </a:t>
          </a:r>
        </a:p>
      </dgm:t>
    </dgm:pt>
    <dgm:pt modelId="{5F975D2A-84ED-D94C-AD6C-A189023707D9}" type="parTrans" cxnId="{69FE4692-CFB3-D243-AE1B-5F173150E8A0}">
      <dgm:prSet/>
      <dgm:spPr/>
      <dgm:t>
        <a:bodyPr/>
        <a:lstStyle/>
        <a:p>
          <a:endParaRPr lang="de-DE"/>
        </a:p>
      </dgm:t>
    </dgm:pt>
    <dgm:pt modelId="{1C4A5959-9D7F-8544-BAAF-1E6C4DD92B3A}" type="sibTrans" cxnId="{69FE4692-CFB3-D243-AE1B-5F173150E8A0}">
      <dgm:prSet/>
      <dgm:spPr/>
      <dgm:t>
        <a:bodyPr/>
        <a:lstStyle/>
        <a:p>
          <a:endParaRPr lang="de-DE"/>
        </a:p>
      </dgm:t>
    </dgm:pt>
    <dgm:pt modelId="{A30AF579-8DBD-3F42-B950-836C9F373015}" type="pres">
      <dgm:prSet presAssocID="{2ACAFF71-1A1E-4241-B375-2D08DF064159}" presName="Name0" presStyleCnt="0">
        <dgm:presLayoutVars>
          <dgm:dir/>
          <dgm:resizeHandles val="exact"/>
        </dgm:presLayoutVars>
      </dgm:prSet>
      <dgm:spPr/>
    </dgm:pt>
    <dgm:pt modelId="{52CA5D5C-A339-9F44-8752-99E0140043DD}" type="pres">
      <dgm:prSet presAssocID="{6E8A2133-0457-FA4F-A8B0-7E215DDA3E08}" presName="parTxOnly" presStyleLbl="node1" presStyleIdx="0" presStyleCnt="3">
        <dgm:presLayoutVars>
          <dgm:bulletEnabled val="1"/>
        </dgm:presLayoutVars>
      </dgm:prSet>
      <dgm:spPr/>
    </dgm:pt>
    <dgm:pt modelId="{D96F0753-DE29-7544-BAAD-F7A55CE59D0E}" type="pres">
      <dgm:prSet presAssocID="{B0395B3E-1C91-184B-A2B7-A21EBF345B36}" presName="parSpace" presStyleCnt="0"/>
      <dgm:spPr/>
    </dgm:pt>
    <dgm:pt modelId="{B0830E66-601B-804E-A6E1-810DACB50B77}" type="pres">
      <dgm:prSet presAssocID="{559E56A3-EAAB-2049-B980-B20F0AA188EA}" presName="parTxOnly" presStyleLbl="node1" presStyleIdx="1" presStyleCnt="3">
        <dgm:presLayoutVars>
          <dgm:bulletEnabled val="1"/>
        </dgm:presLayoutVars>
      </dgm:prSet>
      <dgm:spPr/>
    </dgm:pt>
    <dgm:pt modelId="{FFE8A8E0-F6B2-FB4D-8C98-4B23F2C658BE}" type="pres">
      <dgm:prSet presAssocID="{3C16356A-4759-7040-9B0B-3A916135148C}" presName="parSpace" presStyleCnt="0"/>
      <dgm:spPr/>
    </dgm:pt>
    <dgm:pt modelId="{B56A004B-C0E0-FF42-9574-0EC427394100}" type="pres">
      <dgm:prSet presAssocID="{3813E2BE-F2C8-0E49-8721-1E3C7B2092D8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B2FF2F39-5095-D445-86BC-86332B47E8EB}" type="presOf" srcId="{559E56A3-EAAB-2049-B980-B20F0AA188EA}" destId="{B0830E66-601B-804E-A6E1-810DACB50B77}" srcOrd="0" destOrd="0" presId="urn:microsoft.com/office/officeart/2005/8/layout/hChevron3"/>
    <dgm:cxn modelId="{69FE4692-CFB3-D243-AE1B-5F173150E8A0}" srcId="{2ACAFF71-1A1E-4241-B375-2D08DF064159}" destId="{3813E2BE-F2C8-0E49-8721-1E3C7B2092D8}" srcOrd="2" destOrd="0" parTransId="{5F975D2A-84ED-D94C-AD6C-A189023707D9}" sibTransId="{1C4A5959-9D7F-8544-BAAF-1E6C4DD92B3A}"/>
    <dgm:cxn modelId="{79DEB692-DBB1-CB4F-B33C-5501B80D297F}" type="presOf" srcId="{3813E2BE-F2C8-0E49-8721-1E3C7B2092D8}" destId="{B56A004B-C0E0-FF42-9574-0EC427394100}" srcOrd="0" destOrd="0" presId="urn:microsoft.com/office/officeart/2005/8/layout/hChevron3"/>
    <dgm:cxn modelId="{A5123DCB-1647-6642-80D9-CF9AD4C099E6}" type="presOf" srcId="{2ACAFF71-1A1E-4241-B375-2D08DF064159}" destId="{A30AF579-8DBD-3F42-B950-836C9F373015}" srcOrd="0" destOrd="0" presId="urn:microsoft.com/office/officeart/2005/8/layout/hChevron3"/>
    <dgm:cxn modelId="{02C62CD4-63EB-0342-9CDB-E3681D3F2463}" type="presOf" srcId="{6E8A2133-0457-FA4F-A8B0-7E215DDA3E08}" destId="{52CA5D5C-A339-9F44-8752-99E0140043DD}" srcOrd="0" destOrd="0" presId="urn:microsoft.com/office/officeart/2005/8/layout/hChevron3"/>
    <dgm:cxn modelId="{15833AD4-856C-364C-8F74-A41D300A26FB}" srcId="{2ACAFF71-1A1E-4241-B375-2D08DF064159}" destId="{6E8A2133-0457-FA4F-A8B0-7E215DDA3E08}" srcOrd="0" destOrd="0" parTransId="{65E65161-4587-EA47-B4AB-4952C3495394}" sibTransId="{B0395B3E-1C91-184B-A2B7-A21EBF345B36}"/>
    <dgm:cxn modelId="{12C87DFB-707A-F448-8940-CAB509A109AB}" srcId="{2ACAFF71-1A1E-4241-B375-2D08DF064159}" destId="{559E56A3-EAAB-2049-B980-B20F0AA188EA}" srcOrd="1" destOrd="0" parTransId="{638D9D63-A6C2-284F-849F-1078B420529D}" sibTransId="{3C16356A-4759-7040-9B0B-3A916135148C}"/>
    <dgm:cxn modelId="{4092E794-0AC3-D84D-AE18-B3D9B94FE466}" type="presParOf" srcId="{A30AF579-8DBD-3F42-B950-836C9F373015}" destId="{52CA5D5C-A339-9F44-8752-99E0140043DD}" srcOrd="0" destOrd="0" presId="urn:microsoft.com/office/officeart/2005/8/layout/hChevron3"/>
    <dgm:cxn modelId="{31F06698-08B0-964E-8189-E4EFBE478308}" type="presParOf" srcId="{A30AF579-8DBD-3F42-B950-836C9F373015}" destId="{D96F0753-DE29-7544-BAAD-F7A55CE59D0E}" srcOrd="1" destOrd="0" presId="urn:microsoft.com/office/officeart/2005/8/layout/hChevron3"/>
    <dgm:cxn modelId="{A5DFFA57-E525-4D44-BFF9-15C43AFC33F8}" type="presParOf" srcId="{A30AF579-8DBD-3F42-B950-836C9F373015}" destId="{B0830E66-601B-804E-A6E1-810DACB50B77}" srcOrd="2" destOrd="0" presId="urn:microsoft.com/office/officeart/2005/8/layout/hChevron3"/>
    <dgm:cxn modelId="{B7D9F8AC-3D7C-D349-871A-45C7E80DDF3A}" type="presParOf" srcId="{A30AF579-8DBD-3F42-B950-836C9F373015}" destId="{FFE8A8E0-F6B2-FB4D-8C98-4B23F2C658BE}" srcOrd="3" destOrd="0" presId="urn:microsoft.com/office/officeart/2005/8/layout/hChevron3"/>
    <dgm:cxn modelId="{B5E6BA11-F317-7A40-8BC5-754603B80E5B}" type="presParOf" srcId="{A30AF579-8DBD-3F42-B950-836C9F373015}" destId="{B56A004B-C0E0-FF42-9574-0EC427394100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A5D5C-A339-9F44-8752-99E0140043DD}">
      <dsp:nvSpPr>
        <dsp:cNvPr id="0" name=""/>
        <dsp:cNvSpPr/>
      </dsp:nvSpPr>
      <dsp:spPr>
        <a:xfrm>
          <a:off x="1715" y="0"/>
          <a:ext cx="3938039" cy="497161"/>
        </a:xfrm>
        <a:prstGeom prst="homePlate">
          <a:avLst/>
        </a:prstGeom>
        <a:solidFill>
          <a:schemeClr val="accent2">
            <a:lumMod val="75000"/>
            <a:alpha val="7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9342" rIns="468000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Background - Data</a:t>
          </a:r>
        </a:p>
      </dsp:txBody>
      <dsp:txXfrm>
        <a:off x="1715" y="0"/>
        <a:ext cx="3813749" cy="497161"/>
      </dsp:txXfrm>
    </dsp:sp>
    <dsp:sp modelId="{B0830E66-601B-804E-A6E1-810DACB50B77}">
      <dsp:nvSpPr>
        <dsp:cNvPr id="0" name=""/>
        <dsp:cNvSpPr/>
      </dsp:nvSpPr>
      <dsp:spPr>
        <a:xfrm>
          <a:off x="3088636" y="0"/>
          <a:ext cx="4695874" cy="497161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9342" rIns="468000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Methods - Milestones</a:t>
          </a:r>
        </a:p>
      </dsp:txBody>
      <dsp:txXfrm>
        <a:off x="3337217" y="0"/>
        <a:ext cx="4198713" cy="497161"/>
      </dsp:txXfrm>
    </dsp:sp>
    <dsp:sp modelId="{B56A004B-C0E0-FF42-9574-0EC427394100}">
      <dsp:nvSpPr>
        <dsp:cNvPr id="0" name=""/>
        <dsp:cNvSpPr/>
      </dsp:nvSpPr>
      <dsp:spPr>
        <a:xfrm>
          <a:off x="6933392" y="0"/>
          <a:ext cx="3428091" cy="497161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 - Timeline </a:t>
          </a:r>
        </a:p>
      </dsp:txBody>
      <dsp:txXfrm>
        <a:off x="7181973" y="0"/>
        <a:ext cx="2930930" cy="4971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A5D5C-A339-9F44-8752-99E0140043DD}">
      <dsp:nvSpPr>
        <dsp:cNvPr id="0" name=""/>
        <dsp:cNvSpPr/>
      </dsp:nvSpPr>
      <dsp:spPr>
        <a:xfrm>
          <a:off x="1715" y="0"/>
          <a:ext cx="3938039" cy="497161"/>
        </a:xfrm>
        <a:prstGeom prst="homePlat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9342" rIns="468000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Background - Data</a:t>
          </a:r>
        </a:p>
      </dsp:txBody>
      <dsp:txXfrm>
        <a:off x="1715" y="0"/>
        <a:ext cx="3813749" cy="497161"/>
      </dsp:txXfrm>
    </dsp:sp>
    <dsp:sp modelId="{B0830E66-601B-804E-A6E1-810DACB50B77}">
      <dsp:nvSpPr>
        <dsp:cNvPr id="0" name=""/>
        <dsp:cNvSpPr/>
      </dsp:nvSpPr>
      <dsp:spPr>
        <a:xfrm>
          <a:off x="3088636" y="0"/>
          <a:ext cx="4695874" cy="497161"/>
        </a:xfrm>
        <a:prstGeom prst="chevron">
          <a:avLst/>
        </a:prstGeom>
        <a:solidFill>
          <a:schemeClr val="accent2">
            <a:lumMod val="75000"/>
            <a:alpha val="7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9342" rIns="468000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Methods - Milestones</a:t>
          </a:r>
        </a:p>
      </dsp:txBody>
      <dsp:txXfrm>
        <a:off x="3337217" y="0"/>
        <a:ext cx="4198713" cy="497161"/>
      </dsp:txXfrm>
    </dsp:sp>
    <dsp:sp modelId="{B56A004B-C0E0-FF42-9574-0EC427394100}">
      <dsp:nvSpPr>
        <dsp:cNvPr id="0" name=""/>
        <dsp:cNvSpPr/>
      </dsp:nvSpPr>
      <dsp:spPr>
        <a:xfrm>
          <a:off x="6933392" y="0"/>
          <a:ext cx="3428091" cy="497161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 - Timeline </a:t>
          </a:r>
        </a:p>
      </dsp:txBody>
      <dsp:txXfrm>
        <a:off x="7181973" y="0"/>
        <a:ext cx="2930930" cy="4971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A5D5C-A339-9F44-8752-99E0140043DD}">
      <dsp:nvSpPr>
        <dsp:cNvPr id="0" name=""/>
        <dsp:cNvSpPr/>
      </dsp:nvSpPr>
      <dsp:spPr>
        <a:xfrm>
          <a:off x="1715" y="0"/>
          <a:ext cx="3938039" cy="497161"/>
        </a:xfrm>
        <a:prstGeom prst="homePlat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9342" rIns="468000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Background - Data</a:t>
          </a:r>
        </a:p>
      </dsp:txBody>
      <dsp:txXfrm>
        <a:off x="1715" y="0"/>
        <a:ext cx="3813749" cy="497161"/>
      </dsp:txXfrm>
    </dsp:sp>
    <dsp:sp modelId="{B0830E66-601B-804E-A6E1-810DACB50B77}">
      <dsp:nvSpPr>
        <dsp:cNvPr id="0" name=""/>
        <dsp:cNvSpPr/>
      </dsp:nvSpPr>
      <dsp:spPr>
        <a:xfrm>
          <a:off x="3088636" y="0"/>
          <a:ext cx="4695874" cy="497161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9342" rIns="468000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Methods - Milestones</a:t>
          </a:r>
        </a:p>
      </dsp:txBody>
      <dsp:txXfrm>
        <a:off x="3337217" y="0"/>
        <a:ext cx="4198713" cy="497161"/>
      </dsp:txXfrm>
    </dsp:sp>
    <dsp:sp modelId="{B56A004B-C0E0-FF42-9574-0EC427394100}">
      <dsp:nvSpPr>
        <dsp:cNvPr id="0" name=""/>
        <dsp:cNvSpPr/>
      </dsp:nvSpPr>
      <dsp:spPr>
        <a:xfrm>
          <a:off x="6933392" y="0"/>
          <a:ext cx="3428091" cy="497161"/>
        </a:xfrm>
        <a:prstGeom prst="chevron">
          <a:avLst/>
        </a:prstGeom>
        <a:solidFill>
          <a:schemeClr val="accent2">
            <a:lumMod val="75000"/>
            <a:alpha val="7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 - Timeline </a:t>
          </a:r>
        </a:p>
      </dsp:txBody>
      <dsp:txXfrm>
        <a:off x="7181973" y="0"/>
        <a:ext cx="2930930" cy="4971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A5D5C-A339-9F44-8752-99E0140043DD}">
      <dsp:nvSpPr>
        <dsp:cNvPr id="0" name=""/>
        <dsp:cNvSpPr/>
      </dsp:nvSpPr>
      <dsp:spPr>
        <a:xfrm>
          <a:off x="4621" y="1367487"/>
          <a:ext cx="4040906" cy="1616362"/>
        </a:xfrm>
        <a:prstGeom prst="homePlat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358" tIns="98679" rIns="49340" bIns="98679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 dirty="0">
              <a:solidFill>
                <a:schemeClr val="tx1"/>
              </a:solidFill>
              <a:latin typeface="Cambria" panose="02040503050406030204" pitchFamily="18" charset="0"/>
            </a:rPr>
            <a:t>Background Data</a:t>
          </a:r>
        </a:p>
      </dsp:txBody>
      <dsp:txXfrm>
        <a:off x="4621" y="1367487"/>
        <a:ext cx="3636816" cy="1616362"/>
      </dsp:txXfrm>
    </dsp:sp>
    <dsp:sp modelId="{B0830E66-601B-804E-A6E1-810DACB50B77}">
      <dsp:nvSpPr>
        <dsp:cNvPr id="0" name=""/>
        <dsp:cNvSpPr/>
      </dsp:nvSpPr>
      <dsp:spPr>
        <a:xfrm>
          <a:off x="3237346" y="1367487"/>
          <a:ext cx="4040906" cy="1616362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98679" rIns="49340" bIns="98679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 dirty="0">
              <a:solidFill>
                <a:schemeClr val="tx1"/>
              </a:solidFill>
              <a:latin typeface="Cambria" panose="02040503050406030204" pitchFamily="18" charset="0"/>
            </a:rPr>
            <a:t> Methods Milestones</a:t>
          </a:r>
        </a:p>
      </dsp:txBody>
      <dsp:txXfrm>
        <a:off x="4045527" y="1367487"/>
        <a:ext cx="2424544" cy="1616362"/>
      </dsp:txXfrm>
    </dsp:sp>
    <dsp:sp modelId="{B56A004B-C0E0-FF42-9574-0EC427394100}">
      <dsp:nvSpPr>
        <dsp:cNvPr id="0" name=""/>
        <dsp:cNvSpPr/>
      </dsp:nvSpPr>
      <dsp:spPr>
        <a:xfrm>
          <a:off x="6470072" y="1367487"/>
          <a:ext cx="4040906" cy="1616362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98679" rIns="49340" bIns="98679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sz="3700" kern="1200" dirty="0">
              <a:solidFill>
                <a:schemeClr val="tx1"/>
              </a:solidFill>
              <a:latin typeface="Cambria" panose="02040503050406030204" pitchFamily="18" charset="0"/>
            </a:rPr>
            <a:t> Timeline </a:t>
          </a:r>
        </a:p>
      </dsp:txBody>
      <dsp:txXfrm>
        <a:off x="7278253" y="1367487"/>
        <a:ext cx="2424544" cy="1616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DDCE5-D48E-DA43-B444-DDF71E7751E7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FFBED-32DA-134C-988D-9B5AF23161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536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Always warm in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world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Dry </a:t>
            </a:r>
            <a:r>
              <a:rPr lang="de-DE" dirty="0" err="1"/>
              <a:t>season</a:t>
            </a:r>
            <a:r>
              <a:rPr lang="de-DE" dirty="0"/>
              <a:t>: </a:t>
            </a:r>
            <a:r>
              <a:rPr lang="de-DE" dirty="0" err="1"/>
              <a:t>winter</a:t>
            </a:r>
            <a:r>
              <a:rPr lang="de-DE" dirty="0"/>
              <a:t> </a:t>
            </a:r>
            <a:r>
              <a:rPr lang="de-DE" dirty="0" err="1"/>
              <a:t>months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colder</a:t>
            </a:r>
            <a:r>
              <a:rPr lang="de-DE" dirty="0"/>
              <a:t>, </a:t>
            </a:r>
            <a:r>
              <a:rPr lang="de-DE" dirty="0" err="1"/>
              <a:t>march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hottest </a:t>
            </a:r>
            <a:r>
              <a:rPr lang="de-DE" dirty="0" err="1"/>
              <a:t>months</a:t>
            </a:r>
            <a:r>
              <a:rPr lang="de-DE" dirty="0"/>
              <a:t> 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Monsoon</a:t>
            </a:r>
            <a:r>
              <a:rPr lang="de-DE" dirty="0"/>
              <a:t>: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oct</a:t>
            </a:r>
            <a:r>
              <a:rPr lang="de-DE" dirty="0"/>
              <a:t>, heavy </a:t>
            </a:r>
            <a:r>
              <a:rPr lang="de-DE" dirty="0" err="1"/>
              <a:t>rains</a:t>
            </a:r>
            <a:r>
              <a:rPr lang="de-DE" dirty="0"/>
              <a:t>, warm but </a:t>
            </a:r>
            <a:r>
              <a:rPr lang="de-DE" dirty="0" err="1"/>
              <a:t>decreasing</a:t>
            </a:r>
            <a:r>
              <a:rPr lang="de-DE" dirty="0"/>
              <a:t> </a:t>
            </a:r>
            <a:r>
              <a:rPr lang="de-DE" dirty="0" err="1"/>
              <a:t>temperature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92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280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Masud et al. </a:t>
            </a:r>
            <a:r>
              <a:rPr lang="de-DE" dirty="0" err="1"/>
              <a:t>Investigated</a:t>
            </a:r>
            <a:r>
              <a:rPr lang="de-DE" dirty="0"/>
              <a:t> </a:t>
            </a:r>
            <a:r>
              <a:rPr lang="de-DE" dirty="0" err="1"/>
              <a:t>climate</a:t>
            </a:r>
            <a:r>
              <a:rPr lang="de-DE" dirty="0"/>
              <a:t> in </a:t>
            </a:r>
            <a:r>
              <a:rPr lang="de-DE" b="1" dirty="0"/>
              <a:t>northern</a:t>
            </a:r>
            <a:r>
              <a:rPr lang="de-DE" dirty="0"/>
              <a:t> </a:t>
            </a:r>
            <a:r>
              <a:rPr lang="de-DE" dirty="0" err="1"/>
              <a:t>thailand</a:t>
            </a:r>
            <a:r>
              <a:rPr lang="de-DE" dirty="0"/>
              <a:t> -&gt; </a:t>
            </a:r>
            <a:r>
              <a:rPr lang="de-DE" dirty="0">
                <a:latin typeface="Cambria" panose="02040503050406030204" pitchFamily="18" charset="0"/>
              </a:rPr>
              <a:t>Trends: </a:t>
            </a:r>
            <a:r>
              <a:rPr lang="de-DE" dirty="0" err="1">
                <a:latin typeface="Cambria" panose="02040503050406030204" pitchFamily="18" charset="0"/>
              </a:rPr>
              <a:t>rising</a:t>
            </a:r>
            <a:r>
              <a:rPr lang="de-DE" dirty="0">
                <a:latin typeface="Cambria" panose="02040503050406030204" pitchFamily="18" charset="0"/>
              </a:rPr>
              <a:t> min and </a:t>
            </a:r>
            <a:r>
              <a:rPr lang="de-DE" dirty="0" err="1">
                <a:latin typeface="Cambria" panose="02040503050406030204" pitchFamily="18" charset="0"/>
              </a:rPr>
              <a:t>max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temperature</a:t>
            </a:r>
            <a:r>
              <a:rPr lang="de-DE" dirty="0">
                <a:latin typeface="Cambria" panose="02040503050406030204" pitchFamily="18" charset="0"/>
              </a:rPr>
              <a:t> in northern </a:t>
            </a:r>
            <a:r>
              <a:rPr lang="de-DE" dirty="0" err="1">
                <a:latin typeface="Cambria" panose="02040503050406030204" pitchFamily="18" charset="0"/>
              </a:rPr>
              <a:t>thailand</a:t>
            </a:r>
            <a:r>
              <a:rPr lang="de-DE" dirty="0">
                <a:latin typeface="Cambria" panose="02040503050406030204" pitchFamily="18" charset="0"/>
              </a:rPr>
              <a:t>, </a:t>
            </a:r>
            <a:r>
              <a:rPr lang="de-DE" dirty="0" err="1">
                <a:latin typeface="Cambria" panose="02040503050406030204" pitchFamily="18" charset="0"/>
              </a:rPr>
              <a:t>no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significant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rise</a:t>
            </a:r>
            <a:r>
              <a:rPr lang="de-DE" dirty="0">
                <a:latin typeface="Cambria" panose="02040503050406030204" pitchFamily="18" charset="0"/>
              </a:rPr>
              <a:t> in </a:t>
            </a:r>
            <a:r>
              <a:rPr lang="de-DE" dirty="0" err="1">
                <a:latin typeface="Cambria" panose="02040503050406030204" pitchFamily="18" charset="0"/>
              </a:rPr>
              <a:t>max</a:t>
            </a:r>
            <a:r>
              <a:rPr lang="de-DE" dirty="0">
                <a:latin typeface="Cambria" panose="02040503050406030204" pitchFamily="18" charset="0"/>
              </a:rPr>
              <a:t> in spring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>
                <a:latin typeface="Cambria" panose="02040503050406030204" pitchFamily="18" charset="0"/>
              </a:rPr>
              <a:t>We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look</a:t>
            </a:r>
            <a:r>
              <a:rPr lang="de-DE" dirty="0">
                <a:latin typeface="Cambria" panose="02040503050406030204" pitchFamily="18" charset="0"/>
              </a:rPr>
              <a:t> at </a:t>
            </a:r>
            <a:r>
              <a:rPr lang="de-DE" dirty="0" err="1">
                <a:latin typeface="Cambria" panose="02040503050406030204" pitchFamily="18" charset="0"/>
              </a:rPr>
              <a:t>the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whole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country</a:t>
            </a:r>
            <a:r>
              <a:rPr lang="de-DE" dirty="0">
                <a:latin typeface="Cambria" panose="02040503050406030204" pitchFamily="18" charset="0"/>
              </a:rPr>
              <a:t>: </a:t>
            </a:r>
            <a:r>
              <a:rPr lang="de-DE" dirty="0" err="1">
                <a:latin typeface="Cambria" panose="02040503050406030204" pitchFamily="18" charset="0"/>
              </a:rPr>
              <a:t>slightr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riding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trend</a:t>
            </a:r>
            <a:r>
              <a:rPr lang="de-DE" dirty="0">
                <a:latin typeface="Cambria" panose="02040503050406030204" pitchFamily="18" charset="0"/>
              </a:rPr>
              <a:t>, check </a:t>
            </a:r>
            <a:r>
              <a:rPr lang="de-DE" dirty="0" err="1">
                <a:latin typeface="Cambria" panose="02040503050406030204" pitchFamily="18" charset="0"/>
              </a:rPr>
              <a:t>significance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for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distinct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seasons</a:t>
            </a:r>
            <a:r>
              <a:rPr lang="de-DE" dirty="0">
                <a:latin typeface="Cambria" panose="02040503050406030204" pitchFamily="18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r>
              <a:rPr lang="de-DE" dirty="0"/>
              <a:t>Minimum </a:t>
            </a:r>
            <a:r>
              <a:rPr lang="de-DE" dirty="0" err="1"/>
              <a:t>temperature</a:t>
            </a:r>
            <a:r>
              <a:rPr lang="de-DE" dirty="0"/>
              <a:t> in </a:t>
            </a:r>
            <a:r>
              <a:rPr lang="de-DE" dirty="0" err="1"/>
              <a:t>december</a:t>
            </a:r>
            <a:r>
              <a:rPr lang="de-DE" dirty="0"/>
              <a:t> 2013 -&gt; </a:t>
            </a:r>
            <a:r>
              <a:rPr lang="de-DE" dirty="0" err="1"/>
              <a:t>thailand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= 22 °C</a:t>
            </a:r>
          </a:p>
          <a:p>
            <a:r>
              <a:rPr lang="de-DE" dirty="0"/>
              <a:t>Maximum </a:t>
            </a:r>
            <a:r>
              <a:rPr lang="de-DE" dirty="0" err="1"/>
              <a:t>temperature</a:t>
            </a:r>
            <a:r>
              <a:rPr lang="de-DE" dirty="0"/>
              <a:t> in </a:t>
            </a:r>
            <a:r>
              <a:rPr lang="de-DE" dirty="0" err="1"/>
              <a:t>april</a:t>
            </a:r>
            <a:r>
              <a:rPr lang="de-DE" dirty="0"/>
              <a:t> 2016 -&gt; </a:t>
            </a:r>
            <a:r>
              <a:rPr lang="de-DE" dirty="0" err="1"/>
              <a:t>thailand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= 31 °C</a:t>
            </a:r>
          </a:p>
          <a:p>
            <a:endParaRPr lang="de-DE" dirty="0"/>
          </a:p>
          <a:p>
            <a:r>
              <a:rPr lang="de-DE" dirty="0"/>
              <a:t>Every 5-6 </a:t>
            </a:r>
            <a:r>
              <a:rPr lang="de-DE" dirty="0" err="1"/>
              <a:t>years</a:t>
            </a:r>
            <a:r>
              <a:rPr lang="de-DE" dirty="0"/>
              <a:t> an extreme </a:t>
            </a:r>
            <a:r>
              <a:rPr lang="de-DE" dirty="0" err="1"/>
              <a:t>low</a:t>
            </a:r>
            <a:r>
              <a:rPr lang="de-DE" dirty="0"/>
              <a:t>/ high </a:t>
            </a:r>
            <a:r>
              <a:rPr lang="de-DE" dirty="0" err="1"/>
              <a:t>temperature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hit</a:t>
            </a:r>
            <a:r>
              <a:rPr lang="de-DE" dirty="0"/>
              <a:t> -&gt; </a:t>
            </a:r>
            <a:r>
              <a:rPr lang="de-DE" dirty="0" err="1"/>
              <a:t>interesting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investigate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correlation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dengue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302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Dengue </a:t>
            </a:r>
            <a:r>
              <a:rPr lang="de-DE" dirty="0" err="1"/>
              <a:t>fever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dengue</a:t>
            </a:r>
            <a:r>
              <a:rPr lang="de-DE" dirty="0"/>
              <a:t> </a:t>
            </a:r>
            <a:r>
              <a:rPr lang="de-DE" dirty="0" err="1"/>
              <a:t>virus</a:t>
            </a:r>
            <a:r>
              <a:rPr lang="de-DE" dirty="0"/>
              <a:t> (</a:t>
            </a:r>
            <a:r>
              <a:rPr lang="de-DE" dirty="0" err="1"/>
              <a:t>four</a:t>
            </a:r>
            <a:r>
              <a:rPr lang="de-DE" dirty="0"/>
              <a:t> </a:t>
            </a:r>
            <a:r>
              <a:rPr lang="de-DE" dirty="0" err="1"/>
              <a:t>serotypes</a:t>
            </a:r>
            <a:r>
              <a:rPr lang="de-DE" dirty="0"/>
              <a:t>)</a:t>
            </a:r>
          </a:p>
          <a:p>
            <a:r>
              <a:rPr lang="de-DE" dirty="0"/>
              <a:t>Vector </a:t>
            </a:r>
            <a:r>
              <a:rPr lang="de-DE" dirty="0" err="1"/>
              <a:t>borne</a:t>
            </a:r>
            <a:r>
              <a:rPr lang="de-DE" dirty="0"/>
              <a:t> -&gt; </a:t>
            </a:r>
            <a:r>
              <a:rPr lang="de-DE" dirty="0" err="1"/>
              <a:t>transmitted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aedes</a:t>
            </a:r>
            <a:r>
              <a:rPr lang="de-DE" dirty="0"/>
              <a:t> </a:t>
            </a:r>
            <a:r>
              <a:rPr lang="de-DE" dirty="0" err="1"/>
              <a:t>mosquitoes</a:t>
            </a:r>
            <a:r>
              <a:rPr lang="de-DE" dirty="0"/>
              <a:t>,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not </a:t>
            </a:r>
            <a:r>
              <a:rPr lang="de-DE" dirty="0" err="1"/>
              <a:t>distinguished</a:t>
            </a:r>
            <a:r>
              <a:rPr lang="de-DE" dirty="0"/>
              <a:t>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study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Dengue </a:t>
            </a:r>
            <a:r>
              <a:rPr lang="de-DE" dirty="0" err="1"/>
              <a:t>hemmorhagic</a:t>
            </a:r>
            <a:r>
              <a:rPr lang="de-DE" dirty="0"/>
              <a:t> </a:t>
            </a:r>
            <a:r>
              <a:rPr lang="de-DE" dirty="0" err="1"/>
              <a:t>fever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characterized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fever</a:t>
            </a:r>
            <a:r>
              <a:rPr lang="de-DE" dirty="0"/>
              <a:t>, </a:t>
            </a:r>
            <a:r>
              <a:rPr lang="de-DE" dirty="0" err="1"/>
              <a:t>headache</a:t>
            </a:r>
            <a:r>
              <a:rPr lang="de-DE" dirty="0"/>
              <a:t>, </a:t>
            </a:r>
            <a:r>
              <a:rPr lang="de-DE" dirty="0" err="1"/>
              <a:t>bleeding</a:t>
            </a:r>
            <a:r>
              <a:rPr lang="de-DE" dirty="0"/>
              <a:t>/ </a:t>
            </a:r>
            <a:r>
              <a:rPr lang="de-DE" dirty="0" err="1"/>
              <a:t>bruising</a:t>
            </a:r>
            <a:r>
              <a:rPr lang="de-DE" dirty="0"/>
              <a:t>, </a:t>
            </a:r>
            <a:r>
              <a:rPr lang="de-DE" dirty="0" err="1"/>
              <a:t>joint</a:t>
            </a:r>
            <a:r>
              <a:rPr lang="de-DE" dirty="0"/>
              <a:t>/ </a:t>
            </a:r>
            <a:r>
              <a:rPr lang="de-DE" dirty="0" err="1"/>
              <a:t>muscle</a:t>
            </a:r>
            <a:r>
              <a:rPr lang="de-DE" dirty="0"/>
              <a:t> </a:t>
            </a:r>
            <a:r>
              <a:rPr lang="de-DE" dirty="0" err="1"/>
              <a:t>pain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WHO: 100 – 400 </a:t>
            </a:r>
            <a:r>
              <a:rPr lang="de-DE" dirty="0" err="1"/>
              <a:t>milllion</a:t>
            </a:r>
            <a:r>
              <a:rPr lang="de-DE" dirty="0"/>
              <a:t> </a:t>
            </a:r>
            <a:r>
              <a:rPr lang="de-DE" dirty="0" err="1"/>
              <a:t>infections</a:t>
            </a:r>
            <a:r>
              <a:rPr lang="de-DE" dirty="0"/>
              <a:t> </a:t>
            </a:r>
            <a:r>
              <a:rPr lang="de-DE" dirty="0" err="1"/>
              <a:t>worldwide</a:t>
            </a:r>
            <a:r>
              <a:rPr lang="de-DE" dirty="0"/>
              <a:t> / </a:t>
            </a:r>
            <a:r>
              <a:rPr lang="de-DE" dirty="0" err="1"/>
              <a:t>year</a:t>
            </a:r>
            <a:r>
              <a:rPr lang="de-DE" dirty="0"/>
              <a:t> (</a:t>
            </a:r>
            <a:r>
              <a:rPr lang="de-DE" dirty="0" err="1"/>
              <a:t>asia</a:t>
            </a:r>
            <a:r>
              <a:rPr lang="de-DE" dirty="0"/>
              <a:t>, </a:t>
            </a:r>
            <a:r>
              <a:rPr lang="de-DE" dirty="0" err="1"/>
              <a:t>africa</a:t>
            </a:r>
            <a:r>
              <a:rPr lang="de-DE" dirty="0"/>
              <a:t>, </a:t>
            </a:r>
            <a:r>
              <a:rPr lang="de-DE" dirty="0" err="1"/>
              <a:t>america</a:t>
            </a:r>
            <a:r>
              <a:rPr lang="de-DE" dirty="0"/>
              <a:t>) </a:t>
            </a:r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treatment</a:t>
            </a:r>
            <a:r>
              <a:rPr lang="de-DE" dirty="0"/>
              <a:t> -&gt; </a:t>
            </a:r>
            <a:r>
              <a:rPr lang="de-DE" dirty="0" err="1"/>
              <a:t>major</a:t>
            </a:r>
            <a:r>
              <a:rPr lang="de-DE" dirty="0"/>
              <a:t>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issue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982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6056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128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ERA5 Data: </a:t>
            </a:r>
          </a:p>
          <a:p>
            <a:r>
              <a:rPr lang="de-DE" dirty="0" err="1"/>
              <a:t>measurements</a:t>
            </a:r>
            <a:r>
              <a:rPr lang="de-DE" dirty="0"/>
              <a:t>, </a:t>
            </a:r>
            <a:r>
              <a:rPr lang="de-DE" dirty="0" err="1"/>
              <a:t>reanalysis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climate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since</a:t>
            </a:r>
            <a:r>
              <a:rPr lang="de-DE" dirty="0"/>
              <a:t> 1959 (</a:t>
            </a:r>
            <a:r>
              <a:rPr lang="de-DE" dirty="0" err="1"/>
              <a:t>hourly</a:t>
            </a:r>
            <a:r>
              <a:rPr lang="de-DE" dirty="0"/>
              <a:t>, 0,25°x 0,25°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resolution</a:t>
            </a:r>
            <a:r>
              <a:rPr lang="de-DE" dirty="0"/>
              <a:t>, 137 </a:t>
            </a:r>
            <a:r>
              <a:rPr lang="de-DE" dirty="0" err="1"/>
              <a:t>altitude</a:t>
            </a:r>
            <a:r>
              <a:rPr lang="de-DE" dirty="0"/>
              <a:t> </a:t>
            </a:r>
            <a:r>
              <a:rPr lang="de-DE" dirty="0" err="1"/>
              <a:t>levels</a:t>
            </a:r>
            <a:r>
              <a:rPr lang="de-DE" dirty="0"/>
              <a:t> (max. 80 km)</a:t>
            </a:r>
          </a:p>
          <a:p>
            <a:r>
              <a:rPr lang="de-DE" dirty="0" err="1"/>
              <a:t>Extraction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monthly</a:t>
            </a:r>
            <a:r>
              <a:rPr lang="de-DE" dirty="0"/>
              <a:t> 2m </a:t>
            </a:r>
            <a:r>
              <a:rPr lang="de-DE" dirty="0" err="1"/>
              <a:t>temperature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2006 – 2022</a:t>
            </a:r>
          </a:p>
          <a:p>
            <a:endParaRPr lang="de-DE" dirty="0"/>
          </a:p>
          <a:p>
            <a:r>
              <a:rPr lang="de-DE" dirty="0"/>
              <a:t>Dengue </a:t>
            </a:r>
            <a:r>
              <a:rPr lang="de-DE" dirty="0" err="1"/>
              <a:t>data</a:t>
            </a:r>
            <a:r>
              <a:rPr lang="de-DE" dirty="0"/>
              <a:t>:</a:t>
            </a:r>
          </a:p>
          <a:p>
            <a:r>
              <a:rPr lang="de-DE" dirty="0"/>
              <a:t>Dengue </a:t>
            </a:r>
            <a:r>
              <a:rPr lang="de-DE" dirty="0" err="1"/>
              <a:t>hemmorhagic</a:t>
            </a:r>
            <a:r>
              <a:rPr lang="de-DE" dirty="0"/>
              <a:t> </a:t>
            </a:r>
            <a:r>
              <a:rPr lang="de-DE" dirty="0" err="1"/>
              <a:t>fever</a:t>
            </a:r>
            <a:r>
              <a:rPr lang="de-DE" dirty="0"/>
              <a:t> </a:t>
            </a:r>
          </a:p>
          <a:p>
            <a:r>
              <a:rPr lang="de-DE" dirty="0"/>
              <a:t>Monthly </a:t>
            </a:r>
            <a:r>
              <a:rPr lang="de-DE" dirty="0" err="1"/>
              <a:t>infections</a:t>
            </a:r>
            <a:r>
              <a:rPr lang="de-DE" dirty="0"/>
              <a:t> in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thailand</a:t>
            </a:r>
            <a:r>
              <a:rPr lang="de-DE" dirty="0"/>
              <a:t> </a:t>
            </a:r>
            <a:r>
              <a:rPr lang="de-DE" dirty="0" err="1"/>
              <a:t>province</a:t>
            </a:r>
            <a:r>
              <a:rPr lang="de-DE" dirty="0"/>
              <a:t> (77)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853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480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403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583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07E9B3-8D7A-BC71-F322-64E8471D5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68E73B-A2D0-294B-1EEB-829302E24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545160-51ED-3015-D5EB-D89839AC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301125-7792-B616-48AB-17D41A04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95B80E-A97C-47BF-83D8-C73A5956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28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3C70D2-80D7-24EC-2E4E-30AE5ACA3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89BF8B-E59C-F4DB-66AD-ECC9A7A8A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D23938-A85B-18AD-0103-294E6F7A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467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54D34-992B-46B6-0ECF-4E87766D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E32B21-1E4E-B765-1DEB-45A0483D0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05CB68-3CE3-5424-22CD-763604662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1E9F53-1B2D-1EE8-1EBD-FAC26197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4F7377-8092-F925-5861-6942800A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CB426B-75B9-60D9-8B78-7FDB2E6F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408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FFE69-A1D0-6B41-FAB9-23564A60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6554CDC-DB55-9220-8F53-E1AE7928F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1EDFD0-53D1-5AE2-8665-7CFD708A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5906FB-D3E7-15FE-E01B-3E2C36C6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985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85D6DB-3694-6F32-89F2-A2008FDF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3B60CA8-DC8B-A7FA-BD5D-0E3A2AAFF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E3B6E7-35CA-ED9E-0DD6-4CC12BCBB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5944CF-2D45-DA7F-5185-9C08CCB3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69C07B-89A0-5A5A-4C1E-744F07CA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901B34-83EC-612A-1635-0F2636E1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236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A4750-E319-6B92-61CC-043C7BF0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7B306A-F384-3524-342F-16E4A349B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3256F9-4EEC-0221-6E57-EF6E14C2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135F8E-140C-DB11-D5B5-1F9B72A5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CFE336-3710-1B9D-98AA-68B9F48F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68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92D2908-A4DD-9CB5-2CF7-4CE6CB2B1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3A22B6-F7A6-2B8A-945C-043E27310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2E3E6C-D9EE-D89F-1B27-7865F151C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692D83-AF5C-0BBC-4BE6-33917108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5F080F-01BA-F769-1C5D-609E14C2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59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7D4A3-1460-3908-415C-EB093579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174"/>
            <a:ext cx="10515600" cy="132556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9FB4A3D-7EAB-B0EB-8956-5D2036AA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F6577F-27CE-91D4-EAE0-569A5A176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32AF0D-EE62-4FEA-5B46-CD604E1A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‹#›</a:t>
            </a:fld>
            <a:endParaRPr lang="de-DE"/>
          </a:p>
        </p:txBody>
      </p:sp>
      <p:graphicFrame>
        <p:nvGraphicFramePr>
          <p:cNvPr id="6" name="Inhaltsplatzhalter 6">
            <a:extLst>
              <a:ext uri="{FF2B5EF4-FFF2-40B4-BE49-F238E27FC236}">
                <a16:creationId xmlns:a16="http://schemas.microsoft.com/office/drawing/2014/main" id="{9E3337DF-516D-6CE6-7534-348E22023BE7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302804132"/>
              </p:ext>
            </p:extLst>
          </p:nvPr>
        </p:nvGraphicFramePr>
        <p:xfrm>
          <a:off x="914400" y="136525"/>
          <a:ext cx="10363200" cy="497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944BB47-6677-4C0A-3861-801654F8A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7576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BDEED3-8CD8-5B91-D67A-42AA9D89F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0550"/>
            <a:ext cx="10515600" cy="132556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7820136-C2DB-536E-C7FC-D29F5281E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DC2953-A841-0CA8-FADB-10E18F0A9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A99753-CDA4-2EFC-3C37-D666A637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‹#›</a:t>
            </a:fld>
            <a:endParaRPr lang="de-DE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4C0D8F5-8DA2-7FA2-F044-10D4E8CF0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graphicFrame>
        <p:nvGraphicFramePr>
          <p:cNvPr id="8" name="Inhaltsplatzhalter 6">
            <a:extLst>
              <a:ext uri="{FF2B5EF4-FFF2-40B4-BE49-F238E27FC236}">
                <a16:creationId xmlns:a16="http://schemas.microsoft.com/office/drawing/2014/main" id="{21BEBC3B-D4D9-261D-758F-4285E36EE46F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003418922"/>
              </p:ext>
            </p:extLst>
          </p:nvPr>
        </p:nvGraphicFramePr>
        <p:xfrm>
          <a:off x="914400" y="183876"/>
          <a:ext cx="10363200" cy="497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5576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1EE4B-0F36-0441-ECA0-F60BBB11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0550"/>
            <a:ext cx="10515600" cy="132556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B4D63C-2F45-23DF-A8C9-F4C9E36BA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6ED817-55A4-9E80-EAC2-F97B16863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5BD91D-5D49-84CB-759F-90078B406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5C4B59-E437-E60D-504F-9A9499B1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‹#›</a:t>
            </a:fld>
            <a:endParaRPr lang="de-DE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EC413063-6C97-5F94-2966-644422F98BA4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178192783"/>
              </p:ext>
            </p:extLst>
          </p:nvPr>
        </p:nvGraphicFramePr>
        <p:xfrm>
          <a:off x="914400" y="183876"/>
          <a:ext cx="10363200" cy="497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673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2B3A20-3E81-1734-A4D6-0196ABE1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F20C6F-DE6C-AC78-0D84-44996E175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561E24-EF53-1BB2-C4C4-DCD631174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6CE1C6-B041-3F05-67AD-479C13A52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‹#›</a:t>
            </a:fld>
            <a:endParaRPr lang="de-DE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15637F4-AF2A-E031-676A-E16164A5C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77373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D4357-F5B8-13E4-9BBF-2CFC5B32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99BDEC-1658-A2B4-8459-06F2DFA75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450905-0164-CFAE-854D-A313BEDA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405853-CAD1-F985-98B1-D81BFC69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06182E-AD50-176F-DAB1-0D59897E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16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3DDFB-25E1-528E-9B86-CB27728FD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1A42CD-3939-0C79-E598-7448E2029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B05862-47B7-E756-C753-94F849332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BC3A50-71F6-816F-268C-5459BF96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19082D-E79A-3109-9B34-AFE5E9D4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404AFC-3EB2-79EE-E628-600B1DB8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52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A2D25-C1F1-145B-E5DD-AAAE2167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476EFD-9701-3989-C497-72D6A0A5A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D39CF7-142B-BA90-881C-791896F0F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1D4CDF-BA3F-0D88-80FB-92E6C26BC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18FF91-3CBB-B6B6-38CD-9D718FE12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EC0ADA0-A594-F0FC-08DB-69EF37CB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8446D23-38BA-171A-7EE5-0FC383753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2DE1DBC-8DEF-813F-C653-2BC2A300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40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814B3-E3AE-2788-DBF3-DEF93644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943610-21F5-29F3-E953-17536885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272049-515A-A46B-81F5-74544F40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B65753-6C66-6047-9EF1-2C5A3DBE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75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5AC1F22-1B55-356E-0E95-06C35EE2D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82C428-2BDD-A107-43D7-FEE64B62A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2ABA26-4F2C-7312-5D75-166A824AE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D0D1F-6BF6-194C-A78C-DBDDA79CC997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75B6FB-32FB-3E95-FF28-4162289D0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1D2C3D-603D-B830-767F-9C6DE54EB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0DA5F-E1FF-4941-A79A-3D656E4ECE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92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50" r:id="rId4"/>
    <p:sldLayoutId id="2147483663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60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f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A5D323D-D049-1A51-8F53-A57C44B2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200400"/>
          </a:xfrm>
          <a:effectLst>
            <a:glow rad="127000">
              <a:schemeClr val="accent1"/>
            </a:glow>
            <a:outerShdw dir="5400000" sx="200000" sy="200000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  <a:t>Temperature sensitivity of</a:t>
            </a:r>
            <a:b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  <a:t>Dengue in </a:t>
            </a:r>
            <a:b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  <a:t>Thailand </a:t>
            </a:r>
            <a:endParaRPr lang="de-DE" sz="4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93BA4C67-EC62-2BE2-4602-15239308A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62400"/>
            <a:ext cx="3932237" cy="474133"/>
          </a:xfrm>
        </p:spPr>
        <p:txBody>
          <a:bodyPr>
            <a:normAutofit lnSpcReduction="10000"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  <a:latin typeface="Cambria" panose="02040503050406030204" pitchFamily="18" charset="0"/>
              </a:rPr>
              <a:t>Project </a:t>
            </a:r>
            <a:r>
              <a:rPr lang="de-DE" sz="2800" dirty="0" err="1">
                <a:solidFill>
                  <a:schemeClr val="bg1"/>
                </a:solidFill>
                <a:latin typeface="Cambria" panose="02040503050406030204" pitchFamily="18" charset="0"/>
              </a:rPr>
              <a:t>Proposal</a:t>
            </a:r>
            <a:endParaRPr lang="de-DE" sz="28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76CC2D0-645A-B12C-838F-616AA6EDE3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90" b="285"/>
          <a:stretch/>
        </p:blipFill>
        <p:spPr bwMode="auto">
          <a:xfrm>
            <a:off x="5183188" y="1016000"/>
            <a:ext cx="6162694" cy="400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075933CF-2FE5-BA61-D9E1-78404267A904}"/>
              </a:ext>
            </a:extLst>
          </p:cNvPr>
          <p:cNvSpPr txBox="1">
            <a:spLocks/>
          </p:cNvSpPr>
          <p:nvPr/>
        </p:nvSpPr>
        <p:spPr>
          <a:xfrm>
            <a:off x="836612" y="5029009"/>
            <a:ext cx="3932237" cy="47413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800" dirty="0">
                <a:solidFill>
                  <a:schemeClr val="bg1"/>
                </a:solidFill>
                <a:latin typeface="Cambria" panose="02040503050406030204" pitchFamily="18" charset="0"/>
              </a:rPr>
              <a:t>Thaddeus Kühn, Dana Levi, Fiona Tanner, Frederik Racky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5E062E-4361-BCAF-19CE-A629F091B62C}"/>
              </a:ext>
            </a:extLst>
          </p:cNvPr>
          <p:cNvSpPr txBox="1"/>
          <p:nvPr/>
        </p:nvSpPr>
        <p:spPr>
          <a:xfrm>
            <a:off x="5183188" y="5079617"/>
            <a:ext cx="5586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Cambria" panose="02040503050406030204" pitchFamily="18" charset="0"/>
              </a:rPr>
              <a:t>https://</a:t>
            </a:r>
            <a:r>
              <a:rPr lang="de-DE" sz="1200" dirty="0" err="1">
                <a:solidFill>
                  <a:schemeClr val="bg1"/>
                </a:solidFill>
                <a:latin typeface="Cambria" panose="02040503050406030204" pitchFamily="18" charset="0"/>
              </a:rPr>
              <a:t>www.wissenschaft.de</a:t>
            </a:r>
            <a:r>
              <a:rPr lang="de-DE" sz="1200" dirty="0">
                <a:solidFill>
                  <a:schemeClr val="bg1"/>
                </a:solidFill>
                <a:latin typeface="Cambria" panose="02040503050406030204" pitchFamily="18" charset="0"/>
              </a:rPr>
              <a:t>/</a:t>
            </a:r>
            <a:r>
              <a:rPr lang="de-DE" sz="1200" dirty="0" err="1">
                <a:solidFill>
                  <a:schemeClr val="bg1"/>
                </a:solidFill>
                <a:latin typeface="Cambria" panose="02040503050406030204" pitchFamily="18" charset="0"/>
              </a:rPr>
              <a:t>wp</a:t>
            </a:r>
            <a:r>
              <a:rPr lang="de-DE" sz="1200" dirty="0">
                <a:solidFill>
                  <a:schemeClr val="bg1"/>
                </a:solidFill>
                <a:latin typeface="Cambria" panose="02040503050406030204" pitchFamily="18" charset="0"/>
              </a:rPr>
              <a:t>-content/</a:t>
            </a:r>
            <a:r>
              <a:rPr lang="de-DE" sz="1200" dirty="0" err="1">
                <a:solidFill>
                  <a:schemeClr val="bg1"/>
                </a:solidFill>
                <a:latin typeface="Cambria" panose="02040503050406030204" pitchFamily="18" charset="0"/>
              </a:rPr>
              <a:t>uploads</a:t>
            </a:r>
            <a:r>
              <a:rPr lang="de-DE" sz="1200" dirty="0">
                <a:solidFill>
                  <a:schemeClr val="bg1"/>
                </a:solidFill>
                <a:latin typeface="Cambria" panose="02040503050406030204" pitchFamily="18" charset="0"/>
              </a:rPr>
              <a:t>/2/0/20-01-17-dengue.jpg</a:t>
            </a:r>
          </a:p>
        </p:txBody>
      </p:sp>
    </p:spTree>
    <p:extLst>
      <p:ext uri="{BB962C8B-B14F-4D97-AF65-F5344CB8AC3E}">
        <p14:creationId xmlns:p14="http://schemas.microsoft.com/office/powerpoint/2010/main" val="111229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A253-2A78-167C-98FB-71E3C121E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DBA4BF-10E1-13E9-E9BB-A9F7B814D7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72603" y="1690688"/>
          <a:ext cx="4068146" cy="43095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2580">
                  <a:extLst>
                    <a:ext uri="{9D8B030D-6E8A-4147-A177-3AD203B41FA5}">
                      <a16:colId xmlns:a16="http://schemas.microsoft.com/office/drawing/2014/main" val="1397560780"/>
                    </a:ext>
                  </a:extLst>
                </a:gridCol>
                <a:gridCol w="1192580">
                  <a:extLst>
                    <a:ext uri="{9D8B030D-6E8A-4147-A177-3AD203B41FA5}">
                      <a16:colId xmlns:a16="http://schemas.microsoft.com/office/drawing/2014/main" val="458485020"/>
                    </a:ext>
                  </a:extLst>
                </a:gridCol>
                <a:gridCol w="590718">
                  <a:extLst>
                    <a:ext uri="{9D8B030D-6E8A-4147-A177-3AD203B41FA5}">
                      <a16:colId xmlns:a16="http://schemas.microsoft.com/office/drawing/2014/main" val="316819912"/>
                    </a:ext>
                  </a:extLst>
                </a:gridCol>
                <a:gridCol w="546134">
                  <a:extLst>
                    <a:ext uri="{9D8B030D-6E8A-4147-A177-3AD203B41FA5}">
                      <a16:colId xmlns:a16="http://schemas.microsoft.com/office/drawing/2014/main" val="2494901324"/>
                    </a:ext>
                  </a:extLst>
                </a:gridCol>
                <a:gridCol w="546134">
                  <a:extLst>
                    <a:ext uri="{9D8B030D-6E8A-4147-A177-3AD203B41FA5}">
                      <a16:colId xmlns:a16="http://schemas.microsoft.com/office/drawing/2014/main" val="4092678630"/>
                    </a:ext>
                  </a:extLst>
                </a:gridCol>
              </a:tblGrid>
              <a:tr h="256946"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u="none" strike="noStrike">
                          <a:effectLst/>
                        </a:rPr>
                        <a:t> 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u="none" strike="noStrike">
                          <a:effectLst/>
                        </a:rPr>
                        <a:t> 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/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GB" sz="600" u="none" strike="noStrike">
                          <a:effectLst/>
                        </a:rPr>
                        <a:t>2012</a:t>
                      </a:r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78780"/>
                  </a:ext>
                </a:extLst>
              </a:tr>
              <a:tr h="253285">
                <a:tc>
                  <a:txBody>
                    <a:bodyPr/>
                    <a:lstStyle/>
                    <a:p>
                      <a:pPr algn="ctr" fontAlgn="t"/>
                      <a:r>
                        <a:rPr lang="en-GB" sz="600" u="none" strike="noStrike">
                          <a:effectLst/>
                        </a:rPr>
                        <a:t>Region</a:t>
                      </a:r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600" u="none" strike="noStrike">
                          <a:effectLst/>
                        </a:rPr>
                        <a:t>Province</a:t>
                      </a:r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Total</a:t>
                      </a:r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Male</a:t>
                      </a:r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Female</a:t>
                      </a:r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836122393"/>
                  </a:ext>
                </a:extLst>
              </a:tr>
              <a:tr h="253285">
                <a:tc>
                  <a:txBody>
                    <a:bodyPr/>
                    <a:lstStyle/>
                    <a:p>
                      <a:pPr algn="l" fontAlgn="t"/>
                      <a:r>
                        <a:rPr lang="en-GB" sz="600" u="none" strike="noStrike">
                          <a:effectLst/>
                        </a:rPr>
                        <a:t>Whole Kingdom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Whole Kingdom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64.266.365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31.614.938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32.651.427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360245367"/>
                  </a:ext>
                </a:extLst>
              </a:tr>
              <a:tr h="253285">
                <a:tc>
                  <a:txBody>
                    <a:bodyPr/>
                    <a:lstStyle/>
                    <a:p>
                      <a:pPr algn="l" fontAlgn="t"/>
                      <a:r>
                        <a:rPr lang="en-GB" sz="600" u="none" strike="noStrike">
                          <a:effectLst/>
                        </a:rPr>
                        <a:t>Bangkok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Bangkok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5.674.202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2.691.854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 dirty="0">
                          <a:effectLst/>
                        </a:rPr>
                        <a:t>2.982.348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790942008"/>
                  </a:ext>
                </a:extLst>
              </a:tr>
              <a:tr h="253285">
                <a:tc rowSpan="13">
                  <a:txBody>
                    <a:bodyPr/>
                    <a:lstStyle/>
                    <a:p>
                      <a:pPr algn="l" fontAlgn="t"/>
                      <a:r>
                        <a:rPr lang="en-GB" sz="600" u="none" strike="noStrike" dirty="0">
                          <a:effectLst/>
                        </a:rPr>
                        <a:t>Central Region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Central Region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16.141.516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7.868.275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8.273.241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713432155"/>
                  </a:ext>
                </a:extLst>
              </a:tr>
              <a:tr h="2532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Samut Prakan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1.213.262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584.451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628.811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3140184081"/>
                  </a:ext>
                </a:extLst>
              </a:tr>
              <a:tr h="2532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Nonthaburi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1.132.150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531.490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600.660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1585775534"/>
                  </a:ext>
                </a:extLst>
              </a:tr>
              <a:tr h="2532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Pathum Thani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1.022.367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485.795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536.572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1680616967"/>
                  </a:ext>
                </a:extLst>
              </a:tr>
              <a:tr h="2532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 dirty="0" err="1">
                          <a:effectLst/>
                        </a:rPr>
                        <a:t>Phra</a:t>
                      </a:r>
                      <a:r>
                        <a:rPr lang="en-GB" sz="600" u="none" strike="noStrike" dirty="0">
                          <a:effectLst/>
                        </a:rPr>
                        <a:t> Nakhon Si Ayutthaya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790.581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381.626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408.955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3047531670"/>
                  </a:ext>
                </a:extLst>
              </a:tr>
              <a:tr h="2532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Ang Thong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283.972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136.278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147.694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1793322892"/>
                  </a:ext>
                </a:extLst>
              </a:tr>
              <a:tr h="2532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Lop Buri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757.093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380.213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376.880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1307828188"/>
                  </a:ext>
                </a:extLst>
              </a:tr>
              <a:tr h="2532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Sing Buri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213.402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101.838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111.564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974688544"/>
                  </a:ext>
                </a:extLst>
              </a:tr>
              <a:tr h="2532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 dirty="0">
                          <a:effectLst/>
                        </a:rPr>
                        <a:t>Chai Nat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333.214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160.827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172.387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922537515"/>
                  </a:ext>
                </a:extLst>
              </a:tr>
              <a:tr h="2532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Saraburi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623.071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308.417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314.654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2809824151"/>
                  </a:ext>
                </a:extLst>
              </a:tr>
              <a:tr h="2532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Chon Buri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1.351.329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662.640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688.689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317226900"/>
                  </a:ext>
                </a:extLst>
              </a:tr>
              <a:tr h="2532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Rayong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643.506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317.131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326.375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2678218186"/>
                  </a:ext>
                </a:extLst>
              </a:tr>
              <a:tr h="2532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Chanthaburi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519.333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255.603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 dirty="0">
                          <a:effectLst/>
                        </a:rPr>
                        <a:t>263.730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175819235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1E73FB-FF2D-5728-07B5-2A77C8215028}"/>
              </a:ext>
            </a:extLst>
          </p:cNvPr>
          <p:cNvSpPr txBox="1"/>
          <p:nvPr/>
        </p:nvSpPr>
        <p:spPr>
          <a:xfrm>
            <a:off x="5256246" y="612354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http://statbbi.nso.go.th/staticreport/page/sector/en/01.aspx</a:t>
            </a:r>
          </a:p>
        </p:txBody>
      </p:sp>
    </p:spTree>
    <p:extLst>
      <p:ext uri="{BB962C8B-B14F-4D97-AF65-F5344CB8AC3E}">
        <p14:creationId xmlns:p14="http://schemas.microsoft.com/office/powerpoint/2010/main" val="4110019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C34BB-26D6-9415-6B20-5E92BC634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764F0-0508-3D26-CB24-4A5D40202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Do the dengue cases correlate with temperature?</a:t>
            </a:r>
          </a:p>
          <a:p>
            <a:pPr marL="0" indent="0">
              <a:buNone/>
            </a:pPr>
            <a:r>
              <a:rPr lang="en-US" dirty="0"/>
              <a:t>Is this a linear correlation?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Are dengue cases per inhabitant higher in regions with higher population density?</a:t>
            </a:r>
          </a:p>
          <a:p>
            <a:pPr marL="0" indent="0">
              <a:buNone/>
            </a:pPr>
            <a:r>
              <a:rPr lang="en-US" dirty="0"/>
              <a:t>Are there extreme climate events which influence dengue cases?</a:t>
            </a:r>
          </a:p>
          <a:p>
            <a:pPr marL="0" indent="0">
              <a:buNone/>
            </a:pPr>
            <a:r>
              <a:rPr lang="en-US" dirty="0"/>
              <a:t>Are hotter month connected with more dengue cases?</a:t>
            </a:r>
          </a:p>
          <a:p>
            <a:pPr marL="0" indent="0">
              <a:buNone/>
            </a:pPr>
            <a:r>
              <a:rPr lang="en-US" dirty="0"/>
              <a:t>Do hotter regions implicate more dengue cases?</a:t>
            </a:r>
          </a:p>
          <a:p>
            <a:pPr marL="0" indent="0">
              <a:buNone/>
            </a:pPr>
            <a:r>
              <a:rPr lang="en-US" dirty="0"/>
              <a:t>Are years with higher temperature in accordance with years of high infection rates?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424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696BA8A-370E-F394-AAE2-FBBA1BF69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</a:rPr>
              <a:t>Further </a:t>
            </a:r>
            <a:r>
              <a:rPr lang="de-DE" dirty="0" err="1">
                <a:latin typeface="Cambria" panose="02040503050406030204" pitchFamily="18" charset="0"/>
              </a:rPr>
              <a:t>investigation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ideas</a:t>
            </a:r>
            <a:r>
              <a:rPr lang="de-DE" dirty="0"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B040A2A-2AF4-2587-3E81-1F75C5816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Cambria" panose="02040503050406030204" pitchFamily="18" charset="0"/>
              </a:rPr>
              <a:t>How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does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temperature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affect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dengue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mortality</a:t>
            </a:r>
            <a:r>
              <a:rPr lang="de-DE" dirty="0">
                <a:latin typeface="Cambria" panose="02040503050406030204" pitchFamily="18" charset="0"/>
              </a:rPr>
              <a:t>?</a:t>
            </a:r>
          </a:p>
          <a:p>
            <a:r>
              <a:rPr lang="de-DE" dirty="0" err="1">
                <a:latin typeface="Cambria" panose="02040503050406030204" pitchFamily="18" charset="0"/>
              </a:rPr>
              <a:t>How</a:t>
            </a:r>
            <a:r>
              <a:rPr lang="de-DE" dirty="0">
                <a:latin typeface="Cambria" panose="02040503050406030204" pitchFamily="18" charset="0"/>
              </a:rPr>
              <a:t> do </a:t>
            </a:r>
            <a:r>
              <a:rPr lang="de-DE" dirty="0" err="1">
                <a:latin typeface="Cambria" panose="02040503050406030204" pitchFamily="18" charset="0"/>
              </a:rPr>
              <a:t>urbanized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areas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affect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infection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rates</a:t>
            </a:r>
            <a:r>
              <a:rPr lang="de-DE" dirty="0">
                <a:latin typeface="Cambria" panose="02040503050406030204" pitchFamily="18" charset="0"/>
              </a:rPr>
              <a:t>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2409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315A50-4C1E-4A7C-ABE0-CD02220C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26D302-3BF7-2FE5-8076-5403D5073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GB" dirty="0"/>
              <a:t>Data Integration</a:t>
            </a:r>
          </a:p>
          <a:p>
            <a:pPr marL="514350" indent="-514350">
              <a:buAutoNum type="arabicPeriod"/>
            </a:pPr>
            <a:r>
              <a:rPr lang="en-GB" dirty="0"/>
              <a:t>Cleaning Data</a:t>
            </a:r>
          </a:p>
          <a:p>
            <a:pPr marL="514350" indent="-514350">
              <a:buAutoNum type="arabicPeriod"/>
            </a:pPr>
            <a:r>
              <a:rPr lang="en-GB" dirty="0"/>
              <a:t>Data exploration</a:t>
            </a:r>
          </a:p>
          <a:p>
            <a:pPr marL="971550" lvl="1" indent="-514350">
              <a:buAutoNum type="arabicPeriod"/>
            </a:pPr>
            <a:r>
              <a:rPr lang="en-GB" dirty="0"/>
              <a:t>Data description</a:t>
            </a:r>
          </a:p>
          <a:p>
            <a:pPr marL="971550" lvl="1" indent="-514350">
              <a:buAutoNum type="arabicPeriod"/>
            </a:pPr>
            <a:r>
              <a:rPr lang="en-GB" dirty="0"/>
              <a:t>Data visualization</a:t>
            </a:r>
          </a:p>
          <a:p>
            <a:pPr marL="971550" lvl="1" indent="-514350">
              <a:buAutoNum type="arabicPeriod"/>
            </a:pPr>
            <a:r>
              <a:rPr lang="en-GB" dirty="0"/>
              <a:t>Dimension reduction</a:t>
            </a:r>
          </a:p>
          <a:p>
            <a:pPr marL="971550" lvl="1" indent="-514350">
              <a:buAutoNum type="arabicPeriod"/>
            </a:pPr>
            <a:r>
              <a:rPr lang="en-GB" dirty="0"/>
              <a:t>Statistical tests</a:t>
            </a:r>
          </a:p>
          <a:p>
            <a:pPr marL="514350" indent="-514350">
              <a:buAutoNum type="arabicPeriod"/>
            </a:pPr>
            <a:r>
              <a:rPr lang="en-GB" dirty="0"/>
              <a:t>Spatial analysis and mapping</a:t>
            </a:r>
          </a:p>
          <a:p>
            <a:pPr marL="514350" indent="-514350">
              <a:buAutoNum type="arabicPeriod"/>
            </a:pPr>
            <a:r>
              <a:rPr lang="en-GB" dirty="0"/>
              <a:t>Spatial-temporal analysis</a:t>
            </a:r>
          </a:p>
          <a:p>
            <a:pPr marL="514350" indent="-514350">
              <a:buAutoNum type="arabicPeriod"/>
            </a:pPr>
            <a:endParaRPr lang="en-GB" dirty="0"/>
          </a:p>
          <a:p>
            <a:pPr marL="514350" indent="-51435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2406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18BD-02DE-301E-B888-F1C1E454F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integration</a:t>
            </a:r>
          </a:p>
        </p:txBody>
      </p:sp>
      <p:pic>
        <p:nvPicPr>
          <p:cNvPr id="5" name="Picture 4" descr="A picture containing symbol, font, sign, traffic sign&#10;&#10;Description automatically generated">
            <a:extLst>
              <a:ext uri="{FF2B5EF4-FFF2-40B4-BE49-F238E27FC236}">
                <a16:creationId xmlns:a16="http://schemas.microsoft.com/office/drawing/2014/main" id="{26720E89-319E-0A57-A818-1F4FFF4F7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1861"/>
            <a:ext cx="1704975" cy="209427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6C5EC2-DE0F-D516-8A75-8E2A083D2CDA}"/>
              </a:ext>
            </a:extLst>
          </p:cNvPr>
          <p:cNvCxnSpPr>
            <a:cxnSpLocks/>
          </p:cNvCxnSpPr>
          <p:nvPr/>
        </p:nvCxnSpPr>
        <p:spPr>
          <a:xfrm>
            <a:off x="2743199" y="3429000"/>
            <a:ext cx="160972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 descr="A green square with a white x on it&#10;&#10;Description automatically generated with low confidence">
            <a:extLst>
              <a:ext uri="{FF2B5EF4-FFF2-40B4-BE49-F238E27FC236}">
                <a16:creationId xmlns:a16="http://schemas.microsoft.com/office/drawing/2014/main" id="{07145777-07F7-4FE3-6293-2B62DA8A3A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705" y="2381862"/>
            <a:ext cx="2251756" cy="209427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43D1BC-DE1D-3BB1-D286-33E7042043EF}"/>
              </a:ext>
            </a:extLst>
          </p:cNvPr>
          <p:cNvCxnSpPr>
            <a:cxnSpLocks/>
          </p:cNvCxnSpPr>
          <p:nvPr/>
        </p:nvCxnSpPr>
        <p:spPr>
          <a:xfrm>
            <a:off x="6991349" y="3438525"/>
            <a:ext cx="160972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A blue and grey logo&#10;&#10;Description automatically generated with low confidence">
            <a:extLst>
              <a:ext uri="{FF2B5EF4-FFF2-40B4-BE49-F238E27FC236}">
                <a16:creationId xmlns:a16="http://schemas.microsoft.com/office/drawing/2014/main" id="{5FCA690A-4230-1B2C-6053-1A2A0FFDF4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963" y="2719387"/>
            <a:ext cx="1852323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91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594-DA4B-0A1C-1E38-BA7EEF2CB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Cleaning Data</a:t>
            </a:r>
            <a:endParaRPr lang="en-US" dirty="0"/>
          </a:p>
        </p:txBody>
      </p:sp>
      <p:pic>
        <p:nvPicPr>
          <p:cNvPr id="5" name="Content Placeholder 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3DA5620F-D694-8E72-1EF6-6879062FD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2" y="1253331"/>
            <a:ext cx="4351338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A104FB-C0C3-AFB3-2B48-193EA6AD9718}"/>
              </a:ext>
            </a:extLst>
          </p:cNvPr>
          <p:cNvSpPr txBox="1"/>
          <p:nvPr/>
        </p:nvSpPr>
        <p:spPr>
          <a:xfrm>
            <a:off x="7002462" y="5575680"/>
            <a:ext cx="4987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https://www.flaticon.com/free-icon/data-cleaning_5140039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D3D005-D333-9578-E232-0AF0A5D68D0C}"/>
              </a:ext>
            </a:extLst>
          </p:cNvPr>
          <p:cNvSpPr txBox="1"/>
          <p:nvPr/>
        </p:nvSpPr>
        <p:spPr>
          <a:xfrm>
            <a:off x="727788" y="1690688"/>
            <a:ext cx="60976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F2328"/>
                </a:solidFill>
              </a:rPr>
              <a:t>r</a:t>
            </a:r>
            <a:r>
              <a:rPr lang="en-GB" sz="2800" b="0" i="0" dirty="0">
                <a:solidFill>
                  <a:srgbClr val="1F2328"/>
                </a:solidFill>
                <a:effectLst/>
              </a:rPr>
              <a:t>emoving/Imputing 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F2328"/>
                </a:solidFill>
              </a:rPr>
              <a:t>r</a:t>
            </a:r>
            <a:r>
              <a:rPr lang="en-GB" sz="2800" b="0" i="0" dirty="0">
                <a:solidFill>
                  <a:srgbClr val="1F2328"/>
                </a:solidFill>
                <a:effectLst/>
              </a:rPr>
              <a:t>emoving low variance columns/rows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F2328"/>
                </a:solidFill>
              </a:rPr>
              <a:t>r</a:t>
            </a:r>
            <a:r>
              <a:rPr lang="en-GB" sz="2800" b="0" i="0" dirty="0">
                <a:solidFill>
                  <a:srgbClr val="1F2328"/>
                </a:solidFill>
                <a:effectLst/>
              </a:rPr>
              <a:t>emoving batch effects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1F2328"/>
                </a:solidFill>
                <a:effectLst/>
              </a:rPr>
              <a:t>correcting format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F2328"/>
                </a:solidFill>
              </a:rPr>
              <a:t>r</a:t>
            </a:r>
            <a:r>
              <a:rPr lang="en-GB" sz="2800" b="0" i="0" dirty="0">
                <a:solidFill>
                  <a:srgbClr val="1F2328"/>
                </a:solidFill>
                <a:effectLst/>
              </a:rPr>
              <a:t>e-ordering rows/columns in meaningful and useful ways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b="0" i="0" dirty="0">
              <a:solidFill>
                <a:srgbClr val="1F2328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b="0" i="0" dirty="0">
              <a:solidFill>
                <a:srgbClr val="1F2328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b="0" i="0" dirty="0">
              <a:solidFill>
                <a:srgbClr val="1F2328"/>
              </a:solidFill>
              <a:effectLst/>
            </a:endParaRP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337419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1225D-0569-3C6C-A531-A591740F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CFF5E-75B8-42F4-8CC6-7F8AC93D1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409"/>
            <a:ext cx="8991600" cy="16267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description</a:t>
            </a:r>
          </a:p>
          <a:p>
            <a:pPr lvl="1"/>
            <a:r>
              <a:rPr lang="en-US" dirty="0"/>
              <a:t>examining the data types, dimensions and summary statistics</a:t>
            </a:r>
          </a:p>
          <a:p>
            <a:pPr lvl="1"/>
            <a:r>
              <a:rPr lang="en-US" dirty="0"/>
              <a:t>assessing distribution of variables (QQ-plot)</a:t>
            </a:r>
          </a:p>
          <a:p>
            <a:pPr lvl="1"/>
            <a:r>
              <a:rPr lang="en-US" dirty="0"/>
              <a:t>Identify associations and correlations (Pearson &amp; Spearman)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1F0AEA-D8BC-2E46-66F5-DF2D9D5C6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554" y="3051110"/>
            <a:ext cx="6667246" cy="344176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3560CF1-06CE-FB97-A9B2-860B30A05570}"/>
              </a:ext>
            </a:extLst>
          </p:cNvPr>
          <p:cNvSpPr txBox="1">
            <a:spLocks/>
          </p:cNvSpPr>
          <p:nvPr/>
        </p:nvSpPr>
        <p:spPr>
          <a:xfrm>
            <a:off x="838200" y="3051110"/>
            <a:ext cx="3848354" cy="3195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data visualization</a:t>
            </a:r>
          </a:p>
          <a:p>
            <a:pPr lvl="1"/>
            <a:r>
              <a:rPr lang="en-GB" sz="2400" dirty="0"/>
              <a:t>histogram, box plots, scatter plots</a:t>
            </a:r>
          </a:p>
          <a:p>
            <a:r>
              <a:rPr lang="en-GB" sz="2800" dirty="0"/>
              <a:t>dimension reduction</a:t>
            </a:r>
          </a:p>
          <a:p>
            <a:pPr lvl="1"/>
            <a:r>
              <a:rPr lang="en-GB" sz="2400" dirty="0"/>
              <a:t>k-means clustering</a:t>
            </a:r>
          </a:p>
          <a:p>
            <a:r>
              <a:rPr lang="en-GB" dirty="0"/>
              <a:t>statistical test</a:t>
            </a:r>
          </a:p>
          <a:p>
            <a:pPr lvl="1"/>
            <a:r>
              <a:rPr lang="en-GB" dirty="0"/>
              <a:t>t-test</a:t>
            </a:r>
          </a:p>
          <a:p>
            <a:pPr lvl="1"/>
            <a:endParaRPr lang="en-GB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5948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76DF-1ABE-4018-5F27-73784B8D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analysis and mapping</a:t>
            </a:r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56A982A-15EF-672C-5DE9-F837AA11A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7" b="-3090"/>
          <a:stretch/>
        </p:blipFill>
        <p:spPr>
          <a:xfrm>
            <a:off x="838200" y="1916113"/>
            <a:ext cx="2651760" cy="439209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C55692-6E24-B3DF-2155-3FEEC4B507E2}"/>
              </a:ext>
            </a:extLst>
          </p:cNvPr>
          <p:cNvSpPr txBox="1"/>
          <p:nvPr/>
        </p:nvSpPr>
        <p:spPr>
          <a:xfrm>
            <a:off x="838200" y="630820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https://gadm.org/maps/THA.html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C9AF57-2241-B891-69CC-F6D0A6825429}"/>
              </a:ext>
            </a:extLst>
          </p:cNvPr>
          <p:cNvSpPr txBox="1"/>
          <p:nvPr/>
        </p:nvSpPr>
        <p:spPr>
          <a:xfrm>
            <a:off x="4783882" y="1957477"/>
            <a:ext cx="63195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use of Geographic Information System (GIS) techniques to perform spatial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identify clusters, spatial trends and relations between temperature and dengue outbreaks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visualize disease and temperature patterns</a:t>
            </a:r>
          </a:p>
        </p:txBody>
      </p:sp>
    </p:spTree>
    <p:extLst>
      <p:ext uri="{BB962C8B-B14F-4D97-AF65-F5344CB8AC3E}">
        <p14:creationId xmlns:p14="http://schemas.microsoft.com/office/powerpoint/2010/main" val="1810839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8D10377-3C07-810A-4029-62F9C1369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894A3BF-4653-9518-6BF3-4D88347B3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Masud, M. B., </a:t>
            </a:r>
            <a:r>
              <a:rPr lang="de-DE" dirty="0" err="1"/>
              <a:t>Soni</a:t>
            </a:r>
            <a:r>
              <a:rPr lang="de-DE" dirty="0"/>
              <a:t>, P., Shrestha, S., &amp; </a:t>
            </a:r>
            <a:r>
              <a:rPr lang="de-DE" dirty="0" err="1"/>
              <a:t>Tripathi</a:t>
            </a:r>
            <a:r>
              <a:rPr lang="de-DE" dirty="0"/>
              <a:t>, N. K. (2016). </a:t>
            </a:r>
            <a:r>
              <a:rPr lang="de-DE" dirty="0" err="1"/>
              <a:t>Changes</a:t>
            </a:r>
            <a:r>
              <a:rPr lang="de-DE" dirty="0"/>
              <a:t> in </a:t>
            </a:r>
            <a:r>
              <a:rPr lang="de-DE" dirty="0" err="1"/>
              <a:t>climate</a:t>
            </a:r>
            <a:r>
              <a:rPr lang="de-DE" dirty="0"/>
              <a:t> extremes </a:t>
            </a:r>
            <a:r>
              <a:rPr lang="de-DE" dirty="0" err="1"/>
              <a:t>over</a:t>
            </a:r>
            <a:r>
              <a:rPr lang="de-DE" dirty="0"/>
              <a:t> North Thailand, 1960–2099. </a:t>
            </a:r>
            <a:r>
              <a:rPr lang="de-DE" i="1" dirty="0" err="1"/>
              <a:t>Downloads.Hindawi.Com</a:t>
            </a:r>
            <a:r>
              <a:rPr lang="de-DE" dirty="0"/>
              <a:t>, 1960–2099. </a:t>
            </a:r>
          </a:p>
          <a:p>
            <a:r>
              <a:rPr lang="de-DE" dirty="0"/>
              <a:t>*</a:t>
            </a:r>
            <a:r>
              <a:rPr lang="de-DE" dirty="0" err="1"/>
              <a:t>dengue</a:t>
            </a:r>
            <a:r>
              <a:rPr lang="de-DE" dirty="0"/>
              <a:t> source*</a:t>
            </a:r>
          </a:p>
        </p:txBody>
      </p:sp>
    </p:spTree>
    <p:extLst>
      <p:ext uri="{BB962C8B-B14F-4D97-AF65-F5344CB8AC3E}">
        <p14:creationId xmlns:p14="http://schemas.microsoft.com/office/powerpoint/2010/main" val="1500306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69768-F163-65EB-9C87-29362BEE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effect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Temperatures</a:t>
            </a:r>
            <a:r>
              <a:rPr lang="de-DE" dirty="0"/>
              <a:t> on </a:t>
            </a:r>
            <a:r>
              <a:rPr lang="de-DE" dirty="0" err="1"/>
              <a:t>Aedes</a:t>
            </a:r>
            <a:r>
              <a:rPr lang="de-DE" dirty="0"/>
              <a:t> </a:t>
            </a:r>
            <a:r>
              <a:rPr lang="de-DE" dirty="0" err="1"/>
              <a:t>mosquitoes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E0BF4F-0298-067A-9F94-D71CBA67B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5373" cy="2984370"/>
          </a:xfrm>
        </p:spPr>
        <p:txBody>
          <a:bodyPr>
            <a:normAutofit/>
          </a:bodyPr>
          <a:lstStyle/>
          <a:p>
            <a:r>
              <a:rPr lang="de-DE" dirty="0" err="1"/>
              <a:t>Increased</a:t>
            </a:r>
            <a:r>
              <a:rPr lang="de-DE" dirty="0"/>
              <a:t> larval </a:t>
            </a:r>
            <a:r>
              <a:rPr lang="de-DE" dirty="0" err="1"/>
              <a:t>development</a:t>
            </a:r>
            <a:r>
              <a:rPr lang="de-DE" dirty="0"/>
              <a:t> </a:t>
            </a:r>
          </a:p>
          <a:p>
            <a:r>
              <a:rPr lang="de-DE" dirty="0"/>
              <a:t>Higher rate </a:t>
            </a:r>
            <a:r>
              <a:rPr lang="de-DE" dirty="0" err="1"/>
              <a:t>of</a:t>
            </a:r>
            <a:r>
              <a:rPr lang="de-DE" dirty="0"/>
              <a:t> multiple </a:t>
            </a:r>
            <a:r>
              <a:rPr lang="de-DE" dirty="0" err="1"/>
              <a:t>feeding</a:t>
            </a:r>
            <a:r>
              <a:rPr lang="de-DE" dirty="0"/>
              <a:t> </a:t>
            </a:r>
          </a:p>
          <a:p>
            <a:r>
              <a:rPr lang="de-DE" dirty="0" err="1"/>
              <a:t>Extrinsic</a:t>
            </a:r>
            <a:r>
              <a:rPr lang="de-DE" dirty="0"/>
              <a:t> </a:t>
            </a:r>
            <a:r>
              <a:rPr lang="de-DE" dirty="0" err="1"/>
              <a:t>incubation</a:t>
            </a:r>
            <a:r>
              <a:rPr lang="de-DE" dirty="0"/>
              <a:t> </a:t>
            </a:r>
            <a:r>
              <a:rPr lang="de-DE" dirty="0" err="1"/>
              <a:t>period</a:t>
            </a:r>
            <a:r>
              <a:rPr lang="de-DE" dirty="0"/>
              <a:t> </a:t>
            </a:r>
            <a:r>
              <a:rPr lang="de-DE" dirty="0" err="1"/>
              <a:t>declines</a:t>
            </a:r>
            <a:r>
              <a:rPr lang="de-DE" dirty="0"/>
              <a:t> </a:t>
            </a:r>
          </a:p>
          <a:p>
            <a:pPr marL="457200" lvl="1" indent="0">
              <a:buNone/>
            </a:pPr>
            <a:r>
              <a:rPr lang="de-DE" dirty="0"/>
              <a:t>-&gt;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infectious</a:t>
            </a:r>
            <a:r>
              <a:rPr lang="de-DE" dirty="0"/>
              <a:t> </a:t>
            </a:r>
            <a:r>
              <a:rPr lang="de-DE" dirty="0" err="1"/>
              <a:t>mosquitoes</a:t>
            </a:r>
            <a:endParaRPr lang="de-DE" dirty="0"/>
          </a:p>
          <a:p>
            <a:r>
              <a:rPr lang="de-DE" dirty="0"/>
              <a:t>Enhanced viral </a:t>
            </a:r>
            <a:r>
              <a:rPr lang="de-DE" dirty="0" err="1"/>
              <a:t>replication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mosquitoes</a:t>
            </a:r>
            <a:r>
              <a:rPr lang="de-DE" dirty="0"/>
              <a:t> 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24216" y="6311900"/>
            <a:ext cx="724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Morin, C.W.,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Comrie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, A.C., and Ernst, K. (2013). Climate and Dengue Transmission: Evidence and Implications. Environmental Health Perspectives 121, 1264-1272. 10.1289/ehp.1306556.</a:t>
            </a:r>
            <a:endParaRPr lang="de-DE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Pfeil nach rechts 5"/>
          <p:cNvSpPr/>
          <p:nvPr/>
        </p:nvSpPr>
        <p:spPr>
          <a:xfrm>
            <a:off x="2467628" y="5195673"/>
            <a:ext cx="1027134" cy="651353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687871" y="5259740"/>
            <a:ext cx="4816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accent2">
                    <a:lumMod val="75000"/>
                  </a:schemeClr>
                </a:solidFill>
              </a:rPr>
              <a:t>higher</a:t>
            </a:r>
            <a:r>
              <a:rPr lang="de-DE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accent2">
                    <a:lumMod val="75000"/>
                  </a:schemeClr>
                </a:solidFill>
              </a:rPr>
              <a:t>transmission</a:t>
            </a:r>
            <a:r>
              <a:rPr lang="de-DE" sz="2800" dirty="0">
                <a:solidFill>
                  <a:schemeClr val="accent2">
                    <a:lumMod val="75000"/>
                  </a:schemeClr>
                </a:solidFill>
              </a:rPr>
              <a:t> potential</a:t>
            </a:r>
            <a:endParaRPr lang="de-DE" sz="28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/>
          <a:srcRect b="37713"/>
          <a:stretch/>
        </p:blipFill>
        <p:spPr>
          <a:xfrm>
            <a:off x="6720213" y="1690687"/>
            <a:ext cx="4915437" cy="311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78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6E5E993-4C5B-4528-A383-2A56744E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Cambria" panose="02040503050406030204" pitchFamily="18" charset="0"/>
              </a:rPr>
              <a:t>Overview</a:t>
            </a:r>
            <a:r>
              <a:rPr lang="de-DE" dirty="0"/>
              <a:t> 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A5122575-3839-6A14-C8FE-396601E0BF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6509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1514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69768-F163-65EB-9C87-29362BEE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Intrinsic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extrinsic</a:t>
            </a:r>
            <a:r>
              <a:rPr lang="de-DE" dirty="0"/>
              <a:t> </a:t>
            </a:r>
            <a:r>
              <a:rPr lang="de-DE" dirty="0" err="1"/>
              <a:t>incubation</a:t>
            </a:r>
            <a:r>
              <a:rPr lang="de-DE" dirty="0"/>
              <a:t> </a:t>
            </a:r>
            <a:r>
              <a:rPr lang="de-DE" dirty="0" err="1"/>
              <a:t>period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E0BF4F-0298-067A-9F94-D71CBA67B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24217" y="6311900"/>
            <a:ext cx="5243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https://www.cdc.gov/dengue/training/cme/ccm/page45915.html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745" y="1518737"/>
            <a:ext cx="6337056" cy="410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72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69768-F163-65EB-9C87-29362BEE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Replication </a:t>
            </a:r>
            <a:r>
              <a:rPr lang="de-DE" dirty="0" err="1"/>
              <a:t>cycle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aedes</a:t>
            </a:r>
            <a:r>
              <a:rPr lang="de-DE" dirty="0"/>
              <a:t> </a:t>
            </a:r>
            <a:r>
              <a:rPr lang="de-DE" dirty="0" err="1"/>
              <a:t>mosquitoes</a:t>
            </a:r>
            <a:r>
              <a:rPr lang="de-DE" dirty="0"/>
              <a:t> </a:t>
            </a: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01415" y="1922745"/>
            <a:ext cx="5194050" cy="3632997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225468" y="6306855"/>
            <a:ext cx="6563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https://www.cdc.gov/mosquitoes/about/life-cycles/aedes.html</a:t>
            </a:r>
          </a:p>
          <a:p>
            <a:endParaRPr lang="de-DE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81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D19EAC-00EA-9987-976D-52A7A7DC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6937A2-A8CA-9C35-ADD4-F43D500DD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8912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2F52A-860A-3F9C-A902-1F380A99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</a:rPr>
              <a:t>Climate</a:t>
            </a:r>
            <a:endParaRPr lang="de-DE" dirty="0"/>
          </a:p>
        </p:txBody>
      </p:sp>
      <p:pic>
        <p:nvPicPr>
          <p:cNvPr id="7" name="Inhaltsplatzhalter 6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FE4AAAD3-5B49-CFA6-1731-7B8ACE781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36979" y="2812454"/>
            <a:ext cx="6256294" cy="3865354"/>
          </a:xfr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9DB00CB-6B3C-CA8B-9198-E610592D8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936" y="1652241"/>
            <a:ext cx="9232127" cy="108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7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2F52A-860A-3F9C-A902-1F380A99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</a:rPr>
              <a:t>Climate</a:t>
            </a:r>
            <a:r>
              <a:rPr lang="de-DE" dirty="0"/>
              <a:t> </a:t>
            </a:r>
          </a:p>
        </p:txBody>
      </p:sp>
      <p:pic>
        <p:nvPicPr>
          <p:cNvPr id="34" name="Inhaltsplatzhalter 33" descr="Ein Bild, das Text, Reihe, Schrift, Diagramm enthält.&#10;&#10;Automatisch generierte Beschreibung">
            <a:extLst>
              <a:ext uri="{FF2B5EF4-FFF2-40B4-BE49-F238E27FC236}">
                <a16:creationId xmlns:a16="http://schemas.microsoft.com/office/drawing/2014/main" id="{E1B00D42-55E8-1E3C-5C46-2A3BEB81D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04164" y="1473216"/>
            <a:ext cx="8117490" cy="5015265"/>
          </a:xfrm>
        </p:spPr>
      </p:pic>
    </p:spTree>
    <p:extLst>
      <p:ext uri="{BB962C8B-B14F-4D97-AF65-F5344CB8AC3E}">
        <p14:creationId xmlns:p14="http://schemas.microsoft.com/office/powerpoint/2010/main" val="2297822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69768-F163-65EB-9C87-29362BEE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</a:rPr>
              <a:t>Dengue</a:t>
            </a:r>
            <a:r>
              <a:rPr lang="de-DE" dirty="0"/>
              <a:t> </a:t>
            </a:r>
          </a:p>
        </p:txBody>
      </p:sp>
      <p:pic>
        <p:nvPicPr>
          <p:cNvPr id="3074" name="Picture 2" descr="Dengue virus, computer model – Bild kaufen – 13405951 ❘ Science Photo  Library">
            <a:extLst>
              <a:ext uri="{FF2B5EF4-FFF2-40B4-BE49-F238E27FC236}">
                <a16:creationId xmlns:a16="http://schemas.microsoft.com/office/drawing/2014/main" id="{18BB0095-121C-7F48-0CC5-0AACC2982F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283" y="2067537"/>
            <a:ext cx="1864876" cy="151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17F4AE-1EE3-F48B-B6FB-B89A774D9C1D}"/>
              </a:ext>
            </a:extLst>
          </p:cNvPr>
          <p:cNvSpPr txBox="1"/>
          <p:nvPr/>
        </p:nvSpPr>
        <p:spPr>
          <a:xfrm>
            <a:off x="1239283" y="3578087"/>
            <a:ext cx="1864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dirty="0">
                <a:latin typeface="Cambria" panose="02040503050406030204" pitchFamily="18" charset="0"/>
              </a:rPr>
              <a:t>https://media02.stockfood.com/</a:t>
            </a:r>
            <a:r>
              <a:rPr lang="de-DE" sz="600" dirty="0" err="1">
                <a:latin typeface="Cambria" panose="02040503050406030204" pitchFamily="18" charset="0"/>
              </a:rPr>
              <a:t>largepreviews</a:t>
            </a:r>
            <a:r>
              <a:rPr lang="de-DE" sz="600" dirty="0">
                <a:latin typeface="Cambria" panose="02040503050406030204" pitchFamily="18" charset="0"/>
              </a:rPr>
              <a:t>/NDE1NTg0NDgx/13405951-Dengue-virus-computer-model.jpg</a:t>
            </a:r>
          </a:p>
        </p:txBody>
      </p:sp>
      <p:pic>
        <p:nvPicPr>
          <p:cNvPr id="3076" name="Picture 4" descr="Aedes Aegypti Mosquito Pernilongo Mit Weißen Flecken Und Weißem Hintergrund  Stockfoto und mehr Bilder von Dengue-Fieber - iStock">
            <a:extLst>
              <a:ext uri="{FF2B5EF4-FFF2-40B4-BE49-F238E27FC236}">
                <a16:creationId xmlns:a16="http://schemas.microsoft.com/office/drawing/2014/main" id="{39F636DD-D161-870C-657B-0F1E4993E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289" y="2015181"/>
            <a:ext cx="2560983" cy="161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feil nach rechts 5">
            <a:extLst>
              <a:ext uri="{FF2B5EF4-FFF2-40B4-BE49-F238E27FC236}">
                <a16:creationId xmlns:a16="http://schemas.microsoft.com/office/drawing/2014/main" id="{45A33A3C-A1CE-5680-1D63-621F52BD2853}"/>
              </a:ext>
            </a:extLst>
          </p:cNvPr>
          <p:cNvSpPr/>
          <p:nvPr/>
        </p:nvSpPr>
        <p:spPr>
          <a:xfrm>
            <a:off x="3427012" y="2822811"/>
            <a:ext cx="946205" cy="150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0E25E64-70F3-846D-6B93-C347312F386A}"/>
              </a:ext>
            </a:extLst>
          </p:cNvPr>
          <p:cNvSpPr txBox="1"/>
          <p:nvPr/>
        </p:nvSpPr>
        <p:spPr>
          <a:xfrm>
            <a:off x="4579289" y="3578087"/>
            <a:ext cx="2282025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700" dirty="0">
                <a:latin typeface="Cambria" panose="02040503050406030204" pitchFamily="18" charset="0"/>
              </a:rPr>
              <a:t>https://</a:t>
            </a:r>
            <a:r>
              <a:rPr lang="de-DE" sz="700" dirty="0" err="1">
                <a:latin typeface="Cambria" panose="02040503050406030204" pitchFamily="18" charset="0"/>
              </a:rPr>
              <a:t>media.istockphoto.com</a:t>
            </a:r>
            <a:r>
              <a:rPr lang="de-DE" sz="700" dirty="0">
                <a:latin typeface="Cambria" panose="02040503050406030204" pitchFamily="18" charset="0"/>
              </a:rPr>
              <a:t>/</a:t>
            </a:r>
            <a:r>
              <a:rPr lang="de-DE" sz="700" dirty="0" err="1">
                <a:latin typeface="Cambria" panose="02040503050406030204" pitchFamily="18" charset="0"/>
              </a:rPr>
              <a:t>id</a:t>
            </a:r>
            <a:r>
              <a:rPr lang="de-DE" sz="700" dirty="0">
                <a:latin typeface="Cambria" panose="02040503050406030204" pitchFamily="18" charset="0"/>
              </a:rPr>
              <a:t>/1263464608/de/</a:t>
            </a:r>
            <a:r>
              <a:rPr lang="de-DE" sz="700" dirty="0" err="1">
                <a:latin typeface="Cambria" panose="02040503050406030204" pitchFamily="18" charset="0"/>
              </a:rPr>
              <a:t>foto</a:t>
            </a:r>
            <a:r>
              <a:rPr lang="de-DE" sz="700" dirty="0">
                <a:latin typeface="Cambria" panose="02040503050406030204" pitchFamily="18" charset="0"/>
              </a:rPr>
              <a:t>/aedes-aegypti-mosquito-pernilongo-mit-wei%C3%9Fen-flecken-und-wei%C3%9Fem-hintergrund.jpg?s=612x612&amp;w=0&amp;k=20&amp;c=C3-vCzQG5kHMUMrfRKB1z1k5V7tmJkI6HpfEVtO6Hes=</a:t>
            </a:r>
          </a:p>
        </p:txBody>
      </p:sp>
      <p:pic>
        <p:nvPicPr>
          <p:cNvPr id="10" name="Grafik 9" descr="Gruppe von Personen mit einfarbiger Füllung">
            <a:extLst>
              <a:ext uri="{FF2B5EF4-FFF2-40B4-BE49-F238E27FC236}">
                <a16:creationId xmlns:a16="http://schemas.microsoft.com/office/drawing/2014/main" id="{FB938136-D51A-55C9-1018-E757141754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37374" y="1996490"/>
            <a:ext cx="1693628" cy="1693628"/>
          </a:xfrm>
          <a:prstGeom prst="rect">
            <a:avLst/>
          </a:prstGeom>
        </p:spPr>
      </p:pic>
      <p:sp>
        <p:nvSpPr>
          <p:cNvPr id="12" name="Pfeil nach rechts 11">
            <a:extLst>
              <a:ext uri="{FF2B5EF4-FFF2-40B4-BE49-F238E27FC236}">
                <a16:creationId xmlns:a16="http://schemas.microsoft.com/office/drawing/2014/main" id="{080C3A68-08E1-20DC-42CC-002FF2850937}"/>
              </a:ext>
            </a:extLst>
          </p:cNvPr>
          <p:cNvSpPr/>
          <p:nvPr/>
        </p:nvSpPr>
        <p:spPr>
          <a:xfrm>
            <a:off x="7745896" y="2822811"/>
            <a:ext cx="946205" cy="150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0B168F4-5605-3A3C-F3A2-63011503F585}"/>
              </a:ext>
            </a:extLst>
          </p:cNvPr>
          <p:cNvSpPr txBox="1"/>
          <p:nvPr/>
        </p:nvSpPr>
        <p:spPr>
          <a:xfrm>
            <a:off x="1160891" y="4297277"/>
            <a:ext cx="17984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>
                <a:latin typeface="Cambria" panose="02040503050406030204" pitchFamily="18" charset="0"/>
              </a:rPr>
              <a:t>Serotypes</a:t>
            </a:r>
            <a:r>
              <a:rPr lang="de-DE" sz="2800" dirty="0">
                <a:latin typeface="Cambria" panose="02040503050406030204" pitchFamily="18" charset="0"/>
              </a:rPr>
              <a:t>:</a:t>
            </a:r>
          </a:p>
          <a:p>
            <a:r>
              <a:rPr lang="de-DE" sz="2800" dirty="0">
                <a:latin typeface="Cambria" panose="02040503050406030204" pitchFamily="18" charset="0"/>
              </a:rPr>
              <a:t>DENV 1-4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F0F964D-D751-568B-5149-B30ADA088FD8}"/>
              </a:ext>
            </a:extLst>
          </p:cNvPr>
          <p:cNvSpPr txBox="1"/>
          <p:nvPr/>
        </p:nvSpPr>
        <p:spPr>
          <a:xfrm>
            <a:off x="4579289" y="4301656"/>
            <a:ext cx="27803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>
                <a:latin typeface="Cambria" panose="02040503050406030204" pitchFamily="18" charset="0"/>
              </a:rPr>
              <a:t>Aedes</a:t>
            </a:r>
            <a:r>
              <a:rPr lang="de-DE" sz="2800" dirty="0">
                <a:latin typeface="Cambria" panose="02040503050406030204" pitchFamily="18" charset="0"/>
              </a:rPr>
              <a:t> </a:t>
            </a:r>
            <a:r>
              <a:rPr lang="de-DE" sz="2800" dirty="0" err="1">
                <a:latin typeface="Cambria" panose="02040503050406030204" pitchFamily="18" charset="0"/>
              </a:rPr>
              <a:t>albopictus</a:t>
            </a:r>
            <a:endParaRPr lang="de-DE" sz="2800" dirty="0">
              <a:latin typeface="Cambria" panose="02040503050406030204" pitchFamily="18" charset="0"/>
            </a:endParaRPr>
          </a:p>
          <a:p>
            <a:r>
              <a:rPr lang="de-DE" sz="2800" dirty="0" err="1">
                <a:latin typeface="Cambria" panose="02040503050406030204" pitchFamily="18" charset="0"/>
              </a:rPr>
              <a:t>Aedes</a:t>
            </a:r>
            <a:r>
              <a:rPr lang="de-DE" sz="2800" dirty="0">
                <a:latin typeface="Cambria" panose="02040503050406030204" pitchFamily="18" charset="0"/>
              </a:rPr>
              <a:t> </a:t>
            </a:r>
            <a:r>
              <a:rPr lang="de-DE" sz="2800" dirty="0" err="1">
                <a:latin typeface="Cambria" panose="02040503050406030204" pitchFamily="18" charset="0"/>
              </a:rPr>
              <a:t>aegypti</a:t>
            </a:r>
            <a:endParaRPr lang="de-DE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80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893" y="470324"/>
            <a:ext cx="4248462" cy="244072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1869768-F163-65EB-9C87-29362BEE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Dengue Virus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E0BF4F-0298-067A-9F94-D71CBA67B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Viral </a:t>
            </a:r>
            <a:r>
              <a:rPr lang="de-DE" dirty="0" err="1"/>
              <a:t>infection</a:t>
            </a:r>
            <a:r>
              <a:rPr lang="de-DE" dirty="0"/>
              <a:t> </a:t>
            </a:r>
            <a:r>
              <a:rPr lang="de-DE" dirty="0" err="1"/>
              <a:t>caused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dengue</a:t>
            </a:r>
            <a:r>
              <a:rPr lang="de-DE" dirty="0"/>
              <a:t> </a:t>
            </a:r>
            <a:r>
              <a:rPr lang="de-DE" dirty="0" err="1"/>
              <a:t>virus</a:t>
            </a:r>
            <a:endParaRPr lang="de-DE" dirty="0"/>
          </a:p>
          <a:p>
            <a:pPr lvl="1"/>
            <a:r>
              <a:rPr lang="de-DE" dirty="0" err="1"/>
              <a:t>Transmitted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Aedes</a:t>
            </a:r>
            <a:r>
              <a:rPr lang="de-DE" dirty="0"/>
              <a:t> </a:t>
            </a:r>
            <a:r>
              <a:rPr lang="de-DE" dirty="0" err="1"/>
              <a:t>mosquitoes</a:t>
            </a:r>
            <a:r>
              <a:rPr lang="de-DE" dirty="0"/>
              <a:t>  </a:t>
            </a:r>
          </a:p>
          <a:p>
            <a:endParaRPr lang="de-DE" dirty="0"/>
          </a:p>
          <a:p>
            <a:r>
              <a:rPr lang="de-DE" dirty="0"/>
              <a:t>Worldwide </a:t>
            </a:r>
            <a:r>
              <a:rPr lang="de-DE" dirty="0" err="1"/>
              <a:t>about</a:t>
            </a:r>
            <a:r>
              <a:rPr lang="de-DE" dirty="0"/>
              <a:t> 390 </a:t>
            </a:r>
            <a:r>
              <a:rPr lang="de-DE" dirty="0" err="1"/>
              <a:t>million</a:t>
            </a:r>
            <a:r>
              <a:rPr lang="de-DE" dirty="0"/>
              <a:t> </a:t>
            </a:r>
            <a:r>
              <a:rPr lang="de-DE" dirty="0" err="1"/>
              <a:t>infections</a:t>
            </a:r>
            <a:r>
              <a:rPr lang="de-DE" dirty="0"/>
              <a:t> per </a:t>
            </a:r>
            <a:r>
              <a:rPr lang="de-DE" dirty="0" err="1"/>
              <a:t>year</a:t>
            </a:r>
            <a:endParaRPr lang="de-DE" dirty="0"/>
          </a:p>
          <a:p>
            <a:pPr lvl="1"/>
            <a:r>
              <a:rPr lang="de-DE" dirty="0"/>
              <a:t>Major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issue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WHO</a:t>
            </a:r>
          </a:p>
          <a:p>
            <a:pPr lvl="1"/>
            <a:r>
              <a:rPr lang="de-DE" dirty="0"/>
              <a:t>South-East </a:t>
            </a:r>
            <a:r>
              <a:rPr lang="de-DE" dirty="0" err="1"/>
              <a:t>Asia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seriously</a:t>
            </a:r>
            <a:r>
              <a:rPr lang="de-DE" dirty="0"/>
              <a:t> </a:t>
            </a:r>
            <a:r>
              <a:rPr lang="de-DE" dirty="0" err="1"/>
              <a:t>affected</a:t>
            </a:r>
            <a:r>
              <a:rPr lang="de-DE" dirty="0"/>
              <a:t> </a:t>
            </a:r>
            <a:r>
              <a:rPr lang="de-DE" dirty="0" err="1"/>
              <a:t>areas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treatment</a:t>
            </a:r>
            <a:r>
              <a:rPr lang="de-DE" dirty="0"/>
              <a:t> </a:t>
            </a:r>
            <a:r>
              <a:rPr lang="de-DE" dirty="0" err="1"/>
              <a:t>yet</a:t>
            </a:r>
            <a:endParaRPr lang="de-DE" dirty="0"/>
          </a:p>
          <a:p>
            <a:pPr lvl="1">
              <a:buBlip>
                <a:blip r:embed="rId4"/>
              </a:buBlip>
            </a:pPr>
            <a:r>
              <a:rPr lang="de-DE" dirty="0"/>
              <a:t>Analysis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predicition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strategies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prevent</a:t>
            </a:r>
            <a:r>
              <a:rPr lang="de-DE" dirty="0"/>
              <a:t> </a:t>
            </a:r>
            <a:r>
              <a:rPr lang="de-DE" dirty="0" err="1"/>
              <a:t>infections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24217" y="6311900"/>
            <a:ext cx="3339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https://www.euroimmunblog.de/dengue-diagnostizieren/</a:t>
            </a:r>
          </a:p>
        </p:txBody>
      </p:sp>
    </p:spTree>
    <p:extLst>
      <p:ext uri="{BB962C8B-B14F-4D97-AF65-F5344CB8AC3E}">
        <p14:creationId xmlns:p14="http://schemas.microsoft.com/office/powerpoint/2010/main" val="2658366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69768-F163-65EB-9C87-29362BEE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300" dirty="0"/>
              <a:t>The </a:t>
            </a:r>
            <a:r>
              <a:rPr lang="de-DE" sz="4300" dirty="0" err="1"/>
              <a:t>relation</a:t>
            </a:r>
            <a:r>
              <a:rPr lang="de-DE" sz="4300" dirty="0"/>
              <a:t> </a:t>
            </a:r>
            <a:r>
              <a:rPr lang="de-DE" sz="4300" dirty="0" err="1"/>
              <a:t>between</a:t>
            </a:r>
            <a:r>
              <a:rPr lang="de-DE" sz="4300" dirty="0"/>
              <a:t> </a:t>
            </a:r>
            <a:r>
              <a:rPr lang="de-DE" sz="4300" dirty="0" err="1"/>
              <a:t>temperature</a:t>
            </a:r>
            <a:r>
              <a:rPr lang="de-DE" sz="4300" dirty="0"/>
              <a:t> </a:t>
            </a:r>
            <a:r>
              <a:rPr lang="de-DE" sz="4300" dirty="0" err="1"/>
              <a:t>and</a:t>
            </a:r>
            <a:r>
              <a:rPr lang="de-DE" sz="4300" dirty="0"/>
              <a:t> </a:t>
            </a:r>
            <a:r>
              <a:rPr lang="de-DE" sz="4300" dirty="0" err="1"/>
              <a:t>dengue</a:t>
            </a:r>
            <a:r>
              <a:rPr lang="de-DE" sz="4300" dirty="0"/>
              <a:t>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E0BF4F-0298-067A-9F94-D71CBA67B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Climate</a:t>
            </a:r>
            <a:r>
              <a:rPr lang="de-DE" dirty="0"/>
              <a:t> variables </a:t>
            </a:r>
            <a:r>
              <a:rPr lang="de-DE" dirty="0" err="1"/>
              <a:t>are</a:t>
            </a:r>
            <a:r>
              <a:rPr lang="de-DE" dirty="0"/>
              <a:t> potential </a:t>
            </a:r>
            <a:r>
              <a:rPr lang="de-DE" dirty="0" err="1"/>
              <a:t>predictors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dengue</a:t>
            </a:r>
            <a:r>
              <a:rPr lang="de-DE" dirty="0"/>
              <a:t> </a:t>
            </a:r>
            <a:r>
              <a:rPr lang="de-DE" dirty="0" err="1"/>
              <a:t>transmission</a:t>
            </a:r>
            <a:endParaRPr lang="de-DE" dirty="0"/>
          </a:p>
          <a:p>
            <a:r>
              <a:rPr lang="de-DE" dirty="0" err="1"/>
              <a:t>Panichat</a:t>
            </a:r>
            <a:r>
              <a:rPr lang="de-DE" dirty="0"/>
              <a:t> et al: </a:t>
            </a:r>
          </a:p>
          <a:p>
            <a:pPr lvl="1"/>
            <a:r>
              <a:rPr lang="de-DE" dirty="0" err="1"/>
              <a:t>maximum</a:t>
            </a:r>
            <a:r>
              <a:rPr lang="de-DE" dirty="0"/>
              <a:t> </a:t>
            </a:r>
            <a:r>
              <a:rPr lang="de-DE" dirty="0" err="1"/>
              <a:t>temperature</a:t>
            </a:r>
            <a:r>
              <a:rPr lang="de-DE" dirty="0"/>
              <a:t> </a:t>
            </a:r>
            <a:r>
              <a:rPr lang="de-DE" dirty="0" err="1"/>
              <a:t>positively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incidences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Most </a:t>
            </a:r>
            <a:r>
              <a:rPr lang="de-DE" dirty="0" err="1"/>
              <a:t>dengue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occur</a:t>
            </a:r>
            <a:r>
              <a:rPr lang="de-DE" dirty="0"/>
              <a:t> at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tempuratures</a:t>
            </a:r>
            <a:r>
              <a:rPr lang="de-DE" dirty="0"/>
              <a:t> </a:t>
            </a:r>
            <a:r>
              <a:rPr lang="de-DE" dirty="0" err="1"/>
              <a:t>beween</a:t>
            </a:r>
            <a:r>
              <a:rPr lang="de-DE" dirty="0"/>
              <a:t> 27 °C </a:t>
            </a:r>
            <a:r>
              <a:rPr lang="de-DE" dirty="0" err="1"/>
              <a:t>and</a:t>
            </a:r>
            <a:r>
              <a:rPr lang="de-DE" dirty="0"/>
              <a:t> 29.5 °C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a</a:t>
            </a:r>
            <a:r>
              <a:rPr lang="de-DE" dirty="0"/>
              <a:t> </a:t>
            </a:r>
            <a:r>
              <a:rPr lang="de-DE" dirty="0" err="1"/>
              <a:t>maximum</a:t>
            </a:r>
            <a:r>
              <a:rPr lang="de-DE" dirty="0"/>
              <a:t> at 29°C 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05538"/>
            <a:ext cx="7372611" cy="2554001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8210811" y="5920875"/>
            <a:ext cx="22672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Development </a:t>
            </a:r>
            <a:r>
              <a:rPr lang="de-DE" sz="1400" b="1" dirty="0" err="1"/>
              <a:t>of</a:t>
            </a:r>
            <a:r>
              <a:rPr lang="de-DE" sz="1400" b="1" dirty="0"/>
              <a:t> Dengue </a:t>
            </a:r>
            <a:r>
              <a:rPr lang="de-DE" sz="1400" b="1" dirty="0" err="1"/>
              <a:t>cases</a:t>
            </a:r>
            <a:r>
              <a:rPr lang="de-DE" sz="1400" b="1" dirty="0"/>
              <a:t> </a:t>
            </a:r>
            <a:r>
              <a:rPr lang="de-DE" sz="1400" b="1" dirty="0" err="1"/>
              <a:t>and</a:t>
            </a:r>
            <a:r>
              <a:rPr lang="de-DE" sz="1400" b="1" dirty="0"/>
              <a:t> </a:t>
            </a:r>
            <a:r>
              <a:rPr lang="de-DE" sz="1400" b="1" dirty="0" err="1"/>
              <a:t>temperature</a:t>
            </a:r>
            <a:r>
              <a:rPr lang="de-DE" sz="1400" b="1" dirty="0"/>
              <a:t> in Thailand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7681" y="6581001"/>
            <a:ext cx="38588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https://www.ncbi.nlm.nih.gov/pmc/articles/PMC6708185/</a:t>
            </a:r>
          </a:p>
        </p:txBody>
      </p:sp>
    </p:spTree>
    <p:extLst>
      <p:ext uri="{BB962C8B-B14F-4D97-AF65-F5344CB8AC3E}">
        <p14:creationId xmlns:p14="http://schemas.microsoft.com/office/powerpoint/2010/main" val="61693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BBF8E-0631-07FA-658D-0A9AC185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</a:rPr>
              <a:t>Datasets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EF591C-ECF0-EF81-A103-19C701887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333"/>
            <a:ext cx="3077749" cy="4487493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TEMPERATURE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de-DE" b="1" dirty="0">
                <a:solidFill>
                  <a:schemeClr val="bg1"/>
                </a:solidFill>
                <a:latin typeface="Cambria" panose="02040503050406030204" pitchFamily="18" charset="0"/>
              </a:rPr>
              <a:t>ERA5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database</a:t>
            </a: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Monthly 2m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temperature</a:t>
            </a: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2006 - 2022 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CDCF0CB-FB2F-C459-14AF-F9A25DB72CD5}"/>
              </a:ext>
            </a:extLst>
          </p:cNvPr>
          <p:cNvSpPr txBox="1">
            <a:spLocks/>
          </p:cNvSpPr>
          <p:nvPr/>
        </p:nvSpPr>
        <p:spPr>
          <a:xfrm>
            <a:off x="4476408" y="1807596"/>
            <a:ext cx="3077749" cy="448749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DENGUE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de-DE" b="1" dirty="0">
                <a:solidFill>
                  <a:schemeClr val="bg1"/>
                </a:solidFill>
                <a:latin typeface="Cambria" panose="02040503050406030204" pitchFamily="18" charset="0"/>
              </a:rPr>
              <a:t>DHF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data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Total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monthly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infections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 per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district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2006 - 2020 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1C88E83E-224F-D8F1-4CFE-BF9BF30FC80B}"/>
              </a:ext>
            </a:extLst>
          </p:cNvPr>
          <p:cNvSpPr txBox="1">
            <a:spLocks/>
          </p:cNvSpPr>
          <p:nvPr/>
        </p:nvSpPr>
        <p:spPr>
          <a:xfrm>
            <a:off x="8114617" y="1813155"/>
            <a:ext cx="3077749" cy="448749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POPULATION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Data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from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2012 – 2020</a:t>
            </a:r>
          </a:p>
          <a:p>
            <a:pPr>
              <a:buFont typeface="Wingdings" pitchFamily="2" charset="2"/>
              <a:buChar char="Ø"/>
            </a:pP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Estimates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for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2006 – 2011 (linear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regression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model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700252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1109A-8D17-4540-5C48-07EF9AC4B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ERA 5 – Data set</a:t>
            </a:r>
          </a:p>
        </p:txBody>
      </p:sp>
      <p:pic>
        <p:nvPicPr>
          <p:cNvPr id="5" name="Content Placeholder 4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AF195E65-2FB1-9407-5294-0E6BB0ED5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46"/>
          <a:stretch/>
        </p:blipFill>
        <p:spPr>
          <a:xfrm>
            <a:off x="4935894" y="453193"/>
            <a:ext cx="6529873" cy="407910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A21088-2126-07F5-2B97-D8A7D6761296}"/>
              </a:ext>
            </a:extLst>
          </p:cNvPr>
          <p:cNvSpPr txBox="1"/>
          <p:nvPr/>
        </p:nvSpPr>
        <p:spPr>
          <a:xfrm>
            <a:off x="632149" y="6063239"/>
            <a:ext cx="95110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https://www.ecmwf.int/en/about/media-centre/science-blog/2017/era5-new-reanalysis-weather-and-climate-data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67A02D-2D62-70DF-02FF-70F018E050FD}"/>
              </a:ext>
            </a:extLst>
          </p:cNvPr>
          <p:cNvSpPr txBox="1"/>
          <p:nvPr/>
        </p:nvSpPr>
        <p:spPr>
          <a:xfrm>
            <a:off x="632149" y="1690688"/>
            <a:ext cx="419177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74151"/>
                </a:solidFill>
                <a:effectLst/>
              </a:rPr>
              <a:t>ERA5 is the 5th generation global climate reanalysis by ECMWF and C3S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74151"/>
                </a:solidFill>
                <a:effectLst/>
              </a:rPr>
              <a:t>Covers January 1940 to present with hourly estimates of climate variables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74151"/>
                </a:solidFill>
                <a:effectLst/>
              </a:rPr>
              <a:t>Data on 30 km grid, including uncertainty information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D7240A-8C6B-E113-EB7B-F34441354BE2}"/>
              </a:ext>
            </a:extLst>
          </p:cNvPr>
          <p:cNvSpPr txBox="1"/>
          <p:nvPr/>
        </p:nvSpPr>
        <p:spPr>
          <a:xfrm>
            <a:off x="632149" y="4604667"/>
            <a:ext cx="101727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74151"/>
                </a:solidFill>
                <a:effectLst/>
              </a:rPr>
              <a:t>Temperature is defined as air temperature at 2m above land, sea, or inland waters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74151"/>
                </a:solidFill>
                <a:effectLst/>
              </a:rPr>
              <a:t>Generated using advanced assimilation techniques and numerical models</a:t>
            </a:r>
          </a:p>
        </p:txBody>
      </p:sp>
    </p:spTree>
    <p:extLst>
      <p:ext uri="{BB962C8B-B14F-4D97-AF65-F5344CB8AC3E}">
        <p14:creationId xmlns:p14="http://schemas.microsoft.com/office/powerpoint/2010/main" val="3007001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1142</Words>
  <Application>Microsoft Office PowerPoint</Application>
  <PresentationFormat>Widescreen</PresentationFormat>
  <Paragraphs>230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</vt:lpstr>
      <vt:lpstr>Wingdings</vt:lpstr>
      <vt:lpstr>Office</vt:lpstr>
      <vt:lpstr>Temperature sensitivity of Dengue in  Thailand </vt:lpstr>
      <vt:lpstr>Overview </vt:lpstr>
      <vt:lpstr>Climate</vt:lpstr>
      <vt:lpstr>Climate </vt:lpstr>
      <vt:lpstr>Dengue </vt:lpstr>
      <vt:lpstr>Dengue Virus </vt:lpstr>
      <vt:lpstr>The relation between temperature and dengue  </vt:lpstr>
      <vt:lpstr>Datasets </vt:lpstr>
      <vt:lpstr>ERA 5 – Data set</vt:lpstr>
      <vt:lpstr>Population data</vt:lpstr>
      <vt:lpstr>Hypothesis </vt:lpstr>
      <vt:lpstr>Further investigation ideas </vt:lpstr>
      <vt:lpstr>Data Analysis Methods</vt:lpstr>
      <vt:lpstr>Data integration</vt:lpstr>
      <vt:lpstr>Cleaning Data</vt:lpstr>
      <vt:lpstr>Exploratory data analysis</vt:lpstr>
      <vt:lpstr>Spatial analysis and mapping</vt:lpstr>
      <vt:lpstr>Sources</vt:lpstr>
      <vt:lpstr>The effect of higher Temperatures on Aedes mosquitoes </vt:lpstr>
      <vt:lpstr>Intrinsic and extrinsic incubation period</vt:lpstr>
      <vt:lpstr>Replication cycle of the aedes mosquitoes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 sensitivity of Dengue in  Thailand </dc:title>
  <dc:creator>Dana Levi</dc:creator>
  <cp:lastModifiedBy>Thadler kuehn</cp:lastModifiedBy>
  <cp:revision>15</cp:revision>
  <cp:lastPrinted>2023-05-15T16:10:11Z</cp:lastPrinted>
  <dcterms:created xsi:type="dcterms:W3CDTF">2023-05-11T12:38:35Z</dcterms:created>
  <dcterms:modified xsi:type="dcterms:W3CDTF">2023-05-18T14:25:14Z</dcterms:modified>
</cp:coreProperties>
</file>