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77" r:id="rId2"/>
    <p:sldId id="290" r:id="rId3"/>
    <p:sldId id="296" r:id="rId4"/>
    <p:sldId id="304" r:id="rId5"/>
    <p:sldId id="303" r:id="rId6"/>
    <p:sldId id="293" r:id="rId7"/>
    <p:sldId id="292" r:id="rId8"/>
    <p:sldId id="295" r:id="rId9"/>
    <p:sldId id="258" r:id="rId10"/>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891"/>
    <a:srgbClr val="A8EDCC"/>
    <a:srgbClr val="8EDF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59"/>
    <p:restoredTop sz="86721"/>
  </p:normalViewPr>
  <p:slideViewPr>
    <p:cSldViewPr snapToGrid="0">
      <p:cViewPr varScale="1">
        <p:scale>
          <a:sx n="111" d="100"/>
          <a:sy n="111" d="100"/>
        </p:scale>
        <p:origin x="1008" y="19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F77BF-B0A6-E442-A574-83C12212FA14}" type="datetimeFigureOut">
              <a:rPr lang="es-EC" smtClean="0"/>
              <a:t>12/5/23</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AB4C7-6D1D-2E40-8471-0FA2106B9E2F}" type="slidenum">
              <a:rPr lang="es-EC" smtClean="0"/>
              <a:t>‹Nº›</a:t>
            </a:fld>
            <a:endParaRPr lang="es-EC"/>
          </a:p>
        </p:txBody>
      </p:sp>
    </p:spTree>
    <p:extLst>
      <p:ext uri="{BB962C8B-B14F-4D97-AF65-F5344CB8AC3E}">
        <p14:creationId xmlns:p14="http://schemas.microsoft.com/office/powerpoint/2010/main" val="95395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ac99eb007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ac99eb007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ac99eb007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ac99eb007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139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ac99eb007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ac99eb007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140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ac99eb007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ac99eb007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547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ac99eb007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ac99eb007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974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ac99eb007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ac99eb007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C" b="0" i="0" dirty="0">
                <a:solidFill>
                  <a:srgbClr val="D1D5DB"/>
                </a:solidFill>
                <a:effectLst/>
                <a:latin typeface="Söhne"/>
              </a:rPr>
              <a:t>PRISM.cnv and PRISM.snv datasets are information providers that offer additional layers of complexity to the analysis</a:t>
            </a:r>
          </a:p>
          <a:p>
            <a:pPr marL="0" lvl="0" indent="0" algn="l" rtl="0">
              <a:spcBef>
                <a:spcPts val="0"/>
              </a:spcBef>
              <a:spcAft>
                <a:spcPts val="0"/>
              </a:spcAft>
              <a:buNone/>
            </a:pPr>
            <a:endParaRPr lang="es-EC" b="0" i="0" dirty="0">
              <a:solidFill>
                <a:srgbClr val="D1D5DB"/>
              </a:solidFill>
              <a:effectLst/>
              <a:latin typeface="Söhne"/>
            </a:endParaRPr>
          </a:p>
          <a:p>
            <a:pPr marL="0" lvl="0" indent="0" algn="l" rtl="0">
              <a:spcBef>
                <a:spcPts val="0"/>
              </a:spcBef>
              <a:spcAft>
                <a:spcPts val="0"/>
              </a:spcAft>
              <a:buNone/>
            </a:pPr>
            <a:r>
              <a:rPr lang="es-EC" b="0" i="0" dirty="0">
                <a:solidFill>
                  <a:srgbClr val="D1D5DB"/>
                </a:solidFill>
                <a:effectLst/>
                <a:latin typeface="Söhne"/>
              </a:rPr>
              <a:t>For further research as the primary </a:t>
            </a:r>
          </a:p>
          <a:p>
            <a:pPr marL="0" lvl="0" indent="0" algn="l" rtl="0">
              <a:spcBef>
                <a:spcPts val="0"/>
              </a:spcBef>
              <a:spcAft>
                <a:spcPts val="0"/>
              </a:spcAft>
              <a:buNone/>
            </a:pPr>
            <a:endParaRPr lang="es-EC" b="0" i="0" dirty="0">
              <a:solidFill>
                <a:srgbClr val="D1D5DB"/>
              </a:solidFill>
              <a:effectLst/>
              <a:latin typeface="Söhne"/>
            </a:endParaRPr>
          </a:p>
          <a:p>
            <a:pPr marL="0" lvl="0" indent="0" algn="l" rtl="0">
              <a:spcBef>
                <a:spcPts val="0"/>
              </a:spcBef>
              <a:spcAft>
                <a:spcPts val="0"/>
              </a:spcAft>
              <a:buNone/>
            </a:pPr>
            <a:r>
              <a:rPr lang="es-EC" b="0" i="0" dirty="0">
                <a:solidFill>
                  <a:srgbClr val="D1D5DB"/>
                </a:solidFill>
                <a:effectLst/>
                <a:latin typeface="Söhne"/>
              </a:rPr>
              <a:t>For instance, copy number variations (CNVs) and single nucleotide variants (SNVs) can influence how a cell responds to a particular treatment. Understanding these genomic alterations can help explain why some treatments work for certain cell lines and not for others.</a:t>
            </a:r>
          </a:p>
          <a:p>
            <a:pPr marL="0" lvl="0" indent="0" algn="l" rtl="0">
              <a:spcBef>
                <a:spcPts val="0"/>
              </a:spcBef>
              <a:spcAft>
                <a:spcPts val="0"/>
              </a:spcAft>
              <a:buNone/>
            </a:pPr>
            <a:r>
              <a:rPr lang="es-EC" b="0" i="0" dirty="0">
                <a:solidFill>
                  <a:srgbClr val="D1D5DB"/>
                </a:solidFill>
                <a:effectLst/>
                <a:latin typeface="Söhne"/>
              </a:rPr>
              <a:t>For example, a specific mutation may correlate with a positive response to a certain drug, suggesting that the drug could be repurposed for patients with that mutation.</a:t>
            </a:r>
            <a:endParaRPr dirty="0"/>
          </a:p>
        </p:txBody>
      </p:sp>
    </p:spTree>
    <p:extLst>
      <p:ext uri="{BB962C8B-B14F-4D97-AF65-F5344CB8AC3E}">
        <p14:creationId xmlns:p14="http://schemas.microsoft.com/office/powerpoint/2010/main" val="1860232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ac99eb007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ac99eb007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3661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ac99eb007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ac99eb007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121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c19b18231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ac19b18231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s-EC" b="0" i="0" dirty="0">
                <a:solidFill>
                  <a:srgbClr val="D1D5DB"/>
                </a:solidFill>
                <a:effectLst/>
                <a:latin typeface="Söhne"/>
              </a:rPr>
              <a:t>main objective: identifying potential gastric cancer treatments and grouping them into subgroups based on various properties: </a:t>
            </a:r>
          </a:p>
          <a:p>
            <a:pPr algn="l"/>
            <a:endParaRPr lang="es-EC" b="0" i="0" dirty="0">
              <a:solidFill>
                <a:srgbClr val="D1D5DB"/>
              </a:solidFill>
              <a:effectLst/>
              <a:latin typeface="Söhne"/>
            </a:endParaRPr>
          </a:p>
          <a:p>
            <a:pPr algn="l"/>
            <a:endParaRPr lang="es-EC" b="1" i="0" dirty="0">
              <a:solidFill>
                <a:srgbClr val="D1D5DB"/>
              </a:solidFill>
              <a:effectLst/>
              <a:latin typeface="Söhne"/>
            </a:endParaRPr>
          </a:p>
          <a:p>
            <a:pPr algn="l">
              <a:buFont typeface="+mj-lt"/>
              <a:buAutoNum type="arabicPeriod"/>
            </a:pPr>
            <a:r>
              <a:rPr lang="es-EC" b="1" i="0" dirty="0">
                <a:solidFill>
                  <a:srgbClr val="D1D5DB"/>
                </a:solidFill>
                <a:effectLst/>
                <a:latin typeface="Söhne"/>
              </a:rPr>
              <a:t>Filter gastric cancer cell lines:</a:t>
            </a:r>
            <a:r>
              <a:rPr lang="es-EC" b="0" i="0" dirty="0">
                <a:solidFill>
                  <a:srgbClr val="D1D5DB"/>
                </a:solidFill>
                <a:effectLst/>
                <a:latin typeface="Söhne"/>
              </a:rPr>
              <a:t> From the PRISM.cl dataset, filter the cell lines that are specific to gastric cancer based on lineage.</a:t>
            </a:r>
          </a:p>
          <a:p>
            <a:pPr algn="l">
              <a:buFont typeface="+mj-lt"/>
              <a:buAutoNum type="arabicPeriod"/>
            </a:pPr>
            <a:r>
              <a:rPr lang="es-EC" b="1" i="0" dirty="0">
                <a:solidFill>
                  <a:srgbClr val="D1D5DB"/>
                </a:solidFill>
                <a:effectLst/>
                <a:latin typeface="Söhne"/>
              </a:rPr>
              <a:t>Analyisis treatment response:</a:t>
            </a:r>
            <a:r>
              <a:rPr lang="es-EC" b="0" i="0" dirty="0">
                <a:solidFill>
                  <a:srgbClr val="D1D5DB"/>
                </a:solidFill>
                <a:effectLst/>
                <a:latin typeface="Söhne"/>
              </a:rPr>
              <a:t> Extract treatment response data for the gastric cancer cell lines from the PRISM dataset. Perform clustering analysis or other dimensionality reduction to group treatments with similar response profiles across these gastric cancer cell lines.</a:t>
            </a:r>
          </a:p>
          <a:p>
            <a:pPr algn="l">
              <a:buFont typeface="+mj-lt"/>
              <a:buAutoNum type="arabicPeriod"/>
            </a:pPr>
            <a:r>
              <a:rPr lang="es-EC" b="1" i="0" dirty="0">
                <a:solidFill>
                  <a:srgbClr val="D1D5DB"/>
                </a:solidFill>
                <a:effectLst/>
                <a:latin typeface="Söhne"/>
              </a:rPr>
              <a:t>Investigate treatment properties:</a:t>
            </a:r>
            <a:r>
              <a:rPr lang="es-EC" b="0" i="0" dirty="0">
                <a:solidFill>
                  <a:srgbClr val="D1D5DB"/>
                </a:solidFill>
                <a:effectLst/>
                <a:latin typeface="Söhne"/>
              </a:rPr>
              <a:t> Merge the PRISM.treat dataset with the treatment response data for gastric cancer cell lines. This will provide information on the mechanism of action, target molecule, and other properties of the treatments.</a:t>
            </a:r>
          </a:p>
          <a:p>
            <a:pPr algn="l">
              <a:buFont typeface="+mj-lt"/>
              <a:buAutoNum type="arabicPeriod"/>
            </a:pPr>
            <a:r>
              <a:rPr lang="es-EC" b="1" i="0" dirty="0">
                <a:solidFill>
                  <a:srgbClr val="D1D5DB"/>
                </a:solidFill>
                <a:effectLst/>
                <a:latin typeface="Söhne"/>
              </a:rPr>
              <a:t>Group treatments based on properties:</a:t>
            </a:r>
            <a:r>
              <a:rPr lang="es-EC" b="0" i="0" dirty="0">
                <a:solidFill>
                  <a:srgbClr val="D1D5DB"/>
                </a:solidFill>
                <a:effectLst/>
                <a:latin typeface="Söhne"/>
              </a:rPr>
              <a:t> Perform clustering or other dimensionality reduction techniques to group treatments with similar properties, such as target molecule, mechanism of action, or pathway.</a:t>
            </a:r>
          </a:p>
          <a:p>
            <a:pPr algn="l">
              <a:buFont typeface="+mj-lt"/>
              <a:buAutoNum type="arabicPeriod"/>
            </a:pPr>
            <a:r>
              <a:rPr lang="es-EC" b="0" i="0" dirty="0">
                <a:solidFill>
                  <a:srgbClr val="D1D5DB"/>
                </a:solidFill>
                <a:effectLst/>
                <a:latin typeface="Söhne"/>
              </a:rPr>
              <a:t>Identifying  genetic markers that are correlated with a effectiv drug response in cancer cell lines</a:t>
            </a:r>
          </a:p>
          <a:p>
            <a:pPr algn="l">
              <a:buFont typeface="+mj-lt"/>
              <a:buAutoNum type="arabicPeriod"/>
            </a:pPr>
            <a:r>
              <a:rPr lang="es-EC" b="0" i="0" dirty="0">
                <a:solidFill>
                  <a:srgbClr val="D1D5DB"/>
                </a:solidFill>
                <a:effectLst/>
                <a:latin typeface="Söhne"/>
              </a:rPr>
              <a:t>Find effective treatment for gastric cancer based on gene expression </a:t>
            </a:r>
          </a:p>
          <a:p>
            <a:pPr algn="l">
              <a:buFont typeface="+mj-lt"/>
              <a:buAutoNum type="arabicPeriod"/>
            </a:pPr>
            <a:endParaRPr lang="es-EC" b="0" i="0" dirty="0">
              <a:solidFill>
                <a:srgbClr val="D1D5DB"/>
              </a:solidFill>
              <a:effectLst/>
              <a:latin typeface="Söhne"/>
            </a:endParaRPr>
          </a:p>
          <a:p>
            <a:pPr algn="l">
              <a:buFont typeface="+mj-lt"/>
              <a:buAutoNum type="arabicPeriod"/>
            </a:pPr>
            <a:endParaRPr lang="es-EC" b="0" i="0" dirty="0">
              <a:solidFill>
                <a:srgbClr val="D1D5DB"/>
              </a:solidFill>
              <a:effectLst/>
              <a:latin typeface="Söhne"/>
            </a:endParaRPr>
          </a:p>
          <a:p>
            <a:pPr algn="l">
              <a:buFont typeface="+mj-lt"/>
              <a:buAutoNum type="arabicPeriod"/>
            </a:pPr>
            <a:endParaRPr lang="es-EC" b="0" i="0" dirty="0">
              <a:solidFill>
                <a:srgbClr val="D1D5DB"/>
              </a:solidFill>
              <a:effectLst/>
              <a:latin typeface="Söhne"/>
            </a:endParaRPr>
          </a:p>
          <a:p>
            <a:pPr algn="l">
              <a:buFont typeface="+mj-lt"/>
              <a:buAutoNum type="arabicPeriod"/>
            </a:pPr>
            <a:r>
              <a:rPr lang="es-EC" b="1" i="0" dirty="0">
                <a:solidFill>
                  <a:srgbClr val="D1D5DB"/>
                </a:solidFill>
                <a:effectLst/>
                <a:latin typeface="Söhne"/>
              </a:rPr>
              <a:t>Investigate gastric cancer subtypes:</a:t>
            </a:r>
            <a:r>
              <a:rPr lang="es-EC" b="0" i="0" dirty="0">
                <a:solidFill>
                  <a:srgbClr val="D1D5DB"/>
                </a:solidFill>
                <a:effectLst/>
                <a:latin typeface="Söhne"/>
              </a:rPr>
              <a:t> Cluster gastric cancer cell lines based on their gene expression (PRISM.exp), copy number variation (PRISM.cnv), or mutation (PRISM.snv) profiles to identify distinct gastric cancer subtypes.</a:t>
            </a:r>
          </a:p>
          <a:p>
            <a:pPr algn="l">
              <a:buFont typeface="+mj-lt"/>
              <a:buAutoNum type="arabicPeriod"/>
            </a:pPr>
            <a:r>
              <a:rPr lang="es-EC" b="1" i="0" dirty="0">
                <a:solidFill>
                  <a:srgbClr val="D1D5DB"/>
                </a:solidFill>
                <a:effectLst/>
                <a:latin typeface="Söhne"/>
              </a:rPr>
              <a:t>Identify effective treatments for subtypes:</a:t>
            </a:r>
            <a:r>
              <a:rPr lang="es-EC" b="0" i="0" dirty="0">
                <a:solidFill>
                  <a:srgbClr val="D1D5DB"/>
                </a:solidFill>
                <a:effectLst/>
                <a:latin typeface="Söhne"/>
              </a:rPr>
              <a:t> Analyze the relationship between treatment response and gastric cancer subtype cell lines. To identify which treatments are more effective for specific gastric cancer subtypes.</a:t>
            </a:r>
          </a:p>
          <a:p>
            <a:pPr algn="l">
              <a:buFont typeface="+mj-lt"/>
              <a:buAutoNum type="arabicPeriod"/>
            </a:pPr>
            <a:r>
              <a:rPr lang="es-EC" b="1" i="0" dirty="0">
                <a:solidFill>
                  <a:srgbClr val="D1D5DB"/>
                </a:solidFill>
                <a:effectLst/>
                <a:latin typeface="Söhne"/>
              </a:rPr>
              <a:t>Validate findings:</a:t>
            </a:r>
            <a:r>
              <a:rPr lang="es-EC" b="0" i="0" dirty="0">
                <a:solidFill>
                  <a:srgbClr val="D1D5DB"/>
                </a:solidFill>
                <a:effectLst/>
                <a:latin typeface="Söhne"/>
              </a:rPr>
              <a:t> Use external databases or literature to validate your findings on the effectiveness of the identified treatments for gastric cancer.</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816B91-DD1C-B806-39C9-784DD48A41E0}"/>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EC"/>
          </a:p>
        </p:txBody>
      </p:sp>
      <p:sp>
        <p:nvSpPr>
          <p:cNvPr id="3" name="Subtítulo 2">
            <a:extLst>
              <a:ext uri="{FF2B5EF4-FFF2-40B4-BE49-F238E27FC236}">
                <a16:creationId xmlns:a16="http://schemas.microsoft.com/office/drawing/2014/main" id="{CC65F413-8844-A886-774C-76600FB835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EC"/>
          </a:p>
        </p:txBody>
      </p:sp>
      <p:sp>
        <p:nvSpPr>
          <p:cNvPr id="4" name="Marcador de fecha 3">
            <a:extLst>
              <a:ext uri="{FF2B5EF4-FFF2-40B4-BE49-F238E27FC236}">
                <a16:creationId xmlns:a16="http://schemas.microsoft.com/office/drawing/2014/main" id="{B6FD9E02-FEB9-EFF9-8185-DE85C2ADBCDB}"/>
              </a:ext>
            </a:extLst>
          </p:cNvPr>
          <p:cNvSpPr>
            <a:spLocks noGrp="1"/>
          </p:cNvSpPr>
          <p:nvPr>
            <p:ph type="dt" sz="half" idx="10"/>
          </p:nvPr>
        </p:nvSpPr>
        <p:spPr/>
        <p:txBody>
          <a:bodyPr/>
          <a:lstStyle/>
          <a:p>
            <a:fld id="{8A167EB8-2375-CC48-8627-C5344E58E36D}" type="datetimeFigureOut">
              <a:rPr lang="es-EC" smtClean="0"/>
              <a:t>12/5/23</a:t>
            </a:fld>
            <a:endParaRPr lang="es-EC"/>
          </a:p>
        </p:txBody>
      </p:sp>
      <p:sp>
        <p:nvSpPr>
          <p:cNvPr id="5" name="Marcador de pie de página 4">
            <a:extLst>
              <a:ext uri="{FF2B5EF4-FFF2-40B4-BE49-F238E27FC236}">
                <a16:creationId xmlns:a16="http://schemas.microsoft.com/office/drawing/2014/main" id="{BD903136-92B7-001E-92BC-93AC0E380FCE}"/>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9108B579-590E-207E-98E7-1673862F5DD4}"/>
              </a:ext>
            </a:extLst>
          </p:cNvPr>
          <p:cNvSpPr>
            <a:spLocks noGrp="1"/>
          </p:cNvSpPr>
          <p:nvPr>
            <p:ph type="sldNum" sz="quarter" idx="12"/>
          </p:nvPr>
        </p:nvSpPr>
        <p:spPr/>
        <p:txBody>
          <a:bodyPr/>
          <a:lstStyle/>
          <a:p>
            <a:fld id="{10834991-F3A4-1C46-949E-A9EFA17EB244}" type="slidenum">
              <a:rPr lang="es-EC" smtClean="0"/>
              <a:t>‹Nº›</a:t>
            </a:fld>
            <a:endParaRPr lang="es-EC"/>
          </a:p>
        </p:txBody>
      </p:sp>
    </p:spTree>
    <p:extLst>
      <p:ext uri="{BB962C8B-B14F-4D97-AF65-F5344CB8AC3E}">
        <p14:creationId xmlns:p14="http://schemas.microsoft.com/office/powerpoint/2010/main" val="1599914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181F30-3AF2-2857-A085-48B230218863}"/>
              </a:ext>
            </a:extLst>
          </p:cNvPr>
          <p:cNvSpPr>
            <a:spLocks noGrp="1"/>
          </p:cNvSpPr>
          <p:nvPr>
            <p:ph type="title"/>
          </p:nvPr>
        </p:nvSpPr>
        <p:spPr/>
        <p:txBody>
          <a:bodyPr/>
          <a:lstStyle/>
          <a:p>
            <a:r>
              <a:rPr lang="es-MX"/>
              <a:t>Haz clic para modificar el estilo de título del patrón</a:t>
            </a:r>
            <a:endParaRPr lang="es-EC"/>
          </a:p>
        </p:txBody>
      </p:sp>
      <p:sp>
        <p:nvSpPr>
          <p:cNvPr id="3" name="Marcador de texto vertical 2">
            <a:extLst>
              <a:ext uri="{FF2B5EF4-FFF2-40B4-BE49-F238E27FC236}">
                <a16:creationId xmlns:a16="http://schemas.microsoft.com/office/drawing/2014/main" id="{2AA750C8-A854-F51D-8AB4-20B2DEF912B8}"/>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C"/>
          </a:p>
        </p:txBody>
      </p:sp>
      <p:sp>
        <p:nvSpPr>
          <p:cNvPr id="4" name="Marcador de fecha 3">
            <a:extLst>
              <a:ext uri="{FF2B5EF4-FFF2-40B4-BE49-F238E27FC236}">
                <a16:creationId xmlns:a16="http://schemas.microsoft.com/office/drawing/2014/main" id="{F84EB434-3B92-DBF4-F567-F4CEE90E57E0}"/>
              </a:ext>
            </a:extLst>
          </p:cNvPr>
          <p:cNvSpPr>
            <a:spLocks noGrp="1"/>
          </p:cNvSpPr>
          <p:nvPr>
            <p:ph type="dt" sz="half" idx="10"/>
          </p:nvPr>
        </p:nvSpPr>
        <p:spPr/>
        <p:txBody>
          <a:bodyPr/>
          <a:lstStyle/>
          <a:p>
            <a:fld id="{8A167EB8-2375-CC48-8627-C5344E58E36D}" type="datetimeFigureOut">
              <a:rPr lang="es-EC" smtClean="0"/>
              <a:t>12/5/23</a:t>
            </a:fld>
            <a:endParaRPr lang="es-EC"/>
          </a:p>
        </p:txBody>
      </p:sp>
      <p:sp>
        <p:nvSpPr>
          <p:cNvPr id="5" name="Marcador de pie de página 4">
            <a:extLst>
              <a:ext uri="{FF2B5EF4-FFF2-40B4-BE49-F238E27FC236}">
                <a16:creationId xmlns:a16="http://schemas.microsoft.com/office/drawing/2014/main" id="{69C4D4AC-496B-6D9B-C2F7-065F03891DB1}"/>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400527E1-646E-93C9-CC57-E273A937BBCE}"/>
              </a:ext>
            </a:extLst>
          </p:cNvPr>
          <p:cNvSpPr>
            <a:spLocks noGrp="1"/>
          </p:cNvSpPr>
          <p:nvPr>
            <p:ph type="sldNum" sz="quarter" idx="12"/>
          </p:nvPr>
        </p:nvSpPr>
        <p:spPr/>
        <p:txBody>
          <a:bodyPr/>
          <a:lstStyle/>
          <a:p>
            <a:fld id="{10834991-F3A4-1C46-949E-A9EFA17EB244}" type="slidenum">
              <a:rPr lang="es-EC" smtClean="0"/>
              <a:t>‹Nº›</a:t>
            </a:fld>
            <a:endParaRPr lang="es-EC"/>
          </a:p>
        </p:txBody>
      </p:sp>
    </p:spTree>
    <p:extLst>
      <p:ext uri="{BB962C8B-B14F-4D97-AF65-F5344CB8AC3E}">
        <p14:creationId xmlns:p14="http://schemas.microsoft.com/office/powerpoint/2010/main" val="3856844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DED41D4-1BC8-98F2-4362-F93F4C096B8B}"/>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EC"/>
          </a:p>
        </p:txBody>
      </p:sp>
      <p:sp>
        <p:nvSpPr>
          <p:cNvPr id="3" name="Marcador de texto vertical 2">
            <a:extLst>
              <a:ext uri="{FF2B5EF4-FFF2-40B4-BE49-F238E27FC236}">
                <a16:creationId xmlns:a16="http://schemas.microsoft.com/office/drawing/2014/main" id="{01914F28-483A-87B3-82BA-86FC898DF280}"/>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C"/>
          </a:p>
        </p:txBody>
      </p:sp>
      <p:sp>
        <p:nvSpPr>
          <p:cNvPr id="4" name="Marcador de fecha 3">
            <a:extLst>
              <a:ext uri="{FF2B5EF4-FFF2-40B4-BE49-F238E27FC236}">
                <a16:creationId xmlns:a16="http://schemas.microsoft.com/office/drawing/2014/main" id="{2A67F0F0-86DA-DBED-81A2-FCA29F4092FC}"/>
              </a:ext>
            </a:extLst>
          </p:cNvPr>
          <p:cNvSpPr>
            <a:spLocks noGrp="1"/>
          </p:cNvSpPr>
          <p:nvPr>
            <p:ph type="dt" sz="half" idx="10"/>
          </p:nvPr>
        </p:nvSpPr>
        <p:spPr/>
        <p:txBody>
          <a:bodyPr/>
          <a:lstStyle/>
          <a:p>
            <a:fld id="{8A167EB8-2375-CC48-8627-C5344E58E36D}" type="datetimeFigureOut">
              <a:rPr lang="es-EC" smtClean="0"/>
              <a:t>12/5/23</a:t>
            </a:fld>
            <a:endParaRPr lang="es-EC"/>
          </a:p>
        </p:txBody>
      </p:sp>
      <p:sp>
        <p:nvSpPr>
          <p:cNvPr id="5" name="Marcador de pie de página 4">
            <a:extLst>
              <a:ext uri="{FF2B5EF4-FFF2-40B4-BE49-F238E27FC236}">
                <a16:creationId xmlns:a16="http://schemas.microsoft.com/office/drawing/2014/main" id="{4A536F62-AA68-2ED9-D200-DD3761840A04}"/>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13CA5D6D-A6BA-A7C7-7BCB-F86BB495EBFA}"/>
              </a:ext>
            </a:extLst>
          </p:cNvPr>
          <p:cNvSpPr>
            <a:spLocks noGrp="1"/>
          </p:cNvSpPr>
          <p:nvPr>
            <p:ph type="sldNum" sz="quarter" idx="12"/>
          </p:nvPr>
        </p:nvSpPr>
        <p:spPr/>
        <p:txBody>
          <a:bodyPr/>
          <a:lstStyle/>
          <a:p>
            <a:fld id="{10834991-F3A4-1C46-949E-A9EFA17EB244}" type="slidenum">
              <a:rPr lang="es-EC" smtClean="0"/>
              <a:t>‹Nº›</a:t>
            </a:fld>
            <a:endParaRPr lang="es-EC"/>
          </a:p>
        </p:txBody>
      </p:sp>
    </p:spTree>
    <p:extLst>
      <p:ext uri="{BB962C8B-B14F-4D97-AF65-F5344CB8AC3E}">
        <p14:creationId xmlns:p14="http://schemas.microsoft.com/office/powerpoint/2010/main" val="4169208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8048D7-3785-D963-3B3F-7F96F86E2735}"/>
              </a:ext>
            </a:extLst>
          </p:cNvPr>
          <p:cNvSpPr>
            <a:spLocks noGrp="1"/>
          </p:cNvSpPr>
          <p:nvPr>
            <p:ph type="title"/>
          </p:nvPr>
        </p:nvSpPr>
        <p:spPr/>
        <p:txBody>
          <a:bodyPr/>
          <a:lstStyle/>
          <a:p>
            <a:r>
              <a:rPr lang="es-MX"/>
              <a:t>Haz clic para modificar el estilo de título del patrón</a:t>
            </a:r>
            <a:endParaRPr lang="es-EC"/>
          </a:p>
        </p:txBody>
      </p:sp>
      <p:sp>
        <p:nvSpPr>
          <p:cNvPr id="3" name="Marcador de contenido 2">
            <a:extLst>
              <a:ext uri="{FF2B5EF4-FFF2-40B4-BE49-F238E27FC236}">
                <a16:creationId xmlns:a16="http://schemas.microsoft.com/office/drawing/2014/main" id="{238E0A62-AB0D-D805-2BA3-4427A0109064}"/>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C"/>
          </a:p>
        </p:txBody>
      </p:sp>
      <p:sp>
        <p:nvSpPr>
          <p:cNvPr id="4" name="Marcador de fecha 3">
            <a:extLst>
              <a:ext uri="{FF2B5EF4-FFF2-40B4-BE49-F238E27FC236}">
                <a16:creationId xmlns:a16="http://schemas.microsoft.com/office/drawing/2014/main" id="{48FB0BA4-611B-17FE-14B0-79239B58A7CA}"/>
              </a:ext>
            </a:extLst>
          </p:cNvPr>
          <p:cNvSpPr>
            <a:spLocks noGrp="1"/>
          </p:cNvSpPr>
          <p:nvPr>
            <p:ph type="dt" sz="half" idx="10"/>
          </p:nvPr>
        </p:nvSpPr>
        <p:spPr/>
        <p:txBody>
          <a:bodyPr/>
          <a:lstStyle/>
          <a:p>
            <a:fld id="{8A167EB8-2375-CC48-8627-C5344E58E36D}" type="datetimeFigureOut">
              <a:rPr lang="es-EC" smtClean="0"/>
              <a:t>12/5/23</a:t>
            </a:fld>
            <a:endParaRPr lang="es-EC"/>
          </a:p>
        </p:txBody>
      </p:sp>
      <p:sp>
        <p:nvSpPr>
          <p:cNvPr id="5" name="Marcador de pie de página 4">
            <a:extLst>
              <a:ext uri="{FF2B5EF4-FFF2-40B4-BE49-F238E27FC236}">
                <a16:creationId xmlns:a16="http://schemas.microsoft.com/office/drawing/2014/main" id="{D8AB2559-1BC7-0AE5-157E-3F448AD9B1B3}"/>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9F0E93B8-4EAF-7ED8-6705-7FF3F0CB8AC6}"/>
              </a:ext>
            </a:extLst>
          </p:cNvPr>
          <p:cNvSpPr>
            <a:spLocks noGrp="1"/>
          </p:cNvSpPr>
          <p:nvPr>
            <p:ph type="sldNum" sz="quarter" idx="12"/>
          </p:nvPr>
        </p:nvSpPr>
        <p:spPr/>
        <p:txBody>
          <a:bodyPr/>
          <a:lstStyle/>
          <a:p>
            <a:fld id="{10834991-F3A4-1C46-949E-A9EFA17EB244}" type="slidenum">
              <a:rPr lang="es-EC" smtClean="0"/>
              <a:t>‹Nº›</a:t>
            </a:fld>
            <a:endParaRPr lang="es-EC"/>
          </a:p>
        </p:txBody>
      </p:sp>
    </p:spTree>
    <p:extLst>
      <p:ext uri="{BB962C8B-B14F-4D97-AF65-F5344CB8AC3E}">
        <p14:creationId xmlns:p14="http://schemas.microsoft.com/office/powerpoint/2010/main" val="1493481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84C24-9A98-E4AD-AD67-931407D7C676}"/>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EC"/>
          </a:p>
        </p:txBody>
      </p:sp>
      <p:sp>
        <p:nvSpPr>
          <p:cNvPr id="3" name="Marcador de texto 2">
            <a:extLst>
              <a:ext uri="{FF2B5EF4-FFF2-40B4-BE49-F238E27FC236}">
                <a16:creationId xmlns:a16="http://schemas.microsoft.com/office/drawing/2014/main" id="{C5649CB2-D7D8-4AD3-739E-01240643C4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5A626C05-F17D-A215-AAA5-66AC428D36E4}"/>
              </a:ext>
            </a:extLst>
          </p:cNvPr>
          <p:cNvSpPr>
            <a:spLocks noGrp="1"/>
          </p:cNvSpPr>
          <p:nvPr>
            <p:ph type="dt" sz="half" idx="10"/>
          </p:nvPr>
        </p:nvSpPr>
        <p:spPr/>
        <p:txBody>
          <a:bodyPr/>
          <a:lstStyle/>
          <a:p>
            <a:fld id="{8A167EB8-2375-CC48-8627-C5344E58E36D}" type="datetimeFigureOut">
              <a:rPr lang="es-EC" smtClean="0"/>
              <a:t>12/5/23</a:t>
            </a:fld>
            <a:endParaRPr lang="es-EC"/>
          </a:p>
        </p:txBody>
      </p:sp>
      <p:sp>
        <p:nvSpPr>
          <p:cNvPr id="5" name="Marcador de pie de página 4">
            <a:extLst>
              <a:ext uri="{FF2B5EF4-FFF2-40B4-BE49-F238E27FC236}">
                <a16:creationId xmlns:a16="http://schemas.microsoft.com/office/drawing/2014/main" id="{F6B29D17-C507-46EF-B909-D1C8796C1801}"/>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E425A42A-2559-A473-4C17-9D77550C925B}"/>
              </a:ext>
            </a:extLst>
          </p:cNvPr>
          <p:cNvSpPr>
            <a:spLocks noGrp="1"/>
          </p:cNvSpPr>
          <p:nvPr>
            <p:ph type="sldNum" sz="quarter" idx="12"/>
          </p:nvPr>
        </p:nvSpPr>
        <p:spPr/>
        <p:txBody>
          <a:bodyPr/>
          <a:lstStyle/>
          <a:p>
            <a:fld id="{10834991-F3A4-1C46-949E-A9EFA17EB244}" type="slidenum">
              <a:rPr lang="es-EC" smtClean="0"/>
              <a:t>‹Nº›</a:t>
            </a:fld>
            <a:endParaRPr lang="es-EC"/>
          </a:p>
        </p:txBody>
      </p:sp>
    </p:spTree>
    <p:extLst>
      <p:ext uri="{BB962C8B-B14F-4D97-AF65-F5344CB8AC3E}">
        <p14:creationId xmlns:p14="http://schemas.microsoft.com/office/powerpoint/2010/main" val="2462485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01781C-8ED5-C81E-9A6A-A574AD469FDA}"/>
              </a:ext>
            </a:extLst>
          </p:cNvPr>
          <p:cNvSpPr>
            <a:spLocks noGrp="1"/>
          </p:cNvSpPr>
          <p:nvPr>
            <p:ph type="title"/>
          </p:nvPr>
        </p:nvSpPr>
        <p:spPr/>
        <p:txBody>
          <a:bodyPr/>
          <a:lstStyle/>
          <a:p>
            <a:r>
              <a:rPr lang="es-MX"/>
              <a:t>Haz clic para modificar el estilo de título del patrón</a:t>
            </a:r>
            <a:endParaRPr lang="es-EC"/>
          </a:p>
        </p:txBody>
      </p:sp>
      <p:sp>
        <p:nvSpPr>
          <p:cNvPr id="3" name="Marcador de contenido 2">
            <a:extLst>
              <a:ext uri="{FF2B5EF4-FFF2-40B4-BE49-F238E27FC236}">
                <a16:creationId xmlns:a16="http://schemas.microsoft.com/office/drawing/2014/main" id="{A63F5E9A-0CA9-7259-8D6F-E17C6D6AD4C8}"/>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C"/>
          </a:p>
        </p:txBody>
      </p:sp>
      <p:sp>
        <p:nvSpPr>
          <p:cNvPr id="4" name="Marcador de contenido 3">
            <a:extLst>
              <a:ext uri="{FF2B5EF4-FFF2-40B4-BE49-F238E27FC236}">
                <a16:creationId xmlns:a16="http://schemas.microsoft.com/office/drawing/2014/main" id="{0565C691-796F-2AB0-FC78-603C251484A3}"/>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C"/>
          </a:p>
        </p:txBody>
      </p:sp>
      <p:sp>
        <p:nvSpPr>
          <p:cNvPr id="5" name="Marcador de fecha 4">
            <a:extLst>
              <a:ext uri="{FF2B5EF4-FFF2-40B4-BE49-F238E27FC236}">
                <a16:creationId xmlns:a16="http://schemas.microsoft.com/office/drawing/2014/main" id="{51BDD652-7E13-3C75-6D80-AA98F03AA5E9}"/>
              </a:ext>
            </a:extLst>
          </p:cNvPr>
          <p:cNvSpPr>
            <a:spLocks noGrp="1"/>
          </p:cNvSpPr>
          <p:nvPr>
            <p:ph type="dt" sz="half" idx="10"/>
          </p:nvPr>
        </p:nvSpPr>
        <p:spPr/>
        <p:txBody>
          <a:bodyPr/>
          <a:lstStyle/>
          <a:p>
            <a:fld id="{8A167EB8-2375-CC48-8627-C5344E58E36D}" type="datetimeFigureOut">
              <a:rPr lang="es-EC" smtClean="0"/>
              <a:t>12/5/23</a:t>
            </a:fld>
            <a:endParaRPr lang="es-EC"/>
          </a:p>
        </p:txBody>
      </p:sp>
      <p:sp>
        <p:nvSpPr>
          <p:cNvPr id="6" name="Marcador de pie de página 5">
            <a:extLst>
              <a:ext uri="{FF2B5EF4-FFF2-40B4-BE49-F238E27FC236}">
                <a16:creationId xmlns:a16="http://schemas.microsoft.com/office/drawing/2014/main" id="{44D06BC6-F65E-AF1C-40B0-11057DBA0E0E}"/>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2F656CE5-7583-664A-56D8-409DE5C83F65}"/>
              </a:ext>
            </a:extLst>
          </p:cNvPr>
          <p:cNvSpPr>
            <a:spLocks noGrp="1"/>
          </p:cNvSpPr>
          <p:nvPr>
            <p:ph type="sldNum" sz="quarter" idx="12"/>
          </p:nvPr>
        </p:nvSpPr>
        <p:spPr/>
        <p:txBody>
          <a:bodyPr/>
          <a:lstStyle/>
          <a:p>
            <a:fld id="{10834991-F3A4-1C46-949E-A9EFA17EB244}" type="slidenum">
              <a:rPr lang="es-EC" smtClean="0"/>
              <a:t>‹Nº›</a:t>
            </a:fld>
            <a:endParaRPr lang="es-EC"/>
          </a:p>
        </p:txBody>
      </p:sp>
    </p:spTree>
    <p:extLst>
      <p:ext uri="{BB962C8B-B14F-4D97-AF65-F5344CB8AC3E}">
        <p14:creationId xmlns:p14="http://schemas.microsoft.com/office/powerpoint/2010/main" val="272039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00BC14-E971-BE1C-E44B-8C1221AE2498}"/>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EC"/>
          </a:p>
        </p:txBody>
      </p:sp>
      <p:sp>
        <p:nvSpPr>
          <p:cNvPr id="3" name="Marcador de texto 2">
            <a:extLst>
              <a:ext uri="{FF2B5EF4-FFF2-40B4-BE49-F238E27FC236}">
                <a16:creationId xmlns:a16="http://schemas.microsoft.com/office/drawing/2014/main" id="{FF7BCE02-EDFE-076F-314A-8601BBFC71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6C6501F5-85D2-E87D-5E17-4CCF254936A3}"/>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C"/>
          </a:p>
        </p:txBody>
      </p:sp>
      <p:sp>
        <p:nvSpPr>
          <p:cNvPr id="5" name="Marcador de texto 4">
            <a:extLst>
              <a:ext uri="{FF2B5EF4-FFF2-40B4-BE49-F238E27FC236}">
                <a16:creationId xmlns:a16="http://schemas.microsoft.com/office/drawing/2014/main" id="{00EAA087-1344-9CFE-75C5-8DD4BEF5C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83A0E4BF-72CD-FA62-3A9B-A7CA1B35CA84}"/>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C"/>
          </a:p>
        </p:txBody>
      </p:sp>
      <p:sp>
        <p:nvSpPr>
          <p:cNvPr id="7" name="Marcador de fecha 6">
            <a:extLst>
              <a:ext uri="{FF2B5EF4-FFF2-40B4-BE49-F238E27FC236}">
                <a16:creationId xmlns:a16="http://schemas.microsoft.com/office/drawing/2014/main" id="{97830C8D-E666-23DD-C609-BB1C460A52A8}"/>
              </a:ext>
            </a:extLst>
          </p:cNvPr>
          <p:cNvSpPr>
            <a:spLocks noGrp="1"/>
          </p:cNvSpPr>
          <p:nvPr>
            <p:ph type="dt" sz="half" idx="10"/>
          </p:nvPr>
        </p:nvSpPr>
        <p:spPr/>
        <p:txBody>
          <a:bodyPr/>
          <a:lstStyle/>
          <a:p>
            <a:fld id="{8A167EB8-2375-CC48-8627-C5344E58E36D}" type="datetimeFigureOut">
              <a:rPr lang="es-EC" smtClean="0"/>
              <a:t>12/5/23</a:t>
            </a:fld>
            <a:endParaRPr lang="es-EC"/>
          </a:p>
        </p:txBody>
      </p:sp>
      <p:sp>
        <p:nvSpPr>
          <p:cNvPr id="8" name="Marcador de pie de página 7">
            <a:extLst>
              <a:ext uri="{FF2B5EF4-FFF2-40B4-BE49-F238E27FC236}">
                <a16:creationId xmlns:a16="http://schemas.microsoft.com/office/drawing/2014/main" id="{10D82D02-3B5D-8228-7CDA-D57EBD0E4DB2}"/>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9E3D510E-0CD6-EC7A-0CFE-D2D7EDF69D69}"/>
              </a:ext>
            </a:extLst>
          </p:cNvPr>
          <p:cNvSpPr>
            <a:spLocks noGrp="1"/>
          </p:cNvSpPr>
          <p:nvPr>
            <p:ph type="sldNum" sz="quarter" idx="12"/>
          </p:nvPr>
        </p:nvSpPr>
        <p:spPr/>
        <p:txBody>
          <a:bodyPr/>
          <a:lstStyle/>
          <a:p>
            <a:fld id="{10834991-F3A4-1C46-949E-A9EFA17EB244}" type="slidenum">
              <a:rPr lang="es-EC" smtClean="0"/>
              <a:t>‹Nº›</a:t>
            </a:fld>
            <a:endParaRPr lang="es-EC"/>
          </a:p>
        </p:txBody>
      </p:sp>
    </p:spTree>
    <p:extLst>
      <p:ext uri="{BB962C8B-B14F-4D97-AF65-F5344CB8AC3E}">
        <p14:creationId xmlns:p14="http://schemas.microsoft.com/office/powerpoint/2010/main" val="771182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63CA08-42F5-8663-D6E5-D082F400A8C6}"/>
              </a:ext>
            </a:extLst>
          </p:cNvPr>
          <p:cNvSpPr>
            <a:spLocks noGrp="1"/>
          </p:cNvSpPr>
          <p:nvPr>
            <p:ph type="title"/>
          </p:nvPr>
        </p:nvSpPr>
        <p:spPr/>
        <p:txBody>
          <a:bodyPr/>
          <a:lstStyle/>
          <a:p>
            <a:r>
              <a:rPr lang="es-MX"/>
              <a:t>Haz clic para modificar el estilo de título del patrón</a:t>
            </a:r>
            <a:endParaRPr lang="es-EC"/>
          </a:p>
        </p:txBody>
      </p:sp>
      <p:sp>
        <p:nvSpPr>
          <p:cNvPr id="3" name="Marcador de fecha 2">
            <a:extLst>
              <a:ext uri="{FF2B5EF4-FFF2-40B4-BE49-F238E27FC236}">
                <a16:creationId xmlns:a16="http://schemas.microsoft.com/office/drawing/2014/main" id="{EC3E1B43-49FC-74B5-2584-C04D1C66695A}"/>
              </a:ext>
            </a:extLst>
          </p:cNvPr>
          <p:cNvSpPr>
            <a:spLocks noGrp="1"/>
          </p:cNvSpPr>
          <p:nvPr>
            <p:ph type="dt" sz="half" idx="10"/>
          </p:nvPr>
        </p:nvSpPr>
        <p:spPr/>
        <p:txBody>
          <a:bodyPr/>
          <a:lstStyle/>
          <a:p>
            <a:fld id="{8A167EB8-2375-CC48-8627-C5344E58E36D}" type="datetimeFigureOut">
              <a:rPr lang="es-EC" smtClean="0"/>
              <a:t>12/5/23</a:t>
            </a:fld>
            <a:endParaRPr lang="es-EC"/>
          </a:p>
        </p:txBody>
      </p:sp>
      <p:sp>
        <p:nvSpPr>
          <p:cNvPr id="4" name="Marcador de pie de página 3">
            <a:extLst>
              <a:ext uri="{FF2B5EF4-FFF2-40B4-BE49-F238E27FC236}">
                <a16:creationId xmlns:a16="http://schemas.microsoft.com/office/drawing/2014/main" id="{9621F1F9-19DC-D6F9-EE50-BE1ACC6E7020}"/>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5BDF919C-23B6-8122-083A-0BB865B56457}"/>
              </a:ext>
            </a:extLst>
          </p:cNvPr>
          <p:cNvSpPr>
            <a:spLocks noGrp="1"/>
          </p:cNvSpPr>
          <p:nvPr>
            <p:ph type="sldNum" sz="quarter" idx="12"/>
          </p:nvPr>
        </p:nvSpPr>
        <p:spPr/>
        <p:txBody>
          <a:bodyPr/>
          <a:lstStyle/>
          <a:p>
            <a:fld id="{10834991-F3A4-1C46-949E-A9EFA17EB244}" type="slidenum">
              <a:rPr lang="es-EC" smtClean="0"/>
              <a:t>‹Nº›</a:t>
            </a:fld>
            <a:endParaRPr lang="es-EC"/>
          </a:p>
        </p:txBody>
      </p:sp>
    </p:spTree>
    <p:extLst>
      <p:ext uri="{BB962C8B-B14F-4D97-AF65-F5344CB8AC3E}">
        <p14:creationId xmlns:p14="http://schemas.microsoft.com/office/powerpoint/2010/main" val="88348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571830E-3073-08BE-E2DF-C5653C616855}"/>
              </a:ext>
            </a:extLst>
          </p:cNvPr>
          <p:cNvSpPr>
            <a:spLocks noGrp="1"/>
          </p:cNvSpPr>
          <p:nvPr>
            <p:ph type="dt" sz="half" idx="10"/>
          </p:nvPr>
        </p:nvSpPr>
        <p:spPr/>
        <p:txBody>
          <a:bodyPr/>
          <a:lstStyle/>
          <a:p>
            <a:fld id="{8A167EB8-2375-CC48-8627-C5344E58E36D}" type="datetimeFigureOut">
              <a:rPr lang="es-EC" smtClean="0"/>
              <a:t>12/5/23</a:t>
            </a:fld>
            <a:endParaRPr lang="es-EC"/>
          </a:p>
        </p:txBody>
      </p:sp>
      <p:sp>
        <p:nvSpPr>
          <p:cNvPr id="3" name="Marcador de pie de página 2">
            <a:extLst>
              <a:ext uri="{FF2B5EF4-FFF2-40B4-BE49-F238E27FC236}">
                <a16:creationId xmlns:a16="http://schemas.microsoft.com/office/drawing/2014/main" id="{FDC9B11A-F19D-3D9E-0418-0E3018F7EAC9}"/>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D83B856B-8A6C-604C-2FA3-7A2A489D5511}"/>
              </a:ext>
            </a:extLst>
          </p:cNvPr>
          <p:cNvSpPr>
            <a:spLocks noGrp="1"/>
          </p:cNvSpPr>
          <p:nvPr>
            <p:ph type="sldNum" sz="quarter" idx="12"/>
          </p:nvPr>
        </p:nvSpPr>
        <p:spPr/>
        <p:txBody>
          <a:bodyPr/>
          <a:lstStyle/>
          <a:p>
            <a:fld id="{10834991-F3A4-1C46-949E-A9EFA17EB244}" type="slidenum">
              <a:rPr lang="es-EC" smtClean="0"/>
              <a:t>‹Nº›</a:t>
            </a:fld>
            <a:endParaRPr lang="es-EC"/>
          </a:p>
        </p:txBody>
      </p:sp>
    </p:spTree>
    <p:extLst>
      <p:ext uri="{BB962C8B-B14F-4D97-AF65-F5344CB8AC3E}">
        <p14:creationId xmlns:p14="http://schemas.microsoft.com/office/powerpoint/2010/main" val="322576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E8C838-7FF9-B151-3F7F-FBA6A4E01C1E}"/>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EC"/>
          </a:p>
        </p:txBody>
      </p:sp>
      <p:sp>
        <p:nvSpPr>
          <p:cNvPr id="3" name="Marcador de contenido 2">
            <a:extLst>
              <a:ext uri="{FF2B5EF4-FFF2-40B4-BE49-F238E27FC236}">
                <a16:creationId xmlns:a16="http://schemas.microsoft.com/office/drawing/2014/main" id="{33D253D2-6B13-478B-06DD-B4602CF5B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C"/>
          </a:p>
        </p:txBody>
      </p:sp>
      <p:sp>
        <p:nvSpPr>
          <p:cNvPr id="4" name="Marcador de texto 3">
            <a:extLst>
              <a:ext uri="{FF2B5EF4-FFF2-40B4-BE49-F238E27FC236}">
                <a16:creationId xmlns:a16="http://schemas.microsoft.com/office/drawing/2014/main" id="{6724C270-3B7D-F0B3-6D37-153403B039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A6DBFF7D-F26B-078E-AF9A-1FEDD04CBB34}"/>
              </a:ext>
            </a:extLst>
          </p:cNvPr>
          <p:cNvSpPr>
            <a:spLocks noGrp="1"/>
          </p:cNvSpPr>
          <p:nvPr>
            <p:ph type="dt" sz="half" idx="10"/>
          </p:nvPr>
        </p:nvSpPr>
        <p:spPr/>
        <p:txBody>
          <a:bodyPr/>
          <a:lstStyle/>
          <a:p>
            <a:fld id="{8A167EB8-2375-CC48-8627-C5344E58E36D}" type="datetimeFigureOut">
              <a:rPr lang="es-EC" smtClean="0"/>
              <a:t>12/5/23</a:t>
            </a:fld>
            <a:endParaRPr lang="es-EC"/>
          </a:p>
        </p:txBody>
      </p:sp>
      <p:sp>
        <p:nvSpPr>
          <p:cNvPr id="6" name="Marcador de pie de página 5">
            <a:extLst>
              <a:ext uri="{FF2B5EF4-FFF2-40B4-BE49-F238E27FC236}">
                <a16:creationId xmlns:a16="http://schemas.microsoft.com/office/drawing/2014/main" id="{38E52DBE-68B9-AAB5-918A-D30E6C706ED1}"/>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75330451-C070-A972-CEF4-A2C23B185555}"/>
              </a:ext>
            </a:extLst>
          </p:cNvPr>
          <p:cNvSpPr>
            <a:spLocks noGrp="1"/>
          </p:cNvSpPr>
          <p:nvPr>
            <p:ph type="sldNum" sz="quarter" idx="12"/>
          </p:nvPr>
        </p:nvSpPr>
        <p:spPr/>
        <p:txBody>
          <a:bodyPr/>
          <a:lstStyle/>
          <a:p>
            <a:fld id="{10834991-F3A4-1C46-949E-A9EFA17EB244}" type="slidenum">
              <a:rPr lang="es-EC" smtClean="0"/>
              <a:t>‹Nº›</a:t>
            </a:fld>
            <a:endParaRPr lang="es-EC"/>
          </a:p>
        </p:txBody>
      </p:sp>
    </p:spTree>
    <p:extLst>
      <p:ext uri="{BB962C8B-B14F-4D97-AF65-F5344CB8AC3E}">
        <p14:creationId xmlns:p14="http://schemas.microsoft.com/office/powerpoint/2010/main" val="1532407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EA461C-982B-9876-0637-C4A17E8B7F52}"/>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EC"/>
          </a:p>
        </p:txBody>
      </p:sp>
      <p:sp>
        <p:nvSpPr>
          <p:cNvPr id="3" name="Marcador de posición de imagen 2">
            <a:extLst>
              <a:ext uri="{FF2B5EF4-FFF2-40B4-BE49-F238E27FC236}">
                <a16:creationId xmlns:a16="http://schemas.microsoft.com/office/drawing/2014/main" id="{A310CC66-91B1-635B-3195-0C6023825F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83C88718-566A-1235-26EE-2E2048F76E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CB07C75B-8BD0-2757-9FFF-42D03810AE39}"/>
              </a:ext>
            </a:extLst>
          </p:cNvPr>
          <p:cNvSpPr>
            <a:spLocks noGrp="1"/>
          </p:cNvSpPr>
          <p:nvPr>
            <p:ph type="dt" sz="half" idx="10"/>
          </p:nvPr>
        </p:nvSpPr>
        <p:spPr/>
        <p:txBody>
          <a:bodyPr/>
          <a:lstStyle/>
          <a:p>
            <a:fld id="{8A167EB8-2375-CC48-8627-C5344E58E36D}" type="datetimeFigureOut">
              <a:rPr lang="es-EC" smtClean="0"/>
              <a:t>12/5/23</a:t>
            </a:fld>
            <a:endParaRPr lang="es-EC"/>
          </a:p>
        </p:txBody>
      </p:sp>
      <p:sp>
        <p:nvSpPr>
          <p:cNvPr id="6" name="Marcador de pie de página 5">
            <a:extLst>
              <a:ext uri="{FF2B5EF4-FFF2-40B4-BE49-F238E27FC236}">
                <a16:creationId xmlns:a16="http://schemas.microsoft.com/office/drawing/2014/main" id="{1E90EA2C-42CF-1DD2-BA2D-BB41857758B1}"/>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53BD5985-351A-07A6-3020-0F67CCA0D587}"/>
              </a:ext>
            </a:extLst>
          </p:cNvPr>
          <p:cNvSpPr>
            <a:spLocks noGrp="1"/>
          </p:cNvSpPr>
          <p:nvPr>
            <p:ph type="sldNum" sz="quarter" idx="12"/>
          </p:nvPr>
        </p:nvSpPr>
        <p:spPr/>
        <p:txBody>
          <a:bodyPr/>
          <a:lstStyle/>
          <a:p>
            <a:fld id="{10834991-F3A4-1C46-949E-A9EFA17EB244}" type="slidenum">
              <a:rPr lang="es-EC" smtClean="0"/>
              <a:t>‹Nº›</a:t>
            </a:fld>
            <a:endParaRPr lang="es-EC"/>
          </a:p>
        </p:txBody>
      </p:sp>
    </p:spTree>
    <p:extLst>
      <p:ext uri="{BB962C8B-B14F-4D97-AF65-F5344CB8AC3E}">
        <p14:creationId xmlns:p14="http://schemas.microsoft.com/office/powerpoint/2010/main" val="2939567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D6AFE29-E85D-BCB4-245C-9D7A8E6F5D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EC"/>
          </a:p>
        </p:txBody>
      </p:sp>
      <p:sp>
        <p:nvSpPr>
          <p:cNvPr id="3" name="Marcador de texto 2">
            <a:extLst>
              <a:ext uri="{FF2B5EF4-FFF2-40B4-BE49-F238E27FC236}">
                <a16:creationId xmlns:a16="http://schemas.microsoft.com/office/drawing/2014/main" id="{9F1723EB-B267-F38D-693C-5E1EBBAD48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C"/>
          </a:p>
        </p:txBody>
      </p:sp>
      <p:sp>
        <p:nvSpPr>
          <p:cNvPr id="4" name="Marcador de fecha 3">
            <a:extLst>
              <a:ext uri="{FF2B5EF4-FFF2-40B4-BE49-F238E27FC236}">
                <a16:creationId xmlns:a16="http://schemas.microsoft.com/office/drawing/2014/main" id="{7DA39659-16F2-B56A-0F39-4236A23342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67EB8-2375-CC48-8627-C5344E58E36D}" type="datetimeFigureOut">
              <a:rPr lang="es-EC" smtClean="0"/>
              <a:t>12/5/23</a:t>
            </a:fld>
            <a:endParaRPr lang="es-EC"/>
          </a:p>
        </p:txBody>
      </p:sp>
      <p:sp>
        <p:nvSpPr>
          <p:cNvPr id="5" name="Marcador de pie de página 4">
            <a:extLst>
              <a:ext uri="{FF2B5EF4-FFF2-40B4-BE49-F238E27FC236}">
                <a16:creationId xmlns:a16="http://schemas.microsoft.com/office/drawing/2014/main" id="{72467F0C-94E2-735C-D6A4-B68BD736A7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101554CC-62A1-F464-1615-94E9D5EA2E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34991-F3A4-1C46-949E-A9EFA17EB244}" type="slidenum">
              <a:rPr lang="es-EC" smtClean="0"/>
              <a:t>‹Nº›</a:t>
            </a:fld>
            <a:endParaRPr lang="es-EC"/>
          </a:p>
        </p:txBody>
      </p:sp>
    </p:spTree>
    <p:extLst>
      <p:ext uri="{BB962C8B-B14F-4D97-AF65-F5344CB8AC3E}">
        <p14:creationId xmlns:p14="http://schemas.microsoft.com/office/powerpoint/2010/main" val="1338634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28" name="Rectángulo 27">
            <a:extLst>
              <a:ext uri="{FF2B5EF4-FFF2-40B4-BE49-F238E27FC236}">
                <a16:creationId xmlns:a16="http://schemas.microsoft.com/office/drawing/2014/main" id="{619FB2C2-89CF-3A08-A270-E219782C2A2F}"/>
              </a:ext>
            </a:extLst>
          </p:cNvPr>
          <p:cNvSpPr/>
          <p:nvPr/>
        </p:nvSpPr>
        <p:spPr>
          <a:xfrm>
            <a:off x="1038582" y="1060516"/>
            <a:ext cx="10114836" cy="1219200"/>
          </a:xfrm>
          <a:prstGeom prst="rect">
            <a:avLst/>
          </a:prstGeom>
          <a:solidFill>
            <a:srgbClr val="EAE89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C" sz="2400">
              <a:solidFill>
                <a:srgbClr val="8EDFEA"/>
              </a:solidFill>
            </a:endParaRPr>
          </a:p>
        </p:txBody>
      </p:sp>
      <p:sp>
        <p:nvSpPr>
          <p:cNvPr id="1111" name="Google Shape;1111;p36"/>
          <p:cNvSpPr txBox="1">
            <a:spLocks noGrp="1"/>
          </p:cNvSpPr>
          <p:nvPr>
            <p:ph type="title"/>
          </p:nvPr>
        </p:nvSpPr>
        <p:spPr>
          <a:xfrm>
            <a:off x="2594453" y="1519609"/>
            <a:ext cx="6963600" cy="596800"/>
          </a:xfrm>
          <a:prstGeom prst="rect">
            <a:avLst/>
          </a:prstGeom>
        </p:spPr>
        <p:txBody>
          <a:bodyPr spcFirstLastPara="1" vert="horz" wrap="square" lIns="121900" tIns="121900" rIns="121900" bIns="121900" rtlCol="0" anchor="b" anchorCtr="0">
            <a:noAutofit/>
          </a:bodyPr>
          <a:lstStyle/>
          <a:p>
            <a:pPr algn="ctr">
              <a:spcBef>
                <a:spcPts val="0"/>
              </a:spcBef>
            </a:pPr>
            <a:r>
              <a:rPr lang="es-ES" dirty="0" err="1"/>
              <a:t>Our</a:t>
            </a:r>
            <a:r>
              <a:rPr lang="es-ES" dirty="0"/>
              <a:t> </a:t>
            </a:r>
            <a:r>
              <a:rPr lang="es-ES" dirty="0" err="1"/>
              <a:t>datasets</a:t>
            </a:r>
            <a:r>
              <a:rPr lang="es-ES" dirty="0"/>
              <a:t> </a:t>
            </a:r>
            <a:endParaRPr dirty="0"/>
          </a:p>
        </p:txBody>
      </p:sp>
      <p:grpSp>
        <p:nvGrpSpPr>
          <p:cNvPr id="1112" name="Google Shape;1112;p36"/>
          <p:cNvGrpSpPr/>
          <p:nvPr/>
        </p:nvGrpSpPr>
        <p:grpSpPr>
          <a:xfrm>
            <a:off x="5338437" y="2235766"/>
            <a:ext cx="6735577" cy="3441311"/>
            <a:chOff x="1670787" y="2455453"/>
            <a:chExt cx="4438473" cy="2401373"/>
          </a:xfrm>
        </p:grpSpPr>
        <p:sp>
          <p:nvSpPr>
            <p:cNvPr id="1114" name="Google Shape;1114;p36"/>
            <p:cNvSpPr/>
            <p:nvPr/>
          </p:nvSpPr>
          <p:spPr>
            <a:xfrm>
              <a:off x="1670787" y="3775547"/>
              <a:ext cx="1059900" cy="10599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0" tIns="0" rIns="0" bIns="0" anchor="ctr" anchorCtr="0">
              <a:noAutofit/>
            </a:bodyPr>
            <a:lstStyle/>
            <a:p>
              <a:pPr algn="ctr"/>
              <a:r>
                <a:rPr lang="es-ES" sz="2400" dirty="0" err="1">
                  <a:latin typeface="Fira Sans Extra Condensed SemiBold"/>
                  <a:ea typeface="Fira Sans Extra Condensed SemiBold"/>
                  <a:cs typeface="Fira Sans Extra Condensed SemiBold"/>
                  <a:sym typeface="Fira Sans Extra Condensed SemiBold"/>
                </a:rPr>
                <a:t>Prism.exp</a:t>
              </a:r>
              <a:endParaRPr sz="2400" dirty="0">
                <a:latin typeface="Fira Sans Extra Condensed SemiBold"/>
                <a:ea typeface="Fira Sans Extra Condensed SemiBold"/>
                <a:cs typeface="Fira Sans Extra Condensed SemiBold"/>
                <a:sym typeface="Fira Sans Extra Condensed SemiBold"/>
              </a:endParaRPr>
            </a:p>
          </p:txBody>
        </p:sp>
        <p:sp>
          <p:nvSpPr>
            <p:cNvPr id="1115" name="Google Shape;1115;p36"/>
            <p:cNvSpPr/>
            <p:nvPr/>
          </p:nvSpPr>
          <p:spPr>
            <a:xfrm>
              <a:off x="2822735" y="3786237"/>
              <a:ext cx="1116108" cy="1070589"/>
            </a:xfrm>
            <a:prstGeom prst="ellipse">
              <a:avLst/>
            </a:prstGeom>
            <a:solidFill>
              <a:srgbClr val="EAE891"/>
            </a:solidFill>
            <a:ln>
              <a:noFill/>
            </a:ln>
          </p:spPr>
          <p:style>
            <a:lnRef idx="0">
              <a:scrgbClr r="0" g="0" b="0"/>
            </a:lnRef>
            <a:fillRef idx="0">
              <a:scrgbClr r="0" g="0" b="0"/>
            </a:fillRef>
            <a:effectRef idx="0">
              <a:scrgbClr r="0" g="0" b="0"/>
            </a:effectRef>
            <a:fontRef idx="minor">
              <a:schemeClr val="lt1"/>
            </a:fontRef>
          </p:style>
          <p:txBody>
            <a:bodyPr spcFirstLastPara="1" wrap="square" lIns="0" tIns="0" rIns="0" bIns="0" anchor="ctr" anchorCtr="0">
              <a:noAutofit/>
            </a:bodyPr>
            <a:lstStyle/>
            <a:p>
              <a:pPr algn="ctr"/>
              <a:r>
                <a:rPr lang="es-ES" sz="2400" dirty="0" err="1">
                  <a:latin typeface="Fira Sans Extra Condensed SemiBold"/>
                  <a:ea typeface="Fira Sans Extra Condensed SemiBold"/>
                  <a:cs typeface="Fira Sans Extra Condensed SemiBold"/>
                  <a:sym typeface="Fira Sans Extra Condensed SemiBold"/>
                </a:rPr>
                <a:t>Prism.cnv</a:t>
              </a:r>
              <a:r>
                <a:rPr lang="es-ES" sz="2400" dirty="0">
                  <a:latin typeface="Fira Sans Extra Condensed SemiBold"/>
                  <a:ea typeface="Fira Sans Extra Condensed SemiBold"/>
                  <a:cs typeface="Fira Sans Extra Condensed SemiBold"/>
                  <a:sym typeface="Fira Sans Extra Condensed SemiBold"/>
                </a:rPr>
                <a:t> </a:t>
              </a:r>
              <a:endParaRPr sz="2400" dirty="0">
                <a:latin typeface="Fira Sans Extra Condensed SemiBold"/>
                <a:ea typeface="Fira Sans Extra Condensed SemiBold"/>
                <a:cs typeface="Fira Sans Extra Condensed SemiBold"/>
                <a:sym typeface="Fira Sans Extra Condensed SemiBold"/>
              </a:endParaRPr>
            </a:p>
          </p:txBody>
        </p:sp>
        <p:sp>
          <p:nvSpPr>
            <p:cNvPr id="1116" name="Google Shape;1116;p36"/>
            <p:cNvSpPr/>
            <p:nvPr/>
          </p:nvSpPr>
          <p:spPr>
            <a:xfrm>
              <a:off x="5049360" y="3786236"/>
              <a:ext cx="1059900" cy="1059900"/>
            </a:xfrm>
            <a:prstGeom prst="ellipse">
              <a:avLst/>
            </a:prstGeom>
            <a:solidFill>
              <a:srgbClr val="A8EDCC"/>
            </a:solidFill>
            <a:ln>
              <a:noFill/>
            </a:ln>
          </p:spPr>
          <p:style>
            <a:lnRef idx="0">
              <a:scrgbClr r="0" g="0" b="0"/>
            </a:lnRef>
            <a:fillRef idx="0">
              <a:scrgbClr r="0" g="0" b="0"/>
            </a:fillRef>
            <a:effectRef idx="0">
              <a:scrgbClr r="0" g="0" b="0"/>
            </a:effectRef>
            <a:fontRef idx="minor">
              <a:schemeClr val="lt1"/>
            </a:fontRef>
          </p:style>
          <p:txBody>
            <a:bodyPr spcFirstLastPara="1" wrap="square" lIns="0" tIns="0" rIns="0" bIns="0" anchor="ctr" anchorCtr="0">
              <a:noAutofit/>
            </a:bodyPr>
            <a:lstStyle/>
            <a:p>
              <a:pPr algn="ctr"/>
              <a:r>
                <a:rPr lang="es-ES" sz="2400" dirty="0" err="1">
                  <a:latin typeface="Fira Sans Extra Condensed SemiBold"/>
                  <a:ea typeface="Fira Sans Extra Condensed SemiBold"/>
                  <a:cs typeface="Fira Sans Extra Condensed SemiBold"/>
                  <a:sym typeface="Fira Sans Extra Condensed SemiBold"/>
                </a:rPr>
                <a:t>Prism</a:t>
              </a:r>
              <a:r>
                <a:rPr lang="es-ES" sz="2400" dirty="0">
                  <a:latin typeface="Fira Sans Extra Condensed SemiBold"/>
                  <a:ea typeface="Fira Sans Extra Condensed SemiBold"/>
                  <a:cs typeface="Fira Sans Extra Condensed SemiBold"/>
                  <a:sym typeface="Fira Sans Extra Condensed SemiBold"/>
                </a:rPr>
                <a:t>. </a:t>
              </a:r>
              <a:r>
                <a:rPr lang="es-ES" sz="2400" dirty="0" err="1">
                  <a:latin typeface="Fira Sans Extra Condensed SemiBold"/>
                  <a:ea typeface="Fira Sans Extra Condensed SemiBold"/>
                  <a:cs typeface="Fira Sans Extra Condensed SemiBold"/>
                  <a:sym typeface="Fira Sans Extra Condensed SemiBold"/>
                </a:rPr>
                <a:t>Achilles</a:t>
              </a:r>
              <a:endParaRPr sz="2400" dirty="0">
                <a:latin typeface="Fira Sans Extra Condensed SemiBold"/>
                <a:ea typeface="Fira Sans Extra Condensed SemiBold"/>
                <a:cs typeface="Fira Sans Extra Condensed SemiBold"/>
                <a:sym typeface="Fira Sans Extra Condensed SemiBold"/>
              </a:endParaRPr>
            </a:p>
          </p:txBody>
        </p:sp>
        <p:sp>
          <p:nvSpPr>
            <p:cNvPr id="1117" name="Google Shape;1117;p36"/>
            <p:cNvSpPr/>
            <p:nvPr/>
          </p:nvSpPr>
          <p:spPr>
            <a:xfrm>
              <a:off x="3938844" y="3786236"/>
              <a:ext cx="1059900" cy="1059900"/>
            </a:xfrm>
            <a:prstGeom prst="ellipse">
              <a:avLst/>
            </a:prstGeom>
            <a:solidFill>
              <a:srgbClr val="8EDFEA"/>
            </a:solidFill>
            <a:ln>
              <a:noFill/>
            </a:ln>
          </p:spPr>
          <p:style>
            <a:lnRef idx="0">
              <a:scrgbClr r="0" g="0" b="0"/>
            </a:lnRef>
            <a:fillRef idx="0">
              <a:scrgbClr r="0" g="0" b="0"/>
            </a:fillRef>
            <a:effectRef idx="0">
              <a:scrgbClr r="0" g="0" b="0"/>
            </a:effectRef>
            <a:fontRef idx="minor">
              <a:schemeClr val="lt1"/>
            </a:fontRef>
          </p:style>
          <p:txBody>
            <a:bodyPr spcFirstLastPara="1" wrap="square" lIns="0" tIns="0" rIns="0" bIns="0" anchor="ctr" anchorCtr="0">
              <a:noAutofit/>
            </a:bodyPr>
            <a:lstStyle/>
            <a:p>
              <a:pPr algn="ctr"/>
              <a:r>
                <a:rPr lang="es-ES" sz="2400" dirty="0" err="1">
                  <a:latin typeface="Fira Sans Extra Condensed SemiBold"/>
                  <a:ea typeface="Fira Sans Extra Condensed SemiBold"/>
                  <a:cs typeface="Fira Sans Extra Condensed SemiBold"/>
                  <a:sym typeface="Fira Sans Extra Condensed SemiBold"/>
                </a:rPr>
                <a:t>Prism.snv</a:t>
              </a:r>
              <a:endParaRPr sz="2400" dirty="0">
                <a:latin typeface="Fira Sans Extra Condensed SemiBold"/>
                <a:ea typeface="Fira Sans Extra Condensed SemiBold"/>
                <a:cs typeface="Fira Sans Extra Condensed SemiBold"/>
                <a:sym typeface="Fira Sans Extra Condensed SemiBold"/>
              </a:endParaRPr>
            </a:p>
          </p:txBody>
        </p:sp>
        <p:cxnSp>
          <p:nvCxnSpPr>
            <p:cNvPr id="1118" name="Google Shape;1118;p36"/>
            <p:cNvCxnSpPr>
              <a:cxnSpLocks/>
            </p:cNvCxnSpPr>
            <p:nvPr/>
          </p:nvCxnSpPr>
          <p:spPr>
            <a:xfrm flipH="1">
              <a:off x="2200737" y="2455453"/>
              <a:ext cx="1773946" cy="1330784"/>
            </a:xfrm>
            <a:prstGeom prst="straightConnector1">
              <a:avLst/>
            </a:prstGeom>
            <a:noFill/>
            <a:ln w="9525" cap="flat" cmpd="sng">
              <a:solidFill>
                <a:schemeClr val="dk2"/>
              </a:solidFill>
              <a:prstDash val="solid"/>
              <a:round/>
              <a:headEnd type="none" w="med" len="med"/>
              <a:tailEnd type="triangle" w="med" len="med"/>
            </a:ln>
          </p:spPr>
        </p:cxnSp>
        <p:cxnSp>
          <p:nvCxnSpPr>
            <p:cNvPr id="1119" name="Google Shape;1119;p36"/>
            <p:cNvCxnSpPr>
              <a:cxnSpLocks/>
            </p:cNvCxnSpPr>
            <p:nvPr/>
          </p:nvCxnSpPr>
          <p:spPr>
            <a:xfrm flipH="1">
              <a:off x="3332209" y="2455453"/>
              <a:ext cx="642474" cy="1330784"/>
            </a:xfrm>
            <a:prstGeom prst="straightConnector1">
              <a:avLst/>
            </a:prstGeom>
            <a:noFill/>
            <a:ln w="9525" cap="flat" cmpd="sng">
              <a:solidFill>
                <a:schemeClr val="dk2"/>
              </a:solidFill>
              <a:prstDash val="solid"/>
              <a:round/>
              <a:headEnd type="none" w="med" len="med"/>
              <a:tailEnd type="triangle" w="med" len="med"/>
            </a:ln>
          </p:spPr>
        </p:cxnSp>
        <p:cxnSp>
          <p:nvCxnSpPr>
            <p:cNvPr id="1120" name="Google Shape;1120;p36"/>
            <p:cNvCxnSpPr>
              <a:cxnSpLocks/>
              <a:endCxn id="1116" idx="0"/>
            </p:cNvCxnSpPr>
            <p:nvPr/>
          </p:nvCxnSpPr>
          <p:spPr>
            <a:xfrm>
              <a:off x="3974684" y="2455453"/>
              <a:ext cx="1604625" cy="1330783"/>
            </a:xfrm>
            <a:prstGeom prst="straightConnector1">
              <a:avLst/>
            </a:prstGeom>
            <a:noFill/>
            <a:ln w="9525" cap="flat" cmpd="sng">
              <a:solidFill>
                <a:schemeClr val="dk2"/>
              </a:solidFill>
              <a:prstDash val="solid"/>
              <a:round/>
              <a:headEnd type="none" w="med" len="med"/>
              <a:tailEnd type="triangle" w="med" len="med"/>
            </a:ln>
          </p:spPr>
        </p:cxnSp>
        <p:cxnSp>
          <p:nvCxnSpPr>
            <p:cNvPr id="1121" name="Google Shape;1121;p36"/>
            <p:cNvCxnSpPr>
              <a:cxnSpLocks/>
            </p:cNvCxnSpPr>
            <p:nvPr/>
          </p:nvCxnSpPr>
          <p:spPr>
            <a:xfrm>
              <a:off x="3974684" y="2455453"/>
              <a:ext cx="424016" cy="1330783"/>
            </a:xfrm>
            <a:prstGeom prst="straightConnector1">
              <a:avLst/>
            </a:prstGeom>
            <a:noFill/>
            <a:ln w="9525" cap="flat" cmpd="sng">
              <a:solidFill>
                <a:schemeClr val="dk2"/>
              </a:solidFill>
              <a:prstDash val="solid"/>
              <a:round/>
              <a:headEnd type="none" w="med" len="med"/>
              <a:tailEnd type="triangle" w="med" len="med"/>
            </a:ln>
          </p:spPr>
        </p:cxnSp>
      </p:grpSp>
      <p:grpSp>
        <p:nvGrpSpPr>
          <p:cNvPr id="36" name="Google Shape;1112;p36">
            <a:extLst>
              <a:ext uri="{FF2B5EF4-FFF2-40B4-BE49-F238E27FC236}">
                <a16:creationId xmlns:a16="http://schemas.microsoft.com/office/drawing/2014/main" id="{E0CE86E7-27FD-DFEF-37BB-F2F3C057FD32}"/>
              </a:ext>
            </a:extLst>
          </p:cNvPr>
          <p:cNvGrpSpPr/>
          <p:nvPr/>
        </p:nvGrpSpPr>
        <p:grpSpPr>
          <a:xfrm>
            <a:off x="69293" y="2322940"/>
            <a:ext cx="5050320" cy="3354139"/>
            <a:chOff x="1670787" y="2505594"/>
            <a:chExt cx="3327957" cy="2340543"/>
          </a:xfrm>
        </p:grpSpPr>
        <p:sp>
          <p:nvSpPr>
            <p:cNvPr id="37" name="Google Shape;1114;p36">
              <a:extLst>
                <a:ext uri="{FF2B5EF4-FFF2-40B4-BE49-F238E27FC236}">
                  <a16:creationId xmlns:a16="http://schemas.microsoft.com/office/drawing/2014/main" id="{8AB0C429-946C-FF6D-2C48-A95CD58C47D4}"/>
                </a:ext>
              </a:extLst>
            </p:cNvPr>
            <p:cNvSpPr/>
            <p:nvPr/>
          </p:nvSpPr>
          <p:spPr>
            <a:xfrm>
              <a:off x="1670787" y="3775547"/>
              <a:ext cx="1059900" cy="1059900"/>
            </a:xfrm>
            <a:prstGeom prst="ellipse">
              <a:avLst/>
            </a:prstGeom>
            <a:solidFill>
              <a:srgbClr val="EDA5C0"/>
            </a:solidFill>
            <a:ln>
              <a:noFill/>
            </a:ln>
          </p:spPr>
          <p:style>
            <a:lnRef idx="0">
              <a:scrgbClr r="0" g="0" b="0"/>
            </a:lnRef>
            <a:fillRef idx="0">
              <a:scrgbClr r="0" g="0" b="0"/>
            </a:fillRef>
            <a:effectRef idx="0">
              <a:scrgbClr r="0" g="0" b="0"/>
            </a:effectRef>
            <a:fontRef idx="minor">
              <a:schemeClr val="lt1"/>
            </a:fontRef>
          </p:style>
          <p:txBody>
            <a:bodyPr spcFirstLastPara="1" wrap="square" lIns="0" tIns="0" rIns="0" bIns="0" anchor="ctr" anchorCtr="0">
              <a:noAutofit/>
            </a:bodyPr>
            <a:lstStyle/>
            <a:p>
              <a:pPr algn="ctr"/>
              <a:r>
                <a:rPr lang="en" sz="2400" dirty="0">
                  <a:latin typeface="Fira Sans Extra Condensed SemiBold"/>
                  <a:ea typeface="Fira Sans Extra Condensed SemiBold"/>
                  <a:cs typeface="Fira Sans Extra Condensed SemiBold"/>
                  <a:sym typeface="Fira Sans Extra Condensed SemiBold"/>
                </a:rPr>
                <a:t>Prism </a:t>
              </a:r>
              <a:endParaRPr sz="2400" dirty="0">
                <a:latin typeface="Fira Sans Extra Condensed SemiBold"/>
                <a:ea typeface="Fira Sans Extra Condensed SemiBold"/>
                <a:cs typeface="Fira Sans Extra Condensed SemiBold"/>
                <a:sym typeface="Fira Sans Extra Condensed SemiBold"/>
              </a:endParaRPr>
            </a:p>
          </p:txBody>
        </p:sp>
        <p:sp>
          <p:nvSpPr>
            <p:cNvPr id="38" name="Google Shape;1115;p36">
              <a:extLst>
                <a:ext uri="{FF2B5EF4-FFF2-40B4-BE49-F238E27FC236}">
                  <a16:creationId xmlns:a16="http://schemas.microsoft.com/office/drawing/2014/main" id="{A98E9F46-8454-F02A-3D6E-035A2D744DD4}"/>
                </a:ext>
              </a:extLst>
            </p:cNvPr>
            <p:cNvSpPr/>
            <p:nvPr/>
          </p:nvSpPr>
          <p:spPr>
            <a:xfrm>
              <a:off x="2822735" y="3786237"/>
              <a:ext cx="1059900" cy="1059900"/>
            </a:xfrm>
            <a:prstGeom prst="ellipse">
              <a:avLst/>
            </a:prstGeom>
            <a:solidFill>
              <a:srgbClr val="D2BAEF"/>
            </a:solidFill>
            <a:ln>
              <a:noFill/>
            </a:ln>
          </p:spPr>
          <p:style>
            <a:lnRef idx="0">
              <a:scrgbClr r="0" g="0" b="0"/>
            </a:lnRef>
            <a:fillRef idx="0">
              <a:scrgbClr r="0" g="0" b="0"/>
            </a:fillRef>
            <a:effectRef idx="0">
              <a:scrgbClr r="0" g="0" b="0"/>
            </a:effectRef>
            <a:fontRef idx="minor">
              <a:schemeClr val="lt1"/>
            </a:fontRef>
          </p:style>
          <p:txBody>
            <a:bodyPr spcFirstLastPara="1" wrap="square" lIns="0" tIns="0" rIns="0" bIns="0" anchor="ctr" anchorCtr="0">
              <a:noAutofit/>
            </a:bodyPr>
            <a:lstStyle/>
            <a:p>
              <a:pPr algn="ctr"/>
              <a:r>
                <a:rPr lang="es-ES" sz="2400" dirty="0" err="1">
                  <a:latin typeface="Fira Sans Extra Condensed SemiBold"/>
                  <a:ea typeface="Fira Sans Extra Condensed SemiBold"/>
                  <a:cs typeface="Fira Sans Extra Condensed SemiBold"/>
                  <a:sym typeface="Fira Sans Extra Condensed SemiBold"/>
                </a:rPr>
                <a:t>Prism.treat</a:t>
              </a:r>
              <a:endParaRPr sz="2400" dirty="0">
                <a:latin typeface="Fira Sans Extra Condensed SemiBold"/>
                <a:ea typeface="Fira Sans Extra Condensed SemiBold"/>
                <a:cs typeface="Fira Sans Extra Condensed SemiBold"/>
                <a:sym typeface="Fira Sans Extra Condensed SemiBold"/>
              </a:endParaRPr>
            </a:p>
          </p:txBody>
        </p:sp>
        <p:sp>
          <p:nvSpPr>
            <p:cNvPr id="40" name="Google Shape;1117;p36">
              <a:extLst>
                <a:ext uri="{FF2B5EF4-FFF2-40B4-BE49-F238E27FC236}">
                  <a16:creationId xmlns:a16="http://schemas.microsoft.com/office/drawing/2014/main" id="{FADC3B10-FC84-A0C1-FDCC-5607468E0B95}"/>
                </a:ext>
              </a:extLst>
            </p:cNvPr>
            <p:cNvSpPr/>
            <p:nvPr/>
          </p:nvSpPr>
          <p:spPr>
            <a:xfrm>
              <a:off x="3938844" y="3786236"/>
              <a:ext cx="1059900" cy="1059900"/>
            </a:xfrm>
            <a:prstGeom prst="ellipse">
              <a:avLst/>
            </a:prstGeom>
            <a:solidFill>
              <a:srgbClr val="C2BFF0"/>
            </a:solidFill>
            <a:ln>
              <a:noFill/>
            </a:ln>
          </p:spPr>
          <p:txBody>
            <a:bodyPr spcFirstLastPara="1" wrap="square" lIns="0" tIns="0" rIns="0" bIns="0" anchor="ctr" anchorCtr="0">
              <a:noAutofit/>
            </a:bodyPr>
            <a:lstStyle/>
            <a:p>
              <a:pPr algn="ctr"/>
              <a:r>
                <a:rPr lang="es-ES" sz="2400" dirty="0" err="1">
                  <a:solidFill>
                    <a:schemeClr val="lt1"/>
                  </a:solidFill>
                  <a:latin typeface="Fira Sans Extra Condensed SemiBold"/>
                  <a:ea typeface="Fira Sans Extra Condensed SemiBold"/>
                  <a:cs typeface="Fira Sans Extra Condensed SemiBold"/>
                  <a:sym typeface="Fira Sans Extra Condensed SemiBold"/>
                </a:rPr>
                <a:t>Prism.cl</a:t>
              </a:r>
              <a:r>
                <a:rPr lang="es-ES" sz="2400" dirty="0">
                  <a:solidFill>
                    <a:schemeClr val="lt1"/>
                  </a:solidFill>
                  <a:latin typeface="Fira Sans Extra Condensed SemiBold"/>
                  <a:ea typeface="Fira Sans Extra Condensed SemiBold"/>
                  <a:cs typeface="Fira Sans Extra Condensed SemiBold"/>
                  <a:sym typeface="Fira Sans Extra Condensed SemiBold"/>
                </a:rPr>
                <a:t> </a:t>
              </a:r>
              <a:endParaRPr sz="2400" dirty="0">
                <a:solidFill>
                  <a:schemeClr val="lt1"/>
                </a:solidFill>
                <a:latin typeface="Fira Sans Extra Condensed SemiBold"/>
                <a:ea typeface="Fira Sans Extra Condensed SemiBold"/>
                <a:cs typeface="Fira Sans Extra Condensed SemiBold"/>
                <a:sym typeface="Fira Sans Extra Condensed SemiBold"/>
              </a:endParaRPr>
            </a:p>
          </p:txBody>
        </p:sp>
        <p:cxnSp>
          <p:nvCxnSpPr>
            <p:cNvPr id="41" name="Google Shape;1118;p36">
              <a:extLst>
                <a:ext uri="{FF2B5EF4-FFF2-40B4-BE49-F238E27FC236}">
                  <a16:creationId xmlns:a16="http://schemas.microsoft.com/office/drawing/2014/main" id="{7F0E3AC3-2BB1-9319-8B37-7411108AE6A9}"/>
                </a:ext>
              </a:extLst>
            </p:cNvPr>
            <p:cNvCxnSpPr>
              <a:cxnSpLocks/>
            </p:cNvCxnSpPr>
            <p:nvPr/>
          </p:nvCxnSpPr>
          <p:spPr>
            <a:xfrm flipH="1">
              <a:off x="2200737" y="2505594"/>
              <a:ext cx="1087448" cy="1280643"/>
            </a:xfrm>
            <a:prstGeom prst="straightConnector1">
              <a:avLst/>
            </a:prstGeom>
            <a:noFill/>
            <a:ln w="9525" cap="flat" cmpd="sng">
              <a:solidFill>
                <a:schemeClr val="dk2"/>
              </a:solidFill>
              <a:prstDash val="solid"/>
              <a:round/>
              <a:headEnd type="none" w="med" len="med"/>
              <a:tailEnd type="triangle" w="med" len="med"/>
            </a:ln>
          </p:spPr>
        </p:cxnSp>
        <p:cxnSp>
          <p:nvCxnSpPr>
            <p:cNvPr id="42" name="Google Shape;1119;p36">
              <a:extLst>
                <a:ext uri="{FF2B5EF4-FFF2-40B4-BE49-F238E27FC236}">
                  <a16:creationId xmlns:a16="http://schemas.microsoft.com/office/drawing/2014/main" id="{3B0CBBC0-2DC3-EEE6-DEC1-F683114176BD}"/>
                </a:ext>
              </a:extLst>
            </p:cNvPr>
            <p:cNvCxnSpPr>
              <a:cxnSpLocks/>
            </p:cNvCxnSpPr>
            <p:nvPr/>
          </p:nvCxnSpPr>
          <p:spPr>
            <a:xfrm>
              <a:off x="3296628" y="2520711"/>
              <a:ext cx="35580" cy="1265526"/>
            </a:xfrm>
            <a:prstGeom prst="straightConnector1">
              <a:avLst/>
            </a:prstGeom>
            <a:noFill/>
            <a:ln w="9525" cap="flat" cmpd="sng">
              <a:solidFill>
                <a:schemeClr val="dk2"/>
              </a:solidFill>
              <a:prstDash val="solid"/>
              <a:round/>
              <a:headEnd type="none" w="med" len="med"/>
              <a:tailEnd type="triangle" w="med" len="med"/>
            </a:ln>
          </p:spPr>
        </p:cxnSp>
        <p:cxnSp>
          <p:nvCxnSpPr>
            <p:cNvPr id="44" name="Google Shape;1121;p36">
              <a:extLst>
                <a:ext uri="{FF2B5EF4-FFF2-40B4-BE49-F238E27FC236}">
                  <a16:creationId xmlns:a16="http://schemas.microsoft.com/office/drawing/2014/main" id="{40B29C25-AD32-F80B-FAE8-180885FDBA1D}"/>
                </a:ext>
              </a:extLst>
            </p:cNvPr>
            <p:cNvCxnSpPr>
              <a:cxnSpLocks/>
            </p:cNvCxnSpPr>
            <p:nvPr/>
          </p:nvCxnSpPr>
          <p:spPr>
            <a:xfrm>
              <a:off x="3292886" y="2505594"/>
              <a:ext cx="1105812" cy="1280642"/>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37" name="Google Shape;1114;p36">
            <a:extLst>
              <a:ext uri="{FF2B5EF4-FFF2-40B4-BE49-F238E27FC236}">
                <a16:creationId xmlns:a16="http://schemas.microsoft.com/office/drawing/2014/main" id="{8AB0C429-946C-FF6D-2C48-A95CD58C47D4}"/>
              </a:ext>
            </a:extLst>
          </p:cNvPr>
          <p:cNvSpPr/>
          <p:nvPr/>
        </p:nvSpPr>
        <p:spPr>
          <a:xfrm>
            <a:off x="-522868" y="-398995"/>
            <a:ext cx="3829173" cy="3827995"/>
          </a:xfrm>
          <a:prstGeom prst="ellipse">
            <a:avLst/>
          </a:prstGeom>
          <a:solidFill>
            <a:srgbClr val="EDA5C0"/>
          </a:solidFill>
          <a:ln>
            <a:noFill/>
          </a:ln>
        </p:spPr>
        <p:style>
          <a:lnRef idx="0">
            <a:scrgbClr r="0" g="0" b="0"/>
          </a:lnRef>
          <a:fillRef idx="0">
            <a:scrgbClr r="0" g="0" b="0"/>
          </a:fillRef>
          <a:effectRef idx="0">
            <a:scrgbClr r="0" g="0" b="0"/>
          </a:effectRef>
          <a:fontRef idx="minor">
            <a:schemeClr val="lt1"/>
          </a:fontRef>
        </p:style>
        <p:txBody>
          <a:bodyPr spcFirstLastPara="1" wrap="square" lIns="0" tIns="0" rIns="0" bIns="0" anchor="ctr" anchorCtr="0">
            <a:noAutofit/>
          </a:bodyPr>
          <a:lstStyle/>
          <a:p>
            <a:pPr algn="ctr"/>
            <a:r>
              <a:rPr lang="es-ES" sz="3733" dirty="0" err="1">
                <a:latin typeface="Fira Sans Extra Condensed SemiBold"/>
                <a:ea typeface="Fira Sans Extra Condensed SemiBold"/>
                <a:cs typeface="Fira Sans Extra Condensed SemiBold"/>
                <a:sym typeface="Fira Sans Extra Condensed SemiBold"/>
              </a:rPr>
              <a:t>Prism</a:t>
            </a:r>
            <a:r>
              <a:rPr lang="en" sz="2400" dirty="0">
                <a:latin typeface="Fira Sans Extra Condensed SemiBold"/>
                <a:ea typeface="Fira Sans Extra Condensed SemiBold"/>
                <a:cs typeface="Fira Sans Extra Condensed SemiBold"/>
                <a:sym typeface="Fira Sans Extra Condensed SemiBold"/>
              </a:rPr>
              <a:t> </a:t>
            </a:r>
            <a:endParaRPr sz="2400" dirty="0">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2912058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37" name="Google Shape;1114;p36">
            <a:extLst>
              <a:ext uri="{FF2B5EF4-FFF2-40B4-BE49-F238E27FC236}">
                <a16:creationId xmlns:a16="http://schemas.microsoft.com/office/drawing/2014/main" id="{8AB0C429-946C-FF6D-2C48-A95CD58C47D4}"/>
              </a:ext>
            </a:extLst>
          </p:cNvPr>
          <p:cNvSpPr/>
          <p:nvPr/>
        </p:nvSpPr>
        <p:spPr>
          <a:xfrm>
            <a:off x="-522868" y="-398995"/>
            <a:ext cx="3829173" cy="3827995"/>
          </a:xfrm>
          <a:prstGeom prst="ellipse">
            <a:avLst/>
          </a:prstGeom>
          <a:solidFill>
            <a:srgbClr val="D2BAEF"/>
          </a:solidFill>
          <a:ln>
            <a:noFill/>
          </a:ln>
        </p:spPr>
        <p:style>
          <a:lnRef idx="0">
            <a:scrgbClr r="0" g="0" b="0"/>
          </a:lnRef>
          <a:fillRef idx="0">
            <a:scrgbClr r="0" g="0" b="0"/>
          </a:fillRef>
          <a:effectRef idx="0">
            <a:scrgbClr r="0" g="0" b="0"/>
          </a:effectRef>
          <a:fontRef idx="minor">
            <a:schemeClr val="lt1"/>
          </a:fontRef>
        </p:style>
        <p:txBody>
          <a:bodyPr spcFirstLastPara="1" wrap="square" lIns="0" tIns="0" rIns="0" bIns="0" anchor="ctr" anchorCtr="0">
            <a:noAutofit/>
          </a:bodyPr>
          <a:lstStyle/>
          <a:p>
            <a:pPr algn="ctr"/>
            <a:r>
              <a:rPr lang="es-ES" sz="3733" dirty="0" err="1">
                <a:latin typeface="Fira Sans Extra Condensed SemiBold"/>
                <a:ea typeface="Fira Sans Extra Condensed SemiBold"/>
                <a:cs typeface="Fira Sans Extra Condensed SemiBold"/>
                <a:sym typeface="Fira Sans Extra Condensed SemiBold"/>
              </a:rPr>
              <a:t>Prism.treat</a:t>
            </a:r>
            <a:endParaRPr lang="es-ES" sz="3733" dirty="0">
              <a:latin typeface="Fira Sans Extra Condensed SemiBold"/>
              <a:ea typeface="Fira Sans Extra Condensed SemiBold"/>
              <a:cs typeface="Fira Sans Extra Condensed SemiBold"/>
              <a:sym typeface="Fira Sans Extra Condensed SemiBold"/>
            </a:endParaRPr>
          </a:p>
          <a:p>
            <a:pPr algn="ctr"/>
            <a:r>
              <a:rPr lang="en" sz="2400" dirty="0">
                <a:latin typeface="Fira Sans Extra Condensed SemiBold"/>
                <a:ea typeface="Fira Sans Extra Condensed SemiBold"/>
                <a:cs typeface="Fira Sans Extra Condensed SemiBold"/>
                <a:sym typeface="Fira Sans Extra Condensed SemiBold"/>
              </a:rPr>
              <a:t> </a:t>
            </a:r>
            <a:endParaRPr sz="2400" dirty="0">
              <a:latin typeface="Fira Sans Extra Condensed SemiBold"/>
              <a:ea typeface="Fira Sans Extra Condensed SemiBold"/>
              <a:cs typeface="Fira Sans Extra Condensed SemiBold"/>
              <a:sym typeface="Fira Sans Extra Condensed SemiBold"/>
            </a:endParaRPr>
          </a:p>
        </p:txBody>
      </p:sp>
      <p:sp>
        <p:nvSpPr>
          <p:cNvPr id="2" name="Google Shape;1114;p36">
            <a:extLst>
              <a:ext uri="{FF2B5EF4-FFF2-40B4-BE49-F238E27FC236}">
                <a16:creationId xmlns:a16="http://schemas.microsoft.com/office/drawing/2014/main" id="{8B2C09FC-DEF8-FBFB-E110-8128D682E187}"/>
              </a:ext>
            </a:extLst>
          </p:cNvPr>
          <p:cNvSpPr/>
          <p:nvPr/>
        </p:nvSpPr>
        <p:spPr>
          <a:xfrm>
            <a:off x="8885698" y="-398995"/>
            <a:ext cx="3829173" cy="3827995"/>
          </a:xfrm>
          <a:prstGeom prst="ellipse">
            <a:avLst/>
          </a:prstGeom>
          <a:solidFill>
            <a:srgbClr val="C2BFF0"/>
          </a:solidFill>
          <a:ln>
            <a:noFill/>
          </a:ln>
        </p:spPr>
        <p:style>
          <a:lnRef idx="0">
            <a:scrgbClr r="0" g="0" b="0"/>
          </a:lnRef>
          <a:fillRef idx="0">
            <a:scrgbClr r="0" g="0" b="0"/>
          </a:fillRef>
          <a:effectRef idx="0">
            <a:scrgbClr r="0" g="0" b="0"/>
          </a:effectRef>
          <a:fontRef idx="minor">
            <a:schemeClr val="lt1"/>
          </a:fontRef>
        </p:style>
        <p:txBody>
          <a:bodyPr spcFirstLastPara="1" wrap="square" lIns="0" tIns="0" rIns="0" bIns="0" anchor="ctr" anchorCtr="0">
            <a:noAutofit/>
          </a:bodyPr>
          <a:lstStyle/>
          <a:p>
            <a:pPr algn="ctr"/>
            <a:r>
              <a:rPr lang="es-ES" sz="3733" dirty="0" err="1">
                <a:latin typeface="Fira Sans Extra Condensed SemiBold"/>
                <a:ea typeface="Fira Sans Extra Condensed SemiBold"/>
                <a:cs typeface="Fira Sans Extra Condensed SemiBold"/>
                <a:sym typeface="Fira Sans Extra Condensed SemiBold"/>
              </a:rPr>
              <a:t>Prism.cl</a:t>
            </a:r>
            <a:endParaRPr lang="es-ES" sz="3733" dirty="0">
              <a:latin typeface="Fira Sans Extra Condensed SemiBold"/>
              <a:ea typeface="Fira Sans Extra Condensed SemiBold"/>
              <a:cs typeface="Fira Sans Extra Condensed SemiBold"/>
              <a:sym typeface="Fira Sans Extra Condensed SemiBold"/>
            </a:endParaRPr>
          </a:p>
          <a:p>
            <a:pPr algn="ctr"/>
            <a:r>
              <a:rPr lang="en" sz="2400" dirty="0">
                <a:latin typeface="Fira Sans Extra Condensed SemiBold"/>
                <a:ea typeface="Fira Sans Extra Condensed SemiBold"/>
                <a:cs typeface="Fira Sans Extra Condensed SemiBold"/>
                <a:sym typeface="Fira Sans Extra Condensed SemiBold"/>
              </a:rPr>
              <a:t> </a:t>
            </a:r>
            <a:endParaRPr sz="2400" dirty="0">
              <a:latin typeface="Fira Sans Extra Condensed SemiBold"/>
              <a:ea typeface="Fira Sans Extra Condensed SemiBold"/>
              <a:cs typeface="Fira Sans Extra Condensed SemiBold"/>
              <a:sym typeface="Fira Sans Extra Condensed SemiBold"/>
            </a:endParaRPr>
          </a:p>
        </p:txBody>
      </p:sp>
      <p:sp>
        <p:nvSpPr>
          <p:cNvPr id="3" name="CuadroTexto 2">
            <a:extLst>
              <a:ext uri="{FF2B5EF4-FFF2-40B4-BE49-F238E27FC236}">
                <a16:creationId xmlns:a16="http://schemas.microsoft.com/office/drawing/2014/main" id="{A57D5951-A30C-6835-5E33-4FCC90535AB4}"/>
              </a:ext>
            </a:extLst>
          </p:cNvPr>
          <p:cNvSpPr txBox="1"/>
          <p:nvPr/>
        </p:nvSpPr>
        <p:spPr>
          <a:xfrm>
            <a:off x="996242" y="2596311"/>
            <a:ext cx="4633188" cy="4524315"/>
          </a:xfrm>
          <a:prstGeom prst="rect">
            <a:avLst/>
          </a:prstGeom>
          <a:noFill/>
          <a:ln>
            <a:solidFill>
              <a:schemeClr val="tx1"/>
            </a:solidFill>
          </a:ln>
        </p:spPr>
        <p:txBody>
          <a:bodyPr wrap="square" rtlCol="0">
            <a:spAutoFit/>
          </a:bodyPr>
          <a:lstStyle/>
          <a:p>
            <a:pPr marL="380990" indent="-380990">
              <a:buFont typeface="Arial" panose="020B0604020202020204" pitchFamily="34" charset="0"/>
              <a:buChar char="•"/>
            </a:pPr>
            <a:r>
              <a:rPr lang="es-EC" sz="2400" dirty="0"/>
              <a:t>Data frame </a:t>
            </a:r>
          </a:p>
          <a:p>
            <a:pPr marL="380990" indent="-380990">
              <a:buFont typeface="Arial" panose="020B0604020202020204" pitchFamily="34" charset="0"/>
              <a:buChar char="•"/>
            </a:pPr>
            <a:r>
              <a:rPr lang="es-EC" sz="2400" dirty="0"/>
              <a:t>Information about the treatment's characteristics</a:t>
            </a:r>
          </a:p>
          <a:p>
            <a:pPr marL="380990" indent="-380990">
              <a:buFont typeface="Arial" panose="020B0604020202020204" pitchFamily="34" charset="0"/>
              <a:buChar char="•"/>
            </a:pPr>
            <a:r>
              <a:rPr lang="es-EC" sz="2400" dirty="0"/>
              <a:t>11,168 treatments (rows) &amp; 11 aspects treatments (columns)</a:t>
            </a:r>
          </a:p>
          <a:p>
            <a:endParaRPr lang="es-EC" sz="2400" dirty="0"/>
          </a:p>
          <a:p>
            <a:pPr marL="380990" indent="-380990">
              <a:buFont typeface="Arial" panose="020B0604020202020204" pitchFamily="34" charset="0"/>
              <a:buChar char="•"/>
            </a:pPr>
            <a:r>
              <a:rPr lang="es-EC" sz="2400" b="1" dirty="0"/>
              <a:t>Example: </a:t>
            </a:r>
            <a:r>
              <a:rPr lang="es-EC" sz="2400" dirty="0"/>
              <a:t>Dose, Name, moA, Target, </a:t>
            </a:r>
          </a:p>
          <a:p>
            <a:pPr marL="380990" indent="-380990">
              <a:buFont typeface="Arial" panose="020B0604020202020204" pitchFamily="34" charset="0"/>
              <a:buChar char="•"/>
            </a:pPr>
            <a:endParaRPr lang="es-EC" sz="2400" dirty="0"/>
          </a:p>
          <a:p>
            <a:pPr marL="380990" indent="-380990">
              <a:buFont typeface="Arial" panose="020B0604020202020204" pitchFamily="34" charset="0"/>
              <a:buChar char="•"/>
            </a:pPr>
            <a:r>
              <a:rPr lang="es-EC" sz="2400" dirty="0">
                <a:sym typeface="Wingdings" pitchFamily="2" charset="2"/>
              </a:rPr>
              <a:t> E</a:t>
            </a:r>
            <a:r>
              <a:rPr lang="es-EC" sz="2400" dirty="0"/>
              <a:t>xplore relationships between treatment properties and treatment response</a:t>
            </a:r>
          </a:p>
        </p:txBody>
      </p:sp>
      <p:sp>
        <p:nvSpPr>
          <p:cNvPr id="5" name="CuadroTexto 4">
            <a:extLst>
              <a:ext uri="{FF2B5EF4-FFF2-40B4-BE49-F238E27FC236}">
                <a16:creationId xmlns:a16="http://schemas.microsoft.com/office/drawing/2014/main" id="{49EF78FA-CA00-B804-5CDC-2D46F9E7364F}"/>
              </a:ext>
            </a:extLst>
          </p:cNvPr>
          <p:cNvSpPr txBox="1"/>
          <p:nvPr/>
        </p:nvSpPr>
        <p:spPr>
          <a:xfrm>
            <a:off x="6702775" y="2596311"/>
            <a:ext cx="5370692" cy="4893647"/>
          </a:xfrm>
          <a:prstGeom prst="rect">
            <a:avLst/>
          </a:prstGeom>
          <a:noFill/>
          <a:ln>
            <a:solidFill>
              <a:schemeClr val="tx1"/>
            </a:solidFill>
          </a:ln>
        </p:spPr>
        <p:txBody>
          <a:bodyPr wrap="square" rtlCol="0">
            <a:spAutoFit/>
          </a:bodyPr>
          <a:lstStyle/>
          <a:p>
            <a:pPr marL="380990" indent="-380990">
              <a:buFont typeface="Arial" panose="020B0604020202020204" pitchFamily="34" charset="0"/>
              <a:buChar char="•"/>
            </a:pPr>
            <a:r>
              <a:rPr lang="es-EC" sz="2400" dirty="0"/>
              <a:t>Date frame </a:t>
            </a:r>
          </a:p>
          <a:p>
            <a:pPr marL="380990" indent="-380990">
              <a:buFont typeface="Arial" panose="020B0604020202020204" pitchFamily="34" charset="0"/>
              <a:buChar char="•"/>
            </a:pPr>
            <a:r>
              <a:rPr lang="es-EC" sz="2400" dirty="0"/>
              <a:t>Information about the cell line's characteristics</a:t>
            </a:r>
          </a:p>
          <a:p>
            <a:pPr marL="380990" indent="-380990">
              <a:buFont typeface="Arial" panose="020B0604020202020204" pitchFamily="34" charset="0"/>
              <a:buChar char="•"/>
            </a:pPr>
            <a:r>
              <a:rPr lang="es-EC" sz="2400" dirty="0"/>
              <a:t>481 cell lines (rows) &amp; 29 information aspects (columns) </a:t>
            </a:r>
          </a:p>
          <a:p>
            <a:pPr marL="380990" indent="-380990">
              <a:buFont typeface="Arial" panose="020B0604020202020204" pitchFamily="34" charset="0"/>
              <a:buChar char="•"/>
            </a:pPr>
            <a:endParaRPr lang="es-EC" sz="2400" dirty="0"/>
          </a:p>
          <a:p>
            <a:pPr marL="380990" indent="-380990">
              <a:buFont typeface="Arial" panose="020B0604020202020204" pitchFamily="34" charset="0"/>
              <a:buChar char="•"/>
            </a:pPr>
            <a:r>
              <a:rPr lang="es-EC" sz="2400" b="1" dirty="0"/>
              <a:t>Example: </a:t>
            </a:r>
            <a:r>
              <a:rPr lang="es-EC" sz="2400" dirty="0"/>
              <a:t>linage (subtype), disease (subtype)</a:t>
            </a:r>
          </a:p>
          <a:p>
            <a:pPr marL="380990" indent="-380990">
              <a:buFont typeface="Arial" panose="020B0604020202020204" pitchFamily="34" charset="0"/>
              <a:buChar char="•"/>
            </a:pPr>
            <a:endParaRPr lang="es-EC" sz="2400" dirty="0"/>
          </a:p>
          <a:p>
            <a:pPr marL="380990" indent="-380990">
              <a:buFont typeface="Arial" panose="020B0604020202020204" pitchFamily="34" charset="0"/>
              <a:buChar char="•"/>
            </a:pPr>
            <a:r>
              <a:rPr lang="es-EC" sz="2400" dirty="0">
                <a:sym typeface="Wingdings" pitchFamily="2" charset="2"/>
              </a:rPr>
              <a:t> Stratification of cell lines: </a:t>
            </a:r>
          </a:p>
          <a:p>
            <a:pPr marL="380990" indent="-380990">
              <a:buFont typeface="Arial" panose="020B0604020202020204" pitchFamily="34" charset="0"/>
              <a:buChar char="•"/>
            </a:pPr>
            <a:r>
              <a:rPr lang="es-EC" sz="2400" dirty="0">
                <a:sym typeface="Wingdings" pitchFamily="2" charset="2"/>
              </a:rPr>
              <a:t> Relationship between gastric cell line characteristics and treatment response</a:t>
            </a:r>
            <a:endParaRPr lang="es-EC" sz="2400" dirty="0"/>
          </a:p>
        </p:txBody>
      </p:sp>
    </p:spTree>
    <p:extLst>
      <p:ext uri="{BB962C8B-B14F-4D97-AF65-F5344CB8AC3E}">
        <p14:creationId xmlns:p14="http://schemas.microsoft.com/office/powerpoint/2010/main" val="3455230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37" name="Google Shape;1114;p36">
            <a:extLst>
              <a:ext uri="{FF2B5EF4-FFF2-40B4-BE49-F238E27FC236}">
                <a16:creationId xmlns:a16="http://schemas.microsoft.com/office/drawing/2014/main" id="{8AB0C429-946C-FF6D-2C48-A95CD58C47D4}"/>
              </a:ext>
            </a:extLst>
          </p:cNvPr>
          <p:cNvSpPr/>
          <p:nvPr/>
        </p:nvSpPr>
        <p:spPr>
          <a:xfrm>
            <a:off x="-590506" y="0"/>
            <a:ext cx="6989409" cy="6435229"/>
          </a:xfrm>
          <a:prstGeom prst="ellipse">
            <a:avLst/>
          </a:prstGeom>
          <a:solidFill>
            <a:srgbClr val="D2BAEF"/>
          </a:solidFill>
          <a:ln>
            <a:noFill/>
          </a:ln>
        </p:spPr>
        <p:style>
          <a:lnRef idx="0">
            <a:scrgbClr r="0" g="0" b="0"/>
          </a:lnRef>
          <a:fillRef idx="0">
            <a:scrgbClr r="0" g="0" b="0"/>
          </a:fillRef>
          <a:effectRef idx="0">
            <a:scrgbClr r="0" g="0" b="0"/>
          </a:effectRef>
          <a:fontRef idx="minor">
            <a:schemeClr val="lt1"/>
          </a:fontRef>
        </p:style>
        <p:txBody>
          <a:bodyPr spcFirstLastPara="1" wrap="square" lIns="0" tIns="0" rIns="0" bIns="0" anchor="ctr" anchorCtr="0">
            <a:noAutofit/>
          </a:bodyPr>
          <a:lstStyle/>
          <a:p>
            <a:pPr algn="ctr"/>
            <a:r>
              <a:rPr lang="es-ES" sz="3733" dirty="0" err="1">
                <a:latin typeface="Fira Sans Extra Condensed SemiBold"/>
                <a:ea typeface="Fira Sans Extra Condensed SemiBold"/>
                <a:cs typeface="Fira Sans Extra Condensed SemiBold"/>
                <a:sym typeface="Fira Sans Extra Condensed SemiBold"/>
              </a:rPr>
              <a:t>Prism.treat</a:t>
            </a:r>
            <a:endParaRPr lang="es-ES" sz="3733" dirty="0">
              <a:latin typeface="Fira Sans Extra Condensed SemiBold"/>
              <a:ea typeface="Fira Sans Extra Condensed SemiBold"/>
              <a:cs typeface="Fira Sans Extra Condensed SemiBold"/>
              <a:sym typeface="Fira Sans Extra Condensed SemiBold"/>
            </a:endParaRPr>
          </a:p>
          <a:p>
            <a:pPr algn="ctr"/>
            <a:r>
              <a:rPr lang="en" sz="2400" dirty="0">
                <a:latin typeface="Fira Sans Extra Condensed SemiBold"/>
                <a:ea typeface="Fira Sans Extra Condensed SemiBold"/>
                <a:cs typeface="Fira Sans Extra Condensed SemiBold"/>
                <a:sym typeface="Fira Sans Extra Condensed SemiBold"/>
              </a:rPr>
              <a:t> </a:t>
            </a:r>
            <a:endParaRPr sz="2400" dirty="0">
              <a:latin typeface="Fira Sans Extra Condensed SemiBold"/>
              <a:ea typeface="Fira Sans Extra Condensed SemiBold"/>
              <a:cs typeface="Fira Sans Extra Condensed SemiBold"/>
              <a:sym typeface="Fira Sans Extra Condensed SemiBold"/>
            </a:endParaRPr>
          </a:p>
        </p:txBody>
      </p:sp>
      <p:sp>
        <p:nvSpPr>
          <p:cNvPr id="2" name="Google Shape;1114;p36">
            <a:extLst>
              <a:ext uri="{FF2B5EF4-FFF2-40B4-BE49-F238E27FC236}">
                <a16:creationId xmlns:a16="http://schemas.microsoft.com/office/drawing/2014/main" id="{8B2C09FC-DEF8-FBFB-E110-8128D682E187}"/>
              </a:ext>
            </a:extLst>
          </p:cNvPr>
          <p:cNvSpPr/>
          <p:nvPr/>
        </p:nvSpPr>
        <p:spPr>
          <a:xfrm>
            <a:off x="5780269" y="59474"/>
            <a:ext cx="7336047" cy="6435229"/>
          </a:xfrm>
          <a:prstGeom prst="ellipse">
            <a:avLst/>
          </a:prstGeom>
          <a:solidFill>
            <a:srgbClr val="C2BFF0"/>
          </a:solidFill>
          <a:ln>
            <a:noFill/>
          </a:ln>
        </p:spPr>
        <p:style>
          <a:lnRef idx="0">
            <a:scrgbClr r="0" g="0" b="0"/>
          </a:lnRef>
          <a:fillRef idx="0">
            <a:scrgbClr r="0" g="0" b="0"/>
          </a:fillRef>
          <a:effectRef idx="0">
            <a:scrgbClr r="0" g="0" b="0"/>
          </a:effectRef>
          <a:fontRef idx="minor">
            <a:schemeClr val="lt1"/>
          </a:fontRef>
        </p:style>
        <p:txBody>
          <a:bodyPr spcFirstLastPara="1" wrap="square" lIns="0" tIns="0" rIns="0" bIns="0" anchor="ctr" anchorCtr="0">
            <a:noAutofit/>
          </a:bodyPr>
          <a:lstStyle/>
          <a:p>
            <a:pPr algn="ctr"/>
            <a:r>
              <a:rPr lang="es-ES" sz="3733" dirty="0" err="1">
                <a:latin typeface="Fira Sans Extra Condensed SemiBold"/>
                <a:ea typeface="Fira Sans Extra Condensed SemiBold"/>
                <a:cs typeface="Fira Sans Extra Condensed SemiBold"/>
                <a:sym typeface="Fira Sans Extra Condensed SemiBold"/>
              </a:rPr>
              <a:t>Prism.cl</a:t>
            </a:r>
            <a:endParaRPr lang="es-ES" sz="3733" dirty="0">
              <a:latin typeface="Fira Sans Extra Condensed SemiBold"/>
              <a:ea typeface="Fira Sans Extra Condensed SemiBold"/>
              <a:cs typeface="Fira Sans Extra Condensed SemiBold"/>
              <a:sym typeface="Fira Sans Extra Condensed SemiBold"/>
            </a:endParaRPr>
          </a:p>
          <a:p>
            <a:pPr algn="ctr"/>
            <a:r>
              <a:rPr lang="en" sz="2400" dirty="0">
                <a:latin typeface="Fira Sans Extra Condensed SemiBold"/>
                <a:ea typeface="Fira Sans Extra Condensed SemiBold"/>
                <a:cs typeface="Fira Sans Extra Condensed SemiBold"/>
                <a:sym typeface="Fira Sans Extra Condensed SemiBold"/>
              </a:rPr>
              <a:t> </a:t>
            </a:r>
            <a:endParaRPr sz="2400" dirty="0">
              <a:latin typeface="Fira Sans Extra Condensed SemiBold"/>
              <a:ea typeface="Fira Sans Extra Condensed SemiBold"/>
              <a:cs typeface="Fira Sans Extra Condensed SemiBold"/>
              <a:sym typeface="Fira Sans Extra Condensed SemiBold"/>
            </a:endParaRPr>
          </a:p>
        </p:txBody>
      </p:sp>
      <p:sp>
        <p:nvSpPr>
          <p:cNvPr id="4" name="CuadroTexto 3">
            <a:extLst>
              <a:ext uri="{FF2B5EF4-FFF2-40B4-BE49-F238E27FC236}">
                <a16:creationId xmlns:a16="http://schemas.microsoft.com/office/drawing/2014/main" id="{3AFCF3B6-A885-654E-3134-67DAA5940B20}"/>
              </a:ext>
            </a:extLst>
          </p:cNvPr>
          <p:cNvSpPr txBox="1"/>
          <p:nvPr/>
        </p:nvSpPr>
        <p:spPr>
          <a:xfrm>
            <a:off x="4550682" y="1922871"/>
            <a:ext cx="3344383" cy="378565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380990" indent="-380990">
              <a:buFont typeface="Arial" panose="020B0604020202020204" pitchFamily="34" charset="0"/>
              <a:buChar char="•"/>
            </a:pPr>
            <a:r>
              <a:rPr lang="es-EC" sz="2400" b="1" dirty="0">
                <a:solidFill>
                  <a:schemeClr val="tx1"/>
                </a:solidFill>
              </a:rPr>
              <a:t>Information providers</a:t>
            </a:r>
          </a:p>
          <a:p>
            <a:endParaRPr lang="es-EC" sz="2400" dirty="0">
              <a:solidFill>
                <a:schemeClr val="tx1"/>
              </a:solidFill>
            </a:endParaRPr>
          </a:p>
          <a:p>
            <a:pPr marL="380990" indent="-380990">
              <a:buFont typeface="Arial" panose="020B0604020202020204" pitchFamily="34" charset="0"/>
              <a:buChar char="•"/>
            </a:pPr>
            <a:r>
              <a:rPr lang="es-EC" sz="2400" b="1" dirty="0">
                <a:solidFill>
                  <a:schemeClr val="tx1"/>
                </a:solidFill>
              </a:rPr>
              <a:t>Context and additional information that can be used to explore relationships with other datasets (such as PRISM, PRISM.exp, or PRISM.cnv</a:t>
            </a:r>
          </a:p>
        </p:txBody>
      </p:sp>
    </p:spTree>
    <p:extLst>
      <p:ext uri="{BB962C8B-B14F-4D97-AF65-F5344CB8AC3E}">
        <p14:creationId xmlns:p14="http://schemas.microsoft.com/office/powerpoint/2010/main" val="3016658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2" name="Google Shape;1114;p36">
            <a:extLst>
              <a:ext uri="{FF2B5EF4-FFF2-40B4-BE49-F238E27FC236}">
                <a16:creationId xmlns:a16="http://schemas.microsoft.com/office/drawing/2014/main" id="{8B2C09FC-DEF8-FBFB-E110-8128D682E187}"/>
              </a:ext>
            </a:extLst>
          </p:cNvPr>
          <p:cNvSpPr/>
          <p:nvPr/>
        </p:nvSpPr>
        <p:spPr>
          <a:xfrm>
            <a:off x="8885698" y="-398995"/>
            <a:ext cx="3829173" cy="3827995"/>
          </a:xfrm>
          <a:prstGeom prst="ellipse">
            <a:avLst/>
          </a:prstGeom>
          <a:solidFill>
            <a:srgbClr val="C2BFF0"/>
          </a:solidFill>
          <a:ln>
            <a:noFill/>
          </a:ln>
        </p:spPr>
        <p:style>
          <a:lnRef idx="0">
            <a:scrgbClr r="0" g="0" b="0"/>
          </a:lnRef>
          <a:fillRef idx="0">
            <a:scrgbClr r="0" g="0" b="0"/>
          </a:fillRef>
          <a:effectRef idx="0">
            <a:scrgbClr r="0" g="0" b="0"/>
          </a:effectRef>
          <a:fontRef idx="minor">
            <a:schemeClr val="lt1"/>
          </a:fontRef>
        </p:style>
        <p:txBody>
          <a:bodyPr spcFirstLastPara="1" wrap="square" lIns="0" tIns="0" rIns="0" bIns="0" anchor="ctr" anchorCtr="0">
            <a:noAutofit/>
          </a:bodyPr>
          <a:lstStyle/>
          <a:p>
            <a:pPr algn="ctr"/>
            <a:r>
              <a:rPr lang="es-ES" sz="3733" dirty="0" err="1">
                <a:latin typeface="Fira Sans Extra Condensed SemiBold"/>
                <a:ea typeface="Fira Sans Extra Condensed SemiBold"/>
                <a:cs typeface="Fira Sans Extra Condensed SemiBold"/>
                <a:sym typeface="Fira Sans Extra Condensed SemiBold"/>
              </a:rPr>
              <a:t>Prism.cl</a:t>
            </a:r>
            <a:endParaRPr lang="es-ES" sz="3733" dirty="0">
              <a:latin typeface="Fira Sans Extra Condensed SemiBold"/>
              <a:ea typeface="Fira Sans Extra Condensed SemiBold"/>
              <a:cs typeface="Fira Sans Extra Condensed SemiBold"/>
              <a:sym typeface="Fira Sans Extra Condensed SemiBold"/>
            </a:endParaRPr>
          </a:p>
          <a:p>
            <a:pPr algn="ctr"/>
            <a:r>
              <a:rPr lang="en" sz="2400" dirty="0">
                <a:latin typeface="Fira Sans Extra Condensed SemiBold"/>
                <a:ea typeface="Fira Sans Extra Condensed SemiBold"/>
                <a:cs typeface="Fira Sans Extra Condensed SemiBold"/>
                <a:sym typeface="Fira Sans Extra Condensed SemiBold"/>
              </a:rPr>
              <a:t> </a:t>
            </a:r>
            <a:endParaRPr sz="2400" dirty="0">
              <a:latin typeface="Fira Sans Extra Condensed SemiBold"/>
              <a:ea typeface="Fira Sans Extra Condensed SemiBold"/>
              <a:cs typeface="Fira Sans Extra Condensed SemiBold"/>
              <a:sym typeface="Fira Sans Extra Condensed SemiBold"/>
            </a:endParaRPr>
          </a:p>
        </p:txBody>
      </p:sp>
      <p:sp>
        <p:nvSpPr>
          <p:cNvPr id="6" name="CuadroTexto 5">
            <a:extLst>
              <a:ext uri="{FF2B5EF4-FFF2-40B4-BE49-F238E27FC236}">
                <a16:creationId xmlns:a16="http://schemas.microsoft.com/office/drawing/2014/main" id="{DF5D04D7-4031-02DD-098C-9ACC7113430C}"/>
              </a:ext>
            </a:extLst>
          </p:cNvPr>
          <p:cNvSpPr txBox="1"/>
          <p:nvPr/>
        </p:nvSpPr>
        <p:spPr>
          <a:xfrm>
            <a:off x="1614868" y="162143"/>
            <a:ext cx="3200492" cy="830997"/>
          </a:xfrm>
          <a:prstGeom prst="rect">
            <a:avLst/>
          </a:prstGeom>
          <a:noFill/>
        </p:spPr>
        <p:txBody>
          <a:bodyPr wrap="none" rtlCol="0">
            <a:spAutoFit/>
          </a:bodyPr>
          <a:lstStyle/>
          <a:p>
            <a:r>
              <a:rPr lang="es-EC" sz="2400" dirty="0"/>
              <a:t>What did we do so far?</a:t>
            </a:r>
          </a:p>
          <a:p>
            <a:r>
              <a:rPr lang="es-EC" sz="2400" dirty="0">
                <a:sym typeface="Wingdings" pitchFamily="2" charset="2"/>
              </a:rPr>
              <a:t> gastric.cancer.cellline</a:t>
            </a:r>
            <a:endParaRPr lang="es-EC" sz="2400" dirty="0"/>
          </a:p>
        </p:txBody>
      </p:sp>
      <p:pic>
        <p:nvPicPr>
          <p:cNvPr id="9" name="Imagen 8">
            <a:extLst>
              <a:ext uri="{FF2B5EF4-FFF2-40B4-BE49-F238E27FC236}">
                <a16:creationId xmlns:a16="http://schemas.microsoft.com/office/drawing/2014/main" id="{BCE9CB38-F342-1A94-5196-6258A9B668F2}"/>
              </a:ext>
            </a:extLst>
          </p:cNvPr>
          <p:cNvPicPr>
            <a:picLocks noChangeAspect="1"/>
          </p:cNvPicPr>
          <p:nvPr/>
        </p:nvPicPr>
        <p:blipFill>
          <a:blip r:embed="rId3"/>
          <a:stretch>
            <a:fillRect/>
          </a:stretch>
        </p:blipFill>
        <p:spPr>
          <a:xfrm>
            <a:off x="1614868" y="1188248"/>
            <a:ext cx="7270829" cy="4719265"/>
          </a:xfrm>
          <a:prstGeom prst="rect">
            <a:avLst/>
          </a:prstGeom>
        </p:spPr>
      </p:pic>
      <p:sp>
        <p:nvSpPr>
          <p:cNvPr id="10" name="Rectángulo 9">
            <a:extLst>
              <a:ext uri="{FF2B5EF4-FFF2-40B4-BE49-F238E27FC236}">
                <a16:creationId xmlns:a16="http://schemas.microsoft.com/office/drawing/2014/main" id="{5B3AA1EF-F93A-73BA-5D55-5803751D157A}"/>
              </a:ext>
            </a:extLst>
          </p:cNvPr>
          <p:cNvSpPr/>
          <p:nvPr/>
        </p:nvSpPr>
        <p:spPr>
          <a:xfrm>
            <a:off x="1991072" y="1188248"/>
            <a:ext cx="1092787" cy="4719265"/>
          </a:xfrm>
          <a:prstGeom prst="rect">
            <a:avLst/>
          </a:prstGeom>
          <a:noFill/>
          <a:ln>
            <a:solidFill>
              <a:srgbClr val="E781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sz="2400">
              <a:noFill/>
            </a:endParaRPr>
          </a:p>
        </p:txBody>
      </p:sp>
      <p:sp>
        <p:nvSpPr>
          <p:cNvPr id="11" name="Rectángulo 10">
            <a:extLst>
              <a:ext uri="{FF2B5EF4-FFF2-40B4-BE49-F238E27FC236}">
                <a16:creationId xmlns:a16="http://schemas.microsoft.com/office/drawing/2014/main" id="{EC301B3B-AB1C-60A1-75A1-EAF44FAB01F0}"/>
              </a:ext>
            </a:extLst>
          </p:cNvPr>
          <p:cNvSpPr/>
          <p:nvPr/>
        </p:nvSpPr>
        <p:spPr>
          <a:xfrm>
            <a:off x="8056283" y="1188248"/>
            <a:ext cx="829415" cy="4719264"/>
          </a:xfrm>
          <a:prstGeom prst="rect">
            <a:avLst/>
          </a:prstGeom>
          <a:noFill/>
          <a:ln>
            <a:solidFill>
              <a:srgbClr val="E781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sz="2400">
              <a:noFill/>
            </a:endParaRPr>
          </a:p>
        </p:txBody>
      </p:sp>
    </p:spTree>
    <p:extLst>
      <p:ext uri="{BB962C8B-B14F-4D97-AF65-F5344CB8AC3E}">
        <p14:creationId xmlns:p14="http://schemas.microsoft.com/office/powerpoint/2010/main" val="3563126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37" name="Google Shape;1114;p36">
            <a:extLst>
              <a:ext uri="{FF2B5EF4-FFF2-40B4-BE49-F238E27FC236}">
                <a16:creationId xmlns:a16="http://schemas.microsoft.com/office/drawing/2014/main" id="{8AB0C429-946C-FF6D-2C48-A95CD58C47D4}"/>
              </a:ext>
            </a:extLst>
          </p:cNvPr>
          <p:cNvSpPr/>
          <p:nvPr/>
        </p:nvSpPr>
        <p:spPr>
          <a:xfrm>
            <a:off x="-210576" y="-289367"/>
            <a:ext cx="3829173" cy="3827995"/>
          </a:xfrm>
          <a:prstGeom prst="ellipse">
            <a:avLst/>
          </a:prstGeom>
          <a:solidFill>
            <a:srgbClr val="EAE891"/>
          </a:solidFill>
          <a:ln>
            <a:noFill/>
          </a:ln>
        </p:spPr>
        <p:style>
          <a:lnRef idx="0">
            <a:scrgbClr r="0" g="0" b="0"/>
          </a:lnRef>
          <a:fillRef idx="0">
            <a:scrgbClr r="0" g="0" b="0"/>
          </a:fillRef>
          <a:effectRef idx="0">
            <a:scrgbClr r="0" g="0" b="0"/>
          </a:effectRef>
          <a:fontRef idx="minor">
            <a:schemeClr val="lt1"/>
          </a:fontRef>
        </p:style>
        <p:txBody>
          <a:bodyPr spcFirstLastPara="1" wrap="square" lIns="0" tIns="0" rIns="0" bIns="0" anchor="ctr" anchorCtr="0">
            <a:noAutofit/>
          </a:bodyPr>
          <a:lstStyle/>
          <a:p>
            <a:pPr algn="ctr"/>
            <a:r>
              <a:rPr lang="es-ES" sz="3733" dirty="0" err="1">
                <a:latin typeface="Fira Sans Extra Condensed SemiBold"/>
                <a:ea typeface="Fira Sans Extra Condensed SemiBold"/>
                <a:cs typeface="Fira Sans Extra Condensed SemiBold"/>
                <a:sym typeface="Fira Sans Extra Condensed SemiBold"/>
              </a:rPr>
              <a:t>Prism.cnv</a:t>
            </a:r>
            <a:endParaRPr lang="es-ES" sz="3733" dirty="0">
              <a:latin typeface="Fira Sans Extra Condensed SemiBold"/>
              <a:ea typeface="Fira Sans Extra Condensed SemiBold"/>
              <a:cs typeface="Fira Sans Extra Condensed SemiBold"/>
              <a:sym typeface="Fira Sans Extra Condensed SemiBold"/>
            </a:endParaRPr>
          </a:p>
          <a:p>
            <a:pPr algn="ctr"/>
            <a:r>
              <a:rPr lang="en" sz="2400" dirty="0">
                <a:latin typeface="Fira Sans Extra Condensed SemiBold"/>
                <a:ea typeface="Fira Sans Extra Condensed SemiBold"/>
                <a:cs typeface="Fira Sans Extra Condensed SemiBold"/>
                <a:sym typeface="Fira Sans Extra Condensed SemiBold"/>
              </a:rPr>
              <a:t> </a:t>
            </a:r>
            <a:endParaRPr sz="2400" dirty="0">
              <a:latin typeface="Fira Sans Extra Condensed SemiBold"/>
              <a:ea typeface="Fira Sans Extra Condensed SemiBold"/>
              <a:cs typeface="Fira Sans Extra Condensed SemiBold"/>
              <a:sym typeface="Fira Sans Extra Condensed SemiBold"/>
            </a:endParaRPr>
          </a:p>
        </p:txBody>
      </p:sp>
      <p:sp>
        <p:nvSpPr>
          <p:cNvPr id="2" name="Google Shape;1114;p36">
            <a:extLst>
              <a:ext uri="{FF2B5EF4-FFF2-40B4-BE49-F238E27FC236}">
                <a16:creationId xmlns:a16="http://schemas.microsoft.com/office/drawing/2014/main" id="{08FA74AB-F34C-6793-BA1E-354D9C65805C}"/>
              </a:ext>
            </a:extLst>
          </p:cNvPr>
          <p:cNvSpPr/>
          <p:nvPr/>
        </p:nvSpPr>
        <p:spPr>
          <a:xfrm>
            <a:off x="8885698" y="-391059"/>
            <a:ext cx="3829173" cy="3827995"/>
          </a:xfrm>
          <a:prstGeom prst="ellipse">
            <a:avLst/>
          </a:prstGeom>
          <a:solidFill>
            <a:srgbClr val="8EDFEA"/>
          </a:solidFill>
          <a:ln>
            <a:noFill/>
          </a:ln>
        </p:spPr>
        <p:style>
          <a:lnRef idx="0">
            <a:scrgbClr r="0" g="0" b="0"/>
          </a:lnRef>
          <a:fillRef idx="0">
            <a:scrgbClr r="0" g="0" b="0"/>
          </a:fillRef>
          <a:effectRef idx="0">
            <a:scrgbClr r="0" g="0" b="0"/>
          </a:effectRef>
          <a:fontRef idx="minor">
            <a:schemeClr val="lt1"/>
          </a:fontRef>
        </p:style>
        <p:txBody>
          <a:bodyPr spcFirstLastPara="1" wrap="square" lIns="0" tIns="0" rIns="0" bIns="0" anchor="ctr" anchorCtr="0">
            <a:noAutofit/>
          </a:bodyPr>
          <a:lstStyle/>
          <a:p>
            <a:pPr algn="ctr"/>
            <a:r>
              <a:rPr lang="es-ES" sz="3733" dirty="0" err="1">
                <a:latin typeface="Fira Sans Extra Condensed SemiBold"/>
                <a:ea typeface="Fira Sans Extra Condensed SemiBold"/>
                <a:cs typeface="Fira Sans Extra Condensed SemiBold"/>
                <a:sym typeface="Fira Sans Extra Condensed SemiBold"/>
              </a:rPr>
              <a:t>Prism.snv</a:t>
            </a:r>
            <a:endParaRPr lang="es-ES" sz="3733" dirty="0">
              <a:latin typeface="Fira Sans Extra Condensed SemiBold"/>
              <a:ea typeface="Fira Sans Extra Condensed SemiBold"/>
              <a:cs typeface="Fira Sans Extra Condensed SemiBold"/>
              <a:sym typeface="Fira Sans Extra Condensed SemiBold"/>
            </a:endParaRPr>
          </a:p>
          <a:p>
            <a:pPr algn="ctr"/>
            <a:r>
              <a:rPr lang="en" sz="2400" dirty="0">
                <a:latin typeface="Fira Sans Extra Condensed SemiBold"/>
                <a:ea typeface="Fira Sans Extra Condensed SemiBold"/>
                <a:cs typeface="Fira Sans Extra Condensed SemiBold"/>
                <a:sym typeface="Fira Sans Extra Condensed SemiBold"/>
              </a:rPr>
              <a:t> </a:t>
            </a:r>
            <a:endParaRPr sz="2400" dirty="0">
              <a:latin typeface="Fira Sans Extra Condensed SemiBold"/>
              <a:ea typeface="Fira Sans Extra Condensed SemiBold"/>
              <a:cs typeface="Fira Sans Extra Condensed SemiBold"/>
              <a:sym typeface="Fira Sans Extra Condensed SemiBold"/>
            </a:endParaRPr>
          </a:p>
        </p:txBody>
      </p:sp>
      <p:sp>
        <p:nvSpPr>
          <p:cNvPr id="3" name="CuadroTexto 2">
            <a:extLst>
              <a:ext uri="{FF2B5EF4-FFF2-40B4-BE49-F238E27FC236}">
                <a16:creationId xmlns:a16="http://schemas.microsoft.com/office/drawing/2014/main" id="{1C9DC702-7CA3-9668-EC96-25B7BC07D809}"/>
              </a:ext>
            </a:extLst>
          </p:cNvPr>
          <p:cNvSpPr txBox="1"/>
          <p:nvPr/>
        </p:nvSpPr>
        <p:spPr>
          <a:xfrm>
            <a:off x="436398" y="2227757"/>
            <a:ext cx="5492261" cy="4524315"/>
          </a:xfrm>
          <a:prstGeom prst="rect">
            <a:avLst/>
          </a:prstGeom>
          <a:noFill/>
          <a:ln>
            <a:solidFill>
              <a:schemeClr val="tx1"/>
            </a:solidFill>
          </a:ln>
        </p:spPr>
        <p:txBody>
          <a:bodyPr wrap="square" rtlCol="0">
            <a:spAutoFit/>
          </a:bodyPr>
          <a:lstStyle/>
          <a:p>
            <a:pPr marL="380990" indent="-380990">
              <a:buFont typeface="Arial" panose="020B0604020202020204" pitchFamily="34" charset="0"/>
              <a:buChar char="•"/>
            </a:pPr>
            <a:r>
              <a:rPr lang="es-EC" sz="2400" dirty="0"/>
              <a:t>Data frame </a:t>
            </a:r>
          </a:p>
          <a:p>
            <a:pPr marL="380990" indent="-380990">
              <a:buFont typeface="Arial" panose="020B0604020202020204" pitchFamily="34" charset="0"/>
              <a:buChar char="•"/>
            </a:pPr>
            <a:r>
              <a:rPr lang="es-EC" sz="2400" dirty="0"/>
              <a:t>Gene copy (CN) values per gene</a:t>
            </a:r>
          </a:p>
          <a:p>
            <a:pPr marL="380990" indent="-380990">
              <a:buFont typeface="Arial" panose="020B0604020202020204" pitchFamily="34" charset="0"/>
              <a:buChar char="•"/>
            </a:pPr>
            <a:r>
              <a:rPr lang="es-EC" sz="2400" dirty="0"/>
              <a:t>481 cell lines (rows) &amp; 27562 genes (columns) </a:t>
            </a:r>
          </a:p>
          <a:p>
            <a:endParaRPr lang="es-EC" sz="2400" dirty="0"/>
          </a:p>
          <a:p>
            <a:pPr marL="380990" indent="-380990">
              <a:buFont typeface="Arial" panose="020B0604020202020204" pitchFamily="34" charset="0"/>
              <a:buChar char="•"/>
            </a:pPr>
            <a:r>
              <a:rPr lang="es-EC" sz="2400" dirty="0"/>
              <a:t>Normal: CN = 2 </a:t>
            </a:r>
          </a:p>
          <a:p>
            <a:pPr marL="380990" indent="-380990">
              <a:buFont typeface="Arial" panose="020B0604020202020204" pitchFamily="34" charset="0"/>
              <a:buChar char="•"/>
            </a:pPr>
            <a:r>
              <a:rPr lang="es-EC" sz="2400" dirty="0"/>
              <a:t>Amplification: CN &lt; 2 </a:t>
            </a:r>
          </a:p>
          <a:p>
            <a:pPr marL="380990" indent="-380990">
              <a:buFont typeface="Arial" panose="020B0604020202020204" pitchFamily="34" charset="0"/>
              <a:buChar char="•"/>
            </a:pPr>
            <a:r>
              <a:rPr lang="es-EC" sz="2400" dirty="0"/>
              <a:t>Deletion: CN &gt; 2 </a:t>
            </a:r>
          </a:p>
          <a:p>
            <a:pPr marL="380990" indent="-380990">
              <a:buFont typeface="Arial" panose="020B0604020202020204" pitchFamily="34" charset="0"/>
              <a:buChar char="•"/>
            </a:pPr>
            <a:endParaRPr lang="es-EC" sz="2400" dirty="0"/>
          </a:p>
          <a:p>
            <a:r>
              <a:rPr lang="es-EC" sz="2400" dirty="0"/>
              <a:t>Identify genes with frequent copy number alterations (amplifications or deletions) in gastric cancer cell lines</a:t>
            </a:r>
          </a:p>
        </p:txBody>
      </p:sp>
      <p:sp>
        <p:nvSpPr>
          <p:cNvPr id="4" name="CuadroTexto 3">
            <a:extLst>
              <a:ext uri="{FF2B5EF4-FFF2-40B4-BE49-F238E27FC236}">
                <a16:creationId xmlns:a16="http://schemas.microsoft.com/office/drawing/2014/main" id="{606EAF30-EBF2-D0FF-39DD-0CA81278D989}"/>
              </a:ext>
            </a:extLst>
          </p:cNvPr>
          <p:cNvSpPr txBox="1"/>
          <p:nvPr/>
        </p:nvSpPr>
        <p:spPr>
          <a:xfrm>
            <a:off x="6575633" y="2227757"/>
            <a:ext cx="5179971" cy="4893647"/>
          </a:xfrm>
          <a:prstGeom prst="rect">
            <a:avLst/>
          </a:prstGeom>
          <a:noFill/>
          <a:ln>
            <a:solidFill>
              <a:schemeClr val="tx1"/>
            </a:solidFill>
          </a:ln>
        </p:spPr>
        <p:txBody>
          <a:bodyPr wrap="square" rtlCol="0">
            <a:spAutoFit/>
          </a:bodyPr>
          <a:lstStyle/>
          <a:p>
            <a:pPr marL="380990" indent="-380990">
              <a:buFont typeface="Arial" panose="020B0604020202020204" pitchFamily="34" charset="0"/>
              <a:buChar char="•"/>
            </a:pPr>
            <a:r>
              <a:rPr lang="es-EC" sz="2400" dirty="0"/>
              <a:t>Data frame </a:t>
            </a:r>
          </a:p>
          <a:p>
            <a:pPr marL="380990" indent="-380990">
              <a:buFont typeface="Arial" panose="020B0604020202020204" pitchFamily="34" charset="0"/>
              <a:buChar char="•"/>
            </a:pPr>
            <a:r>
              <a:rPr lang="es-EC" sz="2400" dirty="0"/>
              <a:t>Mutations observed in a sample </a:t>
            </a:r>
          </a:p>
          <a:p>
            <a:pPr marL="380990" indent="-380990">
              <a:buFont typeface="Arial" panose="020B0604020202020204" pitchFamily="34" charset="0"/>
              <a:buChar char="•"/>
            </a:pPr>
            <a:r>
              <a:rPr lang="es-EC" sz="2400" dirty="0"/>
              <a:t>452,695 genes (rows) &amp; 32 information about mutation (columns) </a:t>
            </a:r>
          </a:p>
          <a:p>
            <a:endParaRPr lang="es-EC" sz="2400" dirty="0"/>
          </a:p>
          <a:p>
            <a:pPr marL="380990" indent="-380990">
              <a:buFont typeface="Arial" panose="020B0604020202020204" pitchFamily="34" charset="0"/>
              <a:buChar char="•"/>
            </a:pPr>
            <a:r>
              <a:rPr lang="es-EC" sz="2400" b="1" dirty="0"/>
              <a:t>Example: </a:t>
            </a:r>
            <a:r>
              <a:rPr lang="es-EC" sz="2400" dirty="0"/>
              <a:t>Start/End position, classification, cell line, functional effect </a:t>
            </a:r>
          </a:p>
          <a:p>
            <a:pPr marL="380990" indent="-380990">
              <a:buFont typeface="Arial" panose="020B0604020202020204" pitchFamily="34" charset="0"/>
              <a:buChar char="•"/>
            </a:pPr>
            <a:endParaRPr lang="es-EC" sz="2400" dirty="0"/>
          </a:p>
          <a:p>
            <a:pPr marL="380990" indent="-380990">
              <a:buFont typeface="Arial" panose="020B0604020202020204" pitchFamily="34" charset="0"/>
              <a:buChar char="•"/>
            </a:pPr>
            <a:r>
              <a:rPr lang="es-EC" sz="2400" dirty="0"/>
              <a:t>Identify frequently mutated genes in gastric cancer cell lines</a:t>
            </a:r>
          </a:p>
          <a:p>
            <a:pPr marL="380990" indent="-380990">
              <a:buFont typeface="Arial" panose="020B0604020202020204" pitchFamily="34" charset="0"/>
              <a:buChar char="•"/>
            </a:pPr>
            <a:endParaRPr lang="es-EC" sz="2400" dirty="0"/>
          </a:p>
        </p:txBody>
      </p:sp>
      <p:pic>
        <p:nvPicPr>
          <p:cNvPr id="6" name="Imagen 5">
            <a:extLst>
              <a:ext uri="{FF2B5EF4-FFF2-40B4-BE49-F238E27FC236}">
                <a16:creationId xmlns:a16="http://schemas.microsoft.com/office/drawing/2014/main" id="{BBD5EE04-8D07-DD5D-18A0-68C28EAEEE6F}"/>
              </a:ext>
            </a:extLst>
          </p:cNvPr>
          <p:cNvPicPr>
            <a:picLocks noChangeAspect="1"/>
          </p:cNvPicPr>
          <p:nvPr/>
        </p:nvPicPr>
        <p:blipFill>
          <a:blip r:embed="rId3"/>
          <a:stretch>
            <a:fillRect/>
          </a:stretch>
        </p:blipFill>
        <p:spPr>
          <a:xfrm>
            <a:off x="3306305" y="3429001"/>
            <a:ext cx="2561387" cy="977236"/>
          </a:xfrm>
          <a:prstGeom prst="rect">
            <a:avLst/>
          </a:prstGeom>
        </p:spPr>
      </p:pic>
    </p:spTree>
    <p:extLst>
      <p:ext uri="{BB962C8B-B14F-4D97-AF65-F5344CB8AC3E}">
        <p14:creationId xmlns:p14="http://schemas.microsoft.com/office/powerpoint/2010/main" val="1877513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37" name="Google Shape;1114;p36">
            <a:extLst>
              <a:ext uri="{FF2B5EF4-FFF2-40B4-BE49-F238E27FC236}">
                <a16:creationId xmlns:a16="http://schemas.microsoft.com/office/drawing/2014/main" id="{8AB0C429-946C-FF6D-2C48-A95CD58C47D4}"/>
              </a:ext>
            </a:extLst>
          </p:cNvPr>
          <p:cNvSpPr/>
          <p:nvPr/>
        </p:nvSpPr>
        <p:spPr>
          <a:xfrm>
            <a:off x="-522868" y="-398995"/>
            <a:ext cx="3829173" cy="3827995"/>
          </a:xfrm>
          <a:prstGeom prst="ellipse">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0" tIns="0" rIns="0" bIns="0" anchor="ctr" anchorCtr="0">
            <a:noAutofit/>
          </a:bodyPr>
          <a:lstStyle/>
          <a:p>
            <a:pPr algn="ctr"/>
            <a:r>
              <a:rPr lang="es-ES" sz="3733" dirty="0" err="1">
                <a:latin typeface="Fira Sans Extra Condensed SemiBold"/>
                <a:ea typeface="Fira Sans Extra Condensed SemiBold"/>
                <a:cs typeface="Fira Sans Extra Condensed SemiBold"/>
                <a:sym typeface="Fira Sans Extra Condensed SemiBold"/>
              </a:rPr>
              <a:t>Prism.exp</a:t>
            </a:r>
            <a:endParaRPr lang="es-ES" sz="3733" dirty="0">
              <a:latin typeface="Fira Sans Extra Condensed SemiBold"/>
              <a:ea typeface="Fira Sans Extra Condensed SemiBold"/>
              <a:cs typeface="Fira Sans Extra Condensed SemiBold"/>
              <a:sym typeface="Fira Sans Extra Condensed SemiBold"/>
            </a:endParaRPr>
          </a:p>
          <a:p>
            <a:pPr algn="ctr"/>
            <a:r>
              <a:rPr lang="en" sz="2400" dirty="0">
                <a:latin typeface="Fira Sans Extra Condensed SemiBold"/>
                <a:ea typeface="Fira Sans Extra Condensed SemiBold"/>
                <a:cs typeface="Fira Sans Extra Condensed SemiBold"/>
                <a:sym typeface="Fira Sans Extra Condensed SemiBold"/>
              </a:rPr>
              <a:t> </a:t>
            </a:r>
            <a:endParaRPr sz="2400" dirty="0">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4118767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37" name="Google Shape;1114;p36">
            <a:extLst>
              <a:ext uri="{FF2B5EF4-FFF2-40B4-BE49-F238E27FC236}">
                <a16:creationId xmlns:a16="http://schemas.microsoft.com/office/drawing/2014/main" id="{8AB0C429-946C-FF6D-2C48-A95CD58C47D4}"/>
              </a:ext>
            </a:extLst>
          </p:cNvPr>
          <p:cNvSpPr/>
          <p:nvPr/>
        </p:nvSpPr>
        <p:spPr>
          <a:xfrm>
            <a:off x="-522868" y="-398995"/>
            <a:ext cx="3829173" cy="3827995"/>
          </a:xfrm>
          <a:prstGeom prst="ellipse">
            <a:avLst/>
          </a:prstGeom>
          <a:solidFill>
            <a:srgbClr val="A8EDCC"/>
          </a:solidFill>
          <a:ln>
            <a:noFill/>
          </a:ln>
        </p:spPr>
        <p:style>
          <a:lnRef idx="0">
            <a:scrgbClr r="0" g="0" b="0"/>
          </a:lnRef>
          <a:fillRef idx="0">
            <a:scrgbClr r="0" g="0" b="0"/>
          </a:fillRef>
          <a:effectRef idx="0">
            <a:scrgbClr r="0" g="0" b="0"/>
          </a:effectRef>
          <a:fontRef idx="minor">
            <a:schemeClr val="lt1"/>
          </a:fontRef>
        </p:style>
        <p:txBody>
          <a:bodyPr spcFirstLastPara="1" wrap="square" lIns="0" tIns="0" rIns="0" bIns="0" anchor="ctr" anchorCtr="0">
            <a:noAutofit/>
          </a:bodyPr>
          <a:lstStyle/>
          <a:p>
            <a:pPr algn="ctr"/>
            <a:r>
              <a:rPr lang="es-ES" sz="3733" dirty="0" err="1">
                <a:latin typeface="Fira Sans Extra Condensed SemiBold"/>
                <a:ea typeface="Fira Sans Extra Condensed SemiBold"/>
                <a:cs typeface="Fira Sans Extra Condensed SemiBold"/>
                <a:sym typeface="Fira Sans Extra Condensed SemiBold"/>
              </a:rPr>
              <a:t>Prism.achilles</a:t>
            </a:r>
            <a:r>
              <a:rPr lang="es-ES" sz="3733" dirty="0">
                <a:latin typeface="Fira Sans Extra Condensed SemiBold"/>
                <a:ea typeface="Fira Sans Extra Condensed SemiBold"/>
                <a:cs typeface="Fira Sans Extra Condensed SemiBold"/>
                <a:sym typeface="Fira Sans Extra Condensed SemiBold"/>
              </a:rPr>
              <a:t> </a:t>
            </a:r>
          </a:p>
          <a:p>
            <a:pPr algn="ctr"/>
            <a:r>
              <a:rPr lang="en" sz="2400" dirty="0">
                <a:latin typeface="Fira Sans Extra Condensed SemiBold"/>
                <a:ea typeface="Fira Sans Extra Condensed SemiBold"/>
                <a:cs typeface="Fira Sans Extra Condensed SemiBold"/>
                <a:sym typeface="Fira Sans Extra Condensed SemiBold"/>
              </a:rPr>
              <a:t> </a:t>
            </a:r>
            <a:endParaRPr sz="2400" dirty="0">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147268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7"/>
          <p:cNvSpPr txBox="1">
            <a:spLocks noGrp="1"/>
          </p:cNvSpPr>
          <p:nvPr>
            <p:ph type="title"/>
          </p:nvPr>
        </p:nvSpPr>
        <p:spPr>
          <a:xfrm>
            <a:off x="2614200" y="546100"/>
            <a:ext cx="6963600" cy="596800"/>
          </a:xfrm>
          <a:prstGeom prst="rect">
            <a:avLst/>
          </a:prstGeom>
        </p:spPr>
        <p:txBody>
          <a:bodyPr spcFirstLastPara="1" vert="horz" wrap="square" lIns="121900" tIns="121900" rIns="121900" bIns="121900" rtlCol="0" anchor="b" anchorCtr="0">
            <a:noAutofit/>
          </a:bodyPr>
          <a:lstStyle/>
          <a:p>
            <a:pPr algn="ctr">
              <a:spcBef>
                <a:spcPts val="0"/>
              </a:spcBef>
              <a:buClr>
                <a:schemeClr val="dk1"/>
              </a:buClr>
              <a:buSzPts val="1100"/>
            </a:pPr>
            <a:r>
              <a:rPr lang="en" dirty="0"/>
              <a:t>Our Strategy</a:t>
            </a:r>
            <a:endParaRPr dirty="0"/>
          </a:p>
        </p:txBody>
      </p:sp>
      <p:grpSp>
        <p:nvGrpSpPr>
          <p:cNvPr id="22" name="Grupo 21">
            <a:extLst>
              <a:ext uri="{FF2B5EF4-FFF2-40B4-BE49-F238E27FC236}">
                <a16:creationId xmlns:a16="http://schemas.microsoft.com/office/drawing/2014/main" id="{38D24EA2-5CC1-4BF0-D1CA-1EE92951FFD7}"/>
              </a:ext>
            </a:extLst>
          </p:cNvPr>
          <p:cNvGrpSpPr/>
          <p:nvPr/>
        </p:nvGrpSpPr>
        <p:grpSpPr>
          <a:xfrm>
            <a:off x="455327" y="1334032"/>
            <a:ext cx="10892332" cy="2654704"/>
            <a:chOff x="242883" y="1287395"/>
            <a:chExt cx="8169249" cy="1991028"/>
          </a:xfrm>
        </p:grpSpPr>
        <p:sp>
          <p:nvSpPr>
            <p:cNvPr id="146" name="Google Shape;146;p17"/>
            <p:cNvSpPr/>
            <p:nvPr/>
          </p:nvSpPr>
          <p:spPr>
            <a:xfrm>
              <a:off x="2288306" y="1287395"/>
              <a:ext cx="1653861" cy="765997"/>
            </a:xfrm>
            <a:prstGeom prst="roundRect">
              <a:avLst>
                <a:gd name="adj" fmla="val 15918"/>
              </a:avLst>
            </a:prstGeom>
            <a:solidFill>
              <a:srgbClr val="A8EDCC"/>
            </a:solidFill>
            <a:ln>
              <a:noFill/>
            </a:ln>
          </p:spPr>
          <p:txBody>
            <a:bodyPr spcFirstLastPara="1" wrap="square" lIns="121900" tIns="121900" rIns="121900" bIns="121900" anchor="ctr" anchorCtr="0">
              <a:noAutofit/>
            </a:bodyPr>
            <a:lstStyle/>
            <a:p>
              <a:pPr algn="ctr"/>
              <a:r>
                <a:rPr lang="en-US" b="1" dirty="0" err="1">
                  <a:latin typeface="Roboto"/>
                  <a:ea typeface="Roboto"/>
                  <a:cs typeface="Roboto"/>
                  <a:sym typeface="Roboto"/>
                </a:rPr>
                <a:t>Analyse</a:t>
              </a:r>
              <a:r>
                <a:rPr lang="en-US" b="1" dirty="0">
                  <a:latin typeface="Roboto"/>
                  <a:ea typeface="Roboto"/>
                  <a:cs typeface="Roboto"/>
                  <a:sym typeface="Roboto"/>
                </a:rPr>
                <a:t> treatment response  </a:t>
              </a:r>
            </a:p>
          </p:txBody>
        </p:sp>
        <p:sp>
          <p:nvSpPr>
            <p:cNvPr id="147" name="Google Shape;147;p17"/>
            <p:cNvSpPr/>
            <p:nvPr/>
          </p:nvSpPr>
          <p:spPr>
            <a:xfrm>
              <a:off x="242883" y="1287395"/>
              <a:ext cx="1653863" cy="765997"/>
            </a:xfrm>
            <a:prstGeom prst="roundRect">
              <a:avLst>
                <a:gd name="adj" fmla="val 15918"/>
              </a:avLst>
            </a:prstGeom>
            <a:solidFill>
              <a:srgbClr val="A8EDCC"/>
            </a:solidFill>
            <a:ln>
              <a:solidFill>
                <a:schemeClr val="accent3">
                  <a:lumMod val="40000"/>
                  <a:lumOff val="60000"/>
                </a:schemeClr>
              </a:solidFill>
            </a:ln>
          </p:spPr>
          <p:txBody>
            <a:bodyPr spcFirstLastPara="1" wrap="square" lIns="121900" tIns="121900" rIns="121900" bIns="121900" anchor="ctr" anchorCtr="0">
              <a:noAutofit/>
            </a:bodyPr>
            <a:lstStyle/>
            <a:p>
              <a:pPr algn="ctr"/>
              <a:r>
                <a:rPr lang="es-EC" b="1" dirty="0">
                  <a:latin typeface="Söhne"/>
                </a:rPr>
                <a:t>Filter gastric cancer cell lines:</a:t>
              </a:r>
              <a:endParaRPr dirty="0">
                <a:solidFill>
                  <a:schemeClr val="lt1"/>
                </a:solidFill>
                <a:latin typeface="Roboto"/>
                <a:ea typeface="Roboto"/>
                <a:cs typeface="Roboto"/>
                <a:sym typeface="Roboto"/>
              </a:endParaRPr>
            </a:p>
          </p:txBody>
        </p:sp>
        <p:sp>
          <p:nvSpPr>
            <p:cNvPr id="9" name="Google Shape;147;p17">
              <a:extLst>
                <a:ext uri="{FF2B5EF4-FFF2-40B4-BE49-F238E27FC236}">
                  <a16:creationId xmlns:a16="http://schemas.microsoft.com/office/drawing/2014/main" id="{60D59D86-9C85-86E6-42A6-68DBEDBA7869}"/>
                </a:ext>
              </a:extLst>
            </p:cNvPr>
            <p:cNvSpPr/>
            <p:nvPr/>
          </p:nvSpPr>
          <p:spPr>
            <a:xfrm>
              <a:off x="4333725" y="1287395"/>
              <a:ext cx="1843424" cy="765997"/>
            </a:xfrm>
            <a:prstGeom prst="roundRect">
              <a:avLst>
                <a:gd name="adj" fmla="val 15918"/>
              </a:avLst>
            </a:prstGeom>
            <a:solidFill>
              <a:srgbClr val="A8EDCC"/>
            </a:solidFill>
            <a:ln>
              <a:noFill/>
            </a:ln>
          </p:spPr>
          <p:txBody>
            <a:bodyPr spcFirstLastPara="1" wrap="square" lIns="121900" tIns="121900" rIns="121900" bIns="121900" anchor="ctr" anchorCtr="0">
              <a:noAutofit/>
            </a:bodyPr>
            <a:lstStyle/>
            <a:p>
              <a:pPr algn="ctr"/>
              <a:r>
                <a:rPr lang="en-US" b="1" dirty="0">
                  <a:latin typeface="Roboto"/>
                  <a:ea typeface="Roboto"/>
                  <a:cs typeface="Roboto"/>
                  <a:sym typeface="Roboto"/>
                </a:rPr>
                <a:t>Investigate treatment properties </a:t>
              </a:r>
            </a:p>
          </p:txBody>
        </p:sp>
        <p:sp>
          <p:nvSpPr>
            <p:cNvPr id="10" name="Google Shape;147;p17">
              <a:extLst>
                <a:ext uri="{FF2B5EF4-FFF2-40B4-BE49-F238E27FC236}">
                  <a16:creationId xmlns:a16="http://schemas.microsoft.com/office/drawing/2014/main" id="{4F20B8B3-E72A-915C-3204-F10BE513B076}"/>
                </a:ext>
              </a:extLst>
            </p:cNvPr>
            <p:cNvSpPr/>
            <p:nvPr/>
          </p:nvSpPr>
          <p:spPr>
            <a:xfrm>
              <a:off x="6568707" y="1301802"/>
              <a:ext cx="1843425" cy="765997"/>
            </a:xfrm>
            <a:prstGeom prst="roundRect">
              <a:avLst>
                <a:gd name="adj" fmla="val 15918"/>
              </a:avLst>
            </a:prstGeom>
            <a:solidFill>
              <a:srgbClr val="A8EDCC"/>
            </a:solidFill>
            <a:ln>
              <a:noFill/>
            </a:ln>
          </p:spPr>
          <p:txBody>
            <a:bodyPr spcFirstLastPara="1" wrap="square" lIns="121900" tIns="121900" rIns="121900" bIns="121900" anchor="ctr" anchorCtr="0">
              <a:noAutofit/>
            </a:bodyPr>
            <a:lstStyle/>
            <a:p>
              <a:pPr algn="ctr"/>
              <a:r>
                <a:rPr lang="en-US" b="1" dirty="0">
                  <a:latin typeface="Roboto"/>
                  <a:ea typeface="Roboto"/>
                  <a:cs typeface="Roboto"/>
                  <a:sym typeface="Roboto"/>
                </a:rPr>
                <a:t>Group treatments based on properties  </a:t>
              </a:r>
            </a:p>
          </p:txBody>
        </p:sp>
        <p:sp>
          <p:nvSpPr>
            <p:cNvPr id="11" name="Google Shape;147;p17">
              <a:extLst>
                <a:ext uri="{FF2B5EF4-FFF2-40B4-BE49-F238E27FC236}">
                  <a16:creationId xmlns:a16="http://schemas.microsoft.com/office/drawing/2014/main" id="{30376442-79B1-0738-25E8-C7E9C7F5DE81}"/>
                </a:ext>
              </a:extLst>
            </p:cNvPr>
            <p:cNvSpPr/>
            <p:nvPr/>
          </p:nvSpPr>
          <p:spPr>
            <a:xfrm>
              <a:off x="6568707" y="2512427"/>
              <a:ext cx="1843425" cy="765996"/>
            </a:xfrm>
            <a:prstGeom prst="roundRect">
              <a:avLst>
                <a:gd name="adj" fmla="val 15918"/>
              </a:avLst>
            </a:prstGeom>
            <a:solidFill>
              <a:srgbClr val="A8EDCC"/>
            </a:solidFill>
            <a:ln>
              <a:noFill/>
            </a:ln>
          </p:spPr>
          <p:txBody>
            <a:bodyPr spcFirstLastPara="1" wrap="square" lIns="121900" tIns="121900" rIns="121900" bIns="121900" anchor="ctr" anchorCtr="0">
              <a:noAutofit/>
            </a:bodyPr>
            <a:lstStyle/>
            <a:p>
              <a:pPr algn="ctr"/>
              <a:r>
                <a:rPr lang="en-US" b="1" dirty="0">
                  <a:latin typeface="Roboto"/>
                  <a:ea typeface="Roboto"/>
                  <a:cs typeface="Roboto"/>
                  <a:sym typeface="Roboto"/>
                </a:rPr>
                <a:t>Investigate gastric cancer subtypes </a:t>
              </a:r>
            </a:p>
          </p:txBody>
        </p:sp>
        <p:sp>
          <p:nvSpPr>
            <p:cNvPr id="12" name="Google Shape;147;p17">
              <a:extLst>
                <a:ext uri="{FF2B5EF4-FFF2-40B4-BE49-F238E27FC236}">
                  <a16:creationId xmlns:a16="http://schemas.microsoft.com/office/drawing/2014/main" id="{6A807C5E-1804-AF60-3275-293DDFD452C4}"/>
                </a:ext>
              </a:extLst>
            </p:cNvPr>
            <p:cNvSpPr/>
            <p:nvPr/>
          </p:nvSpPr>
          <p:spPr>
            <a:xfrm>
              <a:off x="4277569" y="2501043"/>
              <a:ext cx="1752614" cy="776854"/>
            </a:xfrm>
            <a:prstGeom prst="roundRect">
              <a:avLst>
                <a:gd name="adj" fmla="val 15918"/>
              </a:avLst>
            </a:prstGeom>
            <a:solidFill>
              <a:srgbClr val="A8EDCC"/>
            </a:solidFill>
            <a:ln>
              <a:solidFill>
                <a:schemeClr val="accent3">
                  <a:lumMod val="40000"/>
                  <a:lumOff val="60000"/>
                </a:schemeClr>
              </a:solidFill>
            </a:ln>
          </p:spPr>
          <p:txBody>
            <a:bodyPr spcFirstLastPara="1" wrap="square" lIns="121900" tIns="121900" rIns="121900" bIns="121900" anchor="ctr" anchorCtr="0">
              <a:noAutofit/>
            </a:bodyPr>
            <a:lstStyle/>
            <a:p>
              <a:pPr algn="ctr"/>
              <a:r>
                <a:rPr lang="en-US" b="1" dirty="0">
                  <a:latin typeface="Roboto"/>
                  <a:ea typeface="Roboto"/>
                  <a:cs typeface="Roboto"/>
                  <a:sym typeface="Roboto"/>
                </a:rPr>
                <a:t>Identify effective treatments for subtypes  </a:t>
              </a:r>
            </a:p>
          </p:txBody>
        </p:sp>
        <p:sp>
          <p:nvSpPr>
            <p:cNvPr id="13" name="Google Shape;147;p17">
              <a:extLst>
                <a:ext uri="{FF2B5EF4-FFF2-40B4-BE49-F238E27FC236}">
                  <a16:creationId xmlns:a16="http://schemas.microsoft.com/office/drawing/2014/main" id="{C3606D8B-4DEE-5C68-EE26-84F95181D75F}"/>
                </a:ext>
              </a:extLst>
            </p:cNvPr>
            <p:cNvSpPr/>
            <p:nvPr/>
          </p:nvSpPr>
          <p:spPr>
            <a:xfrm>
              <a:off x="2256352" y="2512424"/>
              <a:ext cx="1685815" cy="765997"/>
            </a:xfrm>
            <a:prstGeom prst="roundRect">
              <a:avLst>
                <a:gd name="adj" fmla="val 15918"/>
              </a:avLst>
            </a:prstGeom>
            <a:solidFill>
              <a:srgbClr val="A8EDCC"/>
            </a:solidFill>
            <a:ln>
              <a:noFill/>
            </a:ln>
          </p:spPr>
          <p:txBody>
            <a:bodyPr spcFirstLastPara="1" wrap="square" lIns="121900" tIns="121900" rIns="121900" bIns="121900" anchor="ctr" anchorCtr="0">
              <a:noAutofit/>
            </a:bodyPr>
            <a:lstStyle/>
            <a:p>
              <a:pPr algn="ctr"/>
              <a:r>
                <a:rPr lang="en-US" b="1" dirty="0">
                  <a:latin typeface="Roboto"/>
                  <a:ea typeface="Roboto"/>
                  <a:cs typeface="Roboto"/>
                  <a:sym typeface="Roboto"/>
                </a:rPr>
                <a:t>Validate findings </a:t>
              </a:r>
            </a:p>
          </p:txBody>
        </p:sp>
        <p:sp>
          <p:nvSpPr>
            <p:cNvPr id="14" name="Flecha derecha 13">
              <a:extLst>
                <a:ext uri="{FF2B5EF4-FFF2-40B4-BE49-F238E27FC236}">
                  <a16:creationId xmlns:a16="http://schemas.microsoft.com/office/drawing/2014/main" id="{4DECFFA9-3675-E000-4997-AD6A2AAA6A54}"/>
                </a:ext>
              </a:extLst>
            </p:cNvPr>
            <p:cNvSpPr/>
            <p:nvPr/>
          </p:nvSpPr>
          <p:spPr>
            <a:xfrm>
              <a:off x="2018380" y="1591698"/>
              <a:ext cx="237972" cy="15738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EC" sz="2400"/>
            </a:p>
          </p:txBody>
        </p:sp>
        <p:sp>
          <p:nvSpPr>
            <p:cNvPr id="15" name="Flecha derecha 14">
              <a:extLst>
                <a:ext uri="{FF2B5EF4-FFF2-40B4-BE49-F238E27FC236}">
                  <a16:creationId xmlns:a16="http://schemas.microsoft.com/office/drawing/2014/main" id="{8C782464-0BE0-4D1A-BB18-0C520D274981}"/>
                </a:ext>
              </a:extLst>
            </p:cNvPr>
            <p:cNvSpPr/>
            <p:nvPr/>
          </p:nvSpPr>
          <p:spPr>
            <a:xfrm>
              <a:off x="4039596" y="1593514"/>
              <a:ext cx="237972" cy="15738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EC" sz="2400"/>
            </a:p>
          </p:txBody>
        </p:sp>
        <p:sp>
          <p:nvSpPr>
            <p:cNvPr id="16" name="Flecha derecha 15">
              <a:extLst>
                <a:ext uri="{FF2B5EF4-FFF2-40B4-BE49-F238E27FC236}">
                  <a16:creationId xmlns:a16="http://schemas.microsoft.com/office/drawing/2014/main" id="{DF0B2967-9AF6-6A6F-E82E-DB1A701EA1B4}"/>
                </a:ext>
              </a:extLst>
            </p:cNvPr>
            <p:cNvSpPr/>
            <p:nvPr/>
          </p:nvSpPr>
          <p:spPr>
            <a:xfrm>
              <a:off x="6253942" y="1591698"/>
              <a:ext cx="237972" cy="15738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EC" sz="2400" dirty="0"/>
            </a:p>
          </p:txBody>
        </p:sp>
        <p:sp>
          <p:nvSpPr>
            <p:cNvPr id="17" name="Flecha derecha 16">
              <a:extLst>
                <a:ext uri="{FF2B5EF4-FFF2-40B4-BE49-F238E27FC236}">
                  <a16:creationId xmlns:a16="http://schemas.microsoft.com/office/drawing/2014/main" id="{F401C550-5D63-A4AE-E2C0-E55E1D53CC28}"/>
                </a:ext>
              </a:extLst>
            </p:cNvPr>
            <p:cNvSpPr/>
            <p:nvPr/>
          </p:nvSpPr>
          <p:spPr>
            <a:xfrm rot="5400000">
              <a:off x="7371432" y="2238142"/>
              <a:ext cx="237972" cy="15738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EC" sz="2400"/>
            </a:p>
          </p:txBody>
        </p:sp>
        <p:sp>
          <p:nvSpPr>
            <p:cNvPr id="18" name="Flecha derecha 17">
              <a:extLst>
                <a:ext uri="{FF2B5EF4-FFF2-40B4-BE49-F238E27FC236}">
                  <a16:creationId xmlns:a16="http://schemas.microsoft.com/office/drawing/2014/main" id="{6A5A4A92-7732-BE7E-4CD7-33E6E23ABE7D}"/>
                </a:ext>
              </a:extLst>
            </p:cNvPr>
            <p:cNvSpPr/>
            <p:nvPr/>
          </p:nvSpPr>
          <p:spPr>
            <a:xfrm rot="10800000">
              <a:off x="6253942" y="2816727"/>
              <a:ext cx="237972" cy="15738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EC" sz="2400"/>
            </a:p>
          </p:txBody>
        </p:sp>
        <p:sp>
          <p:nvSpPr>
            <p:cNvPr id="20" name="Flecha derecha 19">
              <a:extLst>
                <a:ext uri="{FF2B5EF4-FFF2-40B4-BE49-F238E27FC236}">
                  <a16:creationId xmlns:a16="http://schemas.microsoft.com/office/drawing/2014/main" id="{C5AD0BB4-C5F1-3EEB-79BB-2BA6BD7B6379}"/>
                </a:ext>
              </a:extLst>
            </p:cNvPr>
            <p:cNvSpPr/>
            <p:nvPr/>
          </p:nvSpPr>
          <p:spPr>
            <a:xfrm rot="10800000">
              <a:off x="4018961" y="2816727"/>
              <a:ext cx="237972" cy="15738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EC" sz="2400"/>
            </a:p>
          </p:txBody>
        </p:sp>
      </p:grpSp>
      <p:sp>
        <p:nvSpPr>
          <p:cNvPr id="23" name="Flecha curvada hacia la derecha 22">
            <a:extLst>
              <a:ext uri="{FF2B5EF4-FFF2-40B4-BE49-F238E27FC236}">
                <a16:creationId xmlns:a16="http://schemas.microsoft.com/office/drawing/2014/main" id="{00874E2E-A92C-71A7-D00C-3AA5BDA3BE2E}"/>
              </a:ext>
            </a:extLst>
          </p:cNvPr>
          <p:cNvSpPr/>
          <p:nvPr/>
        </p:nvSpPr>
        <p:spPr>
          <a:xfrm>
            <a:off x="782733" y="3221398"/>
            <a:ext cx="1978315" cy="2828023"/>
          </a:xfrm>
          <a:prstGeom prst="curvedRightArrow">
            <a:avLst>
              <a:gd name="adj1" fmla="val 25000"/>
              <a:gd name="adj2" fmla="val 52579"/>
              <a:gd name="adj3" fmla="val 25000"/>
            </a:avLst>
          </a:prstGeom>
          <a:solidFill>
            <a:srgbClr val="A8EDCC"/>
          </a:solidFill>
          <a:ln>
            <a:solidFill>
              <a:schemeClr val="accent3">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C" sz="2400" dirty="0">
              <a:solidFill>
                <a:schemeClr val="tx1"/>
              </a:solidFill>
            </a:endParaRPr>
          </a:p>
        </p:txBody>
      </p:sp>
      <p:sp>
        <p:nvSpPr>
          <p:cNvPr id="24" name="Google Shape;147;p17">
            <a:extLst>
              <a:ext uri="{FF2B5EF4-FFF2-40B4-BE49-F238E27FC236}">
                <a16:creationId xmlns:a16="http://schemas.microsoft.com/office/drawing/2014/main" id="{73F67546-A8C1-A1F7-B163-FBEE7D9D0EE6}"/>
              </a:ext>
            </a:extLst>
          </p:cNvPr>
          <p:cNvSpPr/>
          <p:nvPr/>
        </p:nvSpPr>
        <p:spPr>
          <a:xfrm>
            <a:off x="3903023" y="4372144"/>
            <a:ext cx="6471417" cy="2265229"/>
          </a:xfrm>
          <a:prstGeom prst="roundRect">
            <a:avLst>
              <a:gd name="adj" fmla="val 15918"/>
            </a:avLst>
          </a:prstGeom>
          <a:solidFill>
            <a:srgbClr val="A8EDCC"/>
          </a:solidFill>
          <a:ln>
            <a:noFill/>
          </a:ln>
        </p:spPr>
        <p:txBody>
          <a:bodyPr spcFirstLastPara="1" wrap="square" lIns="121900" tIns="121900" rIns="121900" bIns="121900" anchor="ctr" anchorCtr="0">
            <a:noAutofit/>
          </a:bodyPr>
          <a:lstStyle/>
          <a:p>
            <a:pPr algn="ctr"/>
            <a:r>
              <a:rPr lang="en-US" sz="2400" b="1" u="sng" dirty="0">
                <a:latin typeface="Roboto"/>
                <a:ea typeface="Roboto"/>
                <a:cs typeface="Roboto"/>
                <a:sym typeface="Roboto"/>
              </a:rPr>
              <a:t>Main objective: </a:t>
            </a:r>
          </a:p>
          <a:p>
            <a:pPr algn="ctr"/>
            <a:endParaRPr lang="en-US" sz="2400" b="1" dirty="0">
              <a:latin typeface="Roboto"/>
              <a:ea typeface="Roboto"/>
              <a:cs typeface="Roboto"/>
              <a:sym typeface="Roboto"/>
            </a:endParaRPr>
          </a:p>
          <a:p>
            <a:pPr algn="ctr"/>
            <a:r>
              <a:rPr lang="en-US" sz="2400" b="1" dirty="0">
                <a:latin typeface="Roboto"/>
                <a:ea typeface="Roboto"/>
                <a:cs typeface="Roboto"/>
                <a:sym typeface="Roboto"/>
              </a:rPr>
              <a:t>Identifying potential gastric cancer treatments and grouping them into subgroups based on various properties</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713</Words>
  <Application>Microsoft Macintosh PowerPoint</Application>
  <PresentationFormat>Panorámica</PresentationFormat>
  <Paragraphs>95</Paragraphs>
  <Slides>9</Slides>
  <Notes>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Calibri</vt:lpstr>
      <vt:lpstr>Calibri Light</vt:lpstr>
      <vt:lpstr>Fira Sans Extra Condensed SemiBold</vt:lpstr>
      <vt:lpstr>Roboto</vt:lpstr>
      <vt:lpstr>Söhne</vt:lpstr>
      <vt:lpstr>Tema de Office</vt:lpstr>
      <vt:lpstr>Our datasets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Our Strategy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Maria Paula Fuentes Yepez</dc:creator>
  <cp:lastModifiedBy>Maria Paula Fuentes Yepez</cp:lastModifiedBy>
  <cp:revision>6</cp:revision>
  <dcterms:created xsi:type="dcterms:W3CDTF">2023-05-08T18:11:23Z</dcterms:created>
  <dcterms:modified xsi:type="dcterms:W3CDTF">2023-05-12T12:17:16Z</dcterms:modified>
</cp:coreProperties>
</file>