
<file path=[Content_Types].xml><?xml version="1.0" encoding="utf-8"?>
<Types xmlns="http://schemas.openxmlformats.org/package/2006/content-types">
  <Default Extension="jpeg" ContentType="image/jpeg"/>
  <Default Extension="jpg" ContentType="image/jpeg"/>
  <Default Extension="kidney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59" r:id="rId4"/>
    <p:sldId id="280" r:id="rId5"/>
    <p:sldId id="260" r:id="rId6"/>
    <p:sldId id="281" r:id="rId7"/>
    <p:sldId id="265" r:id="rId8"/>
    <p:sldId id="270" r:id="rId9"/>
    <p:sldId id="264" r:id="rId10"/>
    <p:sldId id="272" r:id="rId11"/>
    <p:sldId id="274" r:id="rId12"/>
    <p:sldId id="275" r:id="rId13"/>
    <p:sldId id="276" r:id="rId14"/>
    <p:sldId id="258" r:id="rId15"/>
    <p:sldId id="277" r:id="rId16"/>
    <p:sldId id="278" r:id="rId17"/>
    <p:sldId id="25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D0D"/>
    <a:srgbClr val="729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5418" autoAdjust="0"/>
  </p:normalViewPr>
  <p:slideViewPr>
    <p:cSldViewPr snapToGrid="0">
      <p:cViewPr>
        <p:scale>
          <a:sx n="70" d="100"/>
          <a:sy n="70" d="100"/>
        </p:scale>
        <p:origin x="1138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08471-9AED-4261-89E0-12814E5E5A8B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C913-459A-40DA-A3CA-E9F2E3112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na-seqblog.com/rpkm-fpkm-and-tpm-clearly-explained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48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7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J,F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J,F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19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024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6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drug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repurposing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? </a:t>
            </a: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General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benefits</a:t>
            </a:r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schöner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drug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repurposing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? </a:t>
            </a: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General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benefits</a:t>
            </a:r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schöner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21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</a:t>
            </a: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24-base-pair DNA barcodes encoded within lentiviruses are stably integrated into individual tumor cell lines after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blasticidin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selection,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barcoded cell lines are individually frozen and later thawed to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generate mixtures of equal numbers of barcoded cell lines, which are frozen again.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Thawed mixtures are plated and then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rearrayed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into tissue culture assay plates.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Mixtures are treated with test compounds or vehicle (DMSO) controls.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At assay conclusion, genomic DNA is harvested from the mixture of remaining viable cells.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 sequences are amplified using PCR and universal primers (one of which is biotinylated),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amplified sequences are hybridized to individual microbeads harboring antisense barcode sequences and then to streptavidin-phycoerythrin.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 Luminex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FlexMap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detector quantitates fluorescence signal for each bead.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To adjust for differing barcoding efficiencies and differing cell doubling, the signal for each barcoded cell line is scaled to that of vehicle-treated control, thus demonstrating relative inhibition profiles for specific test compounds across multiple cell lines in mixture.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9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</a:t>
            </a: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24-base-pair DNA barcodes encoded within lentiviruses are stably integrated into individual tumor cell lines after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blasticidin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selection,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barcoded cell lines are individually frozen and later thawed to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generate mixtures of equal numbers of barcoded cell lines, which are frozen again.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Thawed mixtures are plated and then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rearrayed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into tissue culture assay plates.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Mixtures are treated with test compounds or vehicle (DMSO) controls.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At assay conclusion, genomic DNA is harvested from the mixture of remaining viable cells.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 sequences are amplified using PCR and universal primers (one of which is biotinylated),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amplified sequences are hybridized to individual microbeads harboring antisense barcode sequences and then to streptavidin-phycoerythrin.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 Luminex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FlexMap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detector quantitates fluorescence signal for each bead.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To adjust for differing barcoding efficiencies and differing cell doubling, the signal for each barcoded cell line is scaled to that of vehicle-treated control, thus demonstrating relative inhibition profiles for specific test compounds across multiple cell lines in mixture.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3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/>
                  <a:t>J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3"/>
                  </a:rPr>
                  <a:t>TPM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 (transcripts per million) values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reflect level of gene expression,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higher values 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  <a:sym typeface="Wingdings" panose="05000000000000000000" pitchFamily="2" charset="2"/>
                  </a:rPr>
                  <a:t>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over expression of genes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RNA-</a:t>
                </a:r>
                <a:r>
                  <a:rPr lang="en-GB" sz="2400" b="0" i="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seq</a:t>
                </a:r>
                <a:endParaRPr lang="en-GB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RPKM (reads per kilobase million)</a:t>
                </a:r>
                <a:endParaRPr lang="de-DE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𝑅𝑃𝐾</m:t>
                    </m:r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𝑟𝑒𝑎𝑑𝑠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𝑝𝑒𝑟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𝑘𝑖𝑙𝑜𝑏𝑎𝑠𝑒</m:t>
                        </m:r>
                      </m:e>
                    </m:d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𝑟𝑒𝑎𝑑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𝑐𝑜𝑢𝑛𝑡𝑠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b="0" i="0" dirty="0">
                            <a:solidFill>
                              <a:srgbClr val="333333"/>
                            </a:solidFill>
                            <a:effectLst/>
                            <a:latin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𝑙𝑒𝑛𝑔𝑡h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𝑔𝑒𝑛𝑒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[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𝑘𝑏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den>
                    </m:f>
                  </m:oMath>
                </a14:m>
                <a:r>
                  <a:rPr lang="de-DE" sz="2400" b="0" i="1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 	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normalize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for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length</a:t>
                </a:r>
                <a:endParaRPr lang="de-DE" sz="2400" b="0" i="0" kern="120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𝑠𝑐𝑎𝑙𝑖𝑛𝑔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𝑓𝑎𝑐𝑡𝑜𝑟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𝑅𝑃𝐾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𝑖𝑛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𝑠𝑎𝑚𝑝𝑙𝑒</m:t>
                            </m:r>
                          </m:e>
                        </m:nary>
                      </m:num>
                      <m:den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1.000.000</m:t>
                        </m:r>
                      </m:den>
                    </m:f>
                  </m:oMath>
                </a14:m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normalize for sequencing depth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𝑇𝑃𝑀</m:t>
                    </m:r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𝑅𝑃𝐾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𝑠𝑐𝑎𝑙𝑖𝑛𝑔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𝑓𝑎𝑐𝑡𝑜𝑟</m:t>
                        </m:r>
                      </m:den>
                    </m:f>
                  </m:oMath>
                </a14:m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	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400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/>
                  <a:t>J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3"/>
                  </a:rPr>
                  <a:t>TPM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 (transcripts per million) values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reflect level of gene expression,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higher values 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  <a:sym typeface="Wingdings" panose="05000000000000000000" pitchFamily="2" charset="2"/>
                  </a:rPr>
                  <a:t>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over expression of genes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RNA-</a:t>
                </a:r>
                <a:r>
                  <a:rPr lang="en-GB" sz="2400" b="0" i="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seq</a:t>
                </a:r>
                <a:endParaRPr lang="en-GB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RPKM (reads per kilobase million)</a:t>
                </a:r>
                <a:endParaRPr lang="de-DE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𝑅𝑃𝐾 (𝑟𝑒𝑎𝑑𝑠 𝑝𝑒𝑟 𝑘𝑖𝑙𝑜𝑏𝑎𝑠𝑒)=(𝑟𝑒𝑎𝑑 𝑐𝑜𝑢𝑛𝑡𝑠)/(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"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4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" 𝑙𝑒𝑛𝑔𝑡ℎ 𝑜𝑓 𝑔𝑒𝑛𝑒 [𝑘𝑏]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de-DE" sz="2400" b="0" i="1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 	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normalize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for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length</a:t>
                </a:r>
                <a:endParaRPr lang="de-DE" sz="2400" b="0" i="0" kern="120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de-DE" sz="24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 𝑠𝑐𝑎𝑙𝑖𝑛𝑔 𝑓𝑎𝑐𝑡𝑜𝑟=</a:t>
                </a:r>
                <a:r>
                  <a:rPr lang="en-GB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(∑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▒</a:t>
                </a:r>
                <a:r>
                  <a:rPr lang="en-GB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〖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𝑅𝑃𝐾 𝑖𝑛 𝑠𝑎𝑚𝑝𝑙𝑒</a:t>
                </a:r>
                <a:r>
                  <a:rPr lang="en-GB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〗)/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1.000.000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normalize for sequencing depth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𝑇𝑃𝑀=𝑅𝑃𝐾/(𝑠𝑐𝑎𝑙𝑖𝑛𝑔 𝑓𝑎𝑐𝑡𝑜𝑟)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	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400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7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1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  <a:p>
            <a:r>
              <a:rPr lang="de-DE" dirty="0"/>
              <a:t>https://www.takarabio.com/learning-centers/gene-function/gene-editing/genome-wide-screening/crispr-library-screening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66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5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7728-F884-01D7-747B-73714EA6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59034-3087-9BD9-0BDD-635FBB9B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494E-BDDE-F9A1-9E69-7C6BDE9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1DE0-4C71-4FF7-9E5D-253542EA93E7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743B-B4FF-9BE8-314B-B34EF818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E1CA5-EAB5-469D-CCDE-7A328AC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C09C-FC66-7AC2-33CC-1E90320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FD52F-5B1B-C7F3-62FE-87BF192F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F56A4-D8D6-3F66-A126-BBF9785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47-A805-442D-8EE0-D6B6E887D107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9468B-557A-B84B-B167-65A888D2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CE414-1B15-64E2-D94E-EDAE194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FCD1EF-F2CA-00D5-7DF7-F888A34D0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E9547-6342-91FE-191F-0F91311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1F1F6-164F-2949-4791-A0A2B3AD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82D-04BA-4C81-BB69-FCD738F8C2B9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FE9CA-28D5-2D55-A235-8CC5387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DC630-96BD-D6CF-8549-FC09B5A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2F6A-EFC5-29E1-315D-FBC14E1E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0629"/>
          </a:xfrm>
          <a:solidFill>
            <a:srgbClr val="A70D0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947E-6E47-1E08-48AF-2118CAC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DBBAF-87C6-D2CA-54ED-D541D867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4F9E-7423-460B-9588-178BF485C1E9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C2AEB-754A-96AC-4C81-662B61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8A212-927E-4E68-184E-1E1C8F6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9FC6-9A05-338F-B9EE-D9A19880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16896-3A07-D4AB-1B57-E6CE7A6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BB0EA-2803-98C8-C6B8-AFF5E56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1392-9ADC-422E-99B6-CD229B5D3473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3A96-ADF1-7CC3-47FC-9B68704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604F5-DF54-CD2A-CD0F-E793E45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B7211-DB06-FA44-A0F9-5179BB25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FB34A-5FE6-D613-F2AA-392D5057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34FA3B-4AFF-7263-3415-E35C82F8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7A7F3-0133-43E4-C92F-11575F9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984A-1F0A-48D3-AD48-6C9E60F27461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32400-E475-C0E4-5A80-3D5D1A8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A38E3-C715-1903-B6FB-D8CC3142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A9808-429B-6F95-BFAB-A0ED913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51BF5-87BD-9D92-8DB6-8C041289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20373-F313-A322-83B8-86DBFF94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84150-08F1-F934-4C71-13C6F4E6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881C8-EFA0-8772-A19C-92B14EF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EAC57D-E19C-027E-BCF3-9474B73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79E7-915F-46AF-BEA5-D9F4D1D10FAD}" type="datetime1">
              <a:rPr lang="de-DE" smtClean="0"/>
              <a:t>16.05.2023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C02F6-A2D3-A626-DA70-6E3BF99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198371-9441-4246-A4A1-E73A432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EFA56-9E23-8A87-0FC6-91CB60F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582FD0-2814-CC54-0415-B4902BA7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B408-E235-40E3-A761-E56F4F7EF84A}" type="datetime1">
              <a:rPr lang="de-DE" smtClean="0"/>
              <a:t>16.05.2023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D7182-EF22-DB51-12D5-0DB15DEC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E10A8-38FE-ADFC-9925-D37E90A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A9F886-C668-1EB3-1F03-669C600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A74-A82E-4415-892D-F6C7B0D66B04}" type="datetime1">
              <a:rPr lang="de-DE" smtClean="0"/>
              <a:t>16.05.2023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24BC0-504C-C74C-8661-3943F56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1E694-B46B-ABC7-07AE-5596734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6C92-A448-E3E5-A6BD-4A7E086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25D5-23C9-D3CE-E2E1-6C4EC101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741A3-5EB9-CE6D-E75A-0A9A9A9A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B35DE-5CB5-AF65-4801-3CF0CB3F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3FC4-19A3-456F-BD25-B9C5890530F6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20C6D-4715-A692-7424-D324221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19EE5-A6C7-FB87-C7D6-9A008FE8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2642B-6241-992E-CC0F-7FD7892E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2A7151-192C-DDB7-F4A4-A812CEBD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DE111-48B8-43A0-3F0D-70D24782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DBBB-2E3C-4841-3250-1D18929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F08C-DB84-4833-9C81-24702901A362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3A364-5A74-6032-DC7C-165BD81D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9ADB2-F313-E643-B4B3-7B25CD7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A0EF5E-DAB1-CF97-8582-C8766764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CEEEC-F599-896E-9D9E-A2F8641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C1382-E432-5A51-5D09-5A8F1A65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EC15-7318-43E5-AFE8-0498A2F1E27F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7356F-B371-9E9A-F61F-61F13910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6E4CC-736A-1984-A5DF-9A5C08F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docs.net/acute-kidney-injury-pearls-and-pitfall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kidney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50DC6F7-8CD9-28E4-FEEA-2624DAF2F24A}"/>
              </a:ext>
            </a:extLst>
          </p:cNvPr>
          <p:cNvSpPr/>
          <p:nvPr/>
        </p:nvSpPr>
        <p:spPr>
          <a:xfrm>
            <a:off x="5719665" y="1542240"/>
            <a:ext cx="6472335" cy="3374571"/>
          </a:xfrm>
          <a:prstGeom prst="rect">
            <a:avLst/>
          </a:prstGeom>
          <a:solidFill>
            <a:srgbClr val="A7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8A59BA-98F2-54D3-A17D-452A798A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244" y="1122363"/>
            <a:ext cx="4649755" cy="23876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topic05 team02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kidney cancer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A52C6-F57C-B202-4C98-90FF8B78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4" y="3602038"/>
            <a:ext cx="4649755" cy="1655762"/>
          </a:xfrm>
        </p:spPr>
        <p:txBody>
          <a:bodyPr anchor="ctr"/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project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proposal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DD9D7-AC13-920D-DACD-DE168A8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2240"/>
            <a:ext cx="5719665" cy="33745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45B84DA-B1DC-AAA7-7E6E-570175ED1E5B}"/>
              </a:ext>
            </a:extLst>
          </p:cNvPr>
          <p:cNvSpPr txBox="1"/>
          <p:nvPr/>
        </p:nvSpPr>
        <p:spPr>
          <a:xfrm>
            <a:off x="0" y="4701367"/>
            <a:ext cx="6096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  <a:hlinkClick r:id="rId3" tooltip="http://www.emdocs.net/acute-kidney-injury-pearls-and-pitfall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</a:rPr>
              <a:t>" von Unbekannter Autor ist lizenziert gemäß 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prism.cl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1CB430-154F-DDD8-0AA5-870903DC1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7" b="64035"/>
          <a:stretch/>
        </p:blipFill>
        <p:spPr>
          <a:xfrm>
            <a:off x="271603" y="2873829"/>
            <a:ext cx="11648793" cy="20340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35DA9-B2B9-182E-40B8-926AD412400B}"/>
              </a:ext>
            </a:extLst>
          </p:cNvPr>
          <p:cNvSpPr txBox="1">
            <a:spLocks/>
          </p:cNvSpPr>
          <p:nvPr/>
        </p:nvSpPr>
        <p:spPr>
          <a:xfrm>
            <a:off x="990600" y="1708638"/>
            <a:ext cx="10515600" cy="4620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6EF04-AE15-9973-6737-ACFAF1E6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9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prism.cnv</a:t>
            </a:r>
            <a:endParaRPr lang="de-DE" dirty="0"/>
          </a:p>
        </p:txBody>
      </p:sp>
      <p:graphicFrame>
        <p:nvGraphicFramePr>
          <p:cNvPr id="3" name="Inhaltsplatzhalter 7">
            <a:extLst>
              <a:ext uri="{FF2B5EF4-FFF2-40B4-BE49-F238E27FC236}">
                <a16:creationId xmlns:a16="http://schemas.microsoft.com/office/drawing/2014/main" id="{DF6F0DF2-A40B-0306-733D-2450899FC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7308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number variation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858712AA-6BDF-0201-9806-A4C0505D79AB}"/>
              </a:ext>
            </a:extLst>
          </p:cNvPr>
          <p:cNvSpPr txBox="1">
            <a:spLocks/>
          </p:cNvSpPr>
          <p:nvPr/>
        </p:nvSpPr>
        <p:spPr>
          <a:xfrm>
            <a:off x="990600" y="1708638"/>
            <a:ext cx="10515600" cy="462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AA6FB3-D863-EADC-9885-31C8E130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8" y="1556238"/>
            <a:ext cx="3048000" cy="9334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9E094-95E5-B5A9-6821-DF6DD168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11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623699-E6D6-62D9-7CF4-03E52A18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93" y="2204685"/>
            <a:ext cx="7442621" cy="46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3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and </a:t>
            </a:r>
            <a:r>
              <a:rPr lang="de-DE" dirty="0" err="1"/>
              <a:t>to-do‘s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de-DE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cleanup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Imputing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de-DE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any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loss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information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condense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to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prism.drug.means</a:t>
            </a:r>
            <a:r>
              <a:rPr lang="de-DE" sz="1400" i="1" dirty="0">
                <a:solidFill>
                  <a:srgbClr val="C00000"/>
                </a:solidFill>
              </a:rPr>
              <a:t>? </a:t>
            </a:r>
            <a:r>
              <a:rPr lang="de-DE" sz="1400" i="1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de-DE" sz="1400" i="1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  <a:spcBef>
                <a:spcPts val="200"/>
              </a:spcBef>
              <a:buFont typeface="Wingdings 3" panose="05040102010807070707" pitchFamily="18" charset="2"/>
              <a:buChar char=""/>
            </a:pPr>
            <a:r>
              <a:rPr lang="de-DE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Yes </a:t>
            </a:r>
            <a:r>
              <a:rPr lang="de-DE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kern="100" dirty="0">
              <a:solidFill>
                <a:srgbClr val="C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de-DE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Re-ordering rows/columns in meaningful and useful ways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2"/>
            </a:pPr>
            <a:r>
              <a:rPr lang="de-DE" sz="1400" b="1" kern="100" dirty="0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exploration</a:t>
            </a: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basic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exploratory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analysis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 of the overall data, specific samples or features)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a </a:t>
            </a:r>
            <a:r>
              <a:rPr lang="de-DE" sz="1400" i="1" dirty="0" err="1">
                <a:solidFill>
                  <a:srgbClr val="C00000"/>
                </a:solidFill>
              </a:rPr>
              <a:t>mode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action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which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more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represented</a:t>
            </a:r>
            <a:r>
              <a:rPr lang="de-DE" sz="1400" i="1" dirty="0">
                <a:solidFill>
                  <a:srgbClr val="C00000"/>
                </a:solidFill>
              </a:rPr>
              <a:t>?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 the inter-dependencies among specific samples/features of interest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Correlation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between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gene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expression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copy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number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treatment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effect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Check some of your hypothesis like - is something high/low between two conditions </a:t>
            </a:r>
            <a:r>
              <a:rPr lang="en-US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Identification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thresholds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Identification of housekeeping /tumor </a:t>
            </a:r>
            <a:r>
              <a:rPr lang="en-US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supressor</a:t>
            </a: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genes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FB03C4-85BF-0839-D2CD-ABD61F11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9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to-do‘s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3"/>
            </a:pPr>
            <a:r>
              <a:rPr lang="en-US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reduction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Try out methods to reduce the dimensionality of this data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Cluster your samples to identify similar and dis-similar groups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Check how well the groups separate based on the features of your interesting</a:t>
            </a:r>
          </a:p>
          <a:p>
            <a:pPr marL="457200" lvl="1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kern="100" dirty="0">
              <a:solidFill>
                <a:srgbClr val="1F2328"/>
              </a:solidFill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400" b="1" i="0" u="none" strike="noStrike" kern="100" cap="none" spc="0" normalizeH="0" baseline="0" dirty="0">
                <a:ln>
                  <a:noFill/>
                </a:ln>
                <a:solidFill>
                  <a:srgbClr val="294E1C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Data modelling</a:t>
            </a:r>
            <a:endParaRPr kumimoji="0" lang="en-US" sz="1000" b="1" i="0" u="none" strike="noStrike" kern="100" cap="none" spc="0" normalizeH="0" baseline="0" dirty="0">
              <a:ln>
                <a:noFill/>
              </a:ln>
              <a:solidFill>
                <a:srgbClr val="294E1C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Try possible predictions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Check how the good the predictions are</a:t>
            </a:r>
            <a:endParaRPr kumimoji="0" lang="en-US" sz="1400" b="1" i="0" u="none" strike="noStrike" kern="100" cap="none" spc="0" normalizeH="0" baseline="0" dirty="0">
              <a:ln>
                <a:noFill/>
              </a:ln>
              <a:solidFill>
                <a:srgbClr val="294E1C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6757DE-3A08-A6DE-7FEE-C8CE9B3F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timetable</a:t>
            </a:r>
            <a:endParaRPr lang="de-DE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1EF0020-2FAE-7453-EB40-3B3A8A356E4E}"/>
              </a:ext>
            </a:extLst>
          </p:cNvPr>
          <p:cNvCxnSpPr>
            <a:cxnSpLocks/>
          </p:cNvCxnSpPr>
          <p:nvPr/>
        </p:nvCxnSpPr>
        <p:spPr>
          <a:xfrm>
            <a:off x="0" y="4991785"/>
            <a:ext cx="12192000" cy="0"/>
          </a:xfrm>
          <a:prstGeom prst="straightConnector1">
            <a:avLst/>
          </a:prstGeom>
          <a:ln w="260350" cap="rnd">
            <a:solidFill>
              <a:srgbClr val="A70D0D"/>
            </a:solidFill>
            <a:tailEnd type="triangl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Legende: mit Pfeil nach unten 81">
            <a:extLst>
              <a:ext uri="{FF2B5EF4-FFF2-40B4-BE49-F238E27FC236}">
                <a16:creationId xmlns:a16="http://schemas.microsoft.com/office/drawing/2014/main" id="{152D0B63-2E94-DE0E-748F-EDF512877F59}"/>
              </a:ext>
            </a:extLst>
          </p:cNvPr>
          <p:cNvSpPr/>
          <p:nvPr/>
        </p:nvSpPr>
        <p:spPr>
          <a:xfrm>
            <a:off x="249632" y="2961446"/>
            <a:ext cx="2214748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i="1" dirty="0">
              <a:solidFill>
                <a:srgbClr val="C00000"/>
              </a:solidFill>
            </a:endParaRPr>
          </a:p>
          <a:p>
            <a:pPr algn="ctr"/>
            <a:r>
              <a:rPr lang="de-DE" sz="1800" i="1" dirty="0" err="1">
                <a:solidFill>
                  <a:srgbClr val="C00000"/>
                </a:solidFill>
              </a:rPr>
              <a:t>Is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there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any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loss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of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information</a:t>
            </a:r>
            <a:r>
              <a:rPr lang="de-DE" sz="1800" i="1" dirty="0">
                <a:solidFill>
                  <a:srgbClr val="C00000"/>
                </a:solidFill>
              </a:rPr>
              <a:t>, </a:t>
            </a:r>
            <a:r>
              <a:rPr lang="de-DE" sz="1800" i="1" dirty="0" err="1">
                <a:solidFill>
                  <a:srgbClr val="C00000"/>
                </a:solidFill>
              </a:rPr>
              <a:t>if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we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condense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prism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to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prism.drug.means</a:t>
            </a:r>
            <a:r>
              <a:rPr lang="de-DE" i="1" dirty="0">
                <a:solidFill>
                  <a:srgbClr val="C00000"/>
                </a:solidFill>
              </a:rPr>
              <a:t>?</a:t>
            </a:r>
            <a:endParaRPr lang="de-DE" sz="1800" kern="100" dirty="0">
              <a:solidFill>
                <a:srgbClr val="C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/>
          </a:p>
        </p:txBody>
      </p:sp>
      <p:sp>
        <p:nvSpPr>
          <p:cNvPr id="83" name="Legende: mit Pfeil nach unten 82">
            <a:extLst>
              <a:ext uri="{FF2B5EF4-FFF2-40B4-BE49-F238E27FC236}">
                <a16:creationId xmlns:a16="http://schemas.microsoft.com/office/drawing/2014/main" id="{3DC57DA5-CDDF-05F0-BA4B-138EB774CC89}"/>
              </a:ext>
            </a:extLst>
          </p:cNvPr>
          <p:cNvSpPr/>
          <p:nvPr/>
        </p:nvSpPr>
        <p:spPr>
          <a:xfrm>
            <a:off x="8097833" y="2961446"/>
            <a:ext cx="1742739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>
                <a:solidFill>
                  <a:srgbClr val="C00000"/>
                </a:solidFill>
              </a:rPr>
              <a:t>Is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there</a:t>
            </a:r>
            <a:r>
              <a:rPr lang="de-DE" sz="1600" i="1" dirty="0">
                <a:solidFill>
                  <a:srgbClr val="C00000"/>
                </a:solidFill>
              </a:rPr>
              <a:t> a </a:t>
            </a:r>
            <a:r>
              <a:rPr lang="de-DE" sz="1600" i="1" dirty="0" err="1">
                <a:solidFill>
                  <a:srgbClr val="C00000"/>
                </a:solidFill>
              </a:rPr>
              <a:t>mode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of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action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which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is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more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represented</a:t>
            </a:r>
            <a:r>
              <a:rPr lang="de-DE" sz="1600" i="1" dirty="0">
                <a:solidFill>
                  <a:srgbClr val="C00000"/>
                </a:solidFill>
              </a:rPr>
              <a:t>?</a:t>
            </a:r>
            <a:endParaRPr lang="de-DE" sz="16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algn="ctr"/>
            <a:endParaRPr lang="de-DE" sz="1600" kern="100" dirty="0">
              <a:solidFill>
                <a:srgbClr val="1F2328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Legende: mit Pfeil nach unten 83">
            <a:extLst>
              <a:ext uri="{FF2B5EF4-FFF2-40B4-BE49-F238E27FC236}">
                <a16:creationId xmlns:a16="http://schemas.microsoft.com/office/drawing/2014/main" id="{1E5D1AE1-851E-82C3-565B-C8FB2F0CBF78}"/>
              </a:ext>
            </a:extLst>
          </p:cNvPr>
          <p:cNvSpPr/>
          <p:nvPr/>
        </p:nvSpPr>
        <p:spPr>
          <a:xfrm>
            <a:off x="5663695" y="2961446"/>
            <a:ext cx="2009342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>
                <a:solidFill>
                  <a:srgbClr val="C00000"/>
                </a:solidFill>
              </a:rPr>
              <a:t>Correlation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between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gene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expression</a:t>
            </a:r>
            <a:r>
              <a:rPr lang="de-DE" sz="1600" i="1" dirty="0">
                <a:solidFill>
                  <a:srgbClr val="C00000"/>
                </a:solidFill>
              </a:rPr>
              <a:t> &amp; </a:t>
            </a:r>
            <a:r>
              <a:rPr lang="de-DE" sz="1600" i="1" dirty="0" err="1">
                <a:solidFill>
                  <a:srgbClr val="C00000"/>
                </a:solidFill>
              </a:rPr>
              <a:t>copy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number</a:t>
            </a:r>
            <a:r>
              <a:rPr lang="de-DE" sz="1600" i="1" dirty="0">
                <a:solidFill>
                  <a:srgbClr val="C00000"/>
                </a:solidFill>
              </a:rPr>
              <a:t> &amp; </a:t>
            </a:r>
            <a:r>
              <a:rPr lang="de-DE" sz="1600" i="1" dirty="0" err="1">
                <a:solidFill>
                  <a:srgbClr val="C00000"/>
                </a:solidFill>
              </a:rPr>
              <a:t>treatment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effect</a:t>
            </a:r>
            <a:endParaRPr lang="de-DE" sz="16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5" name="Legende: mit Pfeil nach unten 84">
            <a:extLst>
              <a:ext uri="{FF2B5EF4-FFF2-40B4-BE49-F238E27FC236}">
                <a16:creationId xmlns:a16="http://schemas.microsoft.com/office/drawing/2014/main" id="{1D7009E3-C013-E3FE-AA94-8FE40431FBCA}"/>
              </a:ext>
            </a:extLst>
          </p:cNvPr>
          <p:cNvSpPr/>
          <p:nvPr/>
        </p:nvSpPr>
        <p:spPr>
          <a:xfrm>
            <a:off x="3312267" y="2961446"/>
            <a:ext cx="1742739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i="1" dirty="0" err="1">
                <a:solidFill>
                  <a:srgbClr val="C00000"/>
                </a:solidFill>
              </a:rPr>
              <a:t>Identification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of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thresholds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2D11556-88D8-6899-F75B-90C86EB09EDD}"/>
              </a:ext>
            </a:extLst>
          </p:cNvPr>
          <p:cNvSpPr txBox="1"/>
          <p:nvPr/>
        </p:nvSpPr>
        <p:spPr>
          <a:xfrm>
            <a:off x="174276" y="4822508"/>
            <a:ext cx="1201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8BA57E-B28D-6A36-1225-489CC41D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22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C89B87-3614-FDCF-D5E8-ACA31774C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" b="3298"/>
          <a:stretch/>
        </p:blipFill>
        <p:spPr>
          <a:xfrm>
            <a:off x="1025309" y="1199116"/>
            <a:ext cx="9405953" cy="553505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9A3305-F886-003B-F987-5F47B072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2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BA25E9-AAF8-BF55-9163-A31B641F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60" y="1317451"/>
            <a:ext cx="9225115" cy="546434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1B325A-E4E5-0484-758B-FC008B725BD1}"/>
              </a:ext>
            </a:extLst>
          </p:cNvPr>
          <p:cNvSpPr txBox="1"/>
          <p:nvPr/>
        </p:nvSpPr>
        <p:spPr>
          <a:xfrm>
            <a:off x="10381030" y="660957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1EBE1-B184-0230-1165-988AFF0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3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26039-D716-204B-58CA-7FF5C48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7E8991-585F-F617-F77A-608B828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1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DBB1F-4E9F-7B2F-3392-23D2E16F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Drug </a:t>
            </a:r>
            <a:r>
              <a:rPr lang="de-DE" dirty="0" err="1"/>
              <a:t>repurposing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1692B-6D8C-CC12-B0EE-7AA5F8F8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benefits</a:t>
            </a:r>
            <a:endParaRPr lang="de-DE" dirty="0"/>
          </a:p>
          <a:p>
            <a:pPr lvl="1"/>
            <a:r>
              <a:rPr lang="de-DE" dirty="0"/>
              <a:t>Lower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 lvl="1"/>
            <a:r>
              <a:rPr lang="de-DE" dirty="0"/>
              <a:t>Development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investment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 err="1"/>
              <a:t>Approaches</a:t>
            </a:r>
            <a:endParaRPr lang="de-DE" dirty="0"/>
          </a:p>
          <a:p>
            <a:pPr lvl="1"/>
            <a:r>
              <a:rPr lang="de-DE" dirty="0"/>
              <a:t>Computational </a:t>
            </a:r>
          </a:p>
          <a:p>
            <a:pPr lvl="1"/>
            <a:r>
              <a:rPr lang="de-DE" dirty="0"/>
              <a:t>experimental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9AB47-8041-096C-3188-E4776328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6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3121891"/>
            <a:ext cx="6578600" cy="305507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Identification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kidney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drugs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0C53-3288-A400-B398-FA24BEB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AD1E49-7411-9B36-18E7-F1FC92F4D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t="6330" r="11347" b="8956"/>
          <a:stretch/>
        </p:blipFill>
        <p:spPr>
          <a:xfrm>
            <a:off x="584427" y="1670312"/>
            <a:ext cx="3802846" cy="48225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805A1B-2F48-CCE6-1EE8-731197ADA6D6}"/>
              </a:ext>
            </a:extLst>
          </p:cNvPr>
          <p:cNvSpPr txBox="1"/>
          <p:nvPr/>
        </p:nvSpPr>
        <p:spPr>
          <a:xfrm>
            <a:off x="2560320" y="6256322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BioRender.com</a:t>
            </a:r>
          </a:p>
        </p:txBody>
      </p:sp>
    </p:spTree>
    <p:extLst>
      <p:ext uri="{BB962C8B-B14F-4D97-AF65-F5344CB8AC3E}">
        <p14:creationId xmlns:p14="http://schemas.microsoft.com/office/powerpoint/2010/main" val="17710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645"/>
            <a:ext cx="12192000" cy="830629"/>
          </a:xfrm>
        </p:spPr>
        <p:txBody>
          <a:bodyPr/>
          <a:lstStyle/>
          <a:p>
            <a:r>
              <a:rPr lang="de-DE" dirty="0"/>
              <a:t>Datasets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0C53-3288-A400-B398-FA24BEB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CD100-DAB5-3DA9-A978-0BD63117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24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62357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treatment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bg1"/>
                          </a:solidFill>
                        </a:rPr>
                        <a:t>Cell 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treatment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cell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growth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9C9CDA0-B246-F82A-E63D-AEF12A77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"/>
          <a:stretch/>
        </p:blipFill>
        <p:spPr>
          <a:xfrm>
            <a:off x="838200" y="2855973"/>
            <a:ext cx="5935824" cy="3820121"/>
          </a:xfrm>
          <a:prstGeom prst="rect">
            <a:avLst/>
          </a:prstGeom>
        </p:spPr>
      </p:pic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5A16476-7280-D0FF-8D00-DD56B554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6" y="1556238"/>
            <a:ext cx="2051199" cy="4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2C89AE-D7A5-3A9E-AE71-7917ED2F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treatment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bg1"/>
                          </a:solidFill>
                        </a:rPr>
                        <a:t>Cell 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treatment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cell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growth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5A16476-7280-D0FF-8D00-DD56B554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6" y="1556238"/>
            <a:ext cx="2051199" cy="4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2C89AE-D7A5-3A9E-AE71-7917ED2F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80EDECD-C9D0-303C-407C-4CA78755F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379" y="2299115"/>
            <a:ext cx="8484078" cy="45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44864A-8BB1-FF3F-94C2-97DAD797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7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8B5B21C2-5471-7E2C-9556-1986703B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01"/>
          <a:stretch/>
        </p:blipFill>
        <p:spPr>
          <a:xfrm>
            <a:off x="619994" y="2460746"/>
            <a:ext cx="5705097" cy="42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prism.exp.kidney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93959"/>
              </p:ext>
            </p:extLst>
          </p:nvPr>
        </p:nvGraphicFramePr>
        <p:xfrm>
          <a:off x="431800" y="1556237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Kidney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0D628C-F1A9-C109-9042-F0940AEA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2EF88-86AC-9CA9-73FF-19323C81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22" y="817258"/>
            <a:ext cx="4980078" cy="147795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FEB2ACE-F585-B1BF-C1F9-3C00774F3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0F11201-C12D-CB3A-F5EB-C24630CBE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7" y="2460668"/>
            <a:ext cx="6508432" cy="40215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A0C419-388C-113C-8C04-0CF044F460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69" y="2732609"/>
            <a:ext cx="5161188" cy="41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prism.achilles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9133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knockout-scores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1B2B3A61-07D0-5618-7874-EF950787664D}"/>
              </a:ext>
            </a:extLst>
          </p:cNvPr>
          <p:cNvSpPr txBox="1"/>
          <p:nvPr/>
        </p:nvSpPr>
        <p:spPr>
          <a:xfrm>
            <a:off x="6096000" y="1782728"/>
            <a:ext cx="5663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RNAi or CRISPR/Cas9 libraries (lentiviral-based, pooled )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in genome-scaled loss-of-function (LOF) screening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6F682A-A044-A118-A666-E401481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9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457FFDC-F132-66E2-FABF-840B3DD3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936" y="2408765"/>
            <a:ext cx="7174464" cy="44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Breitbild</PresentationFormat>
  <Paragraphs>172</Paragraphs>
  <Slides>17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Harding</vt:lpstr>
      <vt:lpstr>Tahoma</vt:lpstr>
      <vt:lpstr>Wingdings 3</vt:lpstr>
      <vt:lpstr>Office</vt:lpstr>
      <vt:lpstr>topic05 team02 kidney cancer</vt:lpstr>
      <vt:lpstr>Drug repurposing</vt:lpstr>
      <vt:lpstr>Research question</vt:lpstr>
      <vt:lpstr>Datasets</vt:lpstr>
      <vt:lpstr>prism</vt:lpstr>
      <vt:lpstr>prism</vt:lpstr>
      <vt:lpstr>prism.exp</vt:lpstr>
      <vt:lpstr>prism.exp.kidney</vt:lpstr>
      <vt:lpstr>prism.achilles</vt:lpstr>
      <vt:lpstr>prism.cl</vt:lpstr>
      <vt:lpstr>prism.cnv</vt:lpstr>
      <vt:lpstr>Steps and to-do‘s </vt:lpstr>
      <vt:lpstr>Steps and to-do‘s </vt:lpstr>
      <vt:lpstr>Milestones and timetable</vt:lpstr>
      <vt:lpstr>First results</vt:lpstr>
      <vt:lpstr>First results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topic05 team02 kidney cancer</dc:title>
  <dc:creator>JessicaAnna Albrecht</dc:creator>
  <cp:lastModifiedBy>Jessica Albrecht</cp:lastModifiedBy>
  <cp:revision>21</cp:revision>
  <dcterms:created xsi:type="dcterms:W3CDTF">2023-05-09T16:27:05Z</dcterms:created>
  <dcterms:modified xsi:type="dcterms:W3CDTF">2023-05-16T20:03:04Z</dcterms:modified>
</cp:coreProperties>
</file>