
<file path=[Content_Types].xml><?xml version="1.0" encoding="utf-8"?>
<Types xmlns="http://schemas.openxmlformats.org/package/2006/content-types">
  <Default Extension="jpeg" ContentType="image/jpeg"/>
  <Default Extension="jpg" ContentType="image/jpeg"/>
  <Default Extension="kidney_pheatma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5" r:id="rId4"/>
    <p:sldId id="276" r:id="rId5"/>
    <p:sldId id="258" r:id="rId6"/>
    <p:sldId id="260" r:id="rId7"/>
    <p:sldId id="265" r:id="rId8"/>
    <p:sldId id="270" r:id="rId9"/>
    <p:sldId id="264" r:id="rId10"/>
    <p:sldId id="266" r:id="rId11"/>
    <p:sldId id="268" r:id="rId12"/>
    <p:sldId id="271" r:id="rId13"/>
    <p:sldId id="272" r:id="rId14"/>
    <p:sldId id="274" r:id="rId15"/>
    <p:sldId id="25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D0D"/>
    <a:srgbClr val="729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4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08471-9AED-4261-89E0-12814E5E5A8B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C913-459A-40DA-A3CA-E9F2E3112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8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drug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repurposing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? </a:t>
            </a: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General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benefits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24-base-pair DNA barcodes encoded within lentiviruses are stably integrated into individual tumor cell lines after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blasticidin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selection,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barcoded cell lines are individually frozen and later thawed to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generate mixtures of equal numbers of barcoded cell lines, which are frozen again.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Thawed mixtures are plated and then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rearrayed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into tissue culture assay plates.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Mixtures are treated with test compounds or vehicle (DMSO) controls.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At assay conclusion, genomic DNA is harvested from the mixture of remaining viable cells.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 sequences are amplified using PCR and universal primers (one of which is biotinylated),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amplified sequences are hybridized to individual microbeads harboring antisense barcode sequences and then to streptavidin-phycoerythrin.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 Luminex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FlexMap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detector quantitates fluorescence signal for each bead.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To adjust for differing barcoding efficiencies and differing cell doubling, the signal for each barcoded cell line is scaled to that of vehicle-treated control, thus demonstrating relative inhibition profiles for specific test compounds across multiple cell lines in mixture.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9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D7728-F884-01D7-747B-73714EA6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559034-3087-9BD9-0BDD-635FBB9B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494E-BDDE-F9A1-9E69-7C6BDE9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743B-B4FF-9BE8-314B-B34EF818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E1CA5-EAB5-469D-CCDE-7A328AC8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6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C09C-FC66-7AC2-33CC-1E90320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FD52F-5B1B-C7F3-62FE-87BF192F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F56A4-D8D6-3F66-A126-BBF9785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9468B-557A-B84B-B167-65A888D2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CE414-1B15-64E2-D94E-EDAE1949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FCD1EF-F2CA-00D5-7DF7-F888A34D0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DE9547-6342-91FE-191F-0F91311D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1F1F6-164F-2949-4791-A0A2B3AD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FE9CA-28D5-2D55-A235-8CC5387B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DC630-96BD-D6CF-8549-FC09B5AF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2F6A-EFC5-29E1-315D-FBC14E1E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30629"/>
          </a:xfrm>
          <a:solidFill>
            <a:srgbClr val="A70D0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3947E-6E47-1E08-48AF-2118CAC0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38"/>
            <a:ext cx="10515600" cy="4620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DBBAF-87C6-D2CA-54ED-D541D867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C2AEB-754A-96AC-4C81-662B611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topic</a:t>
            </a:r>
            <a:r>
              <a:rPr lang="de-DE" dirty="0"/>
              <a:t> 05 </a:t>
            </a:r>
            <a:r>
              <a:rPr lang="de-DE" dirty="0" err="1"/>
              <a:t>team</a:t>
            </a:r>
            <a:r>
              <a:rPr lang="de-DE" dirty="0"/>
              <a:t> 02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8A212-927E-4E68-184E-1E1C8F6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49FC6-9A05-338F-B9EE-D9A19880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16896-3A07-D4AB-1B57-E6CE7A6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BB0EA-2803-98C8-C6B8-AFF5E56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3A96-ADF1-7CC3-47FC-9B68704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604F5-DF54-CD2A-CD0F-E793E45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B7211-DB06-FA44-A0F9-5179BB25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FB34A-5FE6-D613-F2AA-392D50578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34FA3B-4AFF-7263-3415-E35C82F8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7A7F3-0133-43E4-C92F-11575F9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32400-E475-C0E4-5A80-3D5D1A8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A38E3-C715-1903-B6FB-D8CC3142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88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A9808-429B-6F95-BFAB-A0ED913A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51BF5-87BD-9D92-8DB6-8C041289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920373-F313-A322-83B8-86DBFF94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84150-08F1-F934-4C71-13C6F4E63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7881C8-EFA0-8772-A19C-92B14EFC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EAC57D-E19C-027E-BCF3-9474B73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C02F6-A2D3-A626-DA70-6E3BF99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198371-9441-4246-A4A1-E73A432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EFA56-9E23-8A87-0FC6-91CB60F3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582FD0-2814-CC54-0415-B4902BA7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1D7182-EF22-DB51-12D5-0DB15DEC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E10A8-38FE-ADFC-9925-D37E90A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A9F886-C668-1EB3-1F03-669C600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24BC0-504C-C74C-8661-3943F56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11E694-B46B-ABC7-07AE-55967341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6C92-A448-E3E5-A6BD-4A7E0862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25D5-23C9-D3CE-E2E1-6C4EC101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741A3-5EB9-CE6D-E75A-0A9A9A9A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B35DE-5CB5-AF65-4801-3CF0CB3F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20C6D-4715-A692-7424-D324221D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419EE5-A6C7-FB87-C7D6-9A008FE8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4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2642B-6241-992E-CC0F-7FD7892E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2A7151-192C-DDB7-F4A4-A812CEBDD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DE111-48B8-43A0-3F0D-70D24782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CDBBB-2E3C-4841-3250-1D18929A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3A364-5A74-6032-DC7C-165BD81D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9ADB2-F313-E643-B4B3-7B25CD7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3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A0EF5E-DAB1-CF97-8582-C8766764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CEEEC-F599-896E-9D9E-A2F864133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C1382-E432-5A51-5D09-5A8F1A65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E4FC-89D0-4339-892C-A891E8BB820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7356F-B371-9E9A-F61F-61F13910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6E4CC-736A-1984-A5DF-9A5C08F7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23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docs.net/acute-kidney-injury-pearls-and-pitfall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www.emdocs.net/acute-kidney-injury-pearls-and-pitfal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kidney_pheatma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50DC6F7-8CD9-28E4-FEEA-2624DAF2F24A}"/>
              </a:ext>
            </a:extLst>
          </p:cNvPr>
          <p:cNvSpPr/>
          <p:nvPr/>
        </p:nvSpPr>
        <p:spPr>
          <a:xfrm>
            <a:off x="5719665" y="1542240"/>
            <a:ext cx="6472335" cy="3374571"/>
          </a:xfrm>
          <a:prstGeom prst="rect">
            <a:avLst/>
          </a:prstGeom>
          <a:solidFill>
            <a:srgbClr val="A7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8A59BA-98F2-54D3-A17D-452A798A3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244" y="1122363"/>
            <a:ext cx="4649755" cy="23876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topic05 team02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kidney cancer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DA52C6-F57C-B202-4C98-90FF8B78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244" y="3602038"/>
            <a:ext cx="4649755" cy="1655762"/>
          </a:xfrm>
        </p:spPr>
        <p:txBody>
          <a:bodyPr anchor="ctr"/>
          <a:lstStyle/>
          <a:p>
            <a:pPr algn="l"/>
            <a:r>
              <a:rPr lang="de-DE" dirty="0" err="1">
                <a:solidFill>
                  <a:schemeClr val="bg1"/>
                </a:solidFill>
              </a:rPr>
              <a:t>project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proposal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DD9D7-AC13-920D-DACD-DE168A8B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42240"/>
            <a:ext cx="5719665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4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prism.drug.means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A839A62-E503-E2A7-39FD-C7807537F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2782161"/>
            <a:ext cx="6141098" cy="3794321"/>
          </a:xfrm>
        </p:spPr>
      </p:pic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976438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Treatment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5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prism.drug.means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Treatment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D6F101C9-C1FF-F1EF-91FD-2DCB58A41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r="7708" b="5498"/>
          <a:stretch/>
        </p:blipFill>
        <p:spPr>
          <a:xfrm>
            <a:off x="6422571" y="1315894"/>
            <a:ext cx="4782861" cy="27814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FA6EC4-FF90-CABA-81A9-ABE22FDE6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" b="4583"/>
          <a:stretch/>
        </p:blipFill>
        <p:spPr>
          <a:xfrm>
            <a:off x="6422571" y="4127090"/>
            <a:ext cx="4862497" cy="27309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F79848-3131-0A03-9896-8D020676B3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0" b="4380"/>
          <a:stretch/>
        </p:blipFill>
        <p:spPr>
          <a:xfrm>
            <a:off x="479201" y="4217437"/>
            <a:ext cx="4862496" cy="26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1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prism.drug.means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Treatment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698E27CB-413A-5ED1-13D4-EF3DFE394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6390"/>
          <a:stretch/>
        </p:blipFill>
        <p:spPr>
          <a:xfrm>
            <a:off x="6616354" y="4315197"/>
            <a:ext cx="4959047" cy="25428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BBF5660-D06F-81E9-4EA8-0E909E113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2" b="5049"/>
          <a:stretch/>
        </p:blipFill>
        <p:spPr>
          <a:xfrm>
            <a:off x="6318895" y="1219694"/>
            <a:ext cx="5256506" cy="2735019"/>
          </a:xfrm>
          <a:prstGeom prst="rect">
            <a:avLst/>
          </a:prstGeom>
        </p:spPr>
      </p:pic>
      <p:pic>
        <p:nvPicPr>
          <p:cNvPr id="18" name="Inhaltsplatzhalter 20">
            <a:extLst>
              <a:ext uri="{FF2B5EF4-FFF2-40B4-BE49-F238E27FC236}">
                <a16:creationId xmlns:a16="http://schemas.microsoft.com/office/drawing/2014/main" id="{D01650D2-44C1-0132-4E9E-8B406952A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6" r="3350" b="4725"/>
          <a:stretch/>
        </p:blipFill>
        <p:spPr>
          <a:xfrm>
            <a:off x="616600" y="4041980"/>
            <a:ext cx="5037752" cy="28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5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prism.cl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1CB430-154F-DDD8-0AA5-870903DC1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7" b="64035"/>
          <a:stretch/>
        </p:blipFill>
        <p:spPr>
          <a:xfrm>
            <a:off x="271603" y="2873829"/>
            <a:ext cx="11648793" cy="20340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35DA9-B2B9-182E-40B8-926AD412400B}"/>
              </a:ext>
            </a:extLst>
          </p:cNvPr>
          <p:cNvSpPr txBox="1">
            <a:spLocks/>
          </p:cNvSpPr>
          <p:nvPr/>
        </p:nvSpPr>
        <p:spPr>
          <a:xfrm>
            <a:off x="990600" y="1708638"/>
            <a:ext cx="10515600" cy="4620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prism.cnv</a:t>
            </a:r>
            <a:endParaRPr lang="de-DE" dirty="0"/>
          </a:p>
        </p:txBody>
      </p:sp>
      <p:graphicFrame>
        <p:nvGraphicFramePr>
          <p:cNvPr id="3" name="Inhaltsplatzhalter 7">
            <a:extLst>
              <a:ext uri="{FF2B5EF4-FFF2-40B4-BE49-F238E27FC236}">
                <a16:creationId xmlns:a16="http://schemas.microsoft.com/office/drawing/2014/main" id="{DF6F0DF2-A40B-0306-733D-2450899FC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237483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number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3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26039-D716-204B-58CA-7FF5C48B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565279-C0F2-3021-6746-0AA82515B0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2" tooltip="http://www.emdocs.net/acute-kidney-injury-pearls-and-pitfalls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3" tooltip="https://creativecommons.org/licenses/by/3.0/"/>
              </a:rPr>
              <a:t>CC BY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4071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kidney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drugs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0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and </a:t>
            </a:r>
            <a:r>
              <a:rPr lang="de-DE" dirty="0" err="1"/>
              <a:t>to-do‘s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de-DE" sz="1400" b="1" kern="100" dirty="0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de-DE" sz="1400" b="1" kern="100" dirty="0" err="1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cleanup</a:t>
            </a:r>
            <a:endParaRPr lang="de-DE" sz="14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Imputing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de-DE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there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any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loss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information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we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condense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prism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to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prism.drug.means</a:t>
            </a:r>
            <a:r>
              <a:rPr lang="de-DE" sz="1400" i="1" dirty="0">
                <a:solidFill>
                  <a:srgbClr val="C00000"/>
                </a:solidFill>
              </a:rPr>
              <a:t>?</a:t>
            </a:r>
            <a:endParaRPr lang="de-DE" sz="1400" kern="100" dirty="0">
              <a:solidFill>
                <a:srgbClr val="C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de-DE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Re-ordering rows/columns in meaningful and useful ways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2"/>
            </a:pPr>
            <a:r>
              <a:rPr lang="de-DE" sz="1400" b="1" kern="100" dirty="0">
                <a:solidFill>
                  <a:srgbClr val="294E1C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de-DE" sz="1400" b="1" kern="100" dirty="0" err="1">
                <a:solidFill>
                  <a:srgbClr val="294E1C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exploration</a:t>
            </a: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basic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exploratory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analysis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distribution of the overall data, specific samples or features)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Visualize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there</a:t>
            </a:r>
            <a:r>
              <a:rPr lang="de-DE" sz="1400" i="1" dirty="0">
                <a:solidFill>
                  <a:srgbClr val="C00000"/>
                </a:solidFill>
              </a:rPr>
              <a:t> a </a:t>
            </a:r>
            <a:r>
              <a:rPr lang="de-DE" sz="1400" i="1" dirty="0" err="1">
                <a:solidFill>
                  <a:srgbClr val="C00000"/>
                </a:solidFill>
              </a:rPr>
              <a:t>mode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action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which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more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represented</a:t>
            </a:r>
            <a:r>
              <a:rPr lang="de-DE" sz="1400" i="1" dirty="0">
                <a:solidFill>
                  <a:srgbClr val="C00000"/>
                </a:solidFill>
              </a:rPr>
              <a:t>?</a:t>
            </a:r>
            <a:endParaRPr lang="de-DE" sz="14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Visualize the inter-dependencies among specific samples/features of interest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Correlation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between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gene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expression</a:t>
            </a:r>
            <a:r>
              <a:rPr lang="de-DE" sz="1400" i="1" dirty="0">
                <a:solidFill>
                  <a:srgbClr val="C00000"/>
                </a:solidFill>
              </a:rPr>
              <a:t> &amp; </a:t>
            </a:r>
            <a:r>
              <a:rPr lang="de-DE" sz="1400" i="1" dirty="0" err="1">
                <a:solidFill>
                  <a:srgbClr val="C00000"/>
                </a:solidFill>
              </a:rPr>
              <a:t>copy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number</a:t>
            </a:r>
            <a:r>
              <a:rPr lang="de-DE" sz="1400" i="1" dirty="0">
                <a:solidFill>
                  <a:srgbClr val="C00000"/>
                </a:solidFill>
              </a:rPr>
              <a:t> &amp; </a:t>
            </a:r>
            <a:r>
              <a:rPr lang="de-DE" sz="1400" i="1" dirty="0" err="1">
                <a:solidFill>
                  <a:srgbClr val="C00000"/>
                </a:solidFill>
              </a:rPr>
              <a:t>treatment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effect</a:t>
            </a:r>
            <a:endParaRPr lang="de-DE" sz="14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Check some of your hypothesis like - is something high/low between two conditions </a:t>
            </a:r>
            <a:r>
              <a:rPr lang="en-US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Identification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thresholds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Identification of housekeeping /tumor </a:t>
            </a:r>
            <a:r>
              <a:rPr lang="en-US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supressor</a:t>
            </a:r>
            <a:r>
              <a:rPr lang="en-US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genes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1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6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3"/>
            </a:pPr>
            <a:r>
              <a:rPr lang="de-DE" sz="1400" b="1" kern="100" dirty="0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de-DE" sz="1400" b="1" kern="100" dirty="0" err="1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reduction</a:t>
            </a:r>
            <a:endParaRPr lang="de-DE" sz="14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Try out methods to reduce the dimensionality of this data</a:t>
            </a:r>
            <a:endParaRPr lang="de-DE" sz="1400" kern="100" dirty="0">
              <a:solidFill>
                <a:srgbClr val="1F2328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Cluster your samples to identify similar and dis-similar groups</a:t>
            </a:r>
            <a:endParaRPr lang="de-DE" sz="1400" kern="100" dirty="0">
              <a:solidFill>
                <a:srgbClr val="1F2328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Check how well the groups separate based on the features of your interesting</a:t>
            </a:r>
          </a:p>
          <a:p>
            <a:pPr marL="457200" lvl="1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kern="100" dirty="0">
              <a:solidFill>
                <a:srgbClr val="1F2328"/>
              </a:solidFill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de-DE" sz="1400" b="1" i="0" u="none" strike="noStrike" kern="100" cap="none" spc="0" normalizeH="0" baseline="0" noProof="0" dirty="0">
                <a:ln>
                  <a:noFill/>
                </a:ln>
                <a:solidFill>
                  <a:srgbClr val="294E1C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kumimoji="0" lang="de-DE" sz="1400" b="1" i="0" u="none" strike="noStrike" kern="100" cap="none" spc="0" normalizeH="0" baseline="0" noProof="0" dirty="0" err="1">
                <a:ln>
                  <a:noFill/>
                </a:ln>
                <a:solidFill>
                  <a:srgbClr val="294E1C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modelling</a:t>
            </a:r>
            <a:endParaRPr kumimoji="0" lang="de-DE" sz="1400" b="1" i="0" u="none" strike="noStrike" kern="100" cap="none" spc="0" normalizeH="0" baseline="0" noProof="0" dirty="0">
              <a:ln>
                <a:noFill/>
              </a:ln>
              <a:solidFill>
                <a:srgbClr val="294E1C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2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4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timetable</a:t>
            </a:r>
            <a:endParaRPr lang="de-DE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1EF0020-2FAE-7453-EB40-3B3A8A356E4E}"/>
              </a:ext>
            </a:extLst>
          </p:cNvPr>
          <p:cNvCxnSpPr>
            <a:cxnSpLocks/>
          </p:cNvCxnSpPr>
          <p:nvPr/>
        </p:nvCxnSpPr>
        <p:spPr>
          <a:xfrm>
            <a:off x="0" y="4991785"/>
            <a:ext cx="12192000" cy="0"/>
          </a:xfrm>
          <a:prstGeom prst="straightConnector1">
            <a:avLst/>
          </a:prstGeom>
          <a:ln w="260350" cap="rnd">
            <a:solidFill>
              <a:schemeClr val="tx2"/>
            </a:solidFill>
            <a:tailEnd type="triangle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Legende: mit Pfeil nach unten 81">
            <a:extLst>
              <a:ext uri="{FF2B5EF4-FFF2-40B4-BE49-F238E27FC236}">
                <a16:creationId xmlns:a16="http://schemas.microsoft.com/office/drawing/2014/main" id="{152D0B63-2E94-DE0E-748F-EDF512877F59}"/>
              </a:ext>
            </a:extLst>
          </p:cNvPr>
          <p:cNvSpPr/>
          <p:nvPr/>
        </p:nvSpPr>
        <p:spPr>
          <a:xfrm>
            <a:off x="622720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cleanup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cleaned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set</a:t>
            </a:r>
            <a:endParaRPr lang="de-DE" sz="1600" kern="100" dirty="0">
              <a:solidFill>
                <a:srgbClr val="1F2328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algn="ctr"/>
            <a:endParaRPr lang="de-DE" dirty="0"/>
          </a:p>
        </p:txBody>
      </p:sp>
      <p:sp>
        <p:nvSpPr>
          <p:cNvPr id="83" name="Legende: mit Pfeil nach unten 82">
            <a:extLst>
              <a:ext uri="{FF2B5EF4-FFF2-40B4-BE49-F238E27FC236}">
                <a16:creationId xmlns:a16="http://schemas.microsoft.com/office/drawing/2014/main" id="{3DC57DA5-CDDF-05F0-BA4B-138EB774CC89}"/>
              </a:ext>
            </a:extLst>
          </p:cNvPr>
          <p:cNvSpPr/>
          <p:nvPr/>
        </p:nvSpPr>
        <p:spPr>
          <a:xfrm>
            <a:off x="2539735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exploration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Visualization</a:t>
            </a:r>
            <a:r>
              <a:rPr lang="de-DE" sz="16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</a:t>
            </a:r>
            <a:r>
              <a:rPr lang="de-DE" sz="16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distribution</a:t>
            </a:r>
            <a:endParaRPr lang="de-DE" sz="1600" kern="100" dirty="0">
              <a:solidFill>
                <a:srgbClr val="1F2328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Legende: mit Pfeil nach unten 83">
            <a:extLst>
              <a:ext uri="{FF2B5EF4-FFF2-40B4-BE49-F238E27FC236}">
                <a16:creationId xmlns:a16="http://schemas.microsoft.com/office/drawing/2014/main" id="{1E5D1AE1-851E-82C3-565B-C8FB2F0CBF78}"/>
              </a:ext>
            </a:extLst>
          </p:cNvPr>
          <p:cNvSpPr/>
          <p:nvPr/>
        </p:nvSpPr>
        <p:spPr>
          <a:xfrm>
            <a:off x="5204570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reduction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cluster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samples</a:t>
            </a:r>
            <a:endParaRPr lang="de-DE" sz="1600" kern="100" dirty="0">
              <a:solidFill>
                <a:srgbClr val="1F2328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Legende: mit Pfeil nach unten 84">
            <a:extLst>
              <a:ext uri="{FF2B5EF4-FFF2-40B4-BE49-F238E27FC236}">
                <a16:creationId xmlns:a16="http://schemas.microsoft.com/office/drawing/2014/main" id="{1D7009E3-C013-E3FE-AA94-8FE40431FBCA}"/>
              </a:ext>
            </a:extLst>
          </p:cNvPr>
          <p:cNvSpPr/>
          <p:nvPr/>
        </p:nvSpPr>
        <p:spPr>
          <a:xfrm>
            <a:off x="7817415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modelling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2D11556-88D8-6899-F75B-90C86EB09EDD}"/>
              </a:ext>
            </a:extLst>
          </p:cNvPr>
          <p:cNvSpPr txBox="1"/>
          <p:nvPr/>
        </p:nvSpPr>
        <p:spPr>
          <a:xfrm>
            <a:off x="174276" y="4822508"/>
            <a:ext cx="1201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Until</a:t>
            </a:r>
            <a:r>
              <a:rPr lang="de-DE" sz="1600" dirty="0">
                <a:solidFill>
                  <a:schemeClr val="bg1"/>
                </a:solidFill>
              </a:rPr>
              <a:t>	17.05.		  23.05.	                       	  7.06.		                   28.06.		          19.07.</a:t>
            </a:r>
          </a:p>
        </p:txBody>
      </p:sp>
      <p:sp>
        <p:nvSpPr>
          <p:cNvPr id="90" name="Legende: mit Pfeil nach unten 89">
            <a:extLst>
              <a:ext uri="{FF2B5EF4-FFF2-40B4-BE49-F238E27FC236}">
                <a16:creationId xmlns:a16="http://schemas.microsoft.com/office/drawing/2014/main" id="{7B5E3077-EFF3-741C-FDB2-D894C67CD2C1}"/>
              </a:ext>
            </a:extLst>
          </p:cNvPr>
          <p:cNvSpPr/>
          <p:nvPr/>
        </p:nvSpPr>
        <p:spPr>
          <a:xfrm>
            <a:off x="10215647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9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962357"/>
              </p:ext>
            </p:extLst>
          </p:nvPr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treatment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bg1"/>
                          </a:solidFill>
                        </a:rPr>
                        <a:t>Cell 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treatment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cell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growth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F9C9CDA0-B246-F82A-E63D-AEF12A77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2"/>
          <a:stretch/>
        </p:blipFill>
        <p:spPr>
          <a:xfrm>
            <a:off x="838200" y="2855973"/>
            <a:ext cx="5935824" cy="3820121"/>
          </a:xfrm>
          <a:prstGeom prst="rect">
            <a:avLst/>
          </a:prstGeom>
        </p:spPr>
      </p:pic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65A16476-7280-D0FF-8D00-DD56B554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36" y="1556238"/>
            <a:ext cx="2051199" cy="47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9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B0F97BB-A6E9-3242-EEBC-A7A8CA0BF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/>
          <a:stretch/>
        </p:blipFill>
        <p:spPr>
          <a:xfrm>
            <a:off x="670249" y="2504900"/>
            <a:ext cx="6514322" cy="39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3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prism.exp.kidney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533981"/>
              </p:ext>
            </p:extLst>
          </p:nvPr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Kidney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5DBDD7-DF66-B12A-310A-842A34F62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3" y="2749233"/>
            <a:ext cx="6374364" cy="3934553"/>
          </a:xfrm>
        </p:spPr>
      </p:pic>
    </p:spTree>
    <p:extLst>
      <p:ext uri="{BB962C8B-B14F-4D97-AF65-F5344CB8AC3E}">
        <p14:creationId xmlns:p14="http://schemas.microsoft.com/office/powerpoint/2010/main" val="103070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prism.achilles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F7DFEEB-47A3-CC0F-2EF2-D0F798CE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3" y="2884892"/>
            <a:ext cx="6029130" cy="3607983"/>
          </a:xfrm>
        </p:spPr>
      </p:pic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391339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knockout-scores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26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Breitbild</PresentationFormat>
  <Paragraphs>90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Harding</vt:lpstr>
      <vt:lpstr>Segoe UI</vt:lpstr>
      <vt:lpstr>Office</vt:lpstr>
      <vt:lpstr>topic05 team02 kidney cancer</vt:lpstr>
      <vt:lpstr>Research question</vt:lpstr>
      <vt:lpstr>Steps and to-do‘s </vt:lpstr>
      <vt:lpstr>Next steps</vt:lpstr>
      <vt:lpstr>Milestones and timetable</vt:lpstr>
      <vt:lpstr>prism</vt:lpstr>
      <vt:lpstr>prism.exp</vt:lpstr>
      <vt:lpstr>prism.exp.kidney</vt:lpstr>
      <vt:lpstr>prism.achilles</vt:lpstr>
      <vt:lpstr>prism.drug.means</vt:lpstr>
      <vt:lpstr>prism.drug.means</vt:lpstr>
      <vt:lpstr>prism.drug.means</vt:lpstr>
      <vt:lpstr>prism.cl</vt:lpstr>
      <vt:lpstr>prism.cnv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topic05 team02 kidney cancer</dc:title>
  <dc:creator>JessicaAnna Albrecht</dc:creator>
  <cp:lastModifiedBy>Jessica Albrecht</cp:lastModifiedBy>
  <cp:revision>9</cp:revision>
  <dcterms:created xsi:type="dcterms:W3CDTF">2023-05-09T16:27:05Z</dcterms:created>
  <dcterms:modified xsi:type="dcterms:W3CDTF">2023-05-15T10:11:12Z</dcterms:modified>
</cp:coreProperties>
</file>