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64" r:id="rId2"/>
    <p:sldId id="268" r:id="rId3"/>
    <p:sldId id="258" r:id="rId4"/>
    <p:sldId id="265" r:id="rId5"/>
    <p:sldId id="259" r:id="rId6"/>
    <p:sldId id="260" r:id="rId7"/>
    <p:sldId id="272" r:id="rId8"/>
    <p:sldId id="262" r:id="rId9"/>
    <p:sldId id="266" r:id="rId10"/>
    <p:sldId id="267" r:id="rId11"/>
    <p:sldId id="269" r:id="rId12"/>
    <p:sldId id="257" r:id="rId13"/>
    <p:sldId id="27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on Hornich" initials="LH" lastIdx="1" clrIdx="0">
    <p:extLst>
      <p:ext uri="{19B8F6BF-5375-455C-9EA6-DF929625EA0E}">
        <p15:presenceInfo xmlns:p15="http://schemas.microsoft.com/office/powerpoint/2012/main" userId="bfaf27d42de9952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2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47AFE44-8DDF-48C1-8331-80DEA5668794}" type="doc">
      <dgm:prSet loTypeId="urn:microsoft.com/office/officeart/2005/8/layout/hProcess9" loCatId="process" qsTypeId="urn:microsoft.com/office/officeart/2005/8/quickstyle/simple4" qsCatId="simple" csTypeId="urn:microsoft.com/office/officeart/2005/8/colors/colorful1" csCatId="colorful" phldr="1"/>
      <dgm:spPr/>
    </dgm:pt>
    <dgm:pt modelId="{6CE9F471-7C45-4D5A-9FC0-BDA38F59D084}">
      <dgm:prSet phldrT="[Text]"/>
      <dgm:spPr>
        <a:solidFill>
          <a:srgbClr val="FD7A17"/>
        </a:solidFill>
      </dgm:spPr>
      <dgm:t>
        <a:bodyPr/>
        <a:lstStyle/>
        <a:p>
          <a:r>
            <a:rPr lang="en-US" dirty="0"/>
            <a:t>Are genes of interest overexpressed in cancer in comparison to healthy samples?</a:t>
          </a:r>
          <a:endParaRPr lang="de-DE" dirty="0"/>
        </a:p>
      </dgm:t>
    </dgm:pt>
    <dgm:pt modelId="{41EC304D-0A30-4BB3-8752-193475A1D105}" type="parTrans" cxnId="{51D78EC9-3B8E-4CD5-8C40-AF1497529B72}">
      <dgm:prSet/>
      <dgm:spPr/>
      <dgm:t>
        <a:bodyPr/>
        <a:lstStyle/>
        <a:p>
          <a:endParaRPr lang="de-DE"/>
        </a:p>
      </dgm:t>
    </dgm:pt>
    <dgm:pt modelId="{F86D1D87-4718-4927-9DCF-A9DDC56F5CA5}" type="sibTrans" cxnId="{51D78EC9-3B8E-4CD5-8C40-AF1497529B72}">
      <dgm:prSet/>
      <dgm:spPr/>
      <dgm:t>
        <a:bodyPr/>
        <a:lstStyle/>
        <a:p>
          <a:endParaRPr lang="de-DE"/>
        </a:p>
      </dgm:t>
    </dgm:pt>
    <dgm:pt modelId="{554F5F19-7CB1-4877-99C1-E92B69AA858B}">
      <dgm:prSet phldrT="[Text]"/>
      <dgm:spPr>
        <a:solidFill>
          <a:srgbClr val="FCAC0C"/>
        </a:solidFill>
      </dgm:spPr>
      <dgm:t>
        <a:bodyPr/>
        <a:lstStyle/>
        <a:p>
          <a:r>
            <a:rPr lang="en-US" dirty="0"/>
            <a:t>Is there a  possible conclusion from one gene to another? </a:t>
          </a:r>
          <a:endParaRPr lang="de-DE" dirty="0"/>
        </a:p>
      </dgm:t>
    </dgm:pt>
    <dgm:pt modelId="{0CF93BE1-0AEE-40F9-8864-BCA0BB56B6F1}" type="parTrans" cxnId="{9A804733-70B7-4614-B686-A96B832D893C}">
      <dgm:prSet/>
      <dgm:spPr/>
      <dgm:t>
        <a:bodyPr/>
        <a:lstStyle/>
        <a:p>
          <a:endParaRPr lang="de-DE"/>
        </a:p>
      </dgm:t>
    </dgm:pt>
    <dgm:pt modelId="{838B4C32-5920-47F6-82C9-66D15D004613}" type="sibTrans" cxnId="{9A804733-70B7-4614-B686-A96B832D893C}">
      <dgm:prSet/>
      <dgm:spPr/>
      <dgm:t>
        <a:bodyPr/>
        <a:lstStyle/>
        <a:p>
          <a:endParaRPr lang="de-DE"/>
        </a:p>
      </dgm:t>
    </dgm:pt>
    <dgm:pt modelId="{704F41F4-1907-451B-A97E-9C1DEC852032}">
      <dgm:prSet phldrT="[Text]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5"/>
        </a:solidFill>
        <a:ln>
          <a:noFill/>
        </a:ln>
      </dgm:spPr>
      <dgm:t>
        <a:bodyPr/>
        <a:lstStyle/>
        <a:p>
          <a:r>
            <a:rPr lang="en-US" dirty="0"/>
            <a:t>Visualize our data.</a:t>
          </a:r>
        </a:p>
      </dgm:t>
    </dgm:pt>
    <dgm:pt modelId="{93D437DA-E912-419B-91E8-2FE51E1C9EF0}" type="parTrans" cxnId="{EC7E0FFE-F3C4-4DF2-90A8-882210F8B698}">
      <dgm:prSet/>
      <dgm:spPr/>
      <dgm:t>
        <a:bodyPr/>
        <a:lstStyle/>
        <a:p>
          <a:endParaRPr lang="de-DE"/>
        </a:p>
      </dgm:t>
    </dgm:pt>
    <dgm:pt modelId="{AC972130-9021-4043-86F7-1303EC771CF4}" type="sibTrans" cxnId="{EC7E0FFE-F3C4-4DF2-90A8-882210F8B698}">
      <dgm:prSet/>
      <dgm:spPr/>
      <dgm:t>
        <a:bodyPr/>
        <a:lstStyle/>
        <a:p>
          <a:endParaRPr lang="de-DE"/>
        </a:p>
      </dgm:t>
    </dgm:pt>
    <dgm:pt modelId="{B7327C35-62C7-4781-B6BE-4841A13723C0}">
      <dgm:prSet phldrT="[Text]"/>
      <dgm:spPr>
        <a:solidFill>
          <a:schemeClr val="accent1">
            <a:alpha val="0"/>
          </a:schemeClr>
        </a:solidFill>
      </dgm:spPr>
      <dgm:t>
        <a:bodyPr/>
        <a:lstStyle/>
        <a:p>
          <a:endParaRPr lang="de-DE" dirty="0"/>
        </a:p>
      </dgm:t>
    </dgm:pt>
    <dgm:pt modelId="{FA2E6931-B58E-4DA3-BA46-1B15F9773B79}" type="sibTrans" cxnId="{09AE5921-6012-48EB-A3E1-5D24EFC30450}">
      <dgm:prSet/>
      <dgm:spPr/>
      <dgm:t>
        <a:bodyPr/>
        <a:lstStyle/>
        <a:p>
          <a:endParaRPr lang="de-DE"/>
        </a:p>
      </dgm:t>
    </dgm:pt>
    <dgm:pt modelId="{543F4C98-10C3-4019-ACF3-33DAF4B81D63}" type="parTrans" cxnId="{09AE5921-6012-48EB-A3E1-5D24EFC30450}">
      <dgm:prSet/>
      <dgm:spPr/>
      <dgm:t>
        <a:bodyPr/>
        <a:lstStyle/>
        <a:p>
          <a:endParaRPr lang="de-DE"/>
        </a:p>
      </dgm:t>
    </dgm:pt>
    <dgm:pt modelId="{0125849B-3679-40A8-BCDF-607DAA63F21D}">
      <dgm:prSet phldrT="[Text]"/>
      <dgm:spPr>
        <a:solidFill>
          <a:srgbClr val="FD7A17"/>
        </a:solidFill>
      </dgm:spPr>
      <dgm:t>
        <a:bodyPr/>
        <a:lstStyle/>
        <a:p>
          <a:r>
            <a:rPr lang="en-US" dirty="0"/>
            <a:t>Which gene store´s the most information?</a:t>
          </a:r>
          <a:endParaRPr lang="de-DE" dirty="0"/>
        </a:p>
      </dgm:t>
    </dgm:pt>
    <dgm:pt modelId="{0BB07F80-9A1A-4420-9F7E-AE79809D5436}" type="parTrans" cxnId="{56CA43F2-63F5-49FE-B2EA-35A32BE0E94A}">
      <dgm:prSet/>
      <dgm:spPr/>
      <dgm:t>
        <a:bodyPr/>
        <a:lstStyle/>
        <a:p>
          <a:endParaRPr lang="de-AT"/>
        </a:p>
      </dgm:t>
    </dgm:pt>
    <dgm:pt modelId="{7224E62B-2B7F-4B35-951B-3E47E3E6BFBF}" type="sibTrans" cxnId="{56CA43F2-63F5-49FE-B2EA-35A32BE0E94A}">
      <dgm:prSet/>
      <dgm:spPr/>
      <dgm:t>
        <a:bodyPr/>
        <a:lstStyle/>
        <a:p>
          <a:endParaRPr lang="de-AT"/>
        </a:p>
      </dgm:t>
    </dgm:pt>
    <dgm:pt modelId="{58DEB1AF-7472-45C2-9DD6-81289EBD19C9}" type="pres">
      <dgm:prSet presAssocID="{A47AFE44-8DDF-48C1-8331-80DEA5668794}" presName="CompostProcess" presStyleCnt="0">
        <dgm:presLayoutVars>
          <dgm:dir/>
          <dgm:resizeHandles val="exact"/>
        </dgm:presLayoutVars>
      </dgm:prSet>
      <dgm:spPr/>
    </dgm:pt>
    <dgm:pt modelId="{CBAA2E24-19AD-4057-860C-1E68E2FB188F}" type="pres">
      <dgm:prSet presAssocID="{A47AFE44-8DDF-48C1-8331-80DEA5668794}" presName="arrow" presStyleLbl="bgShp" presStyleIdx="0" presStyleCnt="1" custScaleX="112557"/>
      <dgm:spPr>
        <a:solidFill>
          <a:schemeClr val="bg2">
            <a:lumMod val="75000"/>
          </a:schemeClr>
        </a:solidFill>
      </dgm:spPr>
    </dgm:pt>
    <dgm:pt modelId="{84CB6608-A1E3-4954-A96C-C645BE69D6B2}" type="pres">
      <dgm:prSet presAssocID="{A47AFE44-8DDF-48C1-8331-80DEA5668794}" presName="linearProcess" presStyleCnt="0"/>
      <dgm:spPr/>
    </dgm:pt>
    <dgm:pt modelId="{D493B5AC-FE78-464F-93E8-59605ED57EFD}" type="pres">
      <dgm:prSet presAssocID="{6CE9F471-7C45-4D5A-9FC0-BDA38F59D084}" presName="textNode" presStyleLbl="node1" presStyleIdx="0" presStyleCnt="5" custScaleY="99437" custLinFactX="100000" custLinFactNeighborX="114780" custLinFactNeighborY="-4137">
        <dgm:presLayoutVars>
          <dgm:bulletEnabled val="1"/>
        </dgm:presLayoutVars>
      </dgm:prSet>
      <dgm:spPr/>
    </dgm:pt>
    <dgm:pt modelId="{5E91CC87-8535-4756-BBC1-3AF95357B01F}" type="pres">
      <dgm:prSet presAssocID="{F86D1D87-4718-4927-9DCF-A9DDC56F5CA5}" presName="sibTrans" presStyleCnt="0"/>
      <dgm:spPr/>
    </dgm:pt>
    <dgm:pt modelId="{56AE4FFA-2050-4F6B-84F1-F8E0F570125D}" type="pres">
      <dgm:prSet presAssocID="{0125849B-3679-40A8-BCDF-607DAA63F21D}" presName="textNode" presStyleLbl="node1" presStyleIdx="1" presStyleCnt="5" custScaleX="99588" custScaleY="98657" custLinFactX="100000" custLinFactNeighborX="195549" custLinFactNeighborY="-4138">
        <dgm:presLayoutVars>
          <dgm:bulletEnabled val="1"/>
        </dgm:presLayoutVars>
      </dgm:prSet>
      <dgm:spPr/>
    </dgm:pt>
    <dgm:pt modelId="{9BADE463-60AC-4411-9D39-26941917EA4F}" type="pres">
      <dgm:prSet presAssocID="{7224E62B-2B7F-4B35-951B-3E47E3E6BFBF}" presName="sibTrans" presStyleCnt="0"/>
      <dgm:spPr/>
    </dgm:pt>
    <dgm:pt modelId="{AE6B2043-267C-4BFB-949F-DB3D5213B7E4}" type="pres">
      <dgm:prSet presAssocID="{554F5F19-7CB1-4877-99C1-E92B69AA858B}" presName="textNode" presStyleLbl="node1" presStyleIdx="2" presStyleCnt="5" custScaleX="99537" custScaleY="101787" custLinFactX="101824" custLinFactNeighborX="200000" custLinFactNeighborY="-4138">
        <dgm:presLayoutVars>
          <dgm:bulletEnabled val="1"/>
        </dgm:presLayoutVars>
      </dgm:prSet>
      <dgm:spPr/>
    </dgm:pt>
    <dgm:pt modelId="{8B0CE271-8088-43CF-80CA-74D7925964FC}" type="pres">
      <dgm:prSet presAssocID="{838B4C32-5920-47F6-82C9-66D15D004613}" presName="sibTrans" presStyleCnt="0"/>
      <dgm:spPr/>
    </dgm:pt>
    <dgm:pt modelId="{071C23D1-EE86-4BD5-B2D9-A3F3FF0FDC6D}" type="pres">
      <dgm:prSet presAssocID="{704F41F4-1907-451B-A97E-9C1DEC852032}" presName="textNode" presStyleLbl="node1" presStyleIdx="3" presStyleCnt="5" custLinFactX="-333392" custLinFactNeighborX="-400000" custLinFactNeighborY="-5374">
        <dgm:presLayoutVars>
          <dgm:bulletEnabled val="1"/>
        </dgm:presLayoutVars>
      </dgm:prSet>
      <dgm:spPr/>
    </dgm:pt>
    <dgm:pt modelId="{D8BCFED0-D416-46D5-9A17-1160613F8241}" type="pres">
      <dgm:prSet presAssocID="{AC972130-9021-4043-86F7-1303EC771CF4}" presName="sibTrans" presStyleCnt="0"/>
      <dgm:spPr/>
    </dgm:pt>
    <dgm:pt modelId="{3CD94CFC-EFFF-4BFA-B3F0-A9B2AD0007D6}" type="pres">
      <dgm:prSet presAssocID="{B7327C35-62C7-4781-B6BE-4841A13723C0}" presName="textNode" presStyleLbl="node1" presStyleIdx="4" presStyleCnt="5" custScaleX="135008" custScaleY="143626" custLinFactNeighborX="35222" custLinFactNeighborY="12991">
        <dgm:presLayoutVars>
          <dgm:bulletEnabled val="1"/>
        </dgm:presLayoutVars>
      </dgm:prSet>
      <dgm:spPr/>
    </dgm:pt>
  </dgm:ptLst>
  <dgm:cxnLst>
    <dgm:cxn modelId="{7CFA2312-BB2A-4745-9F93-2F58BDA10E0C}" type="presOf" srcId="{B7327C35-62C7-4781-B6BE-4841A13723C0}" destId="{3CD94CFC-EFFF-4BFA-B3F0-A9B2AD0007D6}" srcOrd="0" destOrd="0" presId="urn:microsoft.com/office/officeart/2005/8/layout/hProcess9"/>
    <dgm:cxn modelId="{393B7E16-F11D-4A2A-9DC7-9EA0D8EC1960}" type="presOf" srcId="{704F41F4-1907-451B-A97E-9C1DEC852032}" destId="{071C23D1-EE86-4BD5-B2D9-A3F3FF0FDC6D}" srcOrd="0" destOrd="0" presId="urn:microsoft.com/office/officeart/2005/8/layout/hProcess9"/>
    <dgm:cxn modelId="{09AE5921-6012-48EB-A3E1-5D24EFC30450}" srcId="{A47AFE44-8DDF-48C1-8331-80DEA5668794}" destId="{B7327C35-62C7-4781-B6BE-4841A13723C0}" srcOrd="4" destOrd="0" parTransId="{543F4C98-10C3-4019-ACF3-33DAF4B81D63}" sibTransId="{FA2E6931-B58E-4DA3-BA46-1B15F9773B79}"/>
    <dgm:cxn modelId="{9A804733-70B7-4614-B686-A96B832D893C}" srcId="{A47AFE44-8DDF-48C1-8331-80DEA5668794}" destId="{554F5F19-7CB1-4877-99C1-E92B69AA858B}" srcOrd="2" destOrd="0" parTransId="{0CF93BE1-0AEE-40F9-8864-BCA0BB56B6F1}" sibTransId="{838B4C32-5920-47F6-82C9-66D15D004613}"/>
    <dgm:cxn modelId="{3CACF85B-6F71-443F-BAB9-3513D097C3FB}" type="presOf" srcId="{0125849B-3679-40A8-BCDF-607DAA63F21D}" destId="{56AE4FFA-2050-4F6B-84F1-F8E0F570125D}" srcOrd="0" destOrd="0" presId="urn:microsoft.com/office/officeart/2005/8/layout/hProcess9"/>
    <dgm:cxn modelId="{25E2F692-0E84-4067-BAAC-A0FAD7989209}" type="presOf" srcId="{6CE9F471-7C45-4D5A-9FC0-BDA38F59D084}" destId="{D493B5AC-FE78-464F-93E8-59605ED57EFD}" srcOrd="0" destOrd="0" presId="urn:microsoft.com/office/officeart/2005/8/layout/hProcess9"/>
    <dgm:cxn modelId="{51D78EC9-3B8E-4CD5-8C40-AF1497529B72}" srcId="{A47AFE44-8DDF-48C1-8331-80DEA5668794}" destId="{6CE9F471-7C45-4D5A-9FC0-BDA38F59D084}" srcOrd="0" destOrd="0" parTransId="{41EC304D-0A30-4BB3-8752-193475A1D105}" sibTransId="{F86D1D87-4718-4927-9DCF-A9DDC56F5CA5}"/>
    <dgm:cxn modelId="{EE2504DB-5D2A-4B53-9B5D-573CC0A2AE28}" type="presOf" srcId="{A47AFE44-8DDF-48C1-8331-80DEA5668794}" destId="{58DEB1AF-7472-45C2-9DD6-81289EBD19C9}" srcOrd="0" destOrd="0" presId="urn:microsoft.com/office/officeart/2005/8/layout/hProcess9"/>
    <dgm:cxn modelId="{064766EC-1614-4493-BDD3-207AC779068C}" type="presOf" srcId="{554F5F19-7CB1-4877-99C1-E92B69AA858B}" destId="{AE6B2043-267C-4BFB-949F-DB3D5213B7E4}" srcOrd="0" destOrd="0" presId="urn:microsoft.com/office/officeart/2005/8/layout/hProcess9"/>
    <dgm:cxn modelId="{56CA43F2-63F5-49FE-B2EA-35A32BE0E94A}" srcId="{A47AFE44-8DDF-48C1-8331-80DEA5668794}" destId="{0125849B-3679-40A8-BCDF-607DAA63F21D}" srcOrd="1" destOrd="0" parTransId="{0BB07F80-9A1A-4420-9F7E-AE79809D5436}" sibTransId="{7224E62B-2B7F-4B35-951B-3E47E3E6BFBF}"/>
    <dgm:cxn modelId="{EC7E0FFE-F3C4-4DF2-90A8-882210F8B698}" srcId="{A47AFE44-8DDF-48C1-8331-80DEA5668794}" destId="{704F41F4-1907-451B-A97E-9C1DEC852032}" srcOrd="3" destOrd="0" parTransId="{93D437DA-E912-419B-91E8-2FE51E1C9EF0}" sibTransId="{AC972130-9021-4043-86F7-1303EC771CF4}"/>
    <dgm:cxn modelId="{2B293CB3-9517-4EDE-9693-EA51CDB4A377}" type="presParOf" srcId="{58DEB1AF-7472-45C2-9DD6-81289EBD19C9}" destId="{CBAA2E24-19AD-4057-860C-1E68E2FB188F}" srcOrd="0" destOrd="0" presId="urn:microsoft.com/office/officeart/2005/8/layout/hProcess9"/>
    <dgm:cxn modelId="{9C7EB0D3-6BAA-413A-BCB7-D7B6C2E50CAF}" type="presParOf" srcId="{58DEB1AF-7472-45C2-9DD6-81289EBD19C9}" destId="{84CB6608-A1E3-4954-A96C-C645BE69D6B2}" srcOrd="1" destOrd="0" presId="urn:microsoft.com/office/officeart/2005/8/layout/hProcess9"/>
    <dgm:cxn modelId="{6F36C6DB-23BE-4D55-8D91-0EB4098A3F98}" type="presParOf" srcId="{84CB6608-A1E3-4954-A96C-C645BE69D6B2}" destId="{D493B5AC-FE78-464F-93E8-59605ED57EFD}" srcOrd="0" destOrd="0" presId="urn:microsoft.com/office/officeart/2005/8/layout/hProcess9"/>
    <dgm:cxn modelId="{2ABD23DB-FE58-44F2-8904-1420F46BFFF1}" type="presParOf" srcId="{84CB6608-A1E3-4954-A96C-C645BE69D6B2}" destId="{5E91CC87-8535-4756-BBC1-3AF95357B01F}" srcOrd="1" destOrd="0" presId="urn:microsoft.com/office/officeart/2005/8/layout/hProcess9"/>
    <dgm:cxn modelId="{2624FA10-D396-4346-BCE0-A2144B096086}" type="presParOf" srcId="{84CB6608-A1E3-4954-A96C-C645BE69D6B2}" destId="{56AE4FFA-2050-4F6B-84F1-F8E0F570125D}" srcOrd="2" destOrd="0" presId="urn:microsoft.com/office/officeart/2005/8/layout/hProcess9"/>
    <dgm:cxn modelId="{21811364-F70C-4415-9BAB-FFC1766F5492}" type="presParOf" srcId="{84CB6608-A1E3-4954-A96C-C645BE69D6B2}" destId="{9BADE463-60AC-4411-9D39-26941917EA4F}" srcOrd="3" destOrd="0" presId="urn:microsoft.com/office/officeart/2005/8/layout/hProcess9"/>
    <dgm:cxn modelId="{61E11AC0-5FD4-4D22-84B1-A04650BE1AA2}" type="presParOf" srcId="{84CB6608-A1E3-4954-A96C-C645BE69D6B2}" destId="{AE6B2043-267C-4BFB-949F-DB3D5213B7E4}" srcOrd="4" destOrd="0" presId="urn:microsoft.com/office/officeart/2005/8/layout/hProcess9"/>
    <dgm:cxn modelId="{37B9E6F8-12A7-48BD-BA8C-7380E436268A}" type="presParOf" srcId="{84CB6608-A1E3-4954-A96C-C645BE69D6B2}" destId="{8B0CE271-8088-43CF-80CA-74D7925964FC}" srcOrd="5" destOrd="0" presId="urn:microsoft.com/office/officeart/2005/8/layout/hProcess9"/>
    <dgm:cxn modelId="{2875D0C7-C9D4-4269-B566-6E129B7C89D1}" type="presParOf" srcId="{84CB6608-A1E3-4954-A96C-C645BE69D6B2}" destId="{071C23D1-EE86-4BD5-B2D9-A3F3FF0FDC6D}" srcOrd="6" destOrd="0" presId="urn:microsoft.com/office/officeart/2005/8/layout/hProcess9"/>
    <dgm:cxn modelId="{D484F891-4411-46AC-AFF1-3A0EC3E1D32F}" type="presParOf" srcId="{84CB6608-A1E3-4954-A96C-C645BE69D6B2}" destId="{D8BCFED0-D416-46D5-9A17-1160613F8241}" srcOrd="7" destOrd="0" presId="urn:microsoft.com/office/officeart/2005/8/layout/hProcess9"/>
    <dgm:cxn modelId="{E5FD28BA-715A-4169-8CED-30B3182F2E29}" type="presParOf" srcId="{84CB6608-A1E3-4954-A96C-C645BE69D6B2}" destId="{3CD94CFC-EFFF-4BFA-B3F0-A9B2AD0007D6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AA2E24-19AD-4057-860C-1E68E2FB188F}">
      <dsp:nvSpPr>
        <dsp:cNvPr id="0" name=""/>
        <dsp:cNvSpPr/>
      </dsp:nvSpPr>
      <dsp:spPr>
        <a:xfrm>
          <a:off x="213920" y="0"/>
          <a:ext cx="9460905" cy="5512458"/>
        </a:xfrm>
        <a:prstGeom prst="rightArrow">
          <a:avLst/>
        </a:prstGeom>
        <a:solidFill>
          <a:schemeClr val="bg2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493B5AC-FE78-464F-93E8-59605ED57EFD}">
      <dsp:nvSpPr>
        <dsp:cNvPr id="0" name=""/>
        <dsp:cNvSpPr/>
      </dsp:nvSpPr>
      <dsp:spPr>
        <a:xfrm>
          <a:off x="1893643" y="1568724"/>
          <a:ext cx="1780642" cy="2192569"/>
        </a:xfrm>
        <a:prstGeom prst="roundRect">
          <a:avLst/>
        </a:prstGeom>
        <a:solidFill>
          <a:srgbClr val="FD7A17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Are genes of interest overexpressed in cancer in comparison to healthy samples?</a:t>
          </a:r>
          <a:endParaRPr lang="de-DE" sz="1900" kern="1200" dirty="0"/>
        </a:p>
      </dsp:txBody>
      <dsp:txXfrm>
        <a:off x="1980567" y="1655648"/>
        <a:ext cx="1606794" cy="2018721"/>
      </dsp:txXfrm>
    </dsp:sp>
    <dsp:sp modelId="{56AE4FFA-2050-4F6B-84F1-F8E0F570125D}">
      <dsp:nvSpPr>
        <dsp:cNvPr id="0" name=""/>
        <dsp:cNvSpPr/>
      </dsp:nvSpPr>
      <dsp:spPr>
        <a:xfrm>
          <a:off x="3835228" y="1577301"/>
          <a:ext cx="1773306" cy="2175370"/>
        </a:xfrm>
        <a:prstGeom prst="roundRect">
          <a:avLst/>
        </a:prstGeom>
        <a:solidFill>
          <a:srgbClr val="FD7A17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Which gene store´s the most information?</a:t>
          </a:r>
          <a:endParaRPr lang="de-DE" sz="1900" kern="1200" dirty="0"/>
        </a:p>
      </dsp:txBody>
      <dsp:txXfrm>
        <a:off x="3921794" y="1663867"/>
        <a:ext cx="1600174" cy="2002238"/>
      </dsp:txXfrm>
    </dsp:sp>
    <dsp:sp modelId="{AE6B2043-267C-4BFB-949F-DB3D5213B7E4}">
      <dsp:nvSpPr>
        <dsp:cNvPr id="0" name=""/>
        <dsp:cNvSpPr/>
      </dsp:nvSpPr>
      <dsp:spPr>
        <a:xfrm>
          <a:off x="5734008" y="1542793"/>
          <a:ext cx="1772397" cy="2244386"/>
        </a:xfrm>
        <a:prstGeom prst="roundRect">
          <a:avLst/>
        </a:prstGeom>
        <a:solidFill>
          <a:srgbClr val="FCAC0C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Is there a  possible conclusion from one gene to another? </a:t>
          </a:r>
          <a:endParaRPr lang="de-DE" sz="1900" kern="1200" dirty="0"/>
        </a:p>
      </dsp:txBody>
      <dsp:txXfrm>
        <a:off x="5820529" y="1629314"/>
        <a:ext cx="1599355" cy="2071344"/>
      </dsp:txXfrm>
    </dsp:sp>
    <dsp:sp modelId="{071C23D1-EE86-4BD5-B2D9-A3F3FF0FDC6D}">
      <dsp:nvSpPr>
        <dsp:cNvPr id="0" name=""/>
        <dsp:cNvSpPr/>
      </dsp:nvSpPr>
      <dsp:spPr>
        <a:xfrm>
          <a:off x="0" y="1535241"/>
          <a:ext cx="1780642" cy="2204983"/>
        </a:xfrm>
        <a:prstGeom prst="roundRect">
          <a:avLst/>
        </a:prstGeom>
        <a:solidFill>
          <a:schemeClr val="accent5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Visualize our data.</a:t>
          </a:r>
        </a:p>
      </dsp:txBody>
      <dsp:txXfrm>
        <a:off x="86924" y="1622165"/>
        <a:ext cx="1606794" cy="2031135"/>
      </dsp:txXfrm>
    </dsp:sp>
    <dsp:sp modelId="{3CD94CFC-EFFF-4BFA-B3F0-A9B2AD0007D6}">
      <dsp:nvSpPr>
        <dsp:cNvPr id="0" name=""/>
        <dsp:cNvSpPr/>
      </dsp:nvSpPr>
      <dsp:spPr>
        <a:xfrm>
          <a:off x="7484737" y="1459214"/>
          <a:ext cx="2404009" cy="3166929"/>
        </a:xfrm>
        <a:prstGeom prst="roundRect">
          <a:avLst/>
        </a:prstGeom>
        <a:solidFill>
          <a:schemeClr val="accent1">
            <a:alpha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900" kern="1200" dirty="0"/>
        </a:p>
      </dsp:txBody>
      <dsp:txXfrm>
        <a:off x="7602091" y="1576568"/>
        <a:ext cx="2169301" cy="29322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46FBD5-FE6E-4331-8548-D3364C788B48}" type="datetimeFigureOut">
              <a:rPr lang="de-DE" smtClean="0"/>
              <a:t>12.05.2021</a:t>
            </a:fld>
            <a:endParaRPr lang="de-DE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05B110-7F2F-4C74-9BB2-5C2ABBF20394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992755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176212-9058-4D6B-B406-C2FC36A8ADA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20087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4056A2-0C94-4781-A83C-37A60857D7C5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82495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01040605-618D-4BAF-9698-353458EA0477}" type="datetimeFigureOut">
              <a:rPr lang="de-DE" smtClean="0"/>
              <a:t>12.05.2021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7B4890B0-7455-4736-B300-FEFCFECB372B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5123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40605-618D-4BAF-9698-353458EA0477}" type="datetimeFigureOut">
              <a:rPr lang="de-DE" smtClean="0"/>
              <a:t>12.05.2021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890B0-7455-4736-B300-FEFCFECB372B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96269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40605-618D-4BAF-9698-353458EA0477}" type="datetimeFigureOut">
              <a:rPr lang="de-DE" smtClean="0"/>
              <a:t>12.05.2021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890B0-7455-4736-B300-FEFCFECB372B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273495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40605-618D-4BAF-9698-353458EA0477}" type="datetimeFigureOut">
              <a:rPr lang="de-DE" smtClean="0"/>
              <a:t>12.05.2021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890B0-7455-4736-B300-FEFCFECB372B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192104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40605-618D-4BAF-9698-353458EA0477}" type="datetimeFigureOut">
              <a:rPr lang="de-DE" smtClean="0"/>
              <a:t>12.05.2021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890B0-7455-4736-B300-FEFCFECB372B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771880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40605-618D-4BAF-9698-353458EA0477}" type="datetimeFigureOut">
              <a:rPr lang="de-DE" smtClean="0"/>
              <a:t>12.05.2021</a:t>
            </a:fld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890B0-7455-4736-B300-FEFCFECB372B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634847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40605-618D-4BAF-9698-353458EA0477}" type="datetimeFigureOut">
              <a:rPr lang="de-DE" smtClean="0"/>
              <a:t>12.05.2021</a:t>
            </a:fld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890B0-7455-4736-B300-FEFCFECB372B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469399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40605-618D-4BAF-9698-353458EA0477}" type="datetimeFigureOut">
              <a:rPr lang="de-DE" smtClean="0"/>
              <a:t>12.05.2021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890B0-7455-4736-B300-FEFCFECB372B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394763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40605-618D-4BAF-9698-353458EA0477}" type="datetimeFigureOut">
              <a:rPr lang="de-DE" smtClean="0"/>
              <a:t>12.05.2021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890B0-7455-4736-B300-FEFCFECB372B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52269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40605-618D-4BAF-9698-353458EA0477}" type="datetimeFigureOut">
              <a:rPr lang="de-DE" smtClean="0"/>
              <a:t>12.05.2021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890B0-7455-4736-B300-FEFCFECB372B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35041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40605-618D-4BAF-9698-353458EA0477}" type="datetimeFigureOut">
              <a:rPr lang="de-DE" smtClean="0"/>
              <a:t>12.05.2021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890B0-7455-4736-B300-FEFCFECB372B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87250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40605-618D-4BAF-9698-353458EA0477}" type="datetimeFigureOut">
              <a:rPr lang="de-DE" smtClean="0"/>
              <a:t>12.05.2021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890B0-7455-4736-B300-FEFCFECB372B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57886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40605-618D-4BAF-9698-353458EA0477}" type="datetimeFigureOut">
              <a:rPr lang="de-DE" smtClean="0"/>
              <a:t>12.05.2021</a:t>
            </a:fld>
            <a:endParaRPr lang="de-D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890B0-7455-4736-B300-FEFCFECB372B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67343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40605-618D-4BAF-9698-353458EA0477}" type="datetimeFigureOut">
              <a:rPr lang="de-DE" smtClean="0"/>
              <a:t>12.05.2021</a:t>
            </a:fld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890B0-7455-4736-B300-FEFCFECB372B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91041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40605-618D-4BAF-9698-353458EA0477}" type="datetimeFigureOut">
              <a:rPr lang="de-DE" smtClean="0"/>
              <a:t>12.05.2021</a:t>
            </a:fld>
            <a:endParaRPr lang="de-D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890B0-7455-4736-B300-FEFCFECB372B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85838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40605-618D-4BAF-9698-353458EA0477}" type="datetimeFigureOut">
              <a:rPr lang="de-DE" smtClean="0"/>
              <a:t>12.05.2021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890B0-7455-4736-B300-FEFCFECB372B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61159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40605-618D-4BAF-9698-353458EA0477}" type="datetimeFigureOut">
              <a:rPr lang="de-DE" smtClean="0"/>
              <a:t>12.05.2021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890B0-7455-4736-B300-FEFCFECB372B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79478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040605-618D-4BAF-9698-353458EA0477}" type="datetimeFigureOut">
              <a:rPr lang="de-DE" smtClean="0"/>
              <a:t>12.05.2021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4890B0-7455-4736-B300-FEFCFECB372B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778055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993820-0652-4DFD-8D84-224F5CAC52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39685" y="308633"/>
            <a:ext cx="9936012" cy="2387600"/>
          </a:xfrm>
        </p:spPr>
        <p:txBody>
          <a:bodyPr>
            <a:no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role of tissue-specific antigens in different cancer entities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BA82436-4D0C-400C-A5E1-CF7068C3A6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11903" y="2776748"/>
            <a:ext cx="8791575" cy="1655762"/>
          </a:xfrm>
        </p:spPr>
        <p:txBody>
          <a:bodyPr>
            <a:normAutofit/>
          </a:bodyPr>
          <a:lstStyle/>
          <a:p>
            <a:pPr algn="ctr"/>
            <a:r>
              <a: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Analysis of </a:t>
            </a:r>
            <a:r>
              <a:rPr lang="de-DE" sz="2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Csn</a:t>
            </a:r>
            <a:r>
              <a: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Genes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5CDBBE-59B3-4C01-8863-1C50EB9D17EF}"/>
              </a:ext>
            </a:extLst>
          </p:cNvPr>
          <p:cNvSpPr txBox="1"/>
          <p:nvPr/>
        </p:nvSpPr>
        <p:spPr>
          <a:xfrm>
            <a:off x="2406768" y="5093071"/>
            <a:ext cx="8525773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Supervisor: </a:t>
            </a:r>
            <a:r>
              <a:rPr lang="de-DE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Dr. Maria Dinkelacker</a:t>
            </a:r>
          </a:p>
          <a:p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Tutor</a:t>
            </a:r>
            <a:r>
              <a:rPr lang="de-DE" sz="2000">
                <a:latin typeface="Arial" panose="020B0604020202020204" pitchFamily="34" charset="0"/>
                <a:cs typeface="Arial" panose="020B0604020202020204" pitchFamily="34" charset="0"/>
              </a:rPr>
              <a:t>: Nils 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Mechtel </a:t>
            </a:r>
          </a:p>
          <a:p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Subject: Data Science SoSe 2021</a:t>
            </a:r>
          </a:p>
          <a:p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Date of Presentation: 12.05.2021</a:t>
            </a:r>
          </a:p>
          <a:p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Participents: Anastassia Fink, Andreas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Breuß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, Yuan Sun, Leon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Hornich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28485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6F82CD1E-AB8B-4F06-9015-D769DF1EF0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15341" y="1345889"/>
            <a:ext cx="5955758" cy="3704762"/>
          </a:xfrm>
          <a:prstGeom prst="rect">
            <a:avLst/>
          </a:prstGeom>
        </p:spPr>
      </p:pic>
      <p:sp>
        <p:nvSpPr>
          <p:cNvPr id="6" name="箭头: 右 5">
            <a:extLst>
              <a:ext uri="{FF2B5EF4-FFF2-40B4-BE49-F238E27FC236}">
                <a16:creationId xmlns:a16="http://schemas.microsoft.com/office/drawing/2014/main" id="{397B65E7-6E9A-48D9-8560-A7FDAABC14B4}"/>
              </a:ext>
            </a:extLst>
          </p:cNvPr>
          <p:cNvSpPr/>
          <p:nvPr/>
        </p:nvSpPr>
        <p:spPr>
          <a:xfrm rot="3209547">
            <a:off x="4352901" y="3060049"/>
            <a:ext cx="671017" cy="168286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DEE8466-3835-4DF0-9094-DE5D5ED2DA35}"/>
              </a:ext>
            </a:extLst>
          </p:cNvPr>
          <p:cNvSpPr txBox="1"/>
          <p:nvPr/>
        </p:nvSpPr>
        <p:spPr>
          <a:xfrm>
            <a:off x="2028804" y="5346513"/>
            <a:ext cx="2392369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Overlap because of two abnormal chips?</a:t>
            </a:r>
            <a:b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zh-CN" altLang="en-US" dirty="0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96BDA937-0587-489F-A93B-D3DD52289A4D}"/>
              </a:ext>
            </a:extLst>
          </p:cNvPr>
          <p:cNvCxnSpPr>
            <a:cxnSpLocks/>
          </p:cNvCxnSpPr>
          <p:nvPr/>
        </p:nvCxnSpPr>
        <p:spPr>
          <a:xfrm>
            <a:off x="4505747" y="5708778"/>
            <a:ext cx="2774947" cy="11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itel 1">
            <a:extLst>
              <a:ext uri="{FF2B5EF4-FFF2-40B4-BE49-F238E27FC236}">
                <a16:creationId xmlns:a16="http://schemas.microsoft.com/office/drawing/2014/main" id="{2AB8B476-3C7D-4EA9-8AA2-A6FDBE65F585}"/>
              </a:ext>
            </a:extLst>
          </p:cNvPr>
          <p:cNvSpPr txBox="1">
            <a:spLocks/>
          </p:cNvSpPr>
          <p:nvPr/>
        </p:nvSpPr>
        <p:spPr>
          <a:xfrm>
            <a:off x="1143001" y="40260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Rna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degradation plot</a:t>
            </a:r>
          </a:p>
        </p:txBody>
      </p:sp>
      <p:sp>
        <p:nvSpPr>
          <p:cNvPr id="10" name="文本框 6">
            <a:extLst>
              <a:ext uri="{FF2B5EF4-FFF2-40B4-BE49-F238E27FC236}">
                <a16:creationId xmlns:a16="http://schemas.microsoft.com/office/drawing/2014/main" id="{C7731C5D-3626-433A-A7FC-82E2A3AAD1E0}"/>
              </a:ext>
            </a:extLst>
          </p:cNvPr>
          <p:cNvSpPr txBox="1"/>
          <p:nvPr/>
        </p:nvSpPr>
        <p:spPr>
          <a:xfrm>
            <a:off x="7449841" y="5192625"/>
            <a:ext cx="280984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Chips needed to be replaced with the data cleanup</a:t>
            </a:r>
            <a:b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6452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>
            <a:extLst>
              <a:ext uri="{FF2B5EF4-FFF2-40B4-BE49-F238E27FC236}">
                <a16:creationId xmlns:a16="http://schemas.microsoft.com/office/drawing/2014/main" id="{D19190DD-70CA-4225-B196-FAB9CD735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5909" y="349520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latin typeface="Arial" panose="020B0604020202020204" pitchFamily="34" charset="0"/>
                <a:cs typeface="Arial" panose="020B0604020202020204" pitchFamily="34" charset="0"/>
              </a:rPr>
              <a:t>Goals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A658C1BF-650C-4DE0-BF46-ED2316474D97}"/>
              </a:ext>
            </a:extLst>
          </p:cNvPr>
          <p:cNvSpPr txBox="1"/>
          <p:nvPr/>
        </p:nvSpPr>
        <p:spPr>
          <a:xfrm>
            <a:off x="1035909" y="2155181"/>
            <a:ext cx="10289060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We want to determine, weather Casein genes are up-regulated in breast or lung cancer			potentially good target for cancer immunotherapy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Furthermore we want to evaluate if overexpression is limited to a specific loci in cancer cells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Pfeil: nach rechts 3">
            <a:extLst>
              <a:ext uri="{FF2B5EF4-FFF2-40B4-BE49-F238E27FC236}">
                <a16:creationId xmlns:a16="http://schemas.microsoft.com/office/drawing/2014/main" id="{A9AB86CD-1E83-4FCD-A9B7-C4E16614CFD3}"/>
              </a:ext>
            </a:extLst>
          </p:cNvPr>
          <p:cNvSpPr/>
          <p:nvPr/>
        </p:nvSpPr>
        <p:spPr>
          <a:xfrm>
            <a:off x="3632886" y="2693772"/>
            <a:ext cx="568411" cy="271849"/>
          </a:xfrm>
          <a:prstGeom prst="rightArrow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63768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 3">
            <a:extLst>
              <a:ext uri="{FF2B5EF4-FFF2-40B4-BE49-F238E27FC236}">
                <a16:creationId xmlns:a16="http://schemas.microsoft.com/office/drawing/2014/main" id="{44AB76DB-E25A-44D4-9649-8EA983F1A1B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66917959"/>
              </p:ext>
            </p:extLst>
          </p:nvPr>
        </p:nvGraphicFramePr>
        <p:xfrm>
          <a:off x="1072551" y="485775"/>
          <a:ext cx="9888747" cy="55124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7BA7A66A-2BFB-468D-91AA-492BF2155E5F}"/>
              </a:ext>
            </a:extLst>
          </p:cNvPr>
          <p:cNvGrpSpPr/>
          <p:nvPr/>
        </p:nvGrpSpPr>
        <p:grpSpPr>
          <a:xfrm>
            <a:off x="1072551" y="4386619"/>
            <a:ext cx="1814423" cy="712495"/>
            <a:chOff x="4919525" y="1625600"/>
            <a:chExt cx="2340314" cy="2167466"/>
          </a:xfrm>
          <a:solidFill>
            <a:srgbClr val="FFCB0D"/>
          </a:solidFill>
        </p:grpSpPr>
        <p:sp>
          <p:nvSpPr>
            <p:cNvPr id="12" name="Rechteck: abgerundete Ecken 11">
              <a:extLst>
                <a:ext uri="{FF2B5EF4-FFF2-40B4-BE49-F238E27FC236}">
                  <a16:creationId xmlns:a16="http://schemas.microsoft.com/office/drawing/2014/main" id="{F3D4868B-86E7-47EC-B6C9-9C6E4A0BEBDB}"/>
                </a:ext>
              </a:extLst>
            </p:cNvPr>
            <p:cNvSpPr/>
            <p:nvPr/>
          </p:nvSpPr>
          <p:spPr>
            <a:xfrm>
              <a:off x="4919525" y="1625600"/>
              <a:ext cx="2340314" cy="2167466"/>
            </a:xfrm>
            <a:prstGeom prst="round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13" name="Rechteck: abgerundete Ecken 4">
              <a:extLst>
                <a:ext uri="{FF2B5EF4-FFF2-40B4-BE49-F238E27FC236}">
                  <a16:creationId xmlns:a16="http://schemas.microsoft.com/office/drawing/2014/main" id="{DF43C596-ACD3-4719-9AA9-2DCC04C84C61}"/>
                </a:ext>
              </a:extLst>
            </p:cNvPr>
            <p:cNvSpPr txBox="1"/>
            <p:nvPr/>
          </p:nvSpPr>
          <p:spPr>
            <a:xfrm>
              <a:off x="5025332" y="1731407"/>
              <a:ext cx="2128700" cy="1955853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/>
                <a:t>Heatmap</a:t>
              </a:r>
            </a:p>
          </p:txBody>
        </p:sp>
      </p:grp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7C56DBD0-1C5D-4E85-8973-6A9E2C7E69B1}"/>
              </a:ext>
            </a:extLst>
          </p:cNvPr>
          <p:cNvGrpSpPr/>
          <p:nvPr/>
        </p:nvGrpSpPr>
        <p:grpSpPr>
          <a:xfrm>
            <a:off x="9331131" y="1804983"/>
            <a:ext cx="2340314" cy="2691581"/>
            <a:chOff x="7088422" y="2264172"/>
            <a:chExt cx="2340314" cy="2691581"/>
          </a:xfrm>
          <a:solidFill>
            <a:srgbClr val="C00000"/>
          </a:solidFill>
        </p:grpSpPr>
        <p:sp>
          <p:nvSpPr>
            <p:cNvPr id="27" name="Rechteck: abgerundete Ecken 26">
              <a:extLst>
                <a:ext uri="{FF2B5EF4-FFF2-40B4-BE49-F238E27FC236}">
                  <a16:creationId xmlns:a16="http://schemas.microsoft.com/office/drawing/2014/main" id="{FF3DAD2C-737D-42A5-9C21-A51E487ADECD}"/>
                </a:ext>
              </a:extLst>
            </p:cNvPr>
            <p:cNvSpPr/>
            <p:nvPr/>
          </p:nvSpPr>
          <p:spPr>
            <a:xfrm>
              <a:off x="7088422" y="2264172"/>
              <a:ext cx="2340314" cy="2691581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5">
                <a:hueOff val="0"/>
                <a:satOff val="0"/>
                <a:lumOff val="0"/>
                <a:alphaOff val="0"/>
              </a:schemeClr>
            </a:fillRef>
            <a:effectRef idx="2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8" name="Rechteck: abgerundete Ecken 4">
              <a:extLst>
                <a:ext uri="{FF2B5EF4-FFF2-40B4-BE49-F238E27FC236}">
                  <a16:creationId xmlns:a16="http://schemas.microsoft.com/office/drawing/2014/main" id="{006265D9-60BE-4F25-9136-F5DC15B6D23B}"/>
                </a:ext>
              </a:extLst>
            </p:cNvPr>
            <p:cNvSpPr txBox="1"/>
            <p:nvPr/>
          </p:nvSpPr>
          <p:spPr>
            <a:xfrm>
              <a:off x="7202667" y="2378417"/>
              <a:ext cx="2111824" cy="246309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/>
                <a:t>Are there significant patterns in context to our goals?</a:t>
              </a:r>
              <a:endParaRPr lang="de-DE" sz="2000" kern="1200" dirty="0"/>
            </a:p>
          </p:txBody>
        </p:sp>
      </p:grpSp>
      <p:grpSp>
        <p:nvGrpSpPr>
          <p:cNvPr id="33" name="Gruppieren 32">
            <a:extLst>
              <a:ext uri="{FF2B5EF4-FFF2-40B4-BE49-F238E27FC236}">
                <a16:creationId xmlns:a16="http://schemas.microsoft.com/office/drawing/2014/main" id="{B8AC4456-8830-43C5-9050-0576890BE3FC}"/>
              </a:ext>
            </a:extLst>
          </p:cNvPr>
          <p:cNvGrpSpPr/>
          <p:nvPr/>
        </p:nvGrpSpPr>
        <p:grpSpPr>
          <a:xfrm>
            <a:off x="2966194" y="4391271"/>
            <a:ext cx="1814423" cy="712495"/>
            <a:chOff x="4919525" y="1625600"/>
            <a:chExt cx="2340314" cy="2167466"/>
          </a:xfrm>
          <a:solidFill>
            <a:srgbClr val="FFCB0D"/>
          </a:solidFill>
        </p:grpSpPr>
        <p:sp>
          <p:nvSpPr>
            <p:cNvPr id="34" name="Rechteck: abgerundete Ecken 33">
              <a:extLst>
                <a:ext uri="{FF2B5EF4-FFF2-40B4-BE49-F238E27FC236}">
                  <a16:creationId xmlns:a16="http://schemas.microsoft.com/office/drawing/2014/main" id="{AB5DD1FD-9241-461C-B2B6-9DAF5FDF0BC8}"/>
                </a:ext>
              </a:extLst>
            </p:cNvPr>
            <p:cNvSpPr/>
            <p:nvPr/>
          </p:nvSpPr>
          <p:spPr>
            <a:xfrm>
              <a:off x="4919525" y="1625600"/>
              <a:ext cx="2340314" cy="2167466"/>
            </a:xfrm>
            <a:prstGeom prst="roundRect">
              <a:avLst/>
            </a:pr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35" name="Rechteck: abgerundete Ecken 4">
              <a:extLst>
                <a:ext uri="{FF2B5EF4-FFF2-40B4-BE49-F238E27FC236}">
                  <a16:creationId xmlns:a16="http://schemas.microsoft.com/office/drawing/2014/main" id="{0BF02B3D-8ECD-4004-B3AD-C51CDEDD7494}"/>
                </a:ext>
              </a:extLst>
            </p:cNvPr>
            <p:cNvSpPr txBox="1"/>
            <p:nvPr/>
          </p:nvSpPr>
          <p:spPr>
            <a:xfrm>
              <a:off x="5025332" y="1731407"/>
              <a:ext cx="2128700" cy="1955853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/>
                <a:t>T-test</a:t>
              </a:r>
              <a:endParaRPr lang="de-DE" sz="1600" kern="1200" dirty="0"/>
            </a:p>
          </p:txBody>
        </p:sp>
      </p:grpSp>
      <p:grpSp>
        <p:nvGrpSpPr>
          <p:cNvPr id="36" name="Gruppieren 35">
            <a:extLst>
              <a:ext uri="{FF2B5EF4-FFF2-40B4-BE49-F238E27FC236}">
                <a16:creationId xmlns:a16="http://schemas.microsoft.com/office/drawing/2014/main" id="{9523143A-4034-4007-83F0-293420CF6332}"/>
              </a:ext>
            </a:extLst>
          </p:cNvPr>
          <p:cNvGrpSpPr/>
          <p:nvPr/>
        </p:nvGrpSpPr>
        <p:grpSpPr>
          <a:xfrm>
            <a:off x="4866661" y="4386619"/>
            <a:ext cx="1814423" cy="712495"/>
            <a:chOff x="4919525" y="1625600"/>
            <a:chExt cx="2340314" cy="2167466"/>
          </a:xfrm>
          <a:solidFill>
            <a:srgbClr val="FFCB0D"/>
          </a:solidFill>
        </p:grpSpPr>
        <p:sp>
          <p:nvSpPr>
            <p:cNvPr id="37" name="Rechteck: abgerundete Ecken 36">
              <a:extLst>
                <a:ext uri="{FF2B5EF4-FFF2-40B4-BE49-F238E27FC236}">
                  <a16:creationId xmlns:a16="http://schemas.microsoft.com/office/drawing/2014/main" id="{B44EE4FC-141D-4F76-8D7C-5E06D4DFBF84}"/>
                </a:ext>
              </a:extLst>
            </p:cNvPr>
            <p:cNvSpPr/>
            <p:nvPr/>
          </p:nvSpPr>
          <p:spPr>
            <a:xfrm>
              <a:off x="4919525" y="1625600"/>
              <a:ext cx="2340314" cy="2167466"/>
            </a:xfrm>
            <a:prstGeom prst="roundRect">
              <a:avLst/>
            </a:pr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38" name="Rechteck: abgerundete Ecken 4">
              <a:extLst>
                <a:ext uri="{FF2B5EF4-FFF2-40B4-BE49-F238E27FC236}">
                  <a16:creationId xmlns:a16="http://schemas.microsoft.com/office/drawing/2014/main" id="{D5EE1C02-40CF-4356-96C2-F975628B9161}"/>
                </a:ext>
              </a:extLst>
            </p:cNvPr>
            <p:cNvSpPr txBox="1"/>
            <p:nvPr/>
          </p:nvSpPr>
          <p:spPr>
            <a:xfrm>
              <a:off x="5025332" y="1731407"/>
              <a:ext cx="2128700" cy="1955853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/>
                <a:t>PCA</a:t>
              </a:r>
              <a:endParaRPr lang="de-DE" sz="1600" kern="1200" dirty="0"/>
            </a:p>
          </p:txBody>
        </p:sp>
      </p:grpSp>
      <p:grpSp>
        <p:nvGrpSpPr>
          <p:cNvPr id="39" name="Gruppieren 38">
            <a:extLst>
              <a:ext uri="{FF2B5EF4-FFF2-40B4-BE49-F238E27FC236}">
                <a16:creationId xmlns:a16="http://schemas.microsoft.com/office/drawing/2014/main" id="{5124162E-305D-464F-8F09-F35B5CB7BD2F}"/>
              </a:ext>
            </a:extLst>
          </p:cNvPr>
          <p:cNvGrpSpPr/>
          <p:nvPr/>
        </p:nvGrpSpPr>
        <p:grpSpPr>
          <a:xfrm>
            <a:off x="6806561" y="4391271"/>
            <a:ext cx="1814423" cy="712495"/>
            <a:chOff x="4919525" y="1625600"/>
            <a:chExt cx="2340314" cy="2167466"/>
          </a:xfrm>
          <a:solidFill>
            <a:srgbClr val="FFCB0D"/>
          </a:solidFill>
        </p:grpSpPr>
        <p:sp>
          <p:nvSpPr>
            <p:cNvPr id="40" name="Rechteck: abgerundete Ecken 39">
              <a:extLst>
                <a:ext uri="{FF2B5EF4-FFF2-40B4-BE49-F238E27FC236}">
                  <a16:creationId xmlns:a16="http://schemas.microsoft.com/office/drawing/2014/main" id="{79A9A737-94AF-49B1-8559-A0B5B4A83299}"/>
                </a:ext>
              </a:extLst>
            </p:cNvPr>
            <p:cNvSpPr/>
            <p:nvPr/>
          </p:nvSpPr>
          <p:spPr>
            <a:xfrm>
              <a:off x="4919525" y="1625600"/>
              <a:ext cx="2340314" cy="2167466"/>
            </a:xfrm>
            <a:prstGeom prst="roundRect">
              <a:avLst/>
            </a:prstGeom>
            <a:gradFill flip="none" rotWithShape="1">
              <a:gsLst>
                <a:gs pos="0">
                  <a:schemeClr val="accent4">
                    <a:lumMod val="67000"/>
                  </a:schemeClr>
                </a:gs>
                <a:gs pos="48000">
                  <a:schemeClr val="accent4">
                    <a:lumMod val="97000"/>
                    <a:lumOff val="3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41" name="Rechteck: abgerundete Ecken 4">
              <a:extLst>
                <a:ext uri="{FF2B5EF4-FFF2-40B4-BE49-F238E27FC236}">
                  <a16:creationId xmlns:a16="http://schemas.microsoft.com/office/drawing/2014/main" id="{DB285F19-B4D1-47F7-9E43-23E40A6FF4BF}"/>
                </a:ext>
              </a:extLst>
            </p:cNvPr>
            <p:cNvSpPr txBox="1"/>
            <p:nvPr/>
          </p:nvSpPr>
          <p:spPr>
            <a:xfrm>
              <a:off x="5025332" y="1731407"/>
              <a:ext cx="2128700" cy="1955853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lumMod val="67000"/>
                  </a:schemeClr>
                </a:gs>
                <a:gs pos="48000">
                  <a:schemeClr val="accent4">
                    <a:lumMod val="97000"/>
                    <a:lumOff val="3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/>
                <a:t>Regression</a:t>
              </a:r>
              <a:endParaRPr lang="de-DE" sz="1600" kern="1200" dirty="0"/>
            </a:p>
          </p:txBody>
        </p:sp>
      </p:grpSp>
      <p:sp>
        <p:nvSpPr>
          <p:cNvPr id="18" name="Titel 1">
            <a:extLst>
              <a:ext uri="{FF2B5EF4-FFF2-40B4-BE49-F238E27FC236}">
                <a16:creationId xmlns:a16="http://schemas.microsoft.com/office/drawing/2014/main" id="{123C7FAC-41D0-410F-914D-CE3CACD6B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941172" y="0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latin typeface="Arial" panose="020B0604020202020204" pitchFamily="34" charset="0"/>
                <a:cs typeface="Arial" panose="020B0604020202020204" pitchFamily="34" charset="0"/>
              </a:rPr>
              <a:t>Data analysis</a:t>
            </a:r>
          </a:p>
        </p:txBody>
      </p:sp>
    </p:spTree>
    <p:extLst>
      <p:ext uri="{BB962C8B-B14F-4D97-AF65-F5344CB8AC3E}">
        <p14:creationId xmlns:p14="http://schemas.microsoft.com/office/powerpoint/2010/main" val="1447126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rrow: Right 5">
            <a:extLst>
              <a:ext uri="{FF2B5EF4-FFF2-40B4-BE49-F238E27FC236}">
                <a16:creationId xmlns:a16="http://schemas.microsoft.com/office/drawing/2014/main" id="{94B9E8DA-9E9C-42E8-96BB-3795CA491EEF}"/>
              </a:ext>
            </a:extLst>
          </p:cNvPr>
          <p:cNvSpPr/>
          <p:nvPr/>
        </p:nvSpPr>
        <p:spPr>
          <a:xfrm>
            <a:off x="178279" y="3198962"/>
            <a:ext cx="11829691" cy="460075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573BB7E-E201-4493-8438-547DBE41A6E0}"/>
              </a:ext>
            </a:extLst>
          </p:cNvPr>
          <p:cNvSpPr/>
          <p:nvPr/>
        </p:nvSpPr>
        <p:spPr>
          <a:xfrm>
            <a:off x="1420483" y="3196085"/>
            <a:ext cx="483079" cy="4600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7B074BF-13C9-4558-A31C-5E4CD0ED7A75}"/>
              </a:ext>
            </a:extLst>
          </p:cNvPr>
          <p:cNvSpPr/>
          <p:nvPr/>
        </p:nvSpPr>
        <p:spPr>
          <a:xfrm>
            <a:off x="3145766" y="3196085"/>
            <a:ext cx="483079" cy="4600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4392967-7B77-42FD-BF27-9D52532CFC35}"/>
              </a:ext>
            </a:extLst>
          </p:cNvPr>
          <p:cNvSpPr/>
          <p:nvPr/>
        </p:nvSpPr>
        <p:spPr>
          <a:xfrm>
            <a:off x="4871049" y="3196084"/>
            <a:ext cx="483079" cy="4600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203D5AE-44D6-4E28-96EA-F8B47F3CD43F}"/>
              </a:ext>
            </a:extLst>
          </p:cNvPr>
          <p:cNvSpPr/>
          <p:nvPr/>
        </p:nvSpPr>
        <p:spPr>
          <a:xfrm>
            <a:off x="6596332" y="3196084"/>
            <a:ext cx="483079" cy="4600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AC7E7B0-0463-45FA-94DF-9ED9DB532C37}"/>
              </a:ext>
            </a:extLst>
          </p:cNvPr>
          <p:cNvSpPr/>
          <p:nvPr/>
        </p:nvSpPr>
        <p:spPr>
          <a:xfrm>
            <a:off x="8321617" y="3196084"/>
            <a:ext cx="483079" cy="4600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71761D7-FD4C-417A-9590-5842D4F2AA72}"/>
              </a:ext>
            </a:extLst>
          </p:cNvPr>
          <p:cNvSpPr/>
          <p:nvPr/>
        </p:nvSpPr>
        <p:spPr>
          <a:xfrm>
            <a:off x="10046898" y="3196084"/>
            <a:ext cx="483079" cy="4600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7E54642-114A-4C24-90E5-2068C9D4912A}"/>
              </a:ext>
            </a:extLst>
          </p:cNvPr>
          <p:cNvCxnSpPr/>
          <p:nvPr/>
        </p:nvCxnSpPr>
        <p:spPr>
          <a:xfrm>
            <a:off x="1662023" y="3604400"/>
            <a:ext cx="0" cy="114875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1FA0FF4-393E-4F98-BAD6-2014FBFB61D0}"/>
              </a:ext>
            </a:extLst>
          </p:cNvPr>
          <p:cNvCxnSpPr/>
          <p:nvPr/>
        </p:nvCxnSpPr>
        <p:spPr>
          <a:xfrm>
            <a:off x="3390181" y="2047333"/>
            <a:ext cx="0" cy="114875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0E383D4-B0B8-4C22-BB40-FB5B449A8446}"/>
              </a:ext>
            </a:extLst>
          </p:cNvPr>
          <p:cNvCxnSpPr/>
          <p:nvPr/>
        </p:nvCxnSpPr>
        <p:spPr>
          <a:xfrm>
            <a:off x="5118340" y="3604400"/>
            <a:ext cx="0" cy="114875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CCA4684-FA88-401A-BD71-295AD5B1DFA5}"/>
              </a:ext>
            </a:extLst>
          </p:cNvPr>
          <p:cNvCxnSpPr/>
          <p:nvPr/>
        </p:nvCxnSpPr>
        <p:spPr>
          <a:xfrm>
            <a:off x="6855125" y="2110594"/>
            <a:ext cx="0" cy="114875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BD3FB90-C6C0-4D4E-9818-5C5837C76C51}"/>
              </a:ext>
            </a:extLst>
          </p:cNvPr>
          <p:cNvCxnSpPr/>
          <p:nvPr/>
        </p:nvCxnSpPr>
        <p:spPr>
          <a:xfrm>
            <a:off x="8568906" y="3604400"/>
            <a:ext cx="0" cy="114875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DB4EFC2-485B-44B2-B508-B9374A7BD799}"/>
              </a:ext>
            </a:extLst>
          </p:cNvPr>
          <p:cNvCxnSpPr/>
          <p:nvPr/>
        </p:nvCxnSpPr>
        <p:spPr>
          <a:xfrm>
            <a:off x="10282687" y="2110594"/>
            <a:ext cx="0" cy="114875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2">
            <a:extLst>
              <a:ext uri="{FF2B5EF4-FFF2-40B4-BE49-F238E27FC236}">
                <a16:creationId xmlns:a16="http://schemas.microsoft.com/office/drawing/2014/main" id="{14EB0C3F-BA97-49E1-8719-04A00BAFEB1D}"/>
              </a:ext>
            </a:extLst>
          </p:cNvPr>
          <p:cNvSpPr txBox="1"/>
          <p:nvPr/>
        </p:nvSpPr>
        <p:spPr>
          <a:xfrm>
            <a:off x="619723" y="4753151"/>
            <a:ext cx="21191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Completion of </a:t>
            </a:r>
            <a:r>
              <a:rPr lang="de-DE" sz="2000" b="1" dirty="0">
                <a:latin typeface="Arial" panose="020B0604020202020204" pitchFamily="34" charset="0"/>
                <a:cs typeface="Arial" panose="020B0604020202020204" pitchFamily="34" charset="0"/>
              </a:rPr>
              <a:t>data clean-up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83E0282-A14D-49B9-9857-0D028D3A6168}"/>
              </a:ext>
            </a:extLst>
          </p:cNvPr>
          <p:cNvSpPr txBox="1"/>
          <p:nvPr/>
        </p:nvSpPr>
        <p:spPr>
          <a:xfrm>
            <a:off x="2541919" y="1582791"/>
            <a:ext cx="169077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2400" b="1" dirty="0">
                <a:latin typeface="Arial" panose="020B0604020202020204" pitchFamily="34" charset="0"/>
                <a:cs typeface="Arial" panose="020B0604020202020204" pitchFamily="34" charset="0"/>
              </a:rPr>
              <a:t>Heatmap</a:t>
            </a:r>
            <a:endParaRPr lang="de-DE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feld 34">
            <a:extLst>
              <a:ext uri="{FF2B5EF4-FFF2-40B4-BE49-F238E27FC236}">
                <a16:creationId xmlns:a16="http://schemas.microsoft.com/office/drawing/2014/main" id="{13073F00-4860-4A62-AB0D-0A5A92E6DDAE}"/>
              </a:ext>
            </a:extLst>
          </p:cNvPr>
          <p:cNvSpPr txBox="1"/>
          <p:nvPr/>
        </p:nvSpPr>
        <p:spPr>
          <a:xfrm>
            <a:off x="3628845" y="4758479"/>
            <a:ext cx="29442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b="1" dirty="0">
                <a:latin typeface="Arial" panose="020B0604020202020204" pitchFamily="34" charset="0"/>
                <a:cs typeface="Arial" panose="020B0604020202020204" pitchFamily="34" charset="0"/>
              </a:rPr>
              <a:t>One-sided upper t-test</a:t>
            </a:r>
          </a:p>
        </p:txBody>
      </p:sp>
      <p:sp>
        <p:nvSpPr>
          <p:cNvPr id="24" name="Textfeld 32">
            <a:extLst>
              <a:ext uri="{FF2B5EF4-FFF2-40B4-BE49-F238E27FC236}">
                <a16:creationId xmlns:a16="http://schemas.microsoft.com/office/drawing/2014/main" id="{36399B17-14F7-4C63-9D4B-84DFB5A5780F}"/>
              </a:ext>
            </a:extLst>
          </p:cNvPr>
          <p:cNvSpPr txBox="1"/>
          <p:nvPr/>
        </p:nvSpPr>
        <p:spPr>
          <a:xfrm>
            <a:off x="5823497" y="1696532"/>
            <a:ext cx="20258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b="1" dirty="0">
                <a:latin typeface="Arial" panose="020B0604020202020204" pitchFamily="34" charset="0"/>
                <a:cs typeface="Arial" panose="020B0604020202020204" pitchFamily="34" charset="0"/>
              </a:rPr>
              <a:t>PCA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FF102CA-FF25-4B1B-B9CB-1E1DC70E3582}"/>
              </a:ext>
            </a:extLst>
          </p:cNvPr>
          <p:cNvSpPr txBox="1"/>
          <p:nvPr/>
        </p:nvSpPr>
        <p:spPr>
          <a:xfrm>
            <a:off x="7267756" y="4753151"/>
            <a:ext cx="259079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2000" b="1" dirty="0">
                <a:latin typeface="Arial" panose="020B0604020202020204" pitchFamily="34" charset="0"/>
                <a:cs typeface="Arial" panose="020B0604020202020204" pitchFamily="34" charset="0"/>
              </a:rPr>
              <a:t>Regression model</a:t>
            </a:r>
          </a:p>
        </p:txBody>
      </p:sp>
      <p:sp>
        <p:nvSpPr>
          <p:cNvPr id="27" name="Textfeld 37">
            <a:extLst>
              <a:ext uri="{FF2B5EF4-FFF2-40B4-BE49-F238E27FC236}">
                <a16:creationId xmlns:a16="http://schemas.microsoft.com/office/drawing/2014/main" id="{1BB4B484-3554-4CE0-8A23-C27000CA3A00}"/>
              </a:ext>
            </a:extLst>
          </p:cNvPr>
          <p:cNvSpPr txBox="1"/>
          <p:nvPr/>
        </p:nvSpPr>
        <p:spPr>
          <a:xfrm>
            <a:off x="9647210" y="1704739"/>
            <a:ext cx="12623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b="1" dirty="0">
                <a:latin typeface="Arial" panose="020B0604020202020204" pitchFamily="34" charset="0"/>
                <a:cs typeface="Arial" panose="020B0604020202020204" pitchFamily="34" charset="0"/>
              </a:rPr>
              <a:t>F-test</a:t>
            </a:r>
          </a:p>
        </p:txBody>
      </p:sp>
      <p:sp>
        <p:nvSpPr>
          <p:cNvPr id="28" name="Textfeld 25">
            <a:extLst>
              <a:ext uri="{FF2B5EF4-FFF2-40B4-BE49-F238E27FC236}">
                <a16:creationId xmlns:a16="http://schemas.microsoft.com/office/drawing/2014/main" id="{52844634-D1BB-4A24-8D6F-7796AFF1B24F}"/>
              </a:ext>
            </a:extLst>
          </p:cNvPr>
          <p:cNvSpPr txBox="1"/>
          <p:nvPr/>
        </p:nvSpPr>
        <p:spPr>
          <a:xfrm>
            <a:off x="1297436" y="2831784"/>
            <a:ext cx="76367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500" dirty="0"/>
              <a:t>18.05.</a:t>
            </a:r>
          </a:p>
        </p:txBody>
      </p:sp>
      <p:sp>
        <p:nvSpPr>
          <p:cNvPr id="29" name="Textfeld 16">
            <a:extLst>
              <a:ext uri="{FF2B5EF4-FFF2-40B4-BE49-F238E27FC236}">
                <a16:creationId xmlns:a16="http://schemas.microsoft.com/office/drawing/2014/main" id="{032ECEFF-4E43-41FB-AB11-6ED111A83F41}"/>
              </a:ext>
            </a:extLst>
          </p:cNvPr>
          <p:cNvSpPr txBox="1"/>
          <p:nvPr/>
        </p:nvSpPr>
        <p:spPr>
          <a:xfrm>
            <a:off x="3037355" y="3700173"/>
            <a:ext cx="8499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25.05.</a:t>
            </a:r>
          </a:p>
        </p:txBody>
      </p:sp>
      <p:sp>
        <p:nvSpPr>
          <p:cNvPr id="30" name="Textfeld 19">
            <a:extLst>
              <a:ext uri="{FF2B5EF4-FFF2-40B4-BE49-F238E27FC236}">
                <a16:creationId xmlns:a16="http://schemas.microsoft.com/office/drawing/2014/main" id="{79CDB3AD-536C-40B0-A34E-3B26FB460767}"/>
              </a:ext>
            </a:extLst>
          </p:cNvPr>
          <p:cNvSpPr txBox="1"/>
          <p:nvPr/>
        </p:nvSpPr>
        <p:spPr>
          <a:xfrm>
            <a:off x="4764667" y="2816394"/>
            <a:ext cx="84992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700" dirty="0"/>
              <a:t>02.06</a:t>
            </a:r>
          </a:p>
        </p:txBody>
      </p:sp>
      <p:sp>
        <p:nvSpPr>
          <p:cNvPr id="31" name="Textfeld 26">
            <a:extLst>
              <a:ext uri="{FF2B5EF4-FFF2-40B4-BE49-F238E27FC236}">
                <a16:creationId xmlns:a16="http://schemas.microsoft.com/office/drawing/2014/main" id="{15FD9155-FE35-4C03-9A07-997A37E6EA8A}"/>
              </a:ext>
            </a:extLst>
          </p:cNvPr>
          <p:cNvSpPr txBox="1"/>
          <p:nvPr/>
        </p:nvSpPr>
        <p:spPr>
          <a:xfrm>
            <a:off x="6411472" y="3722722"/>
            <a:ext cx="849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09.06</a:t>
            </a:r>
          </a:p>
        </p:txBody>
      </p:sp>
      <p:sp>
        <p:nvSpPr>
          <p:cNvPr id="32" name="Textfeld 27">
            <a:extLst>
              <a:ext uri="{FF2B5EF4-FFF2-40B4-BE49-F238E27FC236}">
                <a16:creationId xmlns:a16="http://schemas.microsoft.com/office/drawing/2014/main" id="{CA2DE907-AC4F-4BE7-9D50-62CBFDE6872C}"/>
              </a:ext>
            </a:extLst>
          </p:cNvPr>
          <p:cNvSpPr txBox="1"/>
          <p:nvPr/>
        </p:nvSpPr>
        <p:spPr>
          <a:xfrm>
            <a:off x="8132443" y="2785616"/>
            <a:ext cx="849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23.06.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E2E7635-C08E-44DF-A644-FFA72875435B}"/>
              </a:ext>
            </a:extLst>
          </p:cNvPr>
          <p:cNvSpPr/>
          <p:nvPr/>
        </p:nvSpPr>
        <p:spPr>
          <a:xfrm>
            <a:off x="9426732" y="3907388"/>
            <a:ext cx="1285228" cy="671281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4A207C6-AA37-4F09-99DA-D3B57CD04916}"/>
              </a:ext>
            </a:extLst>
          </p:cNvPr>
          <p:cNvSpPr txBox="1"/>
          <p:nvPr/>
        </p:nvSpPr>
        <p:spPr>
          <a:xfrm>
            <a:off x="9645824" y="3756413"/>
            <a:ext cx="1285228" cy="671281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57839" tIns="0" rIns="0" bIns="0" numCol="1" spcCol="1270" anchor="t" anchorCtr="0">
            <a:noAutofit/>
          </a:bodyPr>
          <a:lstStyle/>
          <a:p>
            <a:pPr marL="0" lvl="0" indent="0" algn="l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1800" kern="1200" dirty="0">
                <a:solidFill>
                  <a:schemeClr val="tx1"/>
                </a:solidFill>
              </a:rPr>
              <a:t>  06.07.</a:t>
            </a:r>
          </a:p>
        </p:txBody>
      </p:sp>
      <p:cxnSp>
        <p:nvCxnSpPr>
          <p:cNvPr id="36" name="Straight Connector 16">
            <a:extLst>
              <a:ext uri="{FF2B5EF4-FFF2-40B4-BE49-F238E27FC236}">
                <a16:creationId xmlns:a16="http://schemas.microsoft.com/office/drawing/2014/main" id="{21ADA672-533C-46AE-BF2E-6818C6EC8E5E}"/>
              </a:ext>
            </a:extLst>
          </p:cNvPr>
          <p:cNvCxnSpPr>
            <a:cxnSpLocks/>
          </p:cNvCxnSpPr>
          <p:nvPr/>
        </p:nvCxnSpPr>
        <p:spPr>
          <a:xfrm>
            <a:off x="7724217" y="2684969"/>
            <a:ext cx="0" cy="72119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feld 32">
            <a:extLst>
              <a:ext uri="{FF2B5EF4-FFF2-40B4-BE49-F238E27FC236}">
                <a16:creationId xmlns:a16="http://schemas.microsoft.com/office/drawing/2014/main" id="{4414B6D6-3463-4422-AC20-91EB3F5505FA}"/>
              </a:ext>
            </a:extLst>
          </p:cNvPr>
          <p:cNvSpPr txBox="1"/>
          <p:nvPr/>
        </p:nvSpPr>
        <p:spPr>
          <a:xfrm>
            <a:off x="6866204" y="2289003"/>
            <a:ext cx="17160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b="1" dirty="0">
                <a:latin typeface="Arial" panose="020B0604020202020204" pitchFamily="34" charset="0"/>
                <a:cs typeface="Arial" panose="020B0604020202020204" pitchFamily="34" charset="0"/>
              </a:rPr>
              <a:t>Correlations</a:t>
            </a:r>
          </a:p>
        </p:txBody>
      </p:sp>
    </p:spTree>
    <p:extLst>
      <p:ext uri="{BB962C8B-B14F-4D97-AF65-F5344CB8AC3E}">
        <p14:creationId xmlns:p14="http://schemas.microsoft.com/office/powerpoint/2010/main" val="1234126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2" grpId="0"/>
      <p:bldP spid="23" grpId="0"/>
      <p:bldP spid="24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5" grpId="0"/>
      <p:bldP spid="3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>
            <a:extLst>
              <a:ext uri="{FF2B5EF4-FFF2-40B4-BE49-F238E27FC236}">
                <a16:creationId xmlns:a16="http://schemas.microsoft.com/office/drawing/2014/main" id="{D19190DD-70CA-4225-B196-FAB9CD735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352996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latin typeface="Arial" panose="020B0604020202020204" pitchFamily="34" charset="0"/>
                <a:cs typeface="Arial" panose="020B0604020202020204" pitchFamily="34" charset="0"/>
              </a:rPr>
              <a:t>Biological Background</a:t>
            </a:r>
          </a:p>
        </p:txBody>
      </p:sp>
    </p:spTree>
    <p:extLst>
      <p:ext uri="{BB962C8B-B14F-4D97-AF65-F5344CB8AC3E}">
        <p14:creationId xmlns:p14="http://schemas.microsoft.com/office/powerpoint/2010/main" val="3925234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C44F6E-436F-43C9-8D8A-2EF9FF5F4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Casein Genes (</a:t>
            </a:r>
            <a:r>
              <a:rPr lang="en-US" sz="4000" i="1" dirty="0">
                <a:latin typeface="Arial" panose="020B0604020202020204" pitchFamily="34" charset="0"/>
                <a:cs typeface="Arial" panose="020B0604020202020204" pitchFamily="34" charset="0"/>
              </a:rPr>
              <a:t>CSN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A9D740C7-4110-4D35-8FA5-729C241E69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866" y="4830607"/>
            <a:ext cx="6824828" cy="172367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87DDBAC-BB3C-4D28-AE9C-178550FAE99D}"/>
              </a:ext>
            </a:extLst>
          </p:cNvPr>
          <p:cNvSpPr txBox="1"/>
          <p:nvPr/>
        </p:nvSpPr>
        <p:spPr>
          <a:xfrm>
            <a:off x="1015040" y="3628092"/>
            <a:ext cx="810337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TRA restricted to mammary gland epithelial cells (MEC)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6C7EF0-3CB4-401D-8768-99BB71376813}"/>
              </a:ext>
            </a:extLst>
          </p:cNvPr>
          <p:cNvSpPr txBox="1"/>
          <p:nvPr/>
        </p:nvSpPr>
        <p:spPr>
          <a:xfrm>
            <a:off x="1015040" y="2634499"/>
            <a:ext cx="766888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Temporarily regulated during late pregnancy and postpartum lactation period (-&gt; horome dependent)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0ACEC7-742C-4BE6-93AB-213100EC6F12}"/>
              </a:ext>
            </a:extLst>
          </p:cNvPr>
          <p:cNvSpPr txBox="1"/>
          <p:nvPr/>
        </p:nvSpPr>
        <p:spPr>
          <a:xfrm>
            <a:off x="1015041" y="2010238"/>
            <a:ext cx="852577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Casein genes: </a:t>
            </a:r>
            <a:r>
              <a:rPr lang="en-US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Csna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Csnb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Csng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Csnd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Csnk</a:t>
            </a:r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2FFBD1-4FBB-4063-9941-548283E0FB89}"/>
              </a:ext>
            </a:extLst>
          </p:cNvPr>
          <p:cNvSpPr txBox="1"/>
          <p:nvPr/>
        </p:nvSpPr>
        <p:spPr>
          <a:xfrm>
            <a:off x="1015040" y="4252353"/>
            <a:ext cx="77896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Located in the casein gene region on chromosome 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49CFE07-693F-4395-A6CF-CFF8FF619E03}"/>
              </a:ext>
            </a:extLst>
          </p:cNvPr>
          <p:cNvSpPr txBox="1"/>
          <p:nvPr/>
        </p:nvSpPr>
        <p:spPr>
          <a:xfrm>
            <a:off x="1015040" y="2010238"/>
            <a:ext cx="852577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Casein genes: </a:t>
            </a:r>
            <a:r>
              <a:rPr lang="en-US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Csna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Csnb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Csng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Csnd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Csnk</a:t>
            </a:r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0560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2" grpId="0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92D826-73B6-47B4-8E26-7404871CC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147857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Correlation with other genes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A434423-0259-4CA8-8142-06C186E36ECB}"/>
              </a:ext>
            </a:extLst>
          </p:cNvPr>
          <p:cNvGrpSpPr/>
          <p:nvPr/>
        </p:nvGrpSpPr>
        <p:grpSpPr>
          <a:xfrm>
            <a:off x="8347150" y="2097088"/>
            <a:ext cx="3488292" cy="3037218"/>
            <a:chOff x="8347150" y="1756415"/>
            <a:chExt cx="3488292" cy="3037218"/>
          </a:xfrm>
        </p:grpSpPr>
        <p:pic>
          <p:nvPicPr>
            <p:cNvPr id="4" name="Grafik 3">
              <a:extLst>
                <a:ext uri="{FF2B5EF4-FFF2-40B4-BE49-F238E27FC236}">
                  <a16:creationId xmlns:a16="http://schemas.microsoft.com/office/drawing/2014/main" id="{9C24C946-E45A-4913-ABE2-E7A44521AE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47151" y="1756415"/>
              <a:ext cx="3488291" cy="2473378"/>
            </a:xfrm>
            <a:prstGeom prst="rect">
              <a:avLst/>
            </a:prstGeom>
          </p:spPr>
        </p:pic>
        <p:pic>
          <p:nvPicPr>
            <p:cNvPr id="5" name="Grafik 4">
              <a:extLst>
                <a:ext uri="{FF2B5EF4-FFF2-40B4-BE49-F238E27FC236}">
                  <a16:creationId xmlns:a16="http://schemas.microsoft.com/office/drawing/2014/main" id="{86433ACC-D151-4C20-840E-92289F0F76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47150" y="4229792"/>
              <a:ext cx="3488291" cy="563841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6B7F7143-CE16-4345-BEF8-4FFD785D5486}"/>
              </a:ext>
            </a:extLst>
          </p:cNvPr>
          <p:cNvSpPr txBox="1"/>
          <p:nvPr/>
        </p:nvSpPr>
        <p:spPr>
          <a:xfrm>
            <a:off x="992037" y="1972349"/>
            <a:ext cx="610175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Csna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Csnb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Csng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Csnd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Csnk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lvl="0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-&gt;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Coexpressed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in MEC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B54C1CD-BA7C-4ADD-BF6A-7CF89B6AC972}"/>
              </a:ext>
            </a:extLst>
          </p:cNvPr>
          <p:cNvSpPr txBox="1"/>
          <p:nvPr/>
        </p:nvSpPr>
        <p:spPr>
          <a:xfrm>
            <a:off x="992037" y="2854326"/>
            <a:ext cx="7355113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Functionally related genes: lactalbumin-</a:t>
            </a:r>
            <a:r>
              <a:rPr lang="el-GR" sz="2400" dirty="0"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Lalba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whey acidic protein (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WAP)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Elf5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-&gt; These genes show correlated expression 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with </a:t>
            </a:r>
            <a:r>
              <a:rPr lang="en-US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Csn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in MEC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6C7E079-F33C-4613-A19C-B4BC0BC2BEF2}"/>
              </a:ext>
            </a:extLst>
          </p:cNvPr>
          <p:cNvSpPr txBox="1"/>
          <p:nvPr/>
        </p:nvSpPr>
        <p:spPr>
          <a:xfrm>
            <a:off x="992037" y="4474966"/>
            <a:ext cx="904910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Colocalized genes: 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Sult1d1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Odam</a:t>
            </a:r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-&gt; These genes show no correlated expression 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with </a:t>
            </a:r>
            <a:r>
              <a:rPr lang="en-US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Csn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in MEC</a:t>
            </a:r>
          </a:p>
        </p:txBody>
      </p:sp>
    </p:spTree>
    <p:extLst>
      <p:ext uri="{BB962C8B-B14F-4D97-AF65-F5344CB8AC3E}">
        <p14:creationId xmlns:p14="http://schemas.microsoft.com/office/powerpoint/2010/main" val="477712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>
            <a:extLst>
              <a:ext uri="{FF2B5EF4-FFF2-40B4-BE49-F238E27FC236}">
                <a16:creationId xmlns:a16="http://schemas.microsoft.com/office/drawing/2014/main" id="{D19190DD-70CA-4225-B196-FAB9CD735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352996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latin typeface="Arial" panose="020B0604020202020204" pitchFamily="34" charset="0"/>
                <a:cs typeface="Arial" panose="020B0604020202020204" pitchFamily="34" charset="0"/>
              </a:rPr>
              <a:t>Data Exploration</a:t>
            </a:r>
          </a:p>
        </p:txBody>
      </p:sp>
    </p:spTree>
    <p:extLst>
      <p:ext uri="{BB962C8B-B14F-4D97-AF65-F5344CB8AC3E}">
        <p14:creationId xmlns:p14="http://schemas.microsoft.com/office/powerpoint/2010/main" val="3562168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972CF0F9-ADF8-4542-AA05-3C9A5851E0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2062354"/>
              </p:ext>
            </p:extLst>
          </p:nvPr>
        </p:nvGraphicFramePr>
        <p:xfrm>
          <a:off x="558798" y="1297105"/>
          <a:ext cx="11074402" cy="49886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7201">
                  <a:extLst>
                    <a:ext uri="{9D8B030D-6E8A-4147-A177-3AD203B41FA5}">
                      <a16:colId xmlns:a16="http://schemas.microsoft.com/office/drawing/2014/main" val="3226261702"/>
                    </a:ext>
                  </a:extLst>
                </a:gridCol>
                <a:gridCol w="5537201">
                  <a:extLst>
                    <a:ext uri="{9D8B030D-6E8A-4147-A177-3AD203B41FA5}">
                      <a16:colId xmlns:a16="http://schemas.microsoft.com/office/drawing/2014/main" val="1485035104"/>
                    </a:ext>
                  </a:extLst>
                </a:gridCol>
              </a:tblGrid>
              <a:tr h="1247169">
                <a:tc>
                  <a:txBody>
                    <a:bodyPr/>
                    <a:lstStyle/>
                    <a:p>
                      <a:pPr algn="ctr"/>
                      <a:endParaRPr lang="de-DE" sz="2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de-DE" sz="3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Lung Cancer Data Set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3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de-DE" sz="3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Breast Cancer Data Set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1816313"/>
                  </a:ext>
                </a:extLst>
              </a:tr>
              <a:tr h="1247169">
                <a:tc gridSpan="2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3593682"/>
                  </a:ext>
                </a:extLst>
              </a:tr>
              <a:tr h="1247169">
                <a:tc>
                  <a:txBody>
                    <a:bodyPr/>
                    <a:lstStyle/>
                    <a:p>
                      <a:pPr algn="ctr"/>
                      <a:endParaRPr lang="de-DE" sz="2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8186882"/>
                  </a:ext>
                </a:extLst>
              </a:tr>
              <a:tr h="1247169">
                <a:tc>
                  <a:txBody>
                    <a:bodyPr/>
                    <a:lstStyle/>
                    <a:p>
                      <a:pPr algn="ctr"/>
                      <a:endParaRPr lang="de-DE" sz="2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9067683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12E7C467-4721-4BE8-A99E-DDD266F2FC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1291" y="2537443"/>
            <a:ext cx="5329418" cy="1254000"/>
          </a:xfrm>
          <a:prstGeom prst="rect">
            <a:avLst/>
          </a:prstGeom>
          <a:ln>
            <a:solidFill>
              <a:srgbClr val="00B05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Titel 1">
            <a:extLst>
              <a:ext uri="{FF2B5EF4-FFF2-40B4-BE49-F238E27FC236}">
                <a16:creationId xmlns:a16="http://schemas.microsoft.com/office/drawing/2014/main" id="{CE9C1E1A-A138-4EC6-A92F-42EB5D3E0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197" y="0"/>
            <a:ext cx="10157602" cy="147857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How does our raw data look like?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8E6926-9314-47D0-A46A-654539A3AB1E}"/>
              </a:ext>
            </a:extLst>
          </p:cNvPr>
          <p:cNvSpPr txBox="1"/>
          <p:nvPr/>
        </p:nvSpPr>
        <p:spPr>
          <a:xfrm>
            <a:off x="380416" y="4155416"/>
            <a:ext cx="61017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 columns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9646D93-3778-42BB-B7BB-31D5315DCACB}"/>
              </a:ext>
            </a:extLst>
          </p:cNvPr>
          <p:cNvSpPr txBox="1"/>
          <p:nvPr/>
        </p:nvSpPr>
        <p:spPr>
          <a:xfrm>
            <a:off x="468702" y="5106834"/>
            <a:ext cx="610175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endParaRPr lang="de-DE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DE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1354896 rows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3A71297-0D76-4F63-8870-43BD2D7A7617}"/>
              </a:ext>
            </a:extLst>
          </p:cNvPr>
          <p:cNvSpPr txBox="1"/>
          <p:nvPr/>
        </p:nvSpPr>
        <p:spPr>
          <a:xfrm>
            <a:off x="5993868" y="4149271"/>
            <a:ext cx="61276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 columns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9364BFE-6CF3-41BF-A958-A35D8F8609B8}"/>
              </a:ext>
            </a:extLst>
          </p:cNvPr>
          <p:cNvSpPr txBox="1"/>
          <p:nvPr/>
        </p:nvSpPr>
        <p:spPr>
          <a:xfrm>
            <a:off x="5858773" y="5387994"/>
            <a:ext cx="61276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1354896 rows</a:t>
            </a:r>
          </a:p>
        </p:txBody>
      </p:sp>
    </p:spTree>
    <p:extLst>
      <p:ext uri="{BB962C8B-B14F-4D97-AF65-F5344CB8AC3E}">
        <p14:creationId xmlns:p14="http://schemas.microsoft.com/office/powerpoint/2010/main" val="1017641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  <p:bldP spid="17" grpId="0"/>
      <p:bldP spid="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EB18A2D7-4608-46BA-B55E-A7C196964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196" y="0"/>
            <a:ext cx="10157602" cy="1478570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Structure of our data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45CF836-2C12-48FF-A9BC-9DC3BD5EED8E}"/>
              </a:ext>
            </a:extLst>
          </p:cNvPr>
          <p:cNvSpPr/>
          <p:nvPr/>
        </p:nvSpPr>
        <p:spPr>
          <a:xfrm>
            <a:off x="5009068" y="1351471"/>
            <a:ext cx="2173857" cy="87989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F2B6EFDD-C6CA-4165-AF17-1561F60B7ACE}"/>
              </a:ext>
            </a:extLst>
          </p:cNvPr>
          <p:cNvGrpSpPr/>
          <p:nvPr/>
        </p:nvGrpSpPr>
        <p:grpSpPr>
          <a:xfrm>
            <a:off x="2090465" y="2231365"/>
            <a:ext cx="8011070" cy="1095555"/>
            <a:chOff x="2090465" y="2231365"/>
            <a:chExt cx="8011070" cy="1095555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11CC09E-760C-400D-8693-94141BAB7EEB}"/>
                </a:ext>
              </a:extLst>
            </p:cNvPr>
            <p:cNvSpPr/>
            <p:nvPr/>
          </p:nvSpPr>
          <p:spPr>
            <a:xfrm>
              <a:off x="2090465" y="2447026"/>
              <a:ext cx="2173857" cy="87989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Lung Cancer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CC3D007-AC97-4D56-B07F-676F037F3F15}"/>
                </a:ext>
              </a:extLst>
            </p:cNvPr>
            <p:cNvSpPr/>
            <p:nvPr/>
          </p:nvSpPr>
          <p:spPr>
            <a:xfrm>
              <a:off x="7927678" y="2447026"/>
              <a:ext cx="2173857" cy="87989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Breast Cancer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F5975C8-B3D2-414D-85A6-98F7941FE74C}"/>
                </a:ext>
              </a:extLst>
            </p:cNvPr>
            <p:cNvCxnSpPr>
              <a:stCxn id="6" idx="3"/>
              <a:endCxn id="7" idx="1"/>
            </p:cNvCxnSpPr>
            <p:nvPr/>
          </p:nvCxnSpPr>
          <p:spPr>
            <a:xfrm>
              <a:off x="4264322" y="2886973"/>
              <a:ext cx="3663356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8CD7FB9-015B-4F65-9D56-6BD80A1A20B3}"/>
                </a:ext>
              </a:extLst>
            </p:cNvPr>
            <p:cNvCxnSpPr>
              <a:cxnSpLocks/>
            </p:cNvCxnSpPr>
            <p:nvPr/>
          </p:nvCxnSpPr>
          <p:spPr>
            <a:xfrm>
              <a:off x="6056098" y="2231365"/>
              <a:ext cx="0" cy="65560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DF7D4B52-9834-410E-B016-EB45A21CAE5A}"/>
              </a:ext>
            </a:extLst>
          </p:cNvPr>
          <p:cNvGrpSpPr/>
          <p:nvPr/>
        </p:nvGrpSpPr>
        <p:grpSpPr>
          <a:xfrm>
            <a:off x="364735" y="3326920"/>
            <a:ext cx="5731262" cy="1009550"/>
            <a:chOff x="364735" y="3326920"/>
            <a:chExt cx="5731262" cy="100955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9E929FC-1C75-495C-AFBD-901591389B91}"/>
                </a:ext>
              </a:extLst>
            </p:cNvPr>
            <p:cNvCxnSpPr>
              <a:cxnSpLocks/>
            </p:cNvCxnSpPr>
            <p:nvPr/>
          </p:nvCxnSpPr>
          <p:spPr>
            <a:xfrm>
              <a:off x="3177393" y="3326920"/>
              <a:ext cx="0" cy="65560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327D5B6-099E-48C0-8BD7-032030CADA59}"/>
                </a:ext>
              </a:extLst>
            </p:cNvPr>
            <p:cNvCxnSpPr>
              <a:cxnSpLocks/>
            </p:cNvCxnSpPr>
            <p:nvPr/>
          </p:nvCxnSpPr>
          <p:spPr>
            <a:xfrm>
              <a:off x="2335302" y="4014158"/>
              <a:ext cx="1549885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06F462B-FA37-4C8E-AD55-B06B074D00A4}"/>
                </a:ext>
              </a:extLst>
            </p:cNvPr>
            <p:cNvSpPr txBox="1"/>
            <p:nvPr/>
          </p:nvSpPr>
          <p:spPr>
            <a:xfrm>
              <a:off x="364735" y="3628584"/>
              <a:ext cx="2558316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de-DE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Tumorous </a:t>
              </a:r>
            </a:p>
            <a:p>
              <a:pPr algn="ctr"/>
              <a:r>
                <a:rPr lang="de-DE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tissue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9F72C58-68C7-4867-8C5A-017F8BBFFB08}"/>
                </a:ext>
              </a:extLst>
            </p:cNvPr>
            <p:cNvSpPr txBox="1"/>
            <p:nvPr/>
          </p:nvSpPr>
          <p:spPr>
            <a:xfrm>
              <a:off x="3537681" y="3628584"/>
              <a:ext cx="2558316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de-DE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Non tumorous</a:t>
              </a:r>
            </a:p>
            <a:p>
              <a:pPr algn="ctr"/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tissue</a:t>
              </a:r>
              <a:endParaRPr lang="de-DE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CBCC2AEF-27EF-44D4-9C4E-36EF57410217}"/>
              </a:ext>
            </a:extLst>
          </p:cNvPr>
          <p:cNvGrpSpPr/>
          <p:nvPr/>
        </p:nvGrpSpPr>
        <p:grpSpPr>
          <a:xfrm>
            <a:off x="6884382" y="3326920"/>
            <a:ext cx="4576397" cy="1777717"/>
            <a:chOff x="6884382" y="3326920"/>
            <a:chExt cx="4576397" cy="1777717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DE310D13-B9BA-426C-832A-FC1752D1108B}"/>
                </a:ext>
              </a:extLst>
            </p:cNvPr>
            <p:cNvGrpSpPr/>
            <p:nvPr/>
          </p:nvGrpSpPr>
          <p:grpSpPr>
            <a:xfrm>
              <a:off x="8304360" y="3326920"/>
              <a:ext cx="1420492" cy="1590137"/>
              <a:chOff x="8304360" y="3326920"/>
              <a:chExt cx="1420492" cy="1590137"/>
            </a:xfrm>
          </p:grpSpPr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B3A7A340-5857-4050-BE3A-1A9E417CA0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14606" y="3326920"/>
                <a:ext cx="0" cy="655608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9646FAC3-33E2-4F34-9646-5E65163BAB6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304360" y="3982527"/>
                <a:ext cx="710246" cy="224287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27327349-FEA7-4044-B600-520130F0F07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014606" y="3982527"/>
                <a:ext cx="710246" cy="224287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603280AD-4D4B-45FF-A461-6D871C81E80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380561" y="4014157"/>
                <a:ext cx="634044" cy="90290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B497AFD1-0140-4B79-AD3D-9FB1F74C537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014605" y="4014157"/>
                <a:ext cx="634044" cy="90290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105649F-ADA8-4D31-B09A-9377F6984BB7}"/>
                </a:ext>
              </a:extLst>
            </p:cNvPr>
            <p:cNvSpPr txBox="1"/>
            <p:nvPr/>
          </p:nvSpPr>
          <p:spPr>
            <a:xfrm>
              <a:off x="7133756" y="4704527"/>
              <a:ext cx="1587844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de-DE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Her2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FE47714-08D5-4097-B740-43C99397F65B}"/>
                </a:ext>
              </a:extLst>
            </p:cNvPr>
            <p:cNvSpPr txBox="1"/>
            <p:nvPr/>
          </p:nvSpPr>
          <p:spPr>
            <a:xfrm>
              <a:off x="6884382" y="4006758"/>
              <a:ext cx="1899399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TNBC</a:t>
              </a:r>
              <a:endParaRPr lang="de-DE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1A1ECA4-99B0-4AE3-92AA-5CAD3075E4BD}"/>
                </a:ext>
              </a:extLst>
            </p:cNvPr>
            <p:cNvSpPr txBox="1"/>
            <p:nvPr/>
          </p:nvSpPr>
          <p:spPr>
            <a:xfrm>
              <a:off x="8902463" y="4704527"/>
              <a:ext cx="2558316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de-DE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LumB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295C55E-316D-454A-A008-BE4B73C8E374}"/>
                </a:ext>
              </a:extLst>
            </p:cNvPr>
            <p:cNvSpPr txBox="1"/>
            <p:nvPr/>
          </p:nvSpPr>
          <p:spPr>
            <a:xfrm>
              <a:off x="8902463" y="4006758"/>
              <a:ext cx="2558316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de-DE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LumA</a:t>
              </a:r>
            </a:p>
          </p:txBody>
        </p:sp>
      </p:grpSp>
      <p:pic>
        <p:nvPicPr>
          <p:cNvPr id="1026" name="Picture 2" descr="How it works? – Aird">
            <a:extLst>
              <a:ext uri="{FF2B5EF4-FFF2-40B4-BE49-F238E27FC236}">
                <a16:creationId xmlns:a16="http://schemas.microsoft.com/office/drawing/2014/main" id="{29E2C4E1-7576-4B24-A1B7-C2B918B1EE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19319">
            <a:off x="7612151" y="2898733"/>
            <a:ext cx="2875473" cy="2875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 descr="How it works? – Aird">
            <a:extLst>
              <a:ext uri="{FF2B5EF4-FFF2-40B4-BE49-F238E27FC236}">
                <a16:creationId xmlns:a16="http://schemas.microsoft.com/office/drawing/2014/main" id="{AC84619C-7E64-4AED-8937-56B7EB9E45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1515" y="2815345"/>
            <a:ext cx="2875473" cy="2875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8748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9D6B2B54-A77D-4D64-88CC-B4209C4C3E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0252623"/>
              </p:ext>
            </p:extLst>
          </p:nvPr>
        </p:nvGraphicFramePr>
        <p:xfrm>
          <a:off x="558799" y="1481135"/>
          <a:ext cx="11074402" cy="53206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7201">
                  <a:extLst>
                    <a:ext uri="{9D8B030D-6E8A-4147-A177-3AD203B41FA5}">
                      <a16:colId xmlns:a16="http://schemas.microsoft.com/office/drawing/2014/main" val="3226261702"/>
                    </a:ext>
                  </a:extLst>
                </a:gridCol>
                <a:gridCol w="5537201">
                  <a:extLst>
                    <a:ext uri="{9D8B030D-6E8A-4147-A177-3AD203B41FA5}">
                      <a16:colId xmlns:a16="http://schemas.microsoft.com/office/drawing/2014/main" val="1485035104"/>
                    </a:ext>
                  </a:extLst>
                </a:gridCol>
              </a:tblGrid>
              <a:tr h="565723">
                <a:tc>
                  <a:txBody>
                    <a:bodyPr/>
                    <a:lstStyle/>
                    <a:p>
                      <a:pPr algn="ctr"/>
                      <a:endParaRPr lang="de-DE" sz="24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de-DE" sz="3200" dirty="0">
                          <a:solidFill>
                            <a:schemeClr val="tx1"/>
                          </a:solidFill>
                        </a:rPr>
                        <a:t>Lung Cancer Data Set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32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3200" dirty="0">
                          <a:solidFill>
                            <a:schemeClr val="tx1"/>
                          </a:solidFill>
                        </a:rPr>
                        <a:t>Breast Cancer Data Set</a:t>
                      </a:r>
                    </a:p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1816313"/>
                  </a:ext>
                </a:extLst>
              </a:tr>
              <a:tr h="1485202">
                <a:tc gridSpan="2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3593682"/>
                  </a:ext>
                </a:extLst>
              </a:tr>
              <a:tr h="2494338">
                <a:tc>
                  <a:txBody>
                    <a:bodyPr/>
                    <a:lstStyle/>
                    <a:p>
                      <a:pPr algn="ctr"/>
                      <a:endParaRPr lang="de-DE" sz="2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8186882"/>
                  </a:ext>
                </a:extLst>
              </a:tr>
            </a:tbl>
          </a:graphicData>
        </a:graphic>
      </p:graphicFrame>
      <p:pic>
        <p:nvPicPr>
          <p:cNvPr id="42" name="Picture 41">
            <a:extLst>
              <a:ext uri="{FF2B5EF4-FFF2-40B4-BE49-F238E27FC236}">
                <a16:creationId xmlns:a16="http://schemas.microsoft.com/office/drawing/2014/main" id="{C1BE19A2-C27B-4DC7-A27B-C54F698891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0399" y="4373811"/>
            <a:ext cx="4195983" cy="233363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0842083-4A7D-4094-A600-8CA8B472AB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8724" y="4379890"/>
            <a:ext cx="4116095" cy="232755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89317F0-3AE8-4002-83BD-590147DADD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5052" y="2826343"/>
            <a:ext cx="6261895" cy="1482683"/>
          </a:xfrm>
          <a:prstGeom prst="rect">
            <a:avLst/>
          </a:prstGeom>
          <a:ln>
            <a:solidFill>
              <a:srgbClr val="92D05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7" name="Titel 1">
            <a:extLst>
              <a:ext uri="{FF2B5EF4-FFF2-40B4-BE49-F238E27FC236}">
                <a16:creationId xmlns:a16="http://schemas.microsoft.com/office/drawing/2014/main" id="{E6199485-6013-4ED1-BF31-A5124ECBB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0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Can the microarray chips be used?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5AB770C-C9F5-475B-B153-3F6D294EB3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6881" y="1261792"/>
            <a:ext cx="9630202" cy="5445653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CA25D915-9589-4F1A-9752-5283EDD6C2DD}"/>
              </a:ext>
            </a:extLst>
          </p:cNvPr>
          <p:cNvGrpSpPr/>
          <p:nvPr/>
        </p:nvGrpSpPr>
        <p:grpSpPr>
          <a:xfrm>
            <a:off x="5791587" y="2430396"/>
            <a:ext cx="4351423" cy="3910642"/>
            <a:chOff x="5615561" y="2633932"/>
            <a:chExt cx="4351423" cy="3910642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7DDB2E1-CA24-46A0-8E7B-FA9A351E59F9}"/>
                </a:ext>
              </a:extLst>
            </p:cNvPr>
            <p:cNvSpPr/>
            <p:nvPr/>
          </p:nvSpPr>
          <p:spPr>
            <a:xfrm>
              <a:off x="5615561" y="4587021"/>
              <a:ext cx="745861" cy="658482"/>
            </a:xfrm>
            <a:prstGeom prst="rect">
              <a:avLst/>
            </a:prstGeom>
            <a:noFill/>
            <a:ln w="762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A8C16C1E-BA8E-47B8-825B-6CDFF62BAA68}"/>
                </a:ext>
              </a:extLst>
            </p:cNvPr>
            <p:cNvGrpSpPr/>
            <p:nvPr/>
          </p:nvGrpSpPr>
          <p:grpSpPr>
            <a:xfrm>
              <a:off x="6350519" y="2633932"/>
              <a:ext cx="3616465" cy="3910642"/>
              <a:chOff x="6354705" y="2633932"/>
              <a:chExt cx="3616465" cy="3910642"/>
            </a:xfrm>
          </p:grpSpPr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7D823966-7C30-4E68-B27E-9055B9E84FF3}"/>
                  </a:ext>
                </a:extLst>
              </p:cNvPr>
              <p:cNvSpPr/>
              <p:nvPr/>
            </p:nvSpPr>
            <p:spPr>
              <a:xfrm>
                <a:off x="7124453" y="2633932"/>
                <a:ext cx="2846717" cy="3910642"/>
              </a:xfrm>
              <a:prstGeom prst="roundRect">
                <a:avLst/>
              </a:prstGeom>
              <a:solidFill>
                <a:schemeClr val="tx1"/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16D26C1E-B97C-4D23-9608-B1426FAEE04E}"/>
                  </a:ext>
                </a:extLst>
              </p:cNvPr>
              <p:cNvCxnSpPr/>
              <p:nvPr/>
            </p:nvCxnSpPr>
            <p:spPr>
              <a:xfrm flipV="1">
                <a:off x="6354705" y="2973238"/>
                <a:ext cx="783903" cy="1613783"/>
              </a:xfrm>
              <a:prstGeom prst="line">
                <a:avLst/>
              </a:prstGeom>
              <a:ln w="571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ED6958B9-A377-45FC-9E98-8EA4BC38A3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65143" y="5280379"/>
                <a:ext cx="773465" cy="861859"/>
              </a:xfrm>
              <a:prstGeom prst="line">
                <a:avLst/>
              </a:prstGeom>
              <a:ln w="571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30" name="Picture 29">
            <a:extLst>
              <a:ext uri="{FF2B5EF4-FFF2-40B4-BE49-F238E27FC236}">
                <a16:creationId xmlns:a16="http://schemas.microsoft.com/office/drawing/2014/main" id="{B3126683-240F-40BC-BE29-B9D88FA68A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6072" y="1358922"/>
            <a:ext cx="9616889" cy="5348523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E00BCC90-3369-42AA-B80F-EBFEE7884A99}"/>
              </a:ext>
            </a:extLst>
          </p:cNvPr>
          <p:cNvSpPr/>
          <p:nvPr/>
        </p:nvSpPr>
        <p:spPr>
          <a:xfrm>
            <a:off x="7307033" y="2821324"/>
            <a:ext cx="268054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>
                <a:ln w="0"/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Small Fragment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62033E9-C12E-4E8E-A5B8-3A13C6A0E936}"/>
              </a:ext>
            </a:extLst>
          </p:cNvPr>
          <p:cNvSpPr txBox="1"/>
          <p:nvPr/>
        </p:nvSpPr>
        <p:spPr>
          <a:xfrm>
            <a:off x="5557763" y="3805801"/>
            <a:ext cx="610175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cap="none" spc="0" dirty="0">
                <a:ln w="0"/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Found on 11/12</a:t>
            </a:r>
          </a:p>
          <a:p>
            <a:pPr algn="ctr"/>
            <a:r>
              <a:rPr lang="en-US" sz="2400" b="1" dirty="0">
                <a:ln w="0"/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Chips</a:t>
            </a:r>
            <a:endParaRPr lang="en-US" sz="2400" b="1" cap="none" spc="0" dirty="0">
              <a:ln w="0"/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FB9AEA3-88A3-4C4F-8D63-D9141E1D1BCB}"/>
              </a:ext>
            </a:extLst>
          </p:cNvPr>
          <p:cNvSpPr txBox="1"/>
          <p:nvPr/>
        </p:nvSpPr>
        <p:spPr>
          <a:xfrm>
            <a:off x="5552294" y="5103105"/>
            <a:ext cx="610175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cap="none" spc="0" dirty="0">
                <a:ln w="0"/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Can be worked </a:t>
            </a:r>
          </a:p>
          <a:p>
            <a:pPr algn="ctr"/>
            <a:r>
              <a:rPr lang="en-US" sz="2400" b="1" cap="none" spc="0" dirty="0">
                <a:ln w="0"/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around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7BF78901-7D0F-4CFC-85ED-93D26D224D93}"/>
              </a:ext>
            </a:extLst>
          </p:cNvPr>
          <p:cNvGrpSpPr/>
          <p:nvPr/>
        </p:nvGrpSpPr>
        <p:grpSpPr>
          <a:xfrm>
            <a:off x="5831879" y="2527526"/>
            <a:ext cx="5141082" cy="3910642"/>
            <a:chOff x="5660469" y="2610334"/>
            <a:chExt cx="5141082" cy="3910642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385A5B5A-9A0A-437A-9AAA-FB0A9ED933A3}"/>
                </a:ext>
              </a:extLst>
            </p:cNvPr>
            <p:cNvGrpSpPr/>
            <p:nvPr/>
          </p:nvGrpSpPr>
          <p:grpSpPr>
            <a:xfrm>
              <a:off x="5660469" y="2610334"/>
              <a:ext cx="4351423" cy="3910642"/>
              <a:chOff x="5615561" y="2633932"/>
              <a:chExt cx="4351423" cy="3910642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7ECB3646-8363-4DC5-A3ED-E194ED256BB0}"/>
                  </a:ext>
                </a:extLst>
              </p:cNvPr>
              <p:cNvSpPr/>
              <p:nvPr/>
            </p:nvSpPr>
            <p:spPr>
              <a:xfrm>
                <a:off x="5615561" y="4587021"/>
                <a:ext cx="745861" cy="658482"/>
              </a:xfrm>
              <a:prstGeom prst="rect">
                <a:avLst/>
              </a:prstGeom>
              <a:noFill/>
              <a:ln w="762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4315886B-8B5F-43AC-855A-31AF30C0F3D2}"/>
                  </a:ext>
                </a:extLst>
              </p:cNvPr>
              <p:cNvGrpSpPr/>
              <p:nvPr/>
            </p:nvGrpSpPr>
            <p:grpSpPr>
              <a:xfrm>
                <a:off x="6350519" y="2633932"/>
                <a:ext cx="3616465" cy="3910642"/>
                <a:chOff x="6354705" y="2633932"/>
                <a:chExt cx="3616465" cy="3910642"/>
              </a:xfrm>
            </p:grpSpPr>
            <p:sp>
              <p:nvSpPr>
                <p:cNvPr id="34" name="Rectangle: Rounded Corners 33">
                  <a:extLst>
                    <a:ext uri="{FF2B5EF4-FFF2-40B4-BE49-F238E27FC236}">
                      <a16:creationId xmlns:a16="http://schemas.microsoft.com/office/drawing/2014/main" id="{83BD5B62-207F-4FD5-B769-12D574B53DED}"/>
                    </a:ext>
                  </a:extLst>
                </p:cNvPr>
                <p:cNvSpPr/>
                <p:nvPr/>
              </p:nvSpPr>
              <p:spPr>
                <a:xfrm>
                  <a:off x="7124453" y="2633932"/>
                  <a:ext cx="2846717" cy="3910642"/>
                </a:xfrm>
                <a:prstGeom prst="roundRect">
                  <a:avLst/>
                </a:prstGeom>
                <a:solidFill>
                  <a:schemeClr val="tx1"/>
                </a:solidFill>
                <a:ln w="381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  <p:cxnSp>
              <p:nvCxnSpPr>
                <p:cNvPr id="35" name="Straight Connector 34">
                  <a:extLst>
                    <a:ext uri="{FF2B5EF4-FFF2-40B4-BE49-F238E27FC236}">
                      <a16:creationId xmlns:a16="http://schemas.microsoft.com/office/drawing/2014/main" id="{3CD756FD-670B-4D0C-8763-3CFD6C400E92}"/>
                    </a:ext>
                  </a:extLst>
                </p:cNvPr>
                <p:cNvCxnSpPr/>
                <p:nvPr/>
              </p:nvCxnSpPr>
              <p:spPr>
                <a:xfrm flipV="1">
                  <a:off x="6354705" y="2973238"/>
                  <a:ext cx="783903" cy="1613783"/>
                </a:xfrm>
                <a:prstGeom prst="line">
                  <a:avLst/>
                </a:prstGeom>
                <a:ln w="5715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>
                  <a:extLst>
                    <a:ext uri="{FF2B5EF4-FFF2-40B4-BE49-F238E27FC236}">
                      <a16:creationId xmlns:a16="http://schemas.microsoft.com/office/drawing/2014/main" id="{EA3E6765-8F84-4BED-A3DE-094749FD361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65143" y="5280379"/>
                  <a:ext cx="773465" cy="861859"/>
                </a:xfrm>
                <a:prstGeom prst="line">
                  <a:avLst/>
                </a:prstGeom>
                <a:ln w="5715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823ED644-616C-458A-BAE6-B4868468B047}"/>
                </a:ext>
              </a:extLst>
            </p:cNvPr>
            <p:cNvSpPr/>
            <p:nvPr/>
          </p:nvSpPr>
          <p:spPr>
            <a:xfrm>
              <a:off x="10055690" y="4365276"/>
              <a:ext cx="745861" cy="658482"/>
            </a:xfrm>
            <a:prstGeom prst="rect">
              <a:avLst/>
            </a:prstGeom>
            <a:noFill/>
            <a:ln w="762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A71D70E8-9D65-4DF8-8238-E65CFC64936C}"/>
              </a:ext>
            </a:extLst>
          </p:cNvPr>
          <p:cNvSpPr/>
          <p:nvPr/>
        </p:nvSpPr>
        <p:spPr>
          <a:xfrm>
            <a:off x="7245552" y="3014088"/>
            <a:ext cx="302198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>
                <a:ln w="0"/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- Small Fragments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51C6767-3BA3-4370-9F9B-5900C3AC3C74}"/>
              </a:ext>
            </a:extLst>
          </p:cNvPr>
          <p:cNvSpPr txBox="1"/>
          <p:nvPr/>
        </p:nvSpPr>
        <p:spPr>
          <a:xfrm>
            <a:off x="5701903" y="3649396"/>
            <a:ext cx="610175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cap="none" spc="0" dirty="0">
                <a:ln w="0"/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Found on 12/12</a:t>
            </a:r>
          </a:p>
          <a:p>
            <a:pPr marL="342900" indent="-342900" algn="ctr">
              <a:buFontTx/>
              <a:buChar char="-"/>
            </a:pPr>
            <a:endParaRPr lang="en-US" sz="2400" b="1" cap="none" spc="0" dirty="0">
              <a:ln w="0"/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>
                <a:ln w="0"/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- 1/12 Chips</a:t>
            </a:r>
            <a:endParaRPr lang="en-US" sz="2400" b="1" cap="none" spc="0" dirty="0">
              <a:ln w="0"/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BA1F950-BA5A-4211-AE9C-5BF313E44C25}"/>
              </a:ext>
            </a:extLst>
          </p:cNvPr>
          <p:cNvSpPr txBox="1"/>
          <p:nvPr/>
        </p:nvSpPr>
        <p:spPr>
          <a:xfrm>
            <a:off x="5579001" y="5094543"/>
            <a:ext cx="610175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n w="0"/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2400" b="1" cap="none" spc="0" dirty="0">
                <a:ln w="0"/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Can be worked </a:t>
            </a:r>
          </a:p>
          <a:p>
            <a:pPr algn="ctr"/>
            <a:r>
              <a:rPr lang="en-US" sz="2400" b="1" cap="none" spc="0" dirty="0">
                <a:ln w="0"/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Around?</a:t>
            </a:r>
          </a:p>
        </p:txBody>
      </p:sp>
    </p:spTree>
    <p:extLst>
      <p:ext uri="{BB962C8B-B14F-4D97-AF65-F5344CB8AC3E}">
        <p14:creationId xmlns:p14="http://schemas.microsoft.com/office/powerpoint/2010/main" val="159026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uild="allAtOnce"/>
      <p:bldP spid="27" grpId="0"/>
      <p:bldP spid="27" grpId="1"/>
      <p:bldP spid="29" grpId="0"/>
      <p:bldP spid="29" grpId="1"/>
      <p:bldP spid="39" grpId="0"/>
      <p:bldP spid="39" grpId="1"/>
      <p:bldP spid="40" grpId="0"/>
      <p:bldP spid="40" grpId="1"/>
      <p:bldP spid="41" grpId="0"/>
      <p:bldP spid="41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B4474549-4619-4A82-90AB-895F39C99B39}"/>
              </a:ext>
            </a:extLst>
          </p:cNvPr>
          <p:cNvSpPr txBox="1"/>
          <p:nvPr/>
        </p:nvSpPr>
        <p:spPr>
          <a:xfrm>
            <a:off x="1426739" y="4170915"/>
            <a:ext cx="369641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Before the normalization </a:t>
            </a:r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869F87D-B098-41FA-A86D-E4416D5BC4C1}"/>
              </a:ext>
            </a:extLst>
          </p:cNvPr>
          <p:cNvSpPr txBox="1"/>
          <p:nvPr/>
        </p:nvSpPr>
        <p:spPr>
          <a:xfrm>
            <a:off x="1086834" y="5021093"/>
            <a:ext cx="297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Low level of expression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EDECF3F1-73FB-43AB-BDC6-07FCCF382866}"/>
              </a:ext>
            </a:extLst>
          </p:cNvPr>
          <p:cNvCxnSpPr>
            <a:cxnSpLocks/>
          </p:cNvCxnSpPr>
          <p:nvPr/>
        </p:nvCxnSpPr>
        <p:spPr>
          <a:xfrm>
            <a:off x="4042913" y="5255872"/>
            <a:ext cx="167762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EE1D4517-A189-479B-8624-65A7F17E4C80}"/>
              </a:ext>
            </a:extLst>
          </p:cNvPr>
          <p:cNvSpPr txBox="1"/>
          <p:nvPr/>
        </p:nvSpPr>
        <p:spPr>
          <a:xfrm>
            <a:off x="5893685" y="5074708"/>
            <a:ext cx="51812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origin of the sample (really from tumor cell)?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4CF4000D-B8FE-40E1-A43C-49C8B8539C77}"/>
              </a:ext>
            </a:extLst>
          </p:cNvPr>
          <p:cNvSpPr txBox="1"/>
          <p:nvPr/>
        </p:nvSpPr>
        <p:spPr>
          <a:xfrm>
            <a:off x="1144731" y="5647572"/>
            <a:ext cx="28116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Lots of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intreme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values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D1662EBC-EADD-40D7-B220-18C9FCE328DF}"/>
              </a:ext>
            </a:extLst>
          </p:cNvPr>
          <p:cNvSpPr txBox="1"/>
          <p:nvPr/>
        </p:nvSpPr>
        <p:spPr>
          <a:xfrm>
            <a:off x="5893685" y="5647572"/>
            <a:ext cx="39352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artificially factor?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1D3D2C0-2F9F-47BA-B038-F9666487D96E}"/>
              </a:ext>
            </a:extLst>
          </p:cNvPr>
          <p:cNvSpPr txBox="1"/>
          <p:nvPr/>
        </p:nvSpPr>
        <p:spPr>
          <a:xfrm>
            <a:off x="7257730" y="4223661"/>
            <a:ext cx="358588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after the normalization</a:t>
            </a:r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5" name="直接箭头连接符 17">
            <a:extLst>
              <a:ext uri="{FF2B5EF4-FFF2-40B4-BE49-F238E27FC236}">
                <a16:creationId xmlns:a16="http://schemas.microsoft.com/office/drawing/2014/main" id="{5AACC71B-1201-44EE-B36E-46DD69CC5F1A}"/>
              </a:ext>
            </a:extLst>
          </p:cNvPr>
          <p:cNvCxnSpPr>
            <a:cxnSpLocks/>
          </p:cNvCxnSpPr>
          <p:nvPr/>
        </p:nvCxnSpPr>
        <p:spPr>
          <a:xfrm>
            <a:off x="4042913" y="5897247"/>
            <a:ext cx="167762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itel 1">
            <a:extLst>
              <a:ext uri="{FF2B5EF4-FFF2-40B4-BE49-F238E27FC236}">
                <a16:creationId xmlns:a16="http://schemas.microsoft.com/office/drawing/2014/main" id="{52B37BB1-5920-42D7-A1E5-3DD6D0D452B9}"/>
              </a:ext>
            </a:extLst>
          </p:cNvPr>
          <p:cNvSpPr txBox="1">
            <a:spLocks/>
          </p:cNvSpPr>
          <p:nvPr/>
        </p:nvSpPr>
        <p:spPr>
          <a:xfrm>
            <a:off x="1143001" y="40260"/>
            <a:ext cx="9905998" cy="12528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Data Boxplot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86DA95-113D-4731-8BC1-4E457AA3CA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773" y="1172556"/>
            <a:ext cx="5181227" cy="3063627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953E2172-2197-41E4-B464-32A77EBB3402}"/>
              </a:ext>
            </a:extLst>
          </p:cNvPr>
          <p:cNvSpPr/>
          <p:nvPr/>
        </p:nvSpPr>
        <p:spPr>
          <a:xfrm>
            <a:off x="3708241" y="1473037"/>
            <a:ext cx="334672" cy="236303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93F7B80-1E6A-466A-A563-A1619C4242AB}"/>
              </a:ext>
            </a:extLst>
          </p:cNvPr>
          <p:cNvSpPr/>
          <p:nvPr/>
        </p:nvSpPr>
        <p:spPr>
          <a:xfrm>
            <a:off x="2332292" y="1473037"/>
            <a:ext cx="334672" cy="236303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C7BF53FB-106F-4770-8F50-892D4C2BE2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6070" y="1172556"/>
            <a:ext cx="4571157" cy="3081393"/>
          </a:xfr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35C40D9B-0FA3-47EC-99C1-CB10D6F6F1E6}"/>
              </a:ext>
            </a:extLst>
          </p:cNvPr>
          <p:cNvSpPr/>
          <p:nvPr/>
        </p:nvSpPr>
        <p:spPr>
          <a:xfrm>
            <a:off x="9463530" y="1473037"/>
            <a:ext cx="278568" cy="244137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2892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6" grpId="0"/>
      <p:bldP spid="19" grpId="0"/>
      <p:bldP spid="20" grpId="0"/>
      <p:bldP spid="23" grpId="0"/>
      <p:bldP spid="24" grpId="0"/>
      <p:bldP spid="22" grpId="0" animBg="1"/>
      <p:bldP spid="26" grpId="0" animBg="1"/>
      <p:bldP spid="34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Red Violet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0</TotalTime>
  <Words>437</Words>
  <Application>Microsoft Office PowerPoint</Application>
  <PresentationFormat>Breitbild</PresentationFormat>
  <Paragraphs>102</Paragraphs>
  <Slides>13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7" baseType="lpstr">
      <vt:lpstr>Arial</vt:lpstr>
      <vt:lpstr>Calibri</vt:lpstr>
      <vt:lpstr>Tw Cen MT</vt:lpstr>
      <vt:lpstr>Circuit</vt:lpstr>
      <vt:lpstr>The role of tissue-specific antigens in different cancer entities</vt:lpstr>
      <vt:lpstr>Biological Background</vt:lpstr>
      <vt:lpstr>Casein Genes (CSN)</vt:lpstr>
      <vt:lpstr>Correlation with other genes</vt:lpstr>
      <vt:lpstr>Data Exploration</vt:lpstr>
      <vt:lpstr>How does our raw data look like?</vt:lpstr>
      <vt:lpstr>Structure of our data</vt:lpstr>
      <vt:lpstr>Can the microarray chips be used?</vt:lpstr>
      <vt:lpstr>PowerPoint-Präsentation</vt:lpstr>
      <vt:lpstr>PowerPoint-Präsentation</vt:lpstr>
      <vt:lpstr>Goals</vt:lpstr>
      <vt:lpstr>Data analysis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Leon Hornich</dc:creator>
  <cp:lastModifiedBy>Andreas Breuss</cp:lastModifiedBy>
  <cp:revision>50</cp:revision>
  <dcterms:created xsi:type="dcterms:W3CDTF">2021-05-11T09:07:04Z</dcterms:created>
  <dcterms:modified xsi:type="dcterms:W3CDTF">2021-05-12T07:19:23Z</dcterms:modified>
</cp:coreProperties>
</file>