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70" r:id="rId4"/>
    <p:sldId id="265" r:id="rId5"/>
    <p:sldId id="277" r:id="rId6"/>
    <p:sldId id="278" r:id="rId7"/>
    <p:sldId id="258" r:id="rId8"/>
    <p:sldId id="274" r:id="rId9"/>
    <p:sldId id="280" r:id="rId10"/>
    <p:sldId id="276" r:id="rId11"/>
    <p:sldId id="279" r:id="rId12"/>
    <p:sldId id="291" r:id="rId13"/>
    <p:sldId id="289" r:id="rId14"/>
    <p:sldId id="288" r:id="rId15"/>
    <p:sldId id="292" r:id="rId16"/>
    <p:sldId id="273" r:id="rId17"/>
    <p:sldId id="290" r:id="rId18"/>
    <p:sldId id="293" r:id="rId19"/>
    <p:sldId id="285" r:id="rId20"/>
    <p:sldId id="286" r:id="rId21"/>
    <p:sldId id="294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03006-0C63-4C66-BFF9-CC52280D1E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37481-8293-4A8D-9DB3-942FB909DC4C}">
      <dgm:prSet phldrT="[Text]"/>
      <dgm:spPr/>
      <dgm:t>
        <a:bodyPr/>
        <a:lstStyle/>
        <a:p>
          <a:r>
            <a:rPr lang="en-US" dirty="0"/>
            <a:t>1. Investigation of the </a:t>
          </a:r>
          <a:r>
            <a:rPr lang="en-US" b="0" i="0" u="none" strike="noStrike" baseline="0" dirty="0">
              <a:latin typeface="LMRoman10-Regular"/>
            </a:rPr>
            <a:t>expression of </a:t>
          </a:r>
          <a:r>
            <a:rPr lang="en-US" b="0" i="1" u="none" strike="noStrike" baseline="0" dirty="0">
              <a:latin typeface="LMRoman10-Regular"/>
            </a:rPr>
            <a:t>CSN</a:t>
          </a:r>
          <a:r>
            <a:rPr lang="en-US" b="0" i="0" u="none" strike="noStrike" baseline="0" dirty="0">
              <a:latin typeface="LMRoman10-Regular"/>
            </a:rPr>
            <a:t> genes in cancer cells</a:t>
          </a:r>
          <a:endParaRPr lang="en-US" dirty="0"/>
        </a:p>
      </dgm:t>
    </dgm:pt>
    <dgm:pt modelId="{E29BBD82-8BBD-4740-AEFA-0C4C4A8D05E1}" type="parTrans" cxnId="{E52C54F9-D4C4-4E15-A078-9B44A921D087}">
      <dgm:prSet/>
      <dgm:spPr/>
      <dgm:t>
        <a:bodyPr/>
        <a:lstStyle/>
        <a:p>
          <a:endParaRPr lang="en-US"/>
        </a:p>
      </dgm:t>
    </dgm:pt>
    <dgm:pt modelId="{4240914B-52FC-4AA9-B71D-A96821906342}" type="sibTrans" cxnId="{E52C54F9-D4C4-4E15-A078-9B44A921D087}">
      <dgm:prSet/>
      <dgm:spPr/>
      <dgm:t>
        <a:bodyPr/>
        <a:lstStyle/>
        <a:p>
          <a:endParaRPr lang="en-US"/>
        </a:p>
      </dgm:t>
    </dgm:pt>
    <dgm:pt modelId="{AB519498-B071-4BC0-BCE8-8A80B0E01D71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 Are any </a:t>
          </a:r>
          <a:r>
            <a:rPr lang="en-US" b="0" i="1" u="none" strike="noStrike" baseline="0" dirty="0">
              <a:latin typeface="LMRoman10-Regular"/>
            </a:rPr>
            <a:t>CSN</a:t>
          </a:r>
          <a:r>
            <a:rPr lang="en-US" b="0" i="0" u="none" strike="noStrike" baseline="0" dirty="0">
              <a:latin typeface="LMRoman10-Regular"/>
            </a:rPr>
            <a:t> genes up-regulated in cancer?</a:t>
          </a:r>
          <a:endParaRPr lang="en-US" dirty="0"/>
        </a:p>
      </dgm:t>
    </dgm:pt>
    <dgm:pt modelId="{FD715BB5-E7A6-4C6C-B169-6082CC8629E7}" type="parTrans" cxnId="{EB25329D-29D3-4786-92F0-44234874FE1D}">
      <dgm:prSet/>
      <dgm:spPr/>
      <dgm:t>
        <a:bodyPr/>
        <a:lstStyle/>
        <a:p>
          <a:endParaRPr lang="en-US"/>
        </a:p>
      </dgm:t>
    </dgm:pt>
    <dgm:pt modelId="{D8B5F914-AD84-4BAF-B633-4B76D297ECBD}" type="sibTrans" cxnId="{EB25329D-29D3-4786-92F0-44234874FE1D}">
      <dgm:prSet/>
      <dgm:spPr/>
      <dgm:t>
        <a:bodyPr/>
        <a:lstStyle/>
        <a:p>
          <a:endParaRPr lang="en-US"/>
        </a:p>
      </dgm:t>
    </dgm:pt>
    <dgm:pt modelId="{89658017-C752-4054-9D8A-6C44872B4E87}">
      <dgm:prSet phldrT="[Text]"/>
      <dgm:spPr/>
      <dgm:t>
        <a:bodyPr/>
        <a:lstStyle/>
        <a:p>
          <a:r>
            <a:rPr lang="en-US" dirty="0"/>
            <a:t>2. Investigation of the correlation of </a:t>
          </a:r>
          <a:r>
            <a:rPr lang="en-US" i="1" dirty="0"/>
            <a:t>CSN</a:t>
          </a:r>
          <a:r>
            <a:rPr lang="en-US" dirty="0"/>
            <a:t> with other genes</a:t>
          </a:r>
        </a:p>
      </dgm:t>
    </dgm:pt>
    <dgm:pt modelId="{92A1FBC5-3C86-42A1-881A-FD3473F17325}" type="parTrans" cxnId="{BFF9CE1C-0707-4F77-A2B4-1B22A853605F}">
      <dgm:prSet/>
      <dgm:spPr/>
      <dgm:t>
        <a:bodyPr/>
        <a:lstStyle/>
        <a:p>
          <a:endParaRPr lang="en-US"/>
        </a:p>
      </dgm:t>
    </dgm:pt>
    <dgm:pt modelId="{86CF6282-DE8B-45A5-9908-EC4A099524D0}" type="sibTrans" cxnId="{BFF9CE1C-0707-4F77-A2B4-1B22A853605F}">
      <dgm:prSet/>
      <dgm:spPr/>
      <dgm:t>
        <a:bodyPr/>
        <a:lstStyle/>
        <a:p>
          <a:endParaRPr lang="en-US"/>
        </a:p>
      </dgm:t>
    </dgm:pt>
    <dgm:pt modelId="{D845E765-1C83-4EF5-AC29-1831ECE04884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Are functionally related, but not colocalized genes like </a:t>
          </a:r>
          <a:r>
            <a:rPr lang="en-US" b="0" i="1" u="none" strike="noStrike" baseline="0" dirty="0" err="1">
              <a:latin typeface="LMRoman10-Italic"/>
            </a:rPr>
            <a:t>Lalba</a:t>
          </a:r>
          <a:r>
            <a:rPr lang="en-US" b="0" i="0" u="none" strike="noStrike" baseline="0" dirty="0">
              <a:latin typeface="LMRoman10-Regular"/>
            </a:rPr>
            <a:t>, </a:t>
          </a:r>
          <a:r>
            <a:rPr lang="en-US" b="0" i="1" u="none" strike="noStrike" baseline="0" dirty="0">
              <a:latin typeface="LMRoman10-Italic"/>
            </a:rPr>
            <a:t>WAP </a:t>
          </a:r>
          <a:r>
            <a:rPr lang="en-US" b="0" i="0" u="none" strike="noStrike" baseline="0" dirty="0">
              <a:latin typeface="LMRoman10-Regular"/>
            </a:rPr>
            <a:t>and </a:t>
          </a:r>
          <a:r>
            <a:rPr lang="en-US" b="0" i="1" u="none" strike="noStrike" baseline="0" dirty="0">
              <a:latin typeface="LMRoman10-Italic"/>
            </a:rPr>
            <a:t>Elf5 </a:t>
          </a:r>
          <a:r>
            <a:rPr lang="en-US" b="0" i="0" u="none" strike="noStrike" baseline="0" dirty="0" err="1">
              <a:latin typeface="LMRoman10-Italic"/>
            </a:rPr>
            <a:t>coexpressed</a:t>
          </a:r>
          <a:r>
            <a:rPr lang="en-US" b="0" i="0" u="none" strike="noStrike" baseline="0" dirty="0">
              <a:latin typeface="LMRoman10-Italic"/>
            </a:rPr>
            <a:t> with </a:t>
          </a:r>
          <a:r>
            <a:rPr lang="en-US" b="0" i="1" u="none" strike="noStrike" baseline="0" dirty="0">
              <a:latin typeface="LMRoman10-Italic"/>
            </a:rPr>
            <a:t>CSN?</a:t>
          </a:r>
          <a:endParaRPr lang="en-US" dirty="0"/>
        </a:p>
      </dgm:t>
    </dgm:pt>
    <dgm:pt modelId="{4166594C-F605-4361-BDE8-C4DC8FD7B64D}" type="parTrans" cxnId="{91D0A8D3-3020-4BC2-87D5-C8E6E0ADDBD9}">
      <dgm:prSet/>
      <dgm:spPr/>
      <dgm:t>
        <a:bodyPr/>
        <a:lstStyle/>
        <a:p>
          <a:endParaRPr lang="en-US"/>
        </a:p>
      </dgm:t>
    </dgm:pt>
    <dgm:pt modelId="{969F2573-B092-4B68-903A-C9A13E50318B}" type="sibTrans" cxnId="{91D0A8D3-3020-4BC2-87D5-C8E6E0ADDBD9}">
      <dgm:prSet/>
      <dgm:spPr/>
      <dgm:t>
        <a:bodyPr/>
        <a:lstStyle/>
        <a:p>
          <a:endParaRPr lang="en-US"/>
        </a:p>
      </dgm:t>
    </dgm:pt>
    <dgm:pt modelId="{3FE17B44-B528-455A-86B6-A872B2F6F5FA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u="none" strike="noStrike" baseline="0" dirty="0">
              <a:latin typeface="LMRoman10-Regular"/>
            </a:rPr>
            <a:t> Could they be potentially good targets for targeted therapy of cancer?</a:t>
          </a:r>
          <a:endParaRPr lang="en-US" dirty="0"/>
        </a:p>
      </dgm:t>
    </dgm:pt>
    <dgm:pt modelId="{9EB7AD4C-9EE6-4E61-93F1-BE889B335F13}" type="parTrans" cxnId="{7A7533E7-3438-4CBC-A420-38DB97EB5162}">
      <dgm:prSet/>
      <dgm:spPr/>
      <dgm:t>
        <a:bodyPr/>
        <a:lstStyle/>
        <a:p>
          <a:endParaRPr lang="en-US"/>
        </a:p>
      </dgm:t>
    </dgm:pt>
    <dgm:pt modelId="{180FC84E-32D9-412E-8018-BEC3E4D7ED0B}" type="sibTrans" cxnId="{7A7533E7-3438-4CBC-A420-38DB97EB5162}">
      <dgm:prSet/>
      <dgm:spPr/>
      <dgm:t>
        <a:bodyPr/>
        <a:lstStyle/>
        <a:p>
          <a:endParaRPr lang="en-US"/>
        </a:p>
      </dgm:t>
    </dgm:pt>
    <dgm:pt modelId="{AFA24853-0C57-4FD9-9EA8-8DE70E4F9E3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Are </a:t>
          </a:r>
          <a:r>
            <a:rPr lang="en-US" b="0" i="0" u="none" strike="noStrike" baseline="0" dirty="0">
              <a:latin typeface="LMRoman10-Regular"/>
            </a:rPr>
            <a:t>functionally unrelated, but colocalized genes like </a:t>
          </a:r>
          <a:r>
            <a:rPr lang="en-US" b="0" i="1" u="none" strike="noStrike" baseline="0" dirty="0">
              <a:latin typeface="LMRoman10-Italic"/>
            </a:rPr>
            <a:t>Sult1d1 </a:t>
          </a:r>
          <a:r>
            <a:rPr lang="en-US" b="0" i="0" u="none" strike="noStrike" baseline="0" dirty="0">
              <a:latin typeface="LMRoman10-Regular"/>
            </a:rPr>
            <a:t>and </a:t>
          </a:r>
          <a:r>
            <a:rPr lang="en-US" b="0" i="1" u="none" strike="noStrike" baseline="0" dirty="0" err="1">
              <a:latin typeface="LMRoman10-Italic"/>
            </a:rPr>
            <a:t>Odam</a:t>
          </a:r>
          <a:r>
            <a:rPr lang="en-US" b="0" i="1" u="none" strike="noStrike" baseline="0" dirty="0">
              <a:latin typeface="LMRoman10-Italic"/>
            </a:rPr>
            <a:t> </a:t>
          </a:r>
          <a:r>
            <a:rPr lang="en-US" b="0" i="0" u="none" strike="noStrike" baseline="0" dirty="0" err="1">
              <a:latin typeface="LMRoman10-Italic"/>
            </a:rPr>
            <a:t>coexpressed</a:t>
          </a:r>
          <a:r>
            <a:rPr lang="en-US" b="0" i="0" u="none" strike="noStrike" baseline="0" dirty="0">
              <a:latin typeface="LMRoman10-Italic"/>
            </a:rPr>
            <a:t> with </a:t>
          </a:r>
          <a:r>
            <a:rPr lang="en-US" b="0" i="1" u="none" strike="noStrike" baseline="0" dirty="0">
              <a:latin typeface="LMRoman10-Italic"/>
            </a:rPr>
            <a:t>CSN?</a:t>
          </a:r>
          <a:endParaRPr lang="en-US" dirty="0"/>
        </a:p>
      </dgm:t>
    </dgm:pt>
    <dgm:pt modelId="{EC57E2AA-D8EA-4102-8189-7489271554DE}" type="parTrans" cxnId="{4BEBDD2C-7B81-4F50-812C-AD9582EDD9F5}">
      <dgm:prSet/>
      <dgm:spPr/>
      <dgm:t>
        <a:bodyPr/>
        <a:lstStyle/>
        <a:p>
          <a:endParaRPr lang="en-US"/>
        </a:p>
      </dgm:t>
    </dgm:pt>
    <dgm:pt modelId="{CD5FA59E-D29D-4217-9448-292536719036}" type="sibTrans" cxnId="{4BEBDD2C-7B81-4F50-812C-AD9582EDD9F5}">
      <dgm:prSet/>
      <dgm:spPr/>
      <dgm:t>
        <a:bodyPr/>
        <a:lstStyle/>
        <a:p>
          <a:endParaRPr lang="en-US"/>
        </a:p>
      </dgm:t>
    </dgm:pt>
    <dgm:pt modelId="{4A567B8C-9ABC-4102-B360-622B3A8BB177}" type="pres">
      <dgm:prSet presAssocID="{3D103006-0C63-4C66-BFF9-CC52280D1E4F}" presName="linear" presStyleCnt="0">
        <dgm:presLayoutVars>
          <dgm:animLvl val="lvl"/>
          <dgm:resizeHandles val="exact"/>
        </dgm:presLayoutVars>
      </dgm:prSet>
      <dgm:spPr/>
    </dgm:pt>
    <dgm:pt modelId="{98C3D5E1-3119-4105-B4D3-85453B0682BC}" type="pres">
      <dgm:prSet presAssocID="{0CC37481-8293-4A8D-9DB3-942FB909DC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DFFB46-C8B9-4B53-A6D2-489CF6BFDDFB}" type="pres">
      <dgm:prSet presAssocID="{0CC37481-8293-4A8D-9DB3-942FB909DC4C}" presName="childText" presStyleLbl="revTx" presStyleIdx="0" presStyleCnt="2">
        <dgm:presLayoutVars>
          <dgm:bulletEnabled val="1"/>
        </dgm:presLayoutVars>
      </dgm:prSet>
      <dgm:spPr/>
    </dgm:pt>
    <dgm:pt modelId="{40493EF3-A5B0-449E-8423-0687541A3733}" type="pres">
      <dgm:prSet presAssocID="{89658017-C752-4054-9D8A-6C44872B4E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382874-08E0-40F6-802E-8F05C0F76007}" type="pres">
      <dgm:prSet presAssocID="{89658017-C752-4054-9D8A-6C44872B4E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2DB4D0C-6EF7-4991-B870-C6D728674103}" type="presOf" srcId="{AB519498-B071-4BC0-BCE8-8A80B0E01D71}" destId="{33DFFB46-C8B9-4B53-A6D2-489CF6BFDDFB}" srcOrd="0" destOrd="0" presId="urn:microsoft.com/office/officeart/2005/8/layout/vList2"/>
    <dgm:cxn modelId="{BFF9CE1C-0707-4F77-A2B4-1B22A853605F}" srcId="{3D103006-0C63-4C66-BFF9-CC52280D1E4F}" destId="{89658017-C752-4054-9D8A-6C44872B4E87}" srcOrd="1" destOrd="0" parTransId="{92A1FBC5-3C86-42A1-881A-FD3473F17325}" sibTransId="{86CF6282-DE8B-45A5-9908-EC4A099524D0}"/>
    <dgm:cxn modelId="{63BD0721-0B1F-4A85-A30E-09DDF61E66FC}" type="presOf" srcId="{3FE17B44-B528-455A-86B6-A872B2F6F5FA}" destId="{33DFFB46-C8B9-4B53-A6D2-489CF6BFDDFB}" srcOrd="0" destOrd="1" presId="urn:microsoft.com/office/officeart/2005/8/layout/vList2"/>
    <dgm:cxn modelId="{4BEBDD2C-7B81-4F50-812C-AD9582EDD9F5}" srcId="{89658017-C752-4054-9D8A-6C44872B4E87}" destId="{AFA24853-0C57-4FD9-9EA8-8DE70E4F9E32}" srcOrd="1" destOrd="0" parTransId="{EC57E2AA-D8EA-4102-8189-7489271554DE}" sibTransId="{CD5FA59E-D29D-4217-9448-292536719036}"/>
    <dgm:cxn modelId="{CC4CF037-CB2F-42A7-B1E9-04DE28FC11CC}" type="presOf" srcId="{3D103006-0C63-4C66-BFF9-CC52280D1E4F}" destId="{4A567B8C-9ABC-4102-B360-622B3A8BB177}" srcOrd="0" destOrd="0" presId="urn:microsoft.com/office/officeart/2005/8/layout/vList2"/>
    <dgm:cxn modelId="{66528462-F324-4261-A49C-06C05B43C7B4}" type="presOf" srcId="{D845E765-1C83-4EF5-AC29-1831ECE04884}" destId="{44382874-08E0-40F6-802E-8F05C0F76007}" srcOrd="0" destOrd="0" presId="urn:microsoft.com/office/officeart/2005/8/layout/vList2"/>
    <dgm:cxn modelId="{F2DFCF42-1BE8-433D-924D-2A44DD0DE0BD}" type="presOf" srcId="{AFA24853-0C57-4FD9-9EA8-8DE70E4F9E32}" destId="{44382874-08E0-40F6-802E-8F05C0F76007}" srcOrd="0" destOrd="1" presId="urn:microsoft.com/office/officeart/2005/8/layout/vList2"/>
    <dgm:cxn modelId="{8A1CD648-22AF-4680-B585-E9DE6BBCA9AF}" type="presOf" srcId="{89658017-C752-4054-9D8A-6C44872B4E87}" destId="{40493EF3-A5B0-449E-8423-0687541A3733}" srcOrd="0" destOrd="0" presId="urn:microsoft.com/office/officeart/2005/8/layout/vList2"/>
    <dgm:cxn modelId="{D04C354E-109A-45BB-AF94-104899E67B40}" type="presOf" srcId="{0CC37481-8293-4A8D-9DB3-942FB909DC4C}" destId="{98C3D5E1-3119-4105-B4D3-85453B0682BC}" srcOrd="0" destOrd="0" presId="urn:microsoft.com/office/officeart/2005/8/layout/vList2"/>
    <dgm:cxn modelId="{EB25329D-29D3-4786-92F0-44234874FE1D}" srcId="{0CC37481-8293-4A8D-9DB3-942FB909DC4C}" destId="{AB519498-B071-4BC0-BCE8-8A80B0E01D71}" srcOrd="0" destOrd="0" parTransId="{FD715BB5-E7A6-4C6C-B169-6082CC8629E7}" sibTransId="{D8B5F914-AD84-4BAF-B633-4B76D297ECBD}"/>
    <dgm:cxn modelId="{91D0A8D3-3020-4BC2-87D5-C8E6E0ADDBD9}" srcId="{89658017-C752-4054-9D8A-6C44872B4E87}" destId="{D845E765-1C83-4EF5-AC29-1831ECE04884}" srcOrd="0" destOrd="0" parTransId="{4166594C-F605-4361-BDE8-C4DC8FD7B64D}" sibTransId="{969F2573-B092-4B68-903A-C9A13E50318B}"/>
    <dgm:cxn modelId="{7A7533E7-3438-4CBC-A420-38DB97EB5162}" srcId="{0CC37481-8293-4A8D-9DB3-942FB909DC4C}" destId="{3FE17B44-B528-455A-86B6-A872B2F6F5FA}" srcOrd="1" destOrd="0" parTransId="{9EB7AD4C-9EE6-4E61-93F1-BE889B335F13}" sibTransId="{180FC84E-32D9-412E-8018-BEC3E4D7ED0B}"/>
    <dgm:cxn modelId="{E52C54F9-D4C4-4E15-A078-9B44A921D087}" srcId="{3D103006-0C63-4C66-BFF9-CC52280D1E4F}" destId="{0CC37481-8293-4A8D-9DB3-942FB909DC4C}" srcOrd="0" destOrd="0" parTransId="{E29BBD82-8BBD-4740-AEFA-0C4C4A8D05E1}" sibTransId="{4240914B-52FC-4AA9-B71D-A96821906342}"/>
    <dgm:cxn modelId="{2C108B98-29BE-4B75-AFE5-6869265AB0C8}" type="presParOf" srcId="{4A567B8C-9ABC-4102-B360-622B3A8BB177}" destId="{98C3D5E1-3119-4105-B4D3-85453B0682BC}" srcOrd="0" destOrd="0" presId="urn:microsoft.com/office/officeart/2005/8/layout/vList2"/>
    <dgm:cxn modelId="{ED290D90-9FB7-4899-866D-B966820BB18F}" type="presParOf" srcId="{4A567B8C-9ABC-4102-B360-622B3A8BB177}" destId="{33DFFB46-C8B9-4B53-A6D2-489CF6BFDDFB}" srcOrd="1" destOrd="0" presId="urn:microsoft.com/office/officeart/2005/8/layout/vList2"/>
    <dgm:cxn modelId="{0105359F-C2C2-4268-8882-63A17DD8A1E9}" type="presParOf" srcId="{4A567B8C-9ABC-4102-B360-622B3A8BB177}" destId="{40493EF3-A5B0-449E-8423-0687541A3733}" srcOrd="2" destOrd="0" presId="urn:microsoft.com/office/officeart/2005/8/layout/vList2"/>
    <dgm:cxn modelId="{0408390A-2356-4423-BBF1-90E967000C03}" type="presParOf" srcId="{4A567B8C-9ABC-4102-B360-622B3A8BB177}" destId="{44382874-08E0-40F6-802E-8F05C0F760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3D5E1-3119-4105-B4D3-85453B0682BC}">
      <dsp:nvSpPr>
        <dsp:cNvPr id="0" name=""/>
        <dsp:cNvSpPr/>
      </dsp:nvSpPr>
      <dsp:spPr>
        <a:xfrm>
          <a:off x="0" y="16625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 Investigation of the </a:t>
          </a:r>
          <a:r>
            <a:rPr lang="en-US" sz="3000" b="0" i="0" u="none" strike="noStrike" kern="1200" baseline="0" dirty="0">
              <a:latin typeface="LMRoman10-Regular"/>
            </a:rPr>
            <a:t>expression of </a:t>
          </a:r>
          <a:r>
            <a:rPr lang="en-US" sz="3000" b="0" i="1" u="none" strike="noStrike" kern="1200" baseline="0" dirty="0">
              <a:latin typeface="LMRoman10-Regular"/>
            </a:rPr>
            <a:t>CSN</a:t>
          </a:r>
          <a:r>
            <a:rPr lang="en-US" sz="3000" b="0" i="0" u="none" strike="noStrike" kern="1200" baseline="0" dirty="0">
              <a:latin typeface="LMRoman10-Regular"/>
            </a:rPr>
            <a:t> genes in cancer cells</a:t>
          </a:r>
          <a:endParaRPr lang="en-US" sz="3000" kern="1200" dirty="0"/>
        </a:p>
      </dsp:txBody>
      <dsp:txXfrm>
        <a:off x="35125" y="201375"/>
        <a:ext cx="9988149" cy="649299"/>
      </dsp:txXfrm>
    </dsp:sp>
    <dsp:sp modelId="{33DFFB46-C8B9-4B53-A6D2-489CF6BFDDFB}">
      <dsp:nvSpPr>
        <dsp:cNvPr id="0" name=""/>
        <dsp:cNvSpPr/>
      </dsp:nvSpPr>
      <dsp:spPr>
        <a:xfrm>
          <a:off x="0" y="885800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 Are any </a:t>
          </a:r>
          <a:r>
            <a:rPr lang="en-US" sz="2300" b="0" i="1" u="none" strike="noStrike" kern="1200" baseline="0" dirty="0">
              <a:latin typeface="LMRoman10-Regular"/>
            </a:rPr>
            <a:t>CSN</a:t>
          </a:r>
          <a:r>
            <a:rPr lang="en-US" sz="2300" b="0" i="0" u="none" strike="noStrike" kern="1200" baseline="0" dirty="0">
              <a:latin typeface="LMRoman10-Regular"/>
            </a:rPr>
            <a:t> genes up-regulated in cancer?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 Could they be potentially good targets for targeted therapy of cancer?</a:t>
          </a:r>
          <a:endParaRPr lang="en-US" sz="2300" kern="1200" dirty="0"/>
        </a:p>
      </dsp:txBody>
      <dsp:txXfrm>
        <a:off x="0" y="885800"/>
        <a:ext cx="10058399" cy="791774"/>
      </dsp:txXfrm>
    </dsp:sp>
    <dsp:sp modelId="{40493EF3-A5B0-449E-8423-0687541A3733}">
      <dsp:nvSpPr>
        <dsp:cNvPr id="0" name=""/>
        <dsp:cNvSpPr/>
      </dsp:nvSpPr>
      <dsp:spPr>
        <a:xfrm>
          <a:off x="0" y="167757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Investigation of the correlation of </a:t>
          </a:r>
          <a:r>
            <a:rPr lang="en-US" sz="3000" i="1" kern="1200" dirty="0"/>
            <a:t>CSN</a:t>
          </a:r>
          <a:r>
            <a:rPr lang="en-US" sz="3000" kern="1200" dirty="0"/>
            <a:t> with other genes</a:t>
          </a:r>
        </a:p>
      </dsp:txBody>
      <dsp:txXfrm>
        <a:off x="35125" y="1712699"/>
        <a:ext cx="9988149" cy="649299"/>
      </dsp:txXfrm>
    </dsp:sp>
    <dsp:sp modelId="{44382874-08E0-40F6-802E-8F05C0F76007}">
      <dsp:nvSpPr>
        <dsp:cNvPr id="0" name=""/>
        <dsp:cNvSpPr/>
      </dsp:nvSpPr>
      <dsp:spPr>
        <a:xfrm>
          <a:off x="0" y="2397124"/>
          <a:ext cx="10058399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b="0" i="0" u="none" strike="noStrike" kern="1200" baseline="0" dirty="0">
              <a:latin typeface="LMRoman10-Regular"/>
            </a:rPr>
            <a:t>Are functionally related, but not colocalized genes like </a:t>
          </a:r>
          <a:r>
            <a:rPr lang="en-US" sz="2300" b="0" i="1" u="none" strike="noStrike" kern="1200" baseline="0" dirty="0" err="1">
              <a:latin typeface="LMRoman10-Italic"/>
            </a:rPr>
            <a:t>Lalba</a:t>
          </a:r>
          <a:r>
            <a:rPr lang="en-US" sz="2300" b="0" i="0" u="none" strike="noStrike" kern="1200" baseline="0" dirty="0">
              <a:latin typeface="LMRoman10-Regular"/>
            </a:rPr>
            <a:t>, </a:t>
          </a:r>
          <a:r>
            <a:rPr lang="en-US" sz="2300" b="0" i="1" u="none" strike="noStrike" kern="1200" baseline="0" dirty="0">
              <a:latin typeface="LMRoman10-Italic"/>
            </a:rPr>
            <a:t>WAP </a:t>
          </a:r>
          <a:r>
            <a:rPr lang="en-US" sz="2300" b="0" i="0" u="none" strike="noStrike" kern="1200" baseline="0" dirty="0">
              <a:latin typeface="LMRoman10-Regular"/>
            </a:rPr>
            <a:t>and </a:t>
          </a:r>
          <a:r>
            <a:rPr lang="en-US" sz="2300" b="0" i="1" u="none" strike="noStrike" kern="1200" baseline="0" dirty="0">
              <a:latin typeface="LMRoman10-Italic"/>
            </a:rPr>
            <a:t>Elf5 </a:t>
          </a:r>
          <a:r>
            <a:rPr lang="en-US" sz="2300" b="0" i="0" u="none" strike="noStrike" kern="1200" baseline="0" dirty="0" err="1">
              <a:latin typeface="LMRoman10-Italic"/>
            </a:rPr>
            <a:t>coexpressed</a:t>
          </a:r>
          <a:r>
            <a:rPr lang="en-US" sz="2300" b="0" i="0" u="none" strike="noStrike" kern="1200" baseline="0" dirty="0">
              <a:latin typeface="LMRoman10-Italic"/>
            </a:rPr>
            <a:t> with </a:t>
          </a:r>
          <a:r>
            <a:rPr lang="en-US" sz="2300" b="0" i="1" u="none" strike="noStrike" kern="1200" baseline="0" dirty="0">
              <a:latin typeface="LMRoman10-Italic"/>
            </a:rPr>
            <a:t>CSN?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300" kern="1200" dirty="0"/>
            <a:t>Are </a:t>
          </a:r>
          <a:r>
            <a:rPr lang="en-US" sz="2300" b="0" i="0" u="none" strike="noStrike" kern="1200" baseline="0" dirty="0">
              <a:latin typeface="LMRoman10-Regular"/>
            </a:rPr>
            <a:t>functionally unrelated, but colocalized genes like </a:t>
          </a:r>
          <a:r>
            <a:rPr lang="en-US" sz="2300" b="0" i="1" u="none" strike="noStrike" kern="1200" baseline="0" dirty="0">
              <a:latin typeface="LMRoman10-Italic"/>
            </a:rPr>
            <a:t>Sult1d1 </a:t>
          </a:r>
          <a:r>
            <a:rPr lang="en-US" sz="2300" b="0" i="0" u="none" strike="noStrike" kern="1200" baseline="0" dirty="0">
              <a:latin typeface="LMRoman10-Regular"/>
            </a:rPr>
            <a:t>and </a:t>
          </a:r>
          <a:r>
            <a:rPr lang="en-US" sz="2300" b="0" i="1" u="none" strike="noStrike" kern="1200" baseline="0" dirty="0" err="1">
              <a:latin typeface="LMRoman10-Italic"/>
            </a:rPr>
            <a:t>Odam</a:t>
          </a:r>
          <a:r>
            <a:rPr lang="en-US" sz="2300" b="0" i="1" u="none" strike="noStrike" kern="1200" baseline="0" dirty="0">
              <a:latin typeface="LMRoman10-Italic"/>
            </a:rPr>
            <a:t> </a:t>
          </a:r>
          <a:r>
            <a:rPr lang="en-US" sz="2300" b="0" i="0" u="none" strike="noStrike" kern="1200" baseline="0" dirty="0" err="1">
              <a:latin typeface="LMRoman10-Italic"/>
            </a:rPr>
            <a:t>coexpressed</a:t>
          </a:r>
          <a:r>
            <a:rPr lang="en-US" sz="2300" b="0" i="0" u="none" strike="noStrike" kern="1200" baseline="0" dirty="0">
              <a:latin typeface="LMRoman10-Italic"/>
            </a:rPr>
            <a:t> with </a:t>
          </a:r>
          <a:r>
            <a:rPr lang="en-US" sz="2300" b="0" i="1" u="none" strike="noStrike" kern="1200" baseline="0" dirty="0">
              <a:latin typeface="LMRoman10-Italic"/>
            </a:rPr>
            <a:t>CSN?</a:t>
          </a:r>
          <a:endParaRPr lang="en-US" sz="2300" kern="1200" dirty="0"/>
        </a:p>
      </dsp:txBody>
      <dsp:txXfrm>
        <a:off x="0" y="2397124"/>
        <a:ext cx="10058399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8C844C-C6EA-486F-B10B-67E39758036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5B946-2405-44BB-AE56-ABA2A7CDA43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CB0E7D-E08A-4570-AAC8-A54CFF3C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923"/>
          </a:xfrm>
        </p:spPr>
        <p:txBody>
          <a:bodyPr anchor="t">
            <a:normAutofit/>
          </a:bodyPr>
          <a:lstStyle/>
          <a:p>
            <a:r>
              <a:rPr lang="en-US" sz="6000" b="1" dirty="0"/>
              <a:t>The role of tissue-specific antigens in different cancer entities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35FCA4-6DB5-48BF-99E3-15665C2D55E4}"/>
              </a:ext>
            </a:extLst>
          </p:cNvPr>
          <p:cNvSpPr txBox="1"/>
          <p:nvPr/>
        </p:nvSpPr>
        <p:spPr>
          <a:xfrm>
            <a:off x="1097280" y="4970184"/>
            <a:ext cx="8811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21.07.2021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F93B48-AB0A-4B68-B785-63203B9D3F6F}"/>
              </a:ext>
            </a:extLst>
          </p:cNvPr>
          <p:cNvSpPr txBox="1"/>
          <p:nvPr/>
        </p:nvSpPr>
        <p:spPr>
          <a:xfrm>
            <a:off x="1097280" y="3612106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11452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9E24-B64F-4D18-9650-6BA7B6D8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PCA: Lung cancer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86884-EE51-47AF-B1FE-FFEB488A97FD}"/>
              </a:ext>
            </a:extLst>
          </p:cNvPr>
          <p:cNvSpPr txBox="1"/>
          <p:nvPr/>
        </p:nvSpPr>
        <p:spPr>
          <a:xfrm>
            <a:off x="5730198" y="1885590"/>
            <a:ext cx="54621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PCA: all transcripts with a correlation over 0,8 are filtered out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from 181 transcripts 20 remain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the groups of cancerous and healthy cells are overlapping, a separating trend is visible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possible differentiation of cancerous and healthy cells in a bigger dataset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D38A481-20C6-4589-8377-03A57521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1" y="1885590"/>
            <a:ext cx="5462177" cy="37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6524-E477-43CB-B930-46D34EA0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PCA: Breast cancer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56DB14-EEA5-420F-9711-0E596D8D2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7" y="1929390"/>
            <a:ext cx="5653219" cy="402272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F55987-B9A1-4A0B-9656-09C58789F315}"/>
              </a:ext>
            </a:extLst>
          </p:cNvPr>
          <p:cNvSpPr txBox="1"/>
          <p:nvPr/>
        </p:nvSpPr>
        <p:spPr>
          <a:xfrm>
            <a:off x="5815406" y="1929390"/>
            <a:ext cx="5933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PCA: All transcripts with a correlation over 0,8 are filtered out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from 181 transcripts 19 remain</a:t>
            </a:r>
          </a:p>
          <a:p>
            <a:pPr algn="l"/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the groups are mostly overlapping, which means that all samples have similar characteristics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Interesting: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have less variation in the distribution their samples than TNBC or Her2  </a:t>
            </a:r>
            <a:endParaRPr lang="en-US" sz="20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Heatmap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4C551-FE00-4B6B-9609-59E1D1B5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698" y="224802"/>
            <a:ext cx="10058400" cy="1450757"/>
          </a:xfrm>
        </p:spPr>
        <p:txBody>
          <a:bodyPr/>
          <a:lstStyle/>
          <a:p>
            <a:r>
              <a:rPr lang="en-US" altLang="zh-CN" dirty="0"/>
              <a:t>Heatmap from lung cancer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8B2CB-6775-4E8E-9F4F-C21A0A6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0D08C789-F2C7-4AE7-B7F1-53915702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98" y="1833861"/>
            <a:ext cx="7040266" cy="43447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CF5E818-4C90-4FCE-A49D-9B8538801AE1}"/>
              </a:ext>
            </a:extLst>
          </p:cNvPr>
          <p:cNvSpPr/>
          <p:nvPr/>
        </p:nvSpPr>
        <p:spPr>
          <a:xfrm rot="10800000">
            <a:off x="7444292" y="3589360"/>
            <a:ext cx="1364974" cy="26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DD227C-30E2-42A8-B056-68F2F9D59EF7}"/>
              </a:ext>
            </a:extLst>
          </p:cNvPr>
          <p:cNvSpPr txBox="1"/>
          <p:nvPr/>
        </p:nvSpPr>
        <p:spPr>
          <a:xfrm>
            <a:off x="9182964" y="2442234"/>
            <a:ext cx="25896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CSNK2B and CSNK2A1 similar higher expression value in cancerous group than non-cancerous group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9B8DCB-F7EC-4842-9FB2-E2C0E442CFA4}"/>
              </a:ext>
            </a:extLst>
          </p:cNvPr>
          <p:cNvCxnSpPr/>
          <p:nvPr/>
        </p:nvCxnSpPr>
        <p:spPr>
          <a:xfrm>
            <a:off x="10276321" y="4002156"/>
            <a:ext cx="0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C46A5-8775-433A-8AEA-1D481D4EB4C9}"/>
              </a:ext>
            </a:extLst>
          </p:cNvPr>
          <p:cNvSpPr txBox="1"/>
          <p:nvPr/>
        </p:nvSpPr>
        <p:spPr>
          <a:xfrm>
            <a:off x="9145138" y="510161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t-test to prove it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1533C45-02CC-4B45-8154-D0CD587DDA0E}"/>
              </a:ext>
            </a:extLst>
          </p:cNvPr>
          <p:cNvSpPr/>
          <p:nvPr/>
        </p:nvSpPr>
        <p:spPr>
          <a:xfrm rot="10800000">
            <a:off x="7444292" y="2771229"/>
            <a:ext cx="1364974" cy="26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0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65A34-E493-4DF4-98A8-09999243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62452"/>
            <a:ext cx="10058400" cy="1450757"/>
          </a:xfrm>
        </p:spPr>
        <p:txBody>
          <a:bodyPr/>
          <a:lstStyle/>
          <a:p>
            <a:r>
              <a:rPr lang="en-US" altLang="zh-CN" dirty="0"/>
              <a:t>Heatmap from breast cancer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348E1-19E5-4858-A087-DA3DD21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4DA618-B84F-41C6-A368-91BD752D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69" y="1751289"/>
            <a:ext cx="6542617" cy="4037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E28E10-8812-4625-8CC7-D9D9CC50D268}"/>
              </a:ext>
            </a:extLst>
          </p:cNvPr>
          <p:cNvSpPr txBox="1"/>
          <p:nvPr/>
        </p:nvSpPr>
        <p:spPr>
          <a:xfrm>
            <a:off x="7765775" y="2505670"/>
            <a:ext cx="3101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Find out whether breast cancer TNBC are highly expressed in all CSN genes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0F37F2-1F34-4E92-A663-DFD8ED2D6909}"/>
              </a:ext>
            </a:extLst>
          </p:cNvPr>
          <p:cNvCxnSpPr/>
          <p:nvPr/>
        </p:nvCxnSpPr>
        <p:spPr>
          <a:xfrm>
            <a:off x="9077739" y="3709513"/>
            <a:ext cx="0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B2C56C-7F42-415E-8F23-2A19582D8889}"/>
              </a:ext>
            </a:extLst>
          </p:cNvPr>
          <p:cNvSpPr txBox="1"/>
          <p:nvPr/>
        </p:nvSpPr>
        <p:spPr>
          <a:xfrm>
            <a:off x="7938052" y="4864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t-test to prove it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BDAD2F1-25FA-4FBD-801C-EF2EA4F04A14}"/>
              </a:ext>
            </a:extLst>
          </p:cNvPr>
          <p:cNvSpPr/>
          <p:nvPr/>
        </p:nvSpPr>
        <p:spPr>
          <a:xfrm rot="16200000">
            <a:off x="4125204" y="5954417"/>
            <a:ext cx="532806" cy="20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7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T-test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6F6F-471E-46D3-99D8-0698B806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52" y="318772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cs typeface="Arial" panose="020B0604020202020204" pitchFamily="34" charset="0"/>
              </a:rPr>
              <a:t>                    Re</a:t>
            </a:r>
            <a:r>
              <a:rPr lang="en-US" altLang="zh-CN" sz="3600" cap="none" dirty="0">
                <a:latin typeface="+mn-lt"/>
                <a:cs typeface="Arial" panose="020B0604020202020204" pitchFamily="34" charset="0"/>
              </a:rPr>
              <a:t>sults of t-test from lung cancer</a:t>
            </a:r>
            <a:br>
              <a:rPr lang="en-US" altLang="zh-CN" sz="3600" dirty="0">
                <a:latin typeface="+mn-lt"/>
                <a:cs typeface="Arial" panose="020B0604020202020204" pitchFamily="34" charset="0"/>
              </a:rPr>
            </a:br>
            <a:endParaRPr lang="zh-CN" altLang="en-US" sz="3600" dirty="0">
              <a:latin typeface="+mn-lt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B6EBF3-57F2-4647-9C42-B59D7D7C3041}"/>
              </a:ext>
            </a:extLst>
          </p:cNvPr>
          <p:cNvCxnSpPr>
            <a:cxnSpLocks/>
          </p:cNvCxnSpPr>
          <p:nvPr/>
        </p:nvCxnSpPr>
        <p:spPr>
          <a:xfrm>
            <a:off x="5255602" y="5869849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EB272-8C07-45E4-8205-1417948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1CAB30-E3DC-4B23-9727-D33FC0FC0BAC}"/>
              </a:ext>
            </a:extLst>
          </p:cNvPr>
          <p:cNvSpPr txBox="1"/>
          <p:nvPr/>
        </p:nvSpPr>
        <p:spPr>
          <a:xfrm>
            <a:off x="3617569" y="1855663"/>
            <a:ext cx="19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 of interest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8CCEB2-93A4-4A5A-B969-B55DA24508A5}"/>
              </a:ext>
            </a:extLst>
          </p:cNvPr>
          <p:cNvSpPr txBox="1"/>
          <p:nvPr/>
        </p:nvSpPr>
        <p:spPr>
          <a:xfrm>
            <a:off x="6277899" y="1821238"/>
            <a:ext cx="26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P-value from t-test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E9DFEA6-7847-4753-8DB1-BB71E7C25503}"/>
              </a:ext>
            </a:extLst>
          </p:cNvPr>
          <p:cNvSpPr/>
          <p:nvPr/>
        </p:nvSpPr>
        <p:spPr>
          <a:xfrm>
            <a:off x="2154007" y="4554692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E595671-B9B3-409D-9126-591E9B28845D}"/>
              </a:ext>
            </a:extLst>
          </p:cNvPr>
          <p:cNvSpPr/>
          <p:nvPr/>
        </p:nvSpPr>
        <p:spPr>
          <a:xfrm>
            <a:off x="2191250" y="2344619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454FD04-805E-4A8D-A06E-4265DE2DB784}"/>
              </a:ext>
            </a:extLst>
          </p:cNvPr>
          <p:cNvSpPr/>
          <p:nvPr/>
        </p:nvSpPr>
        <p:spPr>
          <a:xfrm>
            <a:off x="2205998" y="2735216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09F4981-C194-47D8-B38C-8C6CAD4DA046}"/>
              </a:ext>
            </a:extLst>
          </p:cNvPr>
          <p:cNvSpPr/>
          <p:nvPr/>
        </p:nvSpPr>
        <p:spPr>
          <a:xfrm>
            <a:off x="2191250" y="3179845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29B5E4F-665E-433B-9A00-6DC95714966B}"/>
              </a:ext>
            </a:extLst>
          </p:cNvPr>
          <p:cNvSpPr/>
          <p:nvPr/>
        </p:nvSpPr>
        <p:spPr>
          <a:xfrm>
            <a:off x="2154007" y="5239447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F051469-5252-4BC7-89C6-4465E411DE64}"/>
              </a:ext>
            </a:extLst>
          </p:cNvPr>
          <p:cNvSpPr/>
          <p:nvPr/>
        </p:nvSpPr>
        <p:spPr>
          <a:xfrm>
            <a:off x="2154007" y="5676974"/>
            <a:ext cx="1199532" cy="19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8B43B46-3CBF-43B0-B242-D40836C6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2348043"/>
            <a:ext cx="4408709" cy="362821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AAE7AEA-DCF2-45F2-83EE-AFF77097D8E5}"/>
              </a:ext>
            </a:extLst>
          </p:cNvPr>
          <p:cNvSpPr txBox="1"/>
          <p:nvPr/>
        </p:nvSpPr>
        <p:spPr>
          <a:xfrm>
            <a:off x="2476485" y="6325288"/>
            <a:ext cx="85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genes out of 10 genes have higher expression value in cancerous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F885-7812-462F-9F2C-B91683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0"/>
            <a:ext cx="10849026" cy="1487487"/>
          </a:xfrm>
        </p:spPr>
        <p:txBody>
          <a:bodyPr/>
          <a:lstStyle/>
          <a:p>
            <a:r>
              <a:rPr lang="en-US" altLang="zh-CN" dirty="0">
                <a:latin typeface="+mn-lt"/>
                <a:cs typeface="Arial" panose="020B0604020202020204" pitchFamily="34" charset="0"/>
              </a:rPr>
              <a:t>R</a:t>
            </a:r>
            <a:r>
              <a:rPr lang="en-US" altLang="zh-CN" cap="none" dirty="0">
                <a:latin typeface="+mn-lt"/>
                <a:cs typeface="Arial" panose="020B0604020202020204" pitchFamily="34" charset="0"/>
              </a:rPr>
              <a:t>esults of one way </a:t>
            </a:r>
            <a:r>
              <a:rPr lang="en-US" altLang="zh-CN" cap="none" dirty="0" err="1">
                <a:latin typeface="+mn-lt"/>
                <a:cs typeface="Arial" panose="020B0604020202020204" pitchFamily="34" charset="0"/>
              </a:rPr>
              <a:t>anova</a:t>
            </a:r>
            <a:r>
              <a:rPr lang="en-US" altLang="zh-CN" cap="none" dirty="0">
                <a:latin typeface="+mn-lt"/>
                <a:cs typeface="Arial" panose="020B0604020202020204" pitchFamily="34" charset="0"/>
              </a:rPr>
              <a:t> test from breast cancer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EE96B29-49B6-4D3F-B409-64448A257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0" y="1979224"/>
          <a:ext cx="990600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11466179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858840353"/>
                    </a:ext>
                  </a:extLst>
                </a:gridCol>
              </a:tblGrid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 of interest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 from one way </a:t>
                      </a:r>
                      <a:r>
                        <a:rPr lang="en-US" altLang="zh-CN" dirty="0" err="1"/>
                        <a:t>anova</a:t>
                      </a:r>
                      <a:r>
                        <a:rPr lang="en-US" altLang="zh-CN" dirty="0"/>
                        <a:t> test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979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 CSNK2A1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0.18140659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6805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 CSN1S1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0.51918957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65262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0.20523146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9368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0.08206299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15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CSNK1A1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0.68839922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70170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CSNK2A2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0.10440108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17571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0.05561539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1419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0.56146738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2776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0.25862612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67127"/>
                  </a:ext>
                </a:extLst>
              </a:tr>
              <a:tr h="26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CSNK1G3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0.24774170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4889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3AAD3-1FF7-4EAB-BCFA-F004E286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FBF7ACF-0983-4DF3-8C20-13FE2F0B68CF}"/>
              </a:ext>
            </a:extLst>
          </p:cNvPr>
          <p:cNvSpPr/>
          <p:nvPr/>
        </p:nvSpPr>
        <p:spPr>
          <a:xfrm>
            <a:off x="127992" y="4577266"/>
            <a:ext cx="964432" cy="36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A99768-9ED1-4094-8F75-F14EFF0DC862}"/>
              </a:ext>
            </a:extLst>
          </p:cNvPr>
          <p:cNvSpPr txBox="1"/>
          <p:nvPr/>
        </p:nvSpPr>
        <p:spPr>
          <a:xfrm>
            <a:off x="1578077" y="6356555"/>
            <a:ext cx="96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genes have higher p-value that 0.05  -&gt;  no significant difference under the four breast cancer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Linear regression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D400ED-F7D5-4B4B-A52B-C66B1A0D1A0B}"/>
              </a:ext>
            </a:extLst>
          </p:cNvPr>
          <p:cNvSpPr txBox="1"/>
          <p:nvPr/>
        </p:nvSpPr>
        <p:spPr>
          <a:xfrm>
            <a:off x="1204332" y="2271132"/>
            <a:ext cx="9980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Correlations between the casein genes and the genes Sult1A1, ODAM, ELF5 and ODAM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Every CSN transcript was compared with one of the mentioned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F-test was used to determine if the H0 thesis is valid or not /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185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117534-60FD-4DFB-ABC1-FCB44C00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0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20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A6C28F-C4D6-48B7-B632-23C1A5CB0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2" r="7089" b="-1"/>
          <a:stretch/>
        </p:blipFill>
        <p:spPr>
          <a:xfrm>
            <a:off x="6158328" y="2563317"/>
            <a:ext cx="5788834" cy="3192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D6556F-E02A-460F-8C76-065C306C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4"/>
          <a:stretch/>
        </p:blipFill>
        <p:spPr>
          <a:xfrm>
            <a:off x="277599" y="2405618"/>
            <a:ext cx="5845835" cy="33805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8D0DCAE-1589-434A-979E-8EA237AF3E93}"/>
              </a:ext>
            </a:extLst>
          </p:cNvPr>
          <p:cNvSpPr txBox="1"/>
          <p:nvPr/>
        </p:nvSpPr>
        <p:spPr>
          <a:xfrm>
            <a:off x="2698229" y="2038662"/>
            <a:ext cx="15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Lung cancer</a:t>
            </a:r>
            <a:endParaRPr lang="en-GB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F7C14F-828B-4CDE-90EF-47646C14F4B5}"/>
              </a:ext>
            </a:extLst>
          </p:cNvPr>
          <p:cNvSpPr txBox="1"/>
          <p:nvPr/>
        </p:nvSpPr>
        <p:spPr>
          <a:xfrm>
            <a:off x="8576872" y="2056150"/>
            <a:ext cx="407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Breast cancer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905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3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86EC48-55AD-40D7-9E62-D186DFBA782B}"/>
              </a:ext>
            </a:extLst>
          </p:cNvPr>
          <p:cNvSpPr txBox="1"/>
          <p:nvPr/>
        </p:nvSpPr>
        <p:spPr>
          <a:xfrm>
            <a:off x="1204332" y="2314674"/>
            <a:ext cx="9980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Possible Obstacles to keep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Note quiet what we thought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Expression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Correlations and localization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DF55AE-EA80-43F8-9B46-65F37AF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21" y="3277750"/>
            <a:ext cx="3672491" cy="12853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6014902-649D-4935-ADCB-A8F4A6EE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42" y="1776065"/>
            <a:ext cx="2811341" cy="12478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160761-4F23-4FCD-8FB9-8E6735428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93" y="4748165"/>
            <a:ext cx="4696604" cy="14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744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Recap: Casein Genes (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CSN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100746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Location: casein gene region on chromosome 4 in humans (5 in mice)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728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Recap: 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51A1D-4304-4133-A4F8-8BE67917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cs typeface="Arial" panose="020B0604020202020204" pitchFamily="34" charset="0"/>
              </a:rPr>
              <a:t>Lung cancer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C638C-FE64-46EC-8055-F71C9E2D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400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cell lung cancer (SCLC)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high-grade neuroendocrine tumor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bad prognosis, no targeted therapy is available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initiating mutations: </a:t>
            </a:r>
            <a:r>
              <a:rPr lang="en-US" sz="2400" b="0" i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TP53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0" i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E7E7D-4089-45CD-B12F-C5BEB7B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0" i="0" u="none" strike="noStrike" baseline="0" dirty="0">
                <a:solidFill>
                  <a:schemeClr val="tx1"/>
                </a:solidFill>
                <a:cs typeface="Arial" panose="020B0604020202020204" pitchFamily="34" charset="0"/>
              </a:rPr>
              <a:t>Breast cancer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9D473-05E7-4F6C-A89B-BAED9B4C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HER2 positive breast cancer 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overexpression of human epidermal growth factor receptor-2 (HER2)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uminal A (</a:t>
            </a:r>
            <a:r>
              <a:rPr lang="en-US" b="0" i="0" u="sng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LumA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luminal B (</a:t>
            </a:r>
            <a:r>
              <a:rPr lang="en-US" b="0" i="0" u="sng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LumB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breast cancer 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estrogen &amp; progesterone receptors are expressed, additionally other hormone receptor-related genes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0" i="0" u="sng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 negative breast cancer (TNBC) 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expression of estrogen &amp; progesterone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receptors and no overexpression of HER2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poor prognosis: high proliferation rate and genetic instability</a:t>
            </a:r>
          </a:p>
        </p:txBody>
      </p:sp>
    </p:spTree>
    <p:extLst>
      <p:ext uri="{BB962C8B-B14F-4D97-AF65-F5344CB8AC3E}">
        <p14:creationId xmlns:p14="http://schemas.microsoft.com/office/powerpoint/2010/main" val="290968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7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FAE5C-45C2-4620-A69A-98D03DA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goals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34D7E3B-6046-4982-B936-56F1C4CC1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085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7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1AA86F-4FB6-4834-98FF-39779F7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Principal Component Analysis 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761</Words>
  <Application>Microsoft Office PowerPoint</Application>
  <PresentationFormat>Breitbild</PresentationFormat>
  <Paragraphs>129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LMRoman10-Italic</vt:lpstr>
      <vt:lpstr>LMRoman10-Regular</vt:lpstr>
      <vt:lpstr>Wingdings</vt:lpstr>
      <vt:lpstr>Rückblick</vt:lpstr>
      <vt:lpstr>The role of tissue-specific antigens in different cancer entities</vt:lpstr>
      <vt:lpstr>Biological Background</vt:lpstr>
      <vt:lpstr>Recap: Casein Genes (CSN)</vt:lpstr>
      <vt:lpstr>Recap: Correlation with other genes</vt:lpstr>
      <vt:lpstr>Lung cancer dataset</vt:lpstr>
      <vt:lpstr>Breast cancer dataset</vt:lpstr>
      <vt:lpstr>Project  Goals</vt:lpstr>
      <vt:lpstr>Project goals</vt:lpstr>
      <vt:lpstr>Principal Component Analysis </vt:lpstr>
      <vt:lpstr>PCA: Lung cancer</vt:lpstr>
      <vt:lpstr>PCA: Breast cancer</vt:lpstr>
      <vt:lpstr>Heatmap</vt:lpstr>
      <vt:lpstr>Heatmap from lung cancer data</vt:lpstr>
      <vt:lpstr>Heatmap from breast cancer data</vt:lpstr>
      <vt:lpstr>T-test</vt:lpstr>
      <vt:lpstr>                    Results of t-test from lung cancer </vt:lpstr>
      <vt:lpstr>Results of one way anova test from breast cancer</vt:lpstr>
      <vt:lpstr>Linear regression</vt:lpstr>
      <vt:lpstr>Linear regression</vt:lpstr>
      <vt:lpstr>Linear regression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tissue-specific antigens in different cancer entities</dc:title>
  <dc:creator>Ana Fink</dc:creator>
  <cp:lastModifiedBy>Andreas Breuß</cp:lastModifiedBy>
  <cp:revision>19</cp:revision>
  <dcterms:created xsi:type="dcterms:W3CDTF">2021-07-20T16:19:00Z</dcterms:created>
  <dcterms:modified xsi:type="dcterms:W3CDTF">2021-07-21T07:52:53Z</dcterms:modified>
</cp:coreProperties>
</file>