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4" r:id="rId2"/>
    <p:sldId id="268" r:id="rId3"/>
    <p:sldId id="258" r:id="rId4"/>
    <p:sldId id="265" r:id="rId5"/>
    <p:sldId id="259" r:id="rId6"/>
    <p:sldId id="260" r:id="rId7"/>
    <p:sldId id="261" r:id="rId8"/>
    <p:sldId id="262" r:id="rId9"/>
    <p:sldId id="266" r:id="rId10"/>
    <p:sldId id="267" r:id="rId11"/>
    <p:sldId id="269" r:id="rId12"/>
    <p:sldId id="257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 Hornich" initials="LH" lastIdx="1" clrIdx="0">
    <p:extLst>
      <p:ext uri="{19B8F6BF-5375-455C-9EA6-DF929625EA0E}">
        <p15:presenceInfo xmlns:p15="http://schemas.microsoft.com/office/powerpoint/2012/main" userId="bfaf27d42de995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7AFE44-8DDF-48C1-8331-80DEA5668794}" type="doc">
      <dgm:prSet loTypeId="urn:microsoft.com/office/officeart/2005/8/layout/hProcess9" loCatId="process" qsTypeId="urn:microsoft.com/office/officeart/2005/8/quickstyle/simple4" qsCatId="simple" csTypeId="urn:microsoft.com/office/officeart/2005/8/colors/colorful1" csCatId="colorful" phldr="1"/>
      <dgm:spPr/>
    </dgm:pt>
    <dgm:pt modelId="{6CE9F471-7C45-4D5A-9FC0-BDA38F59D084}">
      <dgm:prSet phldrT="[Text]"/>
      <dgm:spPr>
        <a:solidFill>
          <a:srgbClr val="FD7A17"/>
        </a:solidFill>
      </dgm:spPr>
      <dgm:t>
        <a:bodyPr/>
        <a:lstStyle/>
        <a:p>
          <a:r>
            <a:rPr lang="en-US" dirty="0"/>
            <a:t>Are genes of interest overexpressed in cancer in comparison to healthy samples?</a:t>
          </a:r>
          <a:endParaRPr lang="de-DE" dirty="0"/>
        </a:p>
      </dgm:t>
    </dgm:pt>
    <dgm:pt modelId="{41EC304D-0A30-4BB3-8752-193475A1D105}" type="parTrans" cxnId="{51D78EC9-3B8E-4CD5-8C40-AF1497529B72}">
      <dgm:prSet/>
      <dgm:spPr/>
      <dgm:t>
        <a:bodyPr/>
        <a:lstStyle/>
        <a:p>
          <a:endParaRPr lang="de-DE"/>
        </a:p>
      </dgm:t>
    </dgm:pt>
    <dgm:pt modelId="{F86D1D87-4718-4927-9DCF-A9DDC56F5CA5}" type="sibTrans" cxnId="{51D78EC9-3B8E-4CD5-8C40-AF1497529B72}">
      <dgm:prSet/>
      <dgm:spPr/>
      <dgm:t>
        <a:bodyPr/>
        <a:lstStyle/>
        <a:p>
          <a:endParaRPr lang="de-DE"/>
        </a:p>
      </dgm:t>
    </dgm:pt>
    <dgm:pt modelId="{554F5F19-7CB1-4877-99C1-E92B69AA858B}">
      <dgm:prSet phldrT="[Text]"/>
      <dgm:spPr>
        <a:solidFill>
          <a:srgbClr val="FCAC0C"/>
        </a:solidFill>
      </dgm:spPr>
      <dgm:t>
        <a:bodyPr/>
        <a:lstStyle/>
        <a:p>
          <a:r>
            <a:rPr lang="en-US" dirty="0"/>
            <a:t>Is there a  possible conclusion from one gene to another? </a:t>
          </a:r>
          <a:endParaRPr lang="de-DE" dirty="0"/>
        </a:p>
      </dgm:t>
    </dgm:pt>
    <dgm:pt modelId="{0CF93BE1-0AEE-40F9-8864-BCA0BB56B6F1}" type="parTrans" cxnId="{9A804733-70B7-4614-B686-A96B832D893C}">
      <dgm:prSet/>
      <dgm:spPr/>
      <dgm:t>
        <a:bodyPr/>
        <a:lstStyle/>
        <a:p>
          <a:endParaRPr lang="de-DE"/>
        </a:p>
      </dgm:t>
    </dgm:pt>
    <dgm:pt modelId="{838B4C32-5920-47F6-82C9-66D15D004613}" type="sibTrans" cxnId="{9A804733-70B7-4614-B686-A96B832D893C}">
      <dgm:prSet/>
      <dgm:spPr/>
      <dgm:t>
        <a:bodyPr/>
        <a:lstStyle/>
        <a:p>
          <a:endParaRPr lang="de-DE"/>
        </a:p>
      </dgm:t>
    </dgm:pt>
    <dgm:pt modelId="{704F41F4-1907-451B-A97E-9C1DEC852032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 dirty="0"/>
            <a:t>Visualize our data.</a:t>
          </a:r>
        </a:p>
      </dgm:t>
    </dgm:pt>
    <dgm:pt modelId="{93D437DA-E912-419B-91E8-2FE51E1C9EF0}" type="parTrans" cxnId="{EC7E0FFE-F3C4-4DF2-90A8-882210F8B698}">
      <dgm:prSet/>
      <dgm:spPr/>
      <dgm:t>
        <a:bodyPr/>
        <a:lstStyle/>
        <a:p>
          <a:endParaRPr lang="de-DE"/>
        </a:p>
      </dgm:t>
    </dgm:pt>
    <dgm:pt modelId="{AC972130-9021-4043-86F7-1303EC771CF4}" type="sibTrans" cxnId="{EC7E0FFE-F3C4-4DF2-90A8-882210F8B698}">
      <dgm:prSet/>
      <dgm:spPr/>
      <dgm:t>
        <a:bodyPr/>
        <a:lstStyle/>
        <a:p>
          <a:endParaRPr lang="de-DE"/>
        </a:p>
      </dgm:t>
    </dgm:pt>
    <dgm:pt modelId="{B7327C35-62C7-4781-B6BE-4841A13723C0}">
      <dgm:prSet phldrT="[Text]"/>
      <dgm:spPr>
        <a:solidFill>
          <a:schemeClr val="accent1">
            <a:alpha val="0"/>
          </a:schemeClr>
        </a:solidFill>
      </dgm:spPr>
      <dgm:t>
        <a:bodyPr/>
        <a:lstStyle/>
        <a:p>
          <a:endParaRPr lang="de-DE" dirty="0"/>
        </a:p>
      </dgm:t>
    </dgm:pt>
    <dgm:pt modelId="{FA2E6931-B58E-4DA3-BA46-1B15F9773B79}" type="sibTrans" cxnId="{09AE5921-6012-48EB-A3E1-5D24EFC30450}">
      <dgm:prSet/>
      <dgm:spPr/>
      <dgm:t>
        <a:bodyPr/>
        <a:lstStyle/>
        <a:p>
          <a:endParaRPr lang="de-DE"/>
        </a:p>
      </dgm:t>
    </dgm:pt>
    <dgm:pt modelId="{543F4C98-10C3-4019-ACF3-33DAF4B81D63}" type="parTrans" cxnId="{09AE5921-6012-48EB-A3E1-5D24EFC30450}">
      <dgm:prSet/>
      <dgm:spPr/>
      <dgm:t>
        <a:bodyPr/>
        <a:lstStyle/>
        <a:p>
          <a:endParaRPr lang="de-DE"/>
        </a:p>
      </dgm:t>
    </dgm:pt>
    <dgm:pt modelId="{0125849B-3679-40A8-BCDF-607DAA63F21D}">
      <dgm:prSet phldrT="[Text]"/>
      <dgm:spPr>
        <a:solidFill>
          <a:srgbClr val="FD7A17"/>
        </a:solidFill>
      </dgm:spPr>
      <dgm:t>
        <a:bodyPr/>
        <a:lstStyle/>
        <a:p>
          <a:r>
            <a:rPr lang="en-US" dirty="0"/>
            <a:t>Which gene store´s the most information?</a:t>
          </a:r>
          <a:endParaRPr lang="de-DE" dirty="0"/>
        </a:p>
      </dgm:t>
    </dgm:pt>
    <dgm:pt modelId="{0BB07F80-9A1A-4420-9F7E-AE79809D5436}" type="parTrans" cxnId="{56CA43F2-63F5-49FE-B2EA-35A32BE0E94A}">
      <dgm:prSet/>
      <dgm:spPr/>
      <dgm:t>
        <a:bodyPr/>
        <a:lstStyle/>
        <a:p>
          <a:endParaRPr lang="de-AT"/>
        </a:p>
      </dgm:t>
    </dgm:pt>
    <dgm:pt modelId="{7224E62B-2B7F-4B35-951B-3E47E3E6BFBF}" type="sibTrans" cxnId="{56CA43F2-63F5-49FE-B2EA-35A32BE0E94A}">
      <dgm:prSet/>
      <dgm:spPr/>
      <dgm:t>
        <a:bodyPr/>
        <a:lstStyle/>
        <a:p>
          <a:endParaRPr lang="de-AT"/>
        </a:p>
      </dgm:t>
    </dgm:pt>
    <dgm:pt modelId="{58DEB1AF-7472-45C2-9DD6-81289EBD19C9}" type="pres">
      <dgm:prSet presAssocID="{A47AFE44-8DDF-48C1-8331-80DEA5668794}" presName="CompostProcess" presStyleCnt="0">
        <dgm:presLayoutVars>
          <dgm:dir/>
          <dgm:resizeHandles val="exact"/>
        </dgm:presLayoutVars>
      </dgm:prSet>
      <dgm:spPr/>
    </dgm:pt>
    <dgm:pt modelId="{CBAA2E24-19AD-4057-860C-1E68E2FB188F}" type="pres">
      <dgm:prSet presAssocID="{A47AFE44-8DDF-48C1-8331-80DEA5668794}" presName="arrow" presStyleLbl="bgShp" presStyleIdx="0" presStyleCnt="1" custScaleX="112557"/>
      <dgm:spPr>
        <a:solidFill>
          <a:schemeClr val="bg2">
            <a:lumMod val="75000"/>
          </a:schemeClr>
        </a:solidFill>
      </dgm:spPr>
    </dgm:pt>
    <dgm:pt modelId="{84CB6608-A1E3-4954-A96C-C645BE69D6B2}" type="pres">
      <dgm:prSet presAssocID="{A47AFE44-8DDF-48C1-8331-80DEA5668794}" presName="linearProcess" presStyleCnt="0"/>
      <dgm:spPr/>
    </dgm:pt>
    <dgm:pt modelId="{D493B5AC-FE78-464F-93E8-59605ED57EFD}" type="pres">
      <dgm:prSet presAssocID="{6CE9F471-7C45-4D5A-9FC0-BDA38F59D084}" presName="textNode" presStyleLbl="node1" presStyleIdx="0" presStyleCnt="5" custScaleY="99437" custLinFactX="100000" custLinFactNeighborX="114780" custLinFactNeighborY="-4137">
        <dgm:presLayoutVars>
          <dgm:bulletEnabled val="1"/>
        </dgm:presLayoutVars>
      </dgm:prSet>
      <dgm:spPr/>
    </dgm:pt>
    <dgm:pt modelId="{5E91CC87-8535-4756-BBC1-3AF95357B01F}" type="pres">
      <dgm:prSet presAssocID="{F86D1D87-4718-4927-9DCF-A9DDC56F5CA5}" presName="sibTrans" presStyleCnt="0"/>
      <dgm:spPr/>
    </dgm:pt>
    <dgm:pt modelId="{56AE4FFA-2050-4F6B-84F1-F8E0F570125D}" type="pres">
      <dgm:prSet presAssocID="{0125849B-3679-40A8-BCDF-607DAA63F21D}" presName="textNode" presStyleLbl="node1" presStyleIdx="1" presStyleCnt="5" custScaleX="99588" custScaleY="98657" custLinFactX="100000" custLinFactNeighborX="195549" custLinFactNeighborY="-4138">
        <dgm:presLayoutVars>
          <dgm:bulletEnabled val="1"/>
        </dgm:presLayoutVars>
      </dgm:prSet>
      <dgm:spPr/>
    </dgm:pt>
    <dgm:pt modelId="{9BADE463-60AC-4411-9D39-26941917EA4F}" type="pres">
      <dgm:prSet presAssocID="{7224E62B-2B7F-4B35-951B-3E47E3E6BFBF}" presName="sibTrans" presStyleCnt="0"/>
      <dgm:spPr/>
    </dgm:pt>
    <dgm:pt modelId="{AE6B2043-267C-4BFB-949F-DB3D5213B7E4}" type="pres">
      <dgm:prSet presAssocID="{554F5F19-7CB1-4877-99C1-E92B69AA858B}" presName="textNode" presStyleLbl="node1" presStyleIdx="2" presStyleCnt="5" custScaleX="99537" custScaleY="101787" custLinFactX="101824" custLinFactNeighborX="200000" custLinFactNeighborY="-4138">
        <dgm:presLayoutVars>
          <dgm:bulletEnabled val="1"/>
        </dgm:presLayoutVars>
      </dgm:prSet>
      <dgm:spPr/>
    </dgm:pt>
    <dgm:pt modelId="{8B0CE271-8088-43CF-80CA-74D7925964FC}" type="pres">
      <dgm:prSet presAssocID="{838B4C32-5920-47F6-82C9-66D15D004613}" presName="sibTrans" presStyleCnt="0"/>
      <dgm:spPr/>
    </dgm:pt>
    <dgm:pt modelId="{071C23D1-EE86-4BD5-B2D9-A3F3FF0FDC6D}" type="pres">
      <dgm:prSet presAssocID="{704F41F4-1907-451B-A97E-9C1DEC852032}" presName="textNode" presStyleLbl="node1" presStyleIdx="3" presStyleCnt="5" custLinFactX="-333392" custLinFactNeighborX="-400000" custLinFactNeighborY="-5374">
        <dgm:presLayoutVars>
          <dgm:bulletEnabled val="1"/>
        </dgm:presLayoutVars>
      </dgm:prSet>
      <dgm:spPr/>
    </dgm:pt>
    <dgm:pt modelId="{D8BCFED0-D416-46D5-9A17-1160613F8241}" type="pres">
      <dgm:prSet presAssocID="{AC972130-9021-4043-86F7-1303EC771CF4}" presName="sibTrans" presStyleCnt="0"/>
      <dgm:spPr/>
    </dgm:pt>
    <dgm:pt modelId="{3CD94CFC-EFFF-4BFA-B3F0-A9B2AD0007D6}" type="pres">
      <dgm:prSet presAssocID="{B7327C35-62C7-4781-B6BE-4841A13723C0}" presName="textNode" presStyleLbl="node1" presStyleIdx="4" presStyleCnt="5" custScaleX="135008" custScaleY="143626" custLinFactNeighborX="35222" custLinFactNeighborY="12991">
        <dgm:presLayoutVars>
          <dgm:bulletEnabled val="1"/>
        </dgm:presLayoutVars>
      </dgm:prSet>
      <dgm:spPr/>
    </dgm:pt>
  </dgm:ptLst>
  <dgm:cxnLst>
    <dgm:cxn modelId="{7CFA2312-BB2A-4745-9F93-2F58BDA10E0C}" type="presOf" srcId="{B7327C35-62C7-4781-B6BE-4841A13723C0}" destId="{3CD94CFC-EFFF-4BFA-B3F0-A9B2AD0007D6}" srcOrd="0" destOrd="0" presId="urn:microsoft.com/office/officeart/2005/8/layout/hProcess9"/>
    <dgm:cxn modelId="{393B7E16-F11D-4A2A-9DC7-9EA0D8EC1960}" type="presOf" srcId="{704F41F4-1907-451B-A97E-9C1DEC852032}" destId="{071C23D1-EE86-4BD5-B2D9-A3F3FF0FDC6D}" srcOrd="0" destOrd="0" presId="urn:microsoft.com/office/officeart/2005/8/layout/hProcess9"/>
    <dgm:cxn modelId="{09AE5921-6012-48EB-A3E1-5D24EFC30450}" srcId="{A47AFE44-8DDF-48C1-8331-80DEA5668794}" destId="{B7327C35-62C7-4781-B6BE-4841A13723C0}" srcOrd="4" destOrd="0" parTransId="{543F4C98-10C3-4019-ACF3-33DAF4B81D63}" sibTransId="{FA2E6931-B58E-4DA3-BA46-1B15F9773B79}"/>
    <dgm:cxn modelId="{9A804733-70B7-4614-B686-A96B832D893C}" srcId="{A47AFE44-8DDF-48C1-8331-80DEA5668794}" destId="{554F5F19-7CB1-4877-99C1-E92B69AA858B}" srcOrd="2" destOrd="0" parTransId="{0CF93BE1-0AEE-40F9-8864-BCA0BB56B6F1}" sibTransId="{838B4C32-5920-47F6-82C9-66D15D004613}"/>
    <dgm:cxn modelId="{3CACF85B-6F71-443F-BAB9-3513D097C3FB}" type="presOf" srcId="{0125849B-3679-40A8-BCDF-607DAA63F21D}" destId="{56AE4FFA-2050-4F6B-84F1-F8E0F570125D}" srcOrd="0" destOrd="0" presId="urn:microsoft.com/office/officeart/2005/8/layout/hProcess9"/>
    <dgm:cxn modelId="{25E2F692-0E84-4067-BAAC-A0FAD7989209}" type="presOf" srcId="{6CE9F471-7C45-4D5A-9FC0-BDA38F59D084}" destId="{D493B5AC-FE78-464F-93E8-59605ED57EFD}" srcOrd="0" destOrd="0" presId="urn:microsoft.com/office/officeart/2005/8/layout/hProcess9"/>
    <dgm:cxn modelId="{51D78EC9-3B8E-4CD5-8C40-AF1497529B72}" srcId="{A47AFE44-8DDF-48C1-8331-80DEA5668794}" destId="{6CE9F471-7C45-4D5A-9FC0-BDA38F59D084}" srcOrd="0" destOrd="0" parTransId="{41EC304D-0A30-4BB3-8752-193475A1D105}" sibTransId="{F86D1D87-4718-4927-9DCF-A9DDC56F5CA5}"/>
    <dgm:cxn modelId="{EE2504DB-5D2A-4B53-9B5D-573CC0A2AE28}" type="presOf" srcId="{A47AFE44-8DDF-48C1-8331-80DEA5668794}" destId="{58DEB1AF-7472-45C2-9DD6-81289EBD19C9}" srcOrd="0" destOrd="0" presId="urn:microsoft.com/office/officeart/2005/8/layout/hProcess9"/>
    <dgm:cxn modelId="{064766EC-1614-4493-BDD3-207AC779068C}" type="presOf" srcId="{554F5F19-7CB1-4877-99C1-E92B69AA858B}" destId="{AE6B2043-267C-4BFB-949F-DB3D5213B7E4}" srcOrd="0" destOrd="0" presId="urn:microsoft.com/office/officeart/2005/8/layout/hProcess9"/>
    <dgm:cxn modelId="{56CA43F2-63F5-49FE-B2EA-35A32BE0E94A}" srcId="{A47AFE44-8DDF-48C1-8331-80DEA5668794}" destId="{0125849B-3679-40A8-BCDF-607DAA63F21D}" srcOrd="1" destOrd="0" parTransId="{0BB07F80-9A1A-4420-9F7E-AE79809D5436}" sibTransId="{7224E62B-2B7F-4B35-951B-3E47E3E6BFBF}"/>
    <dgm:cxn modelId="{EC7E0FFE-F3C4-4DF2-90A8-882210F8B698}" srcId="{A47AFE44-8DDF-48C1-8331-80DEA5668794}" destId="{704F41F4-1907-451B-A97E-9C1DEC852032}" srcOrd="3" destOrd="0" parTransId="{93D437DA-E912-419B-91E8-2FE51E1C9EF0}" sibTransId="{AC972130-9021-4043-86F7-1303EC771CF4}"/>
    <dgm:cxn modelId="{2B293CB3-9517-4EDE-9693-EA51CDB4A377}" type="presParOf" srcId="{58DEB1AF-7472-45C2-9DD6-81289EBD19C9}" destId="{CBAA2E24-19AD-4057-860C-1E68E2FB188F}" srcOrd="0" destOrd="0" presId="urn:microsoft.com/office/officeart/2005/8/layout/hProcess9"/>
    <dgm:cxn modelId="{9C7EB0D3-6BAA-413A-BCB7-D7B6C2E50CAF}" type="presParOf" srcId="{58DEB1AF-7472-45C2-9DD6-81289EBD19C9}" destId="{84CB6608-A1E3-4954-A96C-C645BE69D6B2}" srcOrd="1" destOrd="0" presId="urn:microsoft.com/office/officeart/2005/8/layout/hProcess9"/>
    <dgm:cxn modelId="{6F36C6DB-23BE-4D55-8D91-0EB4098A3F98}" type="presParOf" srcId="{84CB6608-A1E3-4954-A96C-C645BE69D6B2}" destId="{D493B5AC-FE78-464F-93E8-59605ED57EFD}" srcOrd="0" destOrd="0" presId="urn:microsoft.com/office/officeart/2005/8/layout/hProcess9"/>
    <dgm:cxn modelId="{2ABD23DB-FE58-44F2-8904-1420F46BFFF1}" type="presParOf" srcId="{84CB6608-A1E3-4954-A96C-C645BE69D6B2}" destId="{5E91CC87-8535-4756-BBC1-3AF95357B01F}" srcOrd="1" destOrd="0" presId="urn:microsoft.com/office/officeart/2005/8/layout/hProcess9"/>
    <dgm:cxn modelId="{2624FA10-D396-4346-BCE0-A2144B096086}" type="presParOf" srcId="{84CB6608-A1E3-4954-A96C-C645BE69D6B2}" destId="{56AE4FFA-2050-4F6B-84F1-F8E0F570125D}" srcOrd="2" destOrd="0" presId="urn:microsoft.com/office/officeart/2005/8/layout/hProcess9"/>
    <dgm:cxn modelId="{21811364-F70C-4415-9BAB-FFC1766F5492}" type="presParOf" srcId="{84CB6608-A1E3-4954-A96C-C645BE69D6B2}" destId="{9BADE463-60AC-4411-9D39-26941917EA4F}" srcOrd="3" destOrd="0" presId="urn:microsoft.com/office/officeart/2005/8/layout/hProcess9"/>
    <dgm:cxn modelId="{61E11AC0-5FD4-4D22-84B1-A04650BE1AA2}" type="presParOf" srcId="{84CB6608-A1E3-4954-A96C-C645BE69D6B2}" destId="{AE6B2043-267C-4BFB-949F-DB3D5213B7E4}" srcOrd="4" destOrd="0" presId="urn:microsoft.com/office/officeart/2005/8/layout/hProcess9"/>
    <dgm:cxn modelId="{37B9E6F8-12A7-48BD-BA8C-7380E436268A}" type="presParOf" srcId="{84CB6608-A1E3-4954-A96C-C645BE69D6B2}" destId="{8B0CE271-8088-43CF-80CA-74D7925964FC}" srcOrd="5" destOrd="0" presId="urn:microsoft.com/office/officeart/2005/8/layout/hProcess9"/>
    <dgm:cxn modelId="{2875D0C7-C9D4-4269-B566-6E129B7C89D1}" type="presParOf" srcId="{84CB6608-A1E3-4954-A96C-C645BE69D6B2}" destId="{071C23D1-EE86-4BD5-B2D9-A3F3FF0FDC6D}" srcOrd="6" destOrd="0" presId="urn:microsoft.com/office/officeart/2005/8/layout/hProcess9"/>
    <dgm:cxn modelId="{D484F891-4411-46AC-AFF1-3A0EC3E1D32F}" type="presParOf" srcId="{84CB6608-A1E3-4954-A96C-C645BE69D6B2}" destId="{D8BCFED0-D416-46D5-9A17-1160613F8241}" srcOrd="7" destOrd="0" presId="urn:microsoft.com/office/officeart/2005/8/layout/hProcess9"/>
    <dgm:cxn modelId="{E5FD28BA-715A-4169-8CED-30B3182F2E29}" type="presParOf" srcId="{84CB6608-A1E3-4954-A96C-C645BE69D6B2}" destId="{3CD94CFC-EFFF-4BFA-B3F0-A9B2AD0007D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A2E24-19AD-4057-860C-1E68E2FB188F}">
      <dsp:nvSpPr>
        <dsp:cNvPr id="0" name=""/>
        <dsp:cNvSpPr/>
      </dsp:nvSpPr>
      <dsp:spPr>
        <a:xfrm>
          <a:off x="213920" y="0"/>
          <a:ext cx="9460905" cy="5512458"/>
        </a:xfrm>
        <a:prstGeom prst="rightArrow">
          <a:avLst/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93B5AC-FE78-464F-93E8-59605ED57EFD}">
      <dsp:nvSpPr>
        <dsp:cNvPr id="0" name=""/>
        <dsp:cNvSpPr/>
      </dsp:nvSpPr>
      <dsp:spPr>
        <a:xfrm>
          <a:off x="1893643" y="1568724"/>
          <a:ext cx="1780642" cy="2192569"/>
        </a:xfrm>
        <a:prstGeom prst="roundRect">
          <a:avLst/>
        </a:prstGeom>
        <a:solidFill>
          <a:srgbClr val="FD7A17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Are genes of interest overexpressed in cancer in comparison to healthy samples?</a:t>
          </a:r>
          <a:endParaRPr lang="de-DE" sz="1900" kern="1200" dirty="0"/>
        </a:p>
      </dsp:txBody>
      <dsp:txXfrm>
        <a:off x="1980567" y="1655648"/>
        <a:ext cx="1606794" cy="2018721"/>
      </dsp:txXfrm>
    </dsp:sp>
    <dsp:sp modelId="{56AE4FFA-2050-4F6B-84F1-F8E0F570125D}">
      <dsp:nvSpPr>
        <dsp:cNvPr id="0" name=""/>
        <dsp:cNvSpPr/>
      </dsp:nvSpPr>
      <dsp:spPr>
        <a:xfrm>
          <a:off x="3835228" y="1577301"/>
          <a:ext cx="1773306" cy="2175370"/>
        </a:xfrm>
        <a:prstGeom prst="roundRect">
          <a:avLst/>
        </a:prstGeom>
        <a:solidFill>
          <a:srgbClr val="FD7A17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Which gene store´s the most information?</a:t>
          </a:r>
          <a:endParaRPr lang="de-DE" sz="1900" kern="1200" dirty="0"/>
        </a:p>
      </dsp:txBody>
      <dsp:txXfrm>
        <a:off x="3921794" y="1663867"/>
        <a:ext cx="1600174" cy="2002238"/>
      </dsp:txXfrm>
    </dsp:sp>
    <dsp:sp modelId="{AE6B2043-267C-4BFB-949F-DB3D5213B7E4}">
      <dsp:nvSpPr>
        <dsp:cNvPr id="0" name=""/>
        <dsp:cNvSpPr/>
      </dsp:nvSpPr>
      <dsp:spPr>
        <a:xfrm>
          <a:off x="5734008" y="1542793"/>
          <a:ext cx="1772397" cy="2244386"/>
        </a:xfrm>
        <a:prstGeom prst="roundRect">
          <a:avLst/>
        </a:prstGeom>
        <a:solidFill>
          <a:srgbClr val="FCAC0C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Is there a  possible conclusion from one gene to another? </a:t>
          </a:r>
          <a:endParaRPr lang="de-DE" sz="1900" kern="1200" dirty="0"/>
        </a:p>
      </dsp:txBody>
      <dsp:txXfrm>
        <a:off x="5820529" y="1629314"/>
        <a:ext cx="1599355" cy="2071344"/>
      </dsp:txXfrm>
    </dsp:sp>
    <dsp:sp modelId="{071C23D1-EE86-4BD5-B2D9-A3F3FF0FDC6D}">
      <dsp:nvSpPr>
        <dsp:cNvPr id="0" name=""/>
        <dsp:cNvSpPr/>
      </dsp:nvSpPr>
      <dsp:spPr>
        <a:xfrm>
          <a:off x="0" y="1535241"/>
          <a:ext cx="1780642" cy="2204983"/>
        </a:xfrm>
        <a:prstGeom prst="round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Visualize our data.</a:t>
          </a:r>
        </a:p>
      </dsp:txBody>
      <dsp:txXfrm>
        <a:off x="86924" y="1622165"/>
        <a:ext cx="1606794" cy="2031135"/>
      </dsp:txXfrm>
    </dsp:sp>
    <dsp:sp modelId="{3CD94CFC-EFFF-4BFA-B3F0-A9B2AD0007D6}">
      <dsp:nvSpPr>
        <dsp:cNvPr id="0" name=""/>
        <dsp:cNvSpPr/>
      </dsp:nvSpPr>
      <dsp:spPr>
        <a:xfrm>
          <a:off x="7484737" y="1459214"/>
          <a:ext cx="2404009" cy="3166929"/>
        </a:xfrm>
        <a:prstGeom prst="roundRect">
          <a:avLst/>
        </a:prstGeom>
        <a:solidFill>
          <a:schemeClr val="accent1">
            <a:alpha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 dirty="0"/>
        </a:p>
      </dsp:txBody>
      <dsp:txXfrm>
        <a:off x="7602091" y="1576568"/>
        <a:ext cx="2169301" cy="2932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6FBD5-FE6E-4331-8548-D3364C788B48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5B110-7F2F-4C74-9BB2-5C2ABBF2039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27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76212-9058-4D6B-B406-C2FC36A8AD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0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056A2-0C94-4781-A83C-37A60857D7C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24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12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626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349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21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8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3484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6939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9476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226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504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72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788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3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104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583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115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947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40605-618D-4BAF-9698-353458EA0477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805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93820-0652-4DFD-8D84-224F5CAC5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9685" y="308633"/>
            <a:ext cx="9936012" cy="238760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role of tissue-specific antigens in different cancer entities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A82436-4D0C-400C-A5E1-CF7068C3A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1903" y="2776748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</a:t>
            </a:r>
            <a:r>
              <a:rPr lang="de-DE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CDBBE-59B3-4C01-8863-1C50EB9D17EF}"/>
              </a:ext>
            </a:extLst>
          </p:cNvPr>
          <p:cNvSpPr txBox="1"/>
          <p:nvPr/>
        </p:nvSpPr>
        <p:spPr>
          <a:xfrm>
            <a:off x="2406768" y="5093071"/>
            <a:ext cx="852577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Supervisor: </a:t>
            </a:r>
            <a:r>
              <a:rPr lang="de-DE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Dr. Maria Dinkelacker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Tutor: Mechtel Niels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Subject: Data Science SoSe 2021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Date of Presentation: 12.05.2021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Participents: Fink, Breuß, Sun, Hornich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848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F82CD1E-AB8B-4F06-9015-D769DF1EF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341" y="1345889"/>
            <a:ext cx="5955758" cy="3704762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397B65E7-6E9A-48D9-8560-A7FDAABC14B4}"/>
              </a:ext>
            </a:extLst>
          </p:cNvPr>
          <p:cNvSpPr/>
          <p:nvPr/>
        </p:nvSpPr>
        <p:spPr>
          <a:xfrm rot="3209547">
            <a:off x="4352901" y="3060049"/>
            <a:ext cx="671017" cy="1682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EE8466-3835-4DF0-9094-DE5D5ED2DA35}"/>
              </a:ext>
            </a:extLst>
          </p:cNvPr>
          <p:cNvSpPr txBox="1"/>
          <p:nvPr/>
        </p:nvSpPr>
        <p:spPr>
          <a:xfrm>
            <a:off x="2028804" y="5346513"/>
            <a:ext cx="239236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Overlap because of two abnormal chips?</a:t>
            </a:r>
            <a:b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BDA937-0587-489F-A93B-D3DD52289A4D}"/>
              </a:ext>
            </a:extLst>
          </p:cNvPr>
          <p:cNvCxnSpPr>
            <a:cxnSpLocks/>
          </p:cNvCxnSpPr>
          <p:nvPr/>
        </p:nvCxnSpPr>
        <p:spPr>
          <a:xfrm>
            <a:off x="4505747" y="5708778"/>
            <a:ext cx="2774947" cy="1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1">
            <a:extLst>
              <a:ext uri="{FF2B5EF4-FFF2-40B4-BE49-F238E27FC236}">
                <a16:creationId xmlns:a16="http://schemas.microsoft.com/office/drawing/2014/main" id="{2AB8B476-3C7D-4EA9-8AA2-A6FDBE65F585}"/>
              </a:ext>
            </a:extLst>
          </p:cNvPr>
          <p:cNvSpPr txBox="1">
            <a:spLocks/>
          </p:cNvSpPr>
          <p:nvPr/>
        </p:nvSpPr>
        <p:spPr>
          <a:xfrm>
            <a:off x="1143001" y="4026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Rna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degradation plot</a:t>
            </a:r>
          </a:p>
        </p:txBody>
      </p:sp>
      <p:sp>
        <p:nvSpPr>
          <p:cNvPr id="10" name="文本框 6">
            <a:extLst>
              <a:ext uri="{FF2B5EF4-FFF2-40B4-BE49-F238E27FC236}">
                <a16:creationId xmlns:a16="http://schemas.microsoft.com/office/drawing/2014/main" id="{C7731C5D-3626-433A-A7FC-82E2A3AAD1E0}"/>
              </a:ext>
            </a:extLst>
          </p:cNvPr>
          <p:cNvSpPr txBox="1"/>
          <p:nvPr/>
        </p:nvSpPr>
        <p:spPr>
          <a:xfrm>
            <a:off x="7449841" y="5192625"/>
            <a:ext cx="280984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Chips needed to be replaced with the data cleanup</a:t>
            </a:r>
            <a:b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45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D19190DD-70CA-4225-B196-FAB9CD73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909" y="34952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658C1BF-650C-4DE0-BF46-ED2316474D97}"/>
              </a:ext>
            </a:extLst>
          </p:cNvPr>
          <p:cNvSpPr txBox="1"/>
          <p:nvPr/>
        </p:nvSpPr>
        <p:spPr>
          <a:xfrm>
            <a:off x="1035909" y="2155181"/>
            <a:ext cx="1028906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want to determine, weather Casein genes are up-regulated in breast or lung cancer			potentially good target for cancer immunotherapy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Furthermore we want to evaluate if overexpression is limited to a specific loci in cancer cells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A9AB86CD-1E83-4FCD-A9B7-C4E16614CFD3}"/>
              </a:ext>
            </a:extLst>
          </p:cNvPr>
          <p:cNvSpPr/>
          <p:nvPr/>
        </p:nvSpPr>
        <p:spPr>
          <a:xfrm>
            <a:off x="3632886" y="2693772"/>
            <a:ext cx="568411" cy="271849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3768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44AB76DB-E25A-44D4-9649-8EA983F1A1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17959"/>
              </p:ext>
            </p:extLst>
          </p:nvPr>
        </p:nvGraphicFramePr>
        <p:xfrm>
          <a:off x="1072551" y="485775"/>
          <a:ext cx="9888747" cy="551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BA7A66A-2BFB-468D-91AA-492BF2155E5F}"/>
              </a:ext>
            </a:extLst>
          </p:cNvPr>
          <p:cNvGrpSpPr/>
          <p:nvPr/>
        </p:nvGrpSpPr>
        <p:grpSpPr>
          <a:xfrm>
            <a:off x="1072551" y="4386619"/>
            <a:ext cx="1814423" cy="712495"/>
            <a:chOff x="4919525" y="1625600"/>
            <a:chExt cx="2340314" cy="2167466"/>
          </a:xfrm>
          <a:solidFill>
            <a:srgbClr val="FFCB0D"/>
          </a:solidFill>
        </p:grpSpPr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F3D4868B-86E7-47EC-B6C9-9C6E4A0BEBDB}"/>
                </a:ext>
              </a:extLst>
            </p:cNvPr>
            <p:cNvSpPr/>
            <p:nvPr/>
          </p:nvSpPr>
          <p:spPr>
            <a:xfrm>
              <a:off x="4919525" y="1625600"/>
              <a:ext cx="2340314" cy="2167466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3" name="Rechteck: abgerundete Ecken 4">
              <a:extLst>
                <a:ext uri="{FF2B5EF4-FFF2-40B4-BE49-F238E27FC236}">
                  <a16:creationId xmlns:a16="http://schemas.microsoft.com/office/drawing/2014/main" id="{DF43C596-ACD3-4719-9AA9-2DCC04C84C61}"/>
                </a:ext>
              </a:extLst>
            </p:cNvPr>
            <p:cNvSpPr txBox="1"/>
            <p:nvPr/>
          </p:nvSpPr>
          <p:spPr>
            <a:xfrm>
              <a:off x="5025332" y="1731407"/>
              <a:ext cx="2128700" cy="195585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Heatmap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C56DBD0-1C5D-4E85-8973-6A9E2C7E69B1}"/>
              </a:ext>
            </a:extLst>
          </p:cNvPr>
          <p:cNvGrpSpPr/>
          <p:nvPr/>
        </p:nvGrpSpPr>
        <p:grpSpPr>
          <a:xfrm>
            <a:off x="9331131" y="1804983"/>
            <a:ext cx="2340314" cy="2691581"/>
            <a:chOff x="7088422" y="2264172"/>
            <a:chExt cx="2340314" cy="2691581"/>
          </a:xfrm>
          <a:solidFill>
            <a:srgbClr val="C00000"/>
          </a:solidFill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FF3DAD2C-737D-42A5-9C21-A51E487ADECD}"/>
                </a:ext>
              </a:extLst>
            </p:cNvPr>
            <p:cNvSpPr/>
            <p:nvPr/>
          </p:nvSpPr>
          <p:spPr>
            <a:xfrm>
              <a:off x="7088422" y="2264172"/>
              <a:ext cx="2340314" cy="269158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hteck: abgerundete Ecken 4">
              <a:extLst>
                <a:ext uri="{FF2B5EF4-FFF2-40B4-BE49-F238E27FC236}">
                  <a16:creationId xmlns:a16="http://schemas.microsoft.com/office/drawing/2014/main" id="{006265D9-60BE-4F25-9136-F5DC15B6D23B}"/>
                </a:ext>
              </a:extLst>
            </p:cNvPr>
            <p:cNvSpPr txBox="1"/>
            <p:nvPr/>
          </p:nvSpPr>
          <p:spPr>
            <a:xfrm>
              <a:off x="7202667" y="2378417"/>
              <a:ext cx="2111824" cy="246309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How do our findings correlate with reference literature in general?</a:t>
              </a:r>
              <a:endParaRPr lang="de-DE" sz="2000" kern="1200" dirty="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8AC4456-8830-43C5-9050-0576890BE3FC}"/>
              </a:ext>
            </a:extLst>
          </p:cNvPr>
          <p:cNvGrpSpPr/>
          <p:nvPr/>
        </p:nvGrpSpPr>
        <p:grpSpPr>
          <a:xfrm>
            <a:off x="2966194" y="4391271"/>
            <a:ext cx="1814423" cy="712495"/>
            <a:chOff x="4919525" y="1625600"/>
            <a:chExt cx="2340314" cy="2167466"/>
          </a:xfrm>
          <a:solidFill>
            <a:srgbClr val="FFCB0D"/>
          </a:solidFill>
        </p:grpSpPr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AB5DD1FD-9241-461C-B2B6-9DAF5FDF0BC8}"/>
                </a:ext>
              </a:extLst>
            </p:cNvPr>
            <p:cNvSpPr/>
            <p:nvPr/>
          </p:nvSpPr>
          <p:spPr>
            <a:xfrm>
              <a:off x="4919525" y="1625600"/>
              <a:ext cx="2340314" cy="2167466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5" name="Rechteck: abgerundete Ecken 4">
              <a:extLst>
                <a:ext uri="{FF2B5EF4-FFF2-40B4-BE49-F238E27FC236}">
                  <a16:creationId xmlns:a16="http://schemas.microsoft.com/office/drawing/2014/main" id="{0BF02B3D-8ECD-4004-B3AD-C51CDEDD7494}"/>
                </a:ext>
              </a:extLst>
            </p:cNvPr>
            <p:cNvSpPr txBox="1"/>
            <p:nvPr/>
          </p:nvSpPr>
          <p:spPr>
            <a:xfrm>
              <a:off x="5025332" y="1731407"/>
              <a:ext cx="2128700" cy="195585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T-test</a:t>
              </a:r>
              <a:endParaRPr lang="de-DE" sz="1600" kern="1200" dirty="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9523143A-4034-4007-83F0-293420CF6332}"/>
              </a:ext>
            </a:extLst>
          </p:cNvPr>
          <p:cNvGrpSpPr/>
          <p:nvPr/>
        </p:nvGrpSpPr>
        <p:grpSpPr>
          <a:xfrm>
            <a:off x="4866661" y="4386619"/>
            <a:ext cx="1814423" cy="712495"/>
            <a:chOff x="4919525" y="1625600"/>
            <a:chExt cx="2340314" cy="2167466"/>
          </a:xfrm>
          <a:solidFill>
            <a:srgbClr val="FFCB0D"/>
          </a:solidFill>
        </p:grpSpPr>
        <p:sp>
          <p:nvSpPr>
            <p:cNvPr id="37" name="Rechteck: abgerundete Ecken 36">
              <a:extLst>
                <a:ext uri="{FF2B5EF4-FFF2-40B4-BE49-F238E27FC236}">
                  <a16:creationId xmlns:a16="http://schemas.microsoft.com/office/drawing/2014/main" id="{B44EE4FC-141D-4F76-8D7C-5E06D4DFBF84}"/>
                </a:ext>
              </a:extLst>
            </p:cNvPr>
            <p:cNvSpPr/>
            <p:nvPr/>
          </p:nvSpPr>
          <p:spPr>
            <a:xfrm>
              <a:off x="4919525" y="1625600"/>
              <a:ext cx="2340314" cy="2167466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8" name="Rechteck: abgerundete Ecken 4">
              <a:extLst>
                <a:ext uri="{FF2B5EF4-FFF2-40B4-BE49-F238E27FC236}">
                  <a16:creationId xmlns:a16="http://schemas.microsoft.com/office/drawing/2014/main" id="{D5EE1C02-40CF-4356-96C2-F975628B9161}"/>
                </a:ext>
              </a:extLst>
            </p:cNvPr>
            <p:cNvSpPr txBox="1"/>
            <p:nvPr/>
          </p:nvSpPr>
          <p:spPr>
            <a:xfrm>
              <a:off x="5025332" y="1731407"/>
              <a:ext cx="2128700" cy="195585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PCA</a:t>
              </a:r>
              <a:endParaRPr lang="de-DE" sz="1600" kern="1200" dirty="0"/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124162E-305D-464F-8F09-F35B5CB7BD2F}"/>
              </a:ext>
            </a:extLst>
          </p:cNvPr>
          <p:cNvGrpSpPr/>
          <p:nvPr/>
        </p:nvGrpSpPr>
        <p:grpSpPr>
          <a:xfrm>
            <a:off x="6806561" y="4391271"/>
            <a:ext cx="1814423" cy="712495"/>
            <a:chOff x="4919525" y="1625600"/>
            <a:chExt cx="2340314" cy="2167466"/>
          </a:xfrm>
          <a:solidFill>
            <a:srgbClr val="FFCB0D"/>
          </a:solidFill>
        </p:grpSpPr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79A9A737-94AF-49B1-8559-A0B5B4A83299}"/>
                </a:ext>
              </a:extLst>
            </p:cNvPr>
            <p:cNvSpPr/>
            <p:nvPr/>
          </p:nvSpPr>
          <p:spPr>
            <a:xfrm>
              <a:off x="4919525" y="1625600"/>
              <a:ext cx="2340314" cy="2167466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41" name="Rechteck: abgerundete Ecken 4">
              <a:extLst>
                <a:ext uri="{FF2B5EF4-FFF2-40B4-BE49-F238E27FC236}">
                  <a16:creationId xmlns:a16="http://schemas.microsoft.com/office/drawing/2014/main" id="{DB285F19-B4D1-47F7-9E43-23E40A6FF4BF}"/>
                </a:ext>
              </a:extLst>
            </p:cNvPr>
            <p:cNvSpPr txBox="1"/>
            <p:nvPr/>
          </p:nvSpPr>
          <p:spPr>
            <a:xfrm>
              <a:off x="5025332" y="1731407"/>
              <a:ext cx="2128700" cy="195585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Regression</a:t>
              </a:r>
              <a:endParaRPr lang="de-DE" sz="1600" kern="1200" dirty="0"/>
            </a:p>
          </p:txBody>
        </p:sp>
      </p:grpSp>
      <p:sp>
        <p:nvSpPr>
          <p:cNvPr id="18" name="Titel 1">
            <a:extLst>
              <a:ext uri="{FF2B5EF4-FFF2-40B4-BE49-F238E27FC236}">
                <a16:creationId xmlns:a16="http://schemas.microsoft.com/office/drawing/2014/main" id="{123C7FAC-41D0-410F-914D-CE3CACD6B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4117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144712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Right 5">
            <a:extLst>
              <a:ext uri="{FF2B5EF4-FFF2-40B4-BE49-F238E27FC236}">
                <a16:creationId xmlns:a16="http://schemas.microsoft.com/office/drawing/2014/main" id="{94B9E8DA-9E9C-42E8-96BB-3795CA491EEF}"/>
              </a:ext>
            </a:extLst>
          </p:cNvPr>
          <p:cNvSpPr/>
          <p:nvPr/>
        </p:nvSpPr>
        <p:spPr>
          <a:xfrm>
            <a:off x="178279" y="3198962"/>
            <a:ext cx="11829691" cy="4600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73BB7E-E201-4493-8438-547DBE41A6E0}"/>
              </a:ext>
            </a:extLst>
          </p:cNvPr>
          <p:cNvSpPr/>
          <p:nvPr/>
        </p:nvSpPr>
        <p:spPr>
          <a:xfrm>
            <a:off x="1420483" y="3196085"/>
            <a:ext cx="483079" cy="460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B074BF-13C9-4558-A31C-5E4CD0ED7A75}"/>
              </a:ext>
            </a:extLst>
          </p:cNvPr>
          <p:cNvSpPr/>
          <p:nvPr/>
        </p:nvSpPr>
        <p:spPr>
          <a:xfrm>
            <a:off x="3145766" y="3196085"/>
            <a:ext cx="483079" cy="460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392967-7B77-42FD-BF27-9D52532CFC35}"/>
              </a:ext>
            </a:extLst>
          </p:cNvPr>
          <p:cNvSpPr/>
          <p:nvPr/>
        </p:nvSpPr>
        <p:spPr>
          <a:xfrm>
            <a:off x="4871049" y="3196084"/>
            <a:ext cx="483079" cy="460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03D5AE-44D6-4E28-96EA-F8B47F3CD43F}"/>
              </a:ext>
            </a:extLst>
          </p:cNvPr>
          <p:cNvSpPr/>
          <p:nvPr/>
        </p:nvSpPr>
        <p:spPr>
          <a:xfrm>
            <a:off x="6596332" y="3196084"/>
            <a:ext cx="483079" cy="460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C7E7B0-0463-45FA-94DF-9ED9DB532C37}"/>
              </a:ext>
            </a:extLst>
          </p:cNvPr>
          <p:cNvSpPr/>
          <p:nvPr/>
        </p:nvSpPr>
        <p:spPr>
          <a:xfrm>
            <a:off x="8321617" y="3196084"/>
            <a:ext cx="483079" cy="460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1761D7-FD4C-417A-9590-5842D4F2AA72}"/>
              </a:ext>
            </a:extLst>
          </p:cNvPr>
          <p:cNvSpPr/>
          <p:nvPr/>
        </p:nvSpPr>
        <p:spPr>
          <a:xfrm>
            <a:off x="10046898" y="3196084"/>
            <a:ext cx="483079" cy="460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E54642-114A-4C24-90E5-2068C9D4912A}"/>
              </a:ext>
            </a:extLst>
          </p:cNvPr>
          <p:cNvCxnSpPr/>
          <p:nvPr/>
        </p:nvCxnSpPr>
        <p:spPr>
          <a:xfrm>
            <a:off x="1662023" y="3604400"/>
            <a:ext cx="0" cy="11487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FA0FF4-393E-4F98-BAD6-2014FBFB61D0}"/>
              </a:ext>
            </a:extLst>
          </p:cNvPr>
          <p:cNvCxnSpPr/>
          <p:nvPr/>
        </p:nvCxnSpPr>
        <p:spPr>
          <a:xfrm>
            <a:off x="3390181" y="2047333"/>
            <a:ext cx="0" cy="11487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E383D4-B0B8-4C22-BB40-FB5B449A8446}"/>
              </a:ext>
            </a:extLst>
          </p:cNvPr>
          <p:cNvCxnSpPr/>
          <p:nvPr/>
        </p:nvCxnSpPr>
        <p:spPr>
          <a:xfrm>
            <a:off x="5118340" y="3604400"/>
            <a:ext cx="0" cy="11487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CA4684-FA88-401A-BD71-295AD5B1DFA5}"/>
              </a:ext>
            </a:extLst>
          </p:cNvPr>
          <p:cNvCxnSpPr/>
          <p:nvPr/>
        </p:nvCxnSpPr>
        <p:spPr>
          <a:xfrm>
            <a:off x="6855125" y="2110594"/>
            <a:ext cx="0" cy="11487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D3FB90-C6C0-4D4E-9818-5C5837C76C51}"/>
              </a:ext>
            </a:extLst>
          </p:cNvPr>
          <p:cNvCxnSpPr/>
          <p:nvPr/>
        </p:nvCxnSpPr>
        <p:spPr>
          <a:xfrm>
            <a:off x="8568906" y="3604400"/>
            <a:ext cx="0" cy="11487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B4EFC2-485B-44B2-B508-B9374A7BD799}"/>
              </a:ext>
            </a:extLst>
          </p:cNvPr>
          <p:cNvCxnSpPr/>
          <p:nvPr/>
        </p:nvCxnSpPr>
        <p:spPr>
          <a:xfrm>
            <a:off x="10282687" y="2110594"/>
            <a:ext cx="0" cy="11487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2">
            <a:extLst>
              <a:ext uri="{FF2B5EF4-FFF2-40B4-BE49-F238E27FC236}">
                <a16:creationId xmlns:a16="http://schemas.microsoft.com/office/drawing/2014/main" id="{14EB0C3F-BA97-49E1-8719-04A00BAFEB1D}"/>
              </a:ext>
            </a:extLst>
          </p:cNvPr>
          <p:cNvSpPr txBox="1"/>
          <p:nvPr/>
        </p:nvSpPr>
        <p:spPr>
          <a:xfrm>
            <a:off x="619723" y="4753151"/>
            <a:ext cx="2119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Completion of 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data clean-up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3E0282-A14D-49B9-9857-0D028D3A6168}"/>
              </a:ext>
            </a:extLst>
          </p:cNvPr>
          <p:cNvSpPr txBox="1"/>
          <p:nvPr/>
        </p:nvSpPr>
        <p:spPr>
          <a:xfrm>
            <a:off x="2541919" y="1582791"/>
            <a:ext cx="1690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34">
            <a:extLst>
              <a:ext uri="{FF2B5EF4-FFF2-40B4-BE49-F238E27FC236}">
                <a16:creationId xmlns:a16="http://schemas.microsoft.com/office/drawing/2014/main" id="{13073F00-4860-4A62-AB0D-0A5A92E6DDAE}"/>
              </a:ext>
            </a:extLst>
          </p:cNvPr>
          <p:cNvSpPr txBox="1"/>
          <p:nvPr/>
        </p:nvSpPr>
        <p:spPr>
          <a:xfrm>
            <a:off x="3628845" y="4758479"/>
            <a:ext cx="2944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One-sided upper t-test</a:t>
            </a:r>
          </a:p>
        </p:txBody>
      </p:sp>
      <p:sp>
        <p:nvSpPr>
          <p:cNvPr id="24" name="Textfeld 32">
            <a:extLst>
              <a:ext uri="{FF2B5EF4-FFF2-40B4-BE49-F238E27FC236}">
                <a16:creationId xmlns:a16="http://schemas.microsoft.com/office/drawing/2014/main" id="{36399B17-14F7-4C63-9D4B-84DFB5A5780F}"/>
              </a:ext>
            </a:extLst>
          </p:cNvPr>
          <p:cNvSpPr txBox="1"/>
          <p:nvPr/>
        </p:nvSpPr>
        <p:spPr>
          <a:xfrm>
            <a:off x="5823497" y="1696532"/>
            <a:ext cx="2025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F102CA-FF25-4B1B-B9CB-1E1DC70E3582}"/>
              </a:ext>
            </a:extLst>
          </p:cNvPr>
          <p:cNvSpPr txBox="1"/>
          <p:nvPr/>
        </p:nvSpPr>
        <p:spPr>
          <a:xfrm>
            <a:off x="7267756" y="4753151"/>
            <a:ext cx="25907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Regression model</a:t>
            </a:r>
          </a:p>
        </p:txBody>
      </p:sp>
      <p:sp>
        <p:nvSpPr>
          <p:cNvPr id="27" name="Textfeld 37">
            <a:extLst>
              <a:ext uri="{FF2B5EF4-FFF2-40B4-BE49-F238E27FC236}">
                <a16:creationId xmlns:a16="http://schemas.microsoft.com/office/drawing/2014/main" id="{1BB4B484-3554-4CE0-8A23-C27000CA3A00}"/>
              </a:ext>
            </a:extLst>
          </p:cNvPr>
          <p:cNvSpPr txBox="1"/>
          <p:nvPr/>
        </p:nvSpPr>
        <p:spPr>
          <a:xfrm>
            <a:off x="9647210" y="1704739"/>
            <a:ext cx="1262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F-test</a:t>
            </a:r>
          </a:p>
        </p:txBody>
      </p:sp>
      <p:sp>
        <p:nvSpPr>
          <p:cNvPr id="28" name="Textfeld 25">
            <a:extLst>
              <a:ext uri="{FF2B5EF4-FFF2-40B4-BE49-F238E27FC236}">
                <a16:creationId xmlns:a16="http://schemas.microsoft.com/office/drawing/2014/main" id="{52844634-D1BB-4A24-8D6F-7796AFF1B24F}"/>
              </a:ext>
            </a:extLst>
          </p:cNvPr>
          <p:cNvSpPr txBox="1"/>
          <p:nvPr/>
        </p:nvSpPr>
        <p:spPr>
          <a:xfrm>
            <a:off x="1297436" y="2831784"/>
            <a:ext cx="7636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18.05.</a:t>
            </a:r>
          </a:p>
        </p:txBody>
      </p:sp>
      <p:sp>
        <p:nvSpPr>
          <p:cNvPr id="29" name="Textfeld 16">
            <a:extLst>
              <a:ext uri="{FF2B5EF4-FFF2-40B4-BE49-F238E27FC236}">
                <a16:creationId xmlns:a16="http://schemas.microsoft.com/office/drawing/2014/main" id="{032ECEFF-4E43-41FB-AB11-6ED111A83F41}"/>
              </a:ext>
            </a:extLst>
          </p:cNvPr>
          <p:cNvSpPr txBox="1"/>
          <p:nvPr/>
        </p:nvSpPr>
        <p:spPr>
          <a:xfrm>
            <a:off x="3037355" y="3700173"/>
            <a:ext cx="8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25.05.</a:t>
            </a:r>
          </a:p>
        </p:txBody>
      </p:sp>
      <p:sp>
        <p:nvSpPr>
          <p:cNvPr id="30" name="Textfeld 19">
            <a:extLst>
              <a:ext uri="{FF2B5EF4-FFF2-40B4-BE49-F238E27FC236}">
                <a16:creationId xmlns:a16="http://schemas.microsoft.com/office/drawing/2014/main" id="{79CDB3AD-536C-40B0-A34E-3B26FB460767}"/>
              </a:ext>
            </a:extLst>
          </p:cNvPr>
          <p:cNvSpPr txBox="1"/>
          <p:nvPr/>
        </p:nvSpPr>
        <p:spPr>
          <a:xfrm>
            <a:off x="4764667" y="2816394"/>
            <a:ext cx="8499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/>
              <a:t>02.06</a:t>
            </a:r>
          </a:p>
        </p:txBody>
      </p:sp>
      <p:sp>
        <p:nvSpPr>
          <p:cNvPr id="31" name="Textfeld 26">
            <a:extLst>
              <a:ext uri="{FF2B5EF4-FFF2-40B4-BE49-F238E27FC236}">
                <a16:creationId xmlns:a16="http://schemas.microsoft.com/office/drawing/2014/main" id="{15FD9155-FE35-4C03-9A07-997A37E6EA8A}"/>
              </a:ext>
            </a:extLst>
          </p:cNvPr>
          <p:cNvSpPr txBox="1"/>
          <p:nvPr/>
        </p:nvSpPr>
        <p:spPr>
          <a:xfrm>
            <a:off x="6411472" y="3722722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09.06</a:t>
            </a:r>
          </a:p>
        </p:txBody>
      </p:sp>
      <p:sp>
        <p:nvSpPr>
          <p:cNvPr id="32" name="Textfeld 27">
            <a:extLst>
              <a:ext uri="{FF2B5EF4-FFF2-40B4-BE49-F238E27FC236}">
                <a16:creationId xmlns:a16="http://schemas.microsoft.com/office/drawing/2014/main" id="{CA2DE907-AC4F-4BE7-9D50-62CBFDE6872C}"/>
              </a:ext>
            </a:extLst>
          </p:cNvPr>
          <p:cNvSpPr txBox="1"/>
          <p:nvPr/>
        </p:nvSpPr>
        <p:spPr>
          <a:xfrm>
            <a:off x="8132443" y="2785616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23.06.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2E7635-C08E-44DF-A644-FFA72875435B}"/>
              </a:ext>
            </a:extLst>
          </p:cNvPr>
          <p:cNvSpPr/>
          <p:nvPr/>
        </p:nvSpPr>
        <p:spPr>
          <a:xfrm>
            <a:off x="9426732" y="3907388"/>
            <a:ext cx="1285228" cy="671281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A207C6-AA37-4F09-99DA-D3B57CD04916}"/>
              </a:ext>
            </a:extLst>
          </p:cNvPr>
          <p:cNvSpPr txBox="1"/>
          <p:nvPr/>
        </p:nvSpPr>
        <p:spPr>
          <a:xfrm>
            <a:off x="9645824" y="3756413"/>
            <a:ext cx="1285228" cy="6712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7839" tIns="0" rIns="0" bIns="0" numCol="1" spcCol="1270" anchor="t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 dirty="0">
                <a:solidFill>
                  <a:schemeClr val="tx1"/>
                </a:solidFill>
              </a:rPr>
              <a:t>  06.07.</a:t>
            </a:r>
          </a:p>
        </p:txBody>
      </p:sp>
      <p:cxnSp>
        <p:nvCxnSpPr>
          <p:cNvPr id="36" name="Straight Connector 16">
            <a:extLst>
              <a:ext uri="{FF2B5EF4-FFF2-40B4-BE49-F238E27FC236}">
                <a16:creationId xmlns:a16="http://schemas.microsoft.com/office/drawing/2014/main" id="{21ADA672-533C-46AE-BF2E-6818C6EC8E5E}"/>
              </a:ext>
            </a:extLst>
          </p:cNvPr>
          <p:cNvCxnSpPr>
            <a:cxnSpLocks/>
          </p:cNvCxnSpPr>
          <p:nvPr/>
        </p:nvCxnSpPr>
        <p:spPr>
          <a:xfrm>
            <a:off x="7724217" y="2684969"/>
            <a:ext cx="0" cy="7211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2">
            <a:extLst>
              <a:ext uri="{FF2B5EF4-FFF2-40B4-BE49-F238E27FC236}">
                <a16:creationId xmlns:a16="http://schemas.microsoft.com/office/drawing/2014/main" id="{4414B6D6-3463-4422-AC20-91EB3F5505FA}"/>
              </a:ext>
            </a:extLst>
          </p:cNvPr>
          <p:cNvSpPr txBox="1"/>
          <p:nvPr/>
        </p:nvSpPr>
        <p:spPr>
          <a:xfrm>
            <a:off x="6866204" y="2289003"/>
            <a:ext cx="1716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Correlations</a:t>
            </a:r>
          </a:p>
        </p:txBody>
      </p:sp>
    </p:spTree>
    <p:extLst>
      <p:ext uri="{BB962C8B-B14F-4D97-AF65-F5344CB8AC3E}">
        <p14:creationId xmlns:p14="http://schemas.microsoft.com/office/powerpoint/2010/main" val="123412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4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5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D19190DD-70CA-4225-B196-FAB9CD73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5299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392523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44F6E-436F-43C9-8D8A-2EF9FF5F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Casein Genes (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9D740C7-4110-4D35-8FA5-729C241E6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866" y="4830607"/>
            <a:ext cx="6824828" cy="1723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7DDBAC-BB3C-4D28-AE9C-178550FAE99D}"/>
              </a:ext>
            </a:extLst>
          </p:cNvPr>
          <p:cNvSpPr txBox="1"/>
          <p:nvPr/>
        </p:nvSpPr>
        <p:spPr>
          <a:xfrm>
            <a:off x="1015040" y="3628092"/>
            <a:ext cx="81033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 restricted to mammary gland epithelial cells (MEC)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6C7EF0-3CB4-401D-8768-99BB71376813}"/>
              </a:ext>
            </a:extLst>
          </p:cNvPr>
          <p:cNvSpPr txBox="1"/>
          <p:nvPr/>
        </p:nvSpPr>
        <p:spPr>
          <a:xfrm>
            <a:off x="1015040" y="2634499"/>
            <a:ext cx="76688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Temporarily regulated during late pregnancy and postpartum lactation period (-&gt; horome dependent)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0ACEC7-742C-4BE6-93AB-213100EC6F12}"/>
              </a:ext>
            </a:extLst>
          </p:cNvPr>
          <p:cNvSpPr txBox="1"/>
          <p:nvPr/>
        </p:nvSpPr>
        <p:spPr>
          <a:xfrm>
            <a:off x="1015041" y="2010238"/>
            <a:ext cx="85257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Casein genes: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Csnk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FFBD1-4FBB-4063-9941-548283E0FB89}"/>
              </a:ext>
            </a:extLst>
          </p:cNvPr>
          <p:cNvSpPr txBox="1"/>
          <p:nvPr/>
        </p:nvSpPr>
        <p:spPr>
          <a:xfrm>
            <a:off x="1015040" y="4252353"/>
            <a:ext cx="7789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Located in the casein gene region on chromosome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9CFE07-693F-4395-A6CF-CFF8FF619E03}"/>
              </a:ext>
            </a:extLst>
          </p:cNvPr>
          <p:cNvSpPr txBox="1"/>
          <p:nvPr/>
        </p:nvSpPr>
        <p:spPr>
          <a:xfrm>
            <a:off x="1015040" y="2010238"/>
            <a:ext cx="85257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Casein genes: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Csnk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56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2D826-73B6-47B4-8E26-7404871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Correlation with other genes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434423-0259-4CA8-8142-06C186E36ECB}"/>
              </a:ext>
            </a:extLst>
          </p:cNvPr>
          <p:cNvGrpSpPr/>
          <p:nvPr/>
        </p:nvGrpSpPr>
        <p:grpSpPr>
          <a:xfrm>
            <a:off x="8347150" y="2097088"/>
            <a:ext cx="3488292" cy="3037218"/>
            <a:chOff x="8347150" y="1756415"/>
            <a:chExt cx="3488292" cy="3037218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9C24C946-E45A-4913-ABE2-E7A44521A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7151" y="1756415"/>
              <a:ext cx="3488291" cy="2473378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6433ACC-D151-4C20-840E-92289F0F7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7150" y="4229792"/>
              <a:ext cx="3488291" cy="56384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B7F7143-CE16-4345-BEF8-4FFD785D5486}"/>
              </a:ext>
            </a:extLst>
          </p:cNvPr>
          <p:cNvSpPr txBox="1"/>
          <p:nvPr/>
        </p:nvSpPr>
        <p:spPr>
          <a:xfrm>
            <a:off x="992037" y="2314379"/>
            <a:ext cx="6101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Csnk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Coexpressed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54C1CD-BA7C-4ADD-BF6A-7CF89B6AC972}"/>
              </a:ext>
            </a:extLst>
          </p:cNvPr>
          <p:cNvSpPr txBox="1"/>
          <p:nvPr/>
        </p:nvSpPr>
        <p:spPr>
          <a:xfrm>
            <a:off x="992037" y="3297126"/>
            <a:ext cx="93079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Functionally related genes: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Lalba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WAP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ELf5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These genes show correlated expression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with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7E079-F33C-4613-A19C-B4BC0BC2BEF2}"/>
              </a:ext>
            </a:extLst>
          </p:cNvPr>
          <p:cNvSpPr txBox="1"/>
          <p:nvPr/>
        </p:nvSpPr>
        <p:spPr>
          <a:xfrm>
            <a:off x="992037" y="4649205"/>
            <a:ext cx="90491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Colocalized genes: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Sult1d1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Odam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These genes show no correlated expression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with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</p:spTree>
    <p:extLst>
      <p:ext uri="{BB962C8B-B14F-4D97-AF65-F5344CB8AC3E}">
        <p14:creationId xmlns:p14="http://schemas.microsoft.com/office/powerpoint/2010/main" val="4777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D19190DD-70CA-4225-B196-FAB9CD73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5299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356216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72CF0F9-ADF8-4542-AA05-3C9A5851E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062354"/>
              </p:ext>
            </p:extLst>
          </p:nvPr>
        </p:nvGraphicFramePr>
        <p:xfrm>
          <a:off x="558798" y="1297105"/>
          <a:ext cx="11074402" cy="4988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01">
                  <a:extLst>
                    <a:ext uri="{9D8B030D-6E8A-4147-A177-3AD203B41FA5}">
                      <a16:colId xmlns:a16="http://schemas.microsoft.com/office/drawing/2014/main" val="3226261702"/>
                    </a:ext>
                  </a:extLst>
                </a:gridCol>
                <a:gridCol w="5537201">
                  <a:extLst>
                    <a:ext uri="{9D8B030D-6E8A-4147-A177-3AD203B41FA5}">
                      <a16:colId xmlns:a16="http://schemas.microsoft.com/office/drawing/2014/main" val="1485035104"/>
                    </a:ext>
                  </a:extLst>
                </a:gridCol>
              </a:tblGrid>
              <a:tr h="1247169">
                <a:tc>
                  <a:txBody>
                    <a:bodyPr/>
                    <a:lstStyle/>
                    <a:p>
                      <a:pPr algn="ctr"/>
                      <a:endParaRPr lang="de-DE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de-DE" sz="3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Lung Cancer 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de-DE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Breast Cancer 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816313"/>
                  </a:ext>
                </a:extLst>
              </a:tr>
              <a:tr h="1247169">
                <a:tc gridSpan="2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593682"/>
                  </a:ext>
                </a:extLst>
              </a:tr>
              <a:tr h="1247169"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186882"/>
                  </a:ext>
                </a:extLst>
              </a:tr>
              <a:tr h="1247169"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06768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2E7C467-4721-4BE8-A99E-DDD266F2F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291" y="2537443"/>
            <a:ext cx="5329418" cy="1254000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CE9C1E1A-A138-4EC6-A92F-42EB5D3E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97" y="0"/>
            <a:ext cx="10157602" cy="147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does our raw data look like?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E6926-9314-47D0-A46A-654539A3AB1E}"/>
              </a:ext>
            </a:extLst>
          </p:cNvPr>
          <p:cNvSpPr txBox="1"/>
          <p:nvPr/>
        </p:nvSpPr>
        <p:spPr>
          <a:xfrm>
            <a:off x="380416" y="4155416"/>
            <a:ext cx="6101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columns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646D93-3778-42BB-B7BB-31D5315DCACB}"/>
              </a:ext>
            </a:extLst>
          </p:cNvPr>
          <p:cNvSpPr txBox="1"/>
          <p:nvPr/>
        </p:nvSpPr>
        <p:spPr>
          <a:xfrm>
            <a:off x="468702" y="5106834"/>
            <a:ext cx="61017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de-DE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1354896 rows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A71297-0D76-4F63-8870-43BD2D7A7617}"/>
              </a:ext>
            </a:extLst>
          </p:cNvPr>
          <p:cNvSpPr txBox="1"/>
          <p:nvPr/>
        </p:nvSpPr>
        <p:spPr>
          <a:xfrm>
            <a:off x="5993868" y="4149271"/>
            <a:ext cx="61276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columns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364BFE-6CF3-41BF-A958-A35D8F8609B8}"/>
              </a:ext>
            </a:extLst>
          </p:cNvPr>
          <p:cNvSpPr txBox="1"/>
          <p:nvPr/>
        </p:nvSpPr>
        <p:spPr>
          <a:xfrm>
            <a:off x="5858773" y="5387994"/>
            <a:ext cx="61276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1354896 rows</a:t>
            </a:r>
          </a:p>
        </p:txBody>
      </p:sp>
    </p:spTree>
    <p:extLst>
      <p:ext uri="{BB962C8B-B14F-4D97-AF65-F5344CB8AC3E}">
        <p14:creationId xmlns:p14="http://schemas.microsoft.com/office/powerpoint/2010/main" val="101764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72CF0F9-ADF8-4542-AA05-3C9A5851E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047943"/>
              </p:ext>
            </p:extLst>
          </p:nvPr>
        </p:nvGraphicFramePr>
        <p:xfrm>
          <a:off x="558799" y="1481135"/>
          <a:ext cx="11074402" cy="5082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01">
                  <a:extLst>
                    <a:ext uri="{9D8B030D-6E8A-4147-A177-3AD203B41FA5}">
                      <a16:colId xmlns:a16="http://schemas.microsoft.com/office/drawing/2014/main" val="3226261702"/>
                    </a:ext>
                  </a:extLst>
                </a:gridCol>
                <a:gridCol w="5537201">
                  <a:extLst>
                    <a:ext uri="{9D8B030D-6E8A-4147-A177-3AD203B41FA5}">
                      <a16:colId xmlns:a16="http://schemas.microsoft.com/office/drawing/2014/main" val="1485035104"/>
                    </a:ext>
                  </a:extLst>
                </a:gridCol>
              </a:tblGrid>
              <a:tr h="1247169"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3200" dirty="0">
                          <a:solidFill>
                            <a:schemeClr val="tx1"/>
                          </a:solidFill>
                        </a:rPr>
                        <a:t>Lung Cancer 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 dirty="0">
                          <a:solidFill>
                            <a:schemeClr val="tx1"/>
                          </a:solidFill>
                        </a:rPr>
                        <a:t>Breast Cancer Data Set</a:t>
                      </a:r>
                    </a:p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816313"/>
                  </a:ext>
                </a:extLst>
              </a:tr>
              <a:tr h="1247169">
                <a:tc gridSpan="2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593682"/>
                  </a:ext>
                </a:extLst>
              </a:tr>
              <a:tr h="1247169">
                <a:tc>
                  <a:txBody>
                    <a:bodyPr/>
                    <a:lstStyle/>
                    <a:p>
                      <a:pPr algn="ctr"/>
                      <a:endParaRPr lang="de-DE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186882"/>
                  </a:ext>
                </a:extLst>
              </a:tr>
              <a:tr h="1247169">
                <a:tc>
                  <a:txBody>
                    <a:bodyPr/>
                    <a:lstStyle/>
                    <a:p>
                      <a:pPr algn="ctr"/>
                      <a:endParaRPr lang="de-DE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06768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C618546-7220-490A-86D6-C1174B957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28" y="2821972"/>
            <a:ext cx="10983344" cy="124366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0E2F367A-B038-48F0-9765-B927F6E4A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85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our data sets contain values of disturbance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27D94-BFF2-442F-BAA4-35FE53031FA6}"/>
              </a:ext>
            </a:extLst>
          </p:cNvPr>
          <p:cNvSpPr txBox="1"/>
          <p:nvPr/>
        </p:nvSpPr>
        <p:spPr>
          <a:xfrm>
            <a:off x="359434" y="4462731"/>
            <a:ext cx="6101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 did </a:t>
            </a:r>
            <a:r>
              <a:rPr lang="de-DE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de-DE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include </a:t>
            </a:r>
            <a:r>
              <a:rPr lang="de-DE" sz="1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de-DE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34E53D-732A-41A0-A7B3-D65327C25327}"/>
              </a:ext>
            </a:extLst>
          </p:cNvPr>
          <p:cNvSpPr txBox="1"/>
          <p:nvPr/>
        </p:nvSpPr>
        <p:spPr>
          <a:xfrm>
            <a:off x="267420" y="5652970"/>
            <a:ext cx="6101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 did </a:t>
            </a:r>
            <a:r>
              <a:rPr lang="de-DE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de-DE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include </a:t>
            </a:r>
            <a:r>
              <a:rPr lang="de-DE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=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0E5AD0-9A44-48A1-AC79-38E69D164525}"/>
              </a:ext>
            </a:extLst>
          </p:cNvPr>
          <p:cNvSpPr txBox="1"/>
          <p:nvPr/>
        </p:nvSpPr>
        <p:spPr>
          <a:xfrm>
            <a:off x="5822830" y="4462731"/>
            <a:ext cx="6101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 did </a:t>
            </a:r>
            <a:r>
              <a:rPr lang="de-DE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de-DE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include </a:t>
            </a:r>
            <a:r>
              <a:rPr lang="de-DE" sz="1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de-DE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D3BADA-EABA-4511-BFB7-6DF127A1625D}"/>
              </a:ext>
            </a:extLst>
          </p:cNvPr>
          <p:cNvSpPr txBox="1"/>
          <p:nvPr/>
        </p:nvSpPr>
        <p:spPr>
          <a:xfrm>
            <a:off x="5822830" y="5652970"/>
            <a:ext cx="6101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 did </a:t>
            </a:r>
            <a:r>
              <a:rPr lang="de-DE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de-DE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include </a:t>
            </a:r>
            <a:r>
              <a:rPr lang="de-DE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= 0 </a:t>
            </a:r>
          </a:p>
        </p:txBody>
      </p:sp>
    </p:spTree>
    <p:extLst>
      <p:ext uri="{BB962C8B-B14F-4D97-AF65-F5344CB8AC3E}">
        <p14:creationId xmlns:p14="http://schemas.microsoft.com/office/powerpoint/2010/main" val="408648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9D6B2B54-A77D-4D64-88CC-B4209C4C3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252623"/>
              </p:ext>
            </p:extLst>
          </p:nvPr>
        </p:nvGraphicFramePr>
        <p:xfrm>
          <a:off x="558799" y="1481135"/>
          <a:ext cx="11074402" cy="532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01">
                  <a:extLst>
                    <a:ext uri="{9D8B030D-6E8A-4147-A177-3AD203B41FA5}">
                      <a16:colId xmlns:a16="http://schemas.microsoft.com/office/drawing/2014/main" val="3226261702"/>
                    </a:ext>
                  </a:extLst>
                </a:gridCol>
                <a:gridCol w="5537201">
                  <a:extLst>
                    <a:ext uri="{9D8B030D-6E8A-4147-A177-3AD203B41FA5}">
                      <a16:colId xmlns:a16="http://schemas.microsoft.com/office/drawing/2014/main" val="1485035104"/>
                    </a:ext>
                  </a:extLst>
                </a:gridCol>
              </a:tblGrid>
              <a:tr h="565723"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3200" dirty="0">
                          <a:solidFill>
                            <a:schemeClr val="tx1"/>
                          </a:solidFill>
                        </a:rPr>
                        <a:t>Lung Cancer 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 dirty="0">
                          <a:solidFill>
                            <a:schemeClr val="tx1"/>
                          </a:solidFill>
                        </a:rPr>
                        <a:t>Breast Cancer Data Set</a:t>
                      </a:r>
                    </a:p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816313"/>
                  </a:ext>
                </a:extLst>
              </a:tr>
              <a:tr h="1485202">
                <a:tc gridSpan="2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593682"/>
                  </a:ext>
                </a:extLst>
              </a:tr>
              <a:tr h="2494338">
                <a:tc>
                  <a:txBody>
                    <a:bodyPr/>
                    <a:lstStyle/>
                    <a:p>
                      <a:pPr algn="ctr"/>
                      <a:endParaRPr lang="de-DE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186882"/>
                  </a:ext>
                </a:extLst>
              </a:tr>
            </a:tbl>
          </a:graphicData>
        </a:graphic>
      </p:graphicFrame>
      <p:pic>
        <p:nvPicPr>
          <p:cNvPr id="42" name="Picture 41">
            <a:extLst>
              <a:ext uri="{FF2B5EF4-FFF2-40B4-BE49-F238E27FC236}">
                <a16:creationId xmlns:a16="http://schemas.microsoft.com/office/drawing/2014/main" id="{C1BE19A2-C27B-4DC7-A27B-C54F69889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399" y="4373811"/>
            <a:ext cx="4195983" cy="2333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842083-4A7D-4094-A600-8CA8B472A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724" y="4379890"/>
            <a:ext cx="4116095" cy="23275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9317F0-3AE8-4002-83BD-590147DAD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052" y="2826343"/>
            <a:ext cx="6261895" cy="1482683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itel 1">
            <a:extLst>
              <a:ext uri="{FF2B5EF4-FFF2-40B4-BE49-F238E27FC236}">
                <a16:creationId xmlns:a16="http://schemas.microsoft.com/office/drawing/2014/main" id="{E6199485-6013-4ED1-BF31-A5124ECBB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Can the microarray chips be used?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5AB770C-C9F5-475B-B153-3F6D294EB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81" y="1261792"/>
            <a:ext cx="9630202" cy="544565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A25D915-9589-4F1A-9752-5283EDD6C2DD}"/>
              </a:ext>
            </a:extLst>
          </p:cNvPr>
          <p:cNvGrpSpPr/>
          <p:nvPr/>
        </p:nvGrpSpPr>
        <p:grpSpPr>
          <a:xfrm>
            <a:off x="5791587" y="2430396"/>
            <a:ext cx="4351423" cy="3910642"/>
            <a:chOff x="5615561" y="2633932"/>
            <a:chExt cx="4351423" cy="391064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DDB2E1-CA24-46A0-8E7B-FA9A351E59F9}"/>
                </a:ext>
              </a:extLst>
            </p:cNvPr>
            <p:cNvSpPr/>
            <p:nvPr/>
          </p:nvSpPr>
          <p:spPr>
            <a:xfrm>
              <a:off x="5615561" y="4587021"/>
              <a:ext cx="745861" cy="658482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8C16C1E-BA8E-47B8-825B-6CDFF62BAA68}"/>
                </a:ext>
              </a:extLst>
            </p:cNvPr>
            <p:cNvGrpSpPr/>
            <p:nvPr/>
          </p:nvGrpSpPr>
          <p:grpSpPr>
            <a:xfrm>
              <a:off x="6350519" y="2633932"/>
              <a:ext cx="3616465" cy="3910642"/>
              <a:chOff x="6354705" y="2633932"/>
              <a:chExt cx="3616465" cy="391064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7D823966-7C30-4E68-B27E-9055B9E84FF3}"/>
                  </a:ext>
                </a:extLst>
              </p:cNvPr>
              <p:cNvSpPr/>
              <p:nvPr/>
            </p:nvSpPr>
            <p:spPr>
              <a:xfrm>
                <a:off x="7124453" y="2633932"/>
                <a:ext cx="2846717" cy="3910642"/>
              </a:xfrm>
              <a:prstGeom prst="roundRect">
                <a:avLst/>
              </a:prstGeom>
              <a:solidFill>
                <a:schemeClr val="tx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6D26C1E-B97C-4D23-9608-B1426FAEE04E}"/>
                  </a:ext>
                </a:extLst>
              </p:cNvPr>
              <p:cNvCxnSpPr/>
              <p:nvPr/>
            </p:nvCxnSpPr>
            <p:spPr>
              <a:xfrm flipV="1">
                <a:off x="6354705" y="2973238"/>
                <a:ext cx="783903" cy="1613783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D6958B9-A377-45FC-9E98-8EA4BC38A3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5143" y="5280379"/>
                <a:ext cx="773465" cy="861859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B3126683-240F-40BC-BE29-B9D88FA68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072" y="1358922"/>
            <a:ext cx="9616889" cy="534852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00BCC90-3369-42AA-B80F-EBFEE7884A99}"/>
              </a:ext>
            </a:extLst>
          </p:cNvPr>
          <p:cNvSpPr/>
          <p:nvPr/>
        </p:nvSpPr>
        <p:spPr>
          <a:xfrm>
            <a:off x="7307033" y="2821324"/>
            <a:ext cx="268054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Small Fragment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2033E9-C12E-4E8E-A5B8-3A13C6A0E936}"/>
              </a:ext>
            </a:extLst>
          </p:cNvPr>
          <p:cNvSpPr txBox="1"/>
          <p:nvPr/>
        </p:nvSpPr>
        <p:spPr>
          <a:xfrm>
            <a:off x="5557763" y="3805801"/>
            <a:ext cx="6101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Found on 11/12</a:t>
            </a:r>
          </a:p>
          <a:p>
            <a:pPr algn="ctr"/>
            <a:r>
              <a:rPr lang="en-US" sz="2400" b="1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Chips</a:t>
            </a:r>
            <a:endParaRPr lang="en-US" sz="2400" b="1" cap="none" spc="0" dirty="0">
              <a:ln w="0"/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B9AEA3-88A3-4C4F-8D63-D9141E1D1BCB}"/>
              </a:ext>
            </a:extLst>
          </p:cNvPr>
          <p:cNvSpPr txBox="1"/>
          <p:nvPr/>
        </p:nvSpPr>
        <p:spPr>
          <a:xfrm>
            <a:off x="5552294" y="5103105"/>
            <a:ext cx="6101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Can be worked </a:t>
            </a:r>
          </a:p>
          <a:p>
            <a:pPr algn="ctr"/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around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BF78901-7D0F-4CFC-85ED-93D26D224D93}"/>
              </a:ext>
            </a:extLst>
          </p:cNvPr>
          <p:cNvGrpSpPr/>
          <p:nvPr/>
        </p:nvGrpSpPr>
        <p:grpSpPr>
          <a:xfrm>
            <a:off x="5831879" y="2527526"/>
            <a:ext cx="5141082" cy="3910642"/>
            <a:chOff x="5660469" y="2610334"/>
            <a:chExt cx="5141082" cy="391064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85A5B5A-9A0A-437A-9AAA-FB0A9ED933A3}"/>
                </a:ext>
              </a:extLst>
            </p:cNvPr>
            <p:cNvGrpSpPr/>
            <p:nvPr/>
          </p:nvGrpSpPr>
          <p:grpSpPr>
            <a:xfrm>
              <a:off x="5660469" y="2610334"/>
              <a:ext cx="4351423" cy="3910642"/>
              <a:chOff x="5615561" y="2633932"/>
              <a:chExt cx="4351423" cy="391064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CB3646-8363-4DC5-A3ED-E194ED256BB0}"/>
                  </a:ext>
                </a:extLst>
              </p:cNvPr>
              <p:cNvSpPr/>
              <p:nvPr/>
            </p:nvSpPr>
            <p:spPr>
              <a:xfrm>
                <a:off x="5615561" y="4587021"/>
                <a:ext cx="745861" cy="658482"/>
              </a:xfrm>
              <a:prstGeom prst="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315886B-8B5F-43AC-855A-31AF30C0F3D2}"/>
                  </a:ext>
                </a:extLst>
              </p:cNvPr>
              <p:cNvGrpSpPr/>
              <p:nvPr/>
            </p:nvGrpSpPr>
            <p:grpSpPr>
              <a:xfrm>
                <a:off x="6350519" y="2633932"/>
                <a:ext cx="3616465" cy="3910642"/>
                <a:chOff x="6354705" y="2633932"/>
                <a:chExt cx="3616465" cy="3910642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83BD5B62-207F-4FD5-B769-12D574B53DED}"/>
                    </a:ext>
                  </a:extLst>
                </p:cNvPr>
                <p:cNvSpPr/>
                <p:nvPr/>
              </p:nvSpPr>
              <p:spPr>
                <a:xfrm>
                  <a:off x="7124453" y="2633932"/>
                  <a:ext cx="2846717" cy="3910642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CD756FD-670B-4D0C-8763-3CFD6C400E92}"/>
                    </a:ext>
                  </a:extLst>
                </p:cNvPr>
                <p:cNvCxnSpPr/>
                <p:nvPr/>
              </p:nvCxnSpPr>
              <p:spPr>
                <a:xfrm flipV="1">
                  <a:off x="6354705" y="2973238"/>
                  <a:ext cx="783903" cy="1613783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EA3E6765-8F84-4BED-A3DE-094749FD36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65143" y="5280379"/>
                  <a:ext cx="773465" cy="861859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23ED644-616C-458A-BAE6-B4868468B047}"/>
                </a:ext>
              </a:extLst>
            </p:cNvPr>
            <p:cNvSpPr/>
            <p:nvPr/>
          </p:nvSpPr>
          <p:spPr>
            <a:xfrm>
              <a:off x="10055690" y="4365276"/>
              <a:ext cx="745861" cy="658482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71D70E8-9D65-4DF8-8238-E65CFC64936C}"/>
              </a:ext>
            </a:extLst>
          </p:cNvPr>
          <p:cNvSpPr/>
          <p:nvPr/>
        </p:nvSpPr>
        <p:spPr>
          <a:xfrm>
            <a:off x="7245552" y="3014088"/>
            <a:ext cx="302198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Small Fragments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1C6767-3BA3-4370-9F9B-5900C3AC3C74}"/>
              </a:ext>
            </a:extLst>
          </p:cNvPr>
          <p:cNvSpPr txBox="1"/>
          <p:nvPr/>
        </p:nvSpPr>
        <p:spPr>
          <a:xfrm>
            <a:off x="5701903" y="3649396"/>
            <a:ext cx="61017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Found on 12/12</a:t>
            </a:r>
          </a:p>
          <a:p>
            <a:pPr marL="342900" indent="-342900" algn="ctr">
              <a:buFontTx/>
              <a:buChar char="-"/>
            </a:pPr>
            <a:endParaRPr lang="en-US" sz="2400" b="1" cap="none" spc="0" dirty="0">
              <a:ln w="0"/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- 1/12 Chips</a:t>
            </a:r>
            <a:endParaRPr lang="en-US" sz="2400" b="1" cap="none" spc="0" dirty="0">
              <a:ln w="0"/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A1F950-BA5A-4211-AE9C-5BF313E44C25}"/>
              </a:ext>
            </a:extLst>
          </p:cNvPr>
          <p:cNvSpPr txBox="1"/>
          <p:nvPr/>
        </p:nvSpPr>
        <p:spPr>
          <a:xfrm>
            <a:off x="5579001" y="5094543"/>
            <a:ext cx="6101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Can be worked </a:t>
            </a:r>
          </a:p>
          <a:p>
            <a:pPr algn="ctr"/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Around?</a:t>
            </a:r>
          </a:p>
        </p:txBody>
      </p:sp>
    </p:spTree>
    <p:extLst>
      <p:ext uri="{BB962C8B-B14F-4D97-AF65-F5344CB8AC3E}">
        <p14:creationId xmlns:p14="http://schemas.microsoft.com/office/powerpoint/2010/main" val="159026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allAtOnce"/>
      <p:bldP spid="27" grpId="0"/>
      <p:bldP spid="27" grpId="1"/>
      <p:bldP spid="29" grpId="0"/>
      <p:bldP spid="29" grpId="1"/>
      <p:bldP spid="39" grpId="0"/>
      <p:bldP spid="39" grpId="1"/>
      <p:bldP spid="40" grpId="0"/>
      <p:bldP spid="40" grpId="1"/>
      <p:bldP spid="41" grpId="0"/>
      <p:bldP spid="4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4474549-4619-4A82-90AB-895F39C99B39}"/>
              </a:ext>
            </a:extLst>
          </p:cNvPr>
          <p:cNvSpPr txBox="1"/>
          <p:nvPr/>
        </p:nvSpPr>
        <p:spPr>
          <a:xfrm>
            <a:off x="1426739" y="4170915"/>
            <a:ext cx="36964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Before the normalization 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869F87D-B098-41FA-A86D-E4416D5BC4C1}"/>
              </a:ext>
            </a:extLst>
          </p:cNvPr>
          <p:cNvSpPr txBox="1"/>
          <p:nvPr/>
        </p:nvSpPr>
        <p:spPr>
          <a:xfrm>
            <a:off x="1086834" y="5021093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Low level of expression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DECF3F1-73FB-43AB-BDC6-07FCCF382866}"/>
              </a:ext>
            </a:extLst>
          </p:cNvPr>
          <p:cNvCxnSpPr>
            <a:cxnSpLocks/>
          </p:cNvCxnSpPr>
          <p:nvPr/>
        </p:nvCxnSpPr>
        <p:spPr>
          <a:xfrm>
            <a:off x="4042913" y="5255872"/>
            <a:ext cx="16776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E1D4517-A189-479B-8624-65A7F17E4C80}"/>
              </a:ext>
            </a:extLst>
          </p:cNvPr>
          <p:cNvSpPr txBox="1"/>
          <p:nvPr/>
        </p:nvSpPr>
        <p:spPr>
          <a:xfrm>
            <a:off x="5893685" y="5074708"/>
            <a:ext cx="5181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origin of the sample (really from tumor cell)?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CF4000D-B8FE-40E1-A43C-49C8B8539C77}"/>
              </a:ext>
            </a:extLst>
          </p:cNvPr>
          <p:cNvSpPr txBox="1"/>
          <p:nvPr/>
        </p:nvSpPr>
        <p:spPr>
          <a:xfrm>
            <a:off x="1144731" y="5647572"/>
            <a:ext cx="281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Lots of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intreme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values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662EBC-EADD-40D7-B220-18C9FCE328DF}"/>
              </a:ext>
            </a:extLst>
          </p:cNvPr>
          <p:cNvSpPr txBox="1"/>
          <p:nvPr/>
        </p:nvSpPr>
        <p:spPr>
          <a:xfrm>
            <a:off x="5893685" y="5647572"/>
            <a:ext cx="3935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artificially factor?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D3D2C0-2F9F-47BA-B038-F9666487D96E}"/>
              </a:ext>
            </a:extLst>
          </p:cNvPr>
          <p:cNvSpPr txBox="1"/>
          <p:nvPr/>
        </p:nvSpPr>
        <p:spPr>
          <a:xfrm>
            <a:off x="7257730" y="4223661"/>
            <a:ext cx="3585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after the normalization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接箭头连接符 17">
            <a:extLst>
              <a:ext uri="{FF2B5EF4-FFF2-40B4-BE49-F238E27FC236}">
                <a16:creationId xmlns:a16="http://schemas.microsoft.com/office/drawing/2014/main" id="{5AACC71B-1201-44EE-B36E-46DD69CC5F1A}"/>
              </a:ext>
            </a:extLst>
          </p:cNvPr>
          <p:cNvCxnSpPr>
            <a:cxnSpLocks/>
          </p:cNvCxnSpPr>
          <p:nvPr/>
        </p:nvCxnSpPr>
        <p:spPr>
          <a:xfrm>
            <a:off x="4042913" y="5897247"/>
            <a:ext cx="16776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itel 1">
            <a:extLst>
              <a:ext uri="{FF2B5EF4-FFF2-40B4-BE49-F238E27FC236}">
                <a16:creationId xmlns:a16="http://schemas.microsoft.com/office/drawing/2014/main" id="{52B37BB1-5920-42D7-A1E5-3DD6D0D452B9}"/>
              </a:ext>
            </a:extLst>
          </p:cNvPr>
          <p:cNvSpPr txBox="1">
            <a:spLocks/>
          </p:cNvSpPr>
          <p:nvPr/>
        </p:nvSpPr>
        <p:spPr>
          <a:xfrm>
            <a:off x="1143001" y="40260"/>
            <a:ext cx="9905998" cy="1252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Data Boxplot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6DA95-113D-4731-8BC1-4E457AA3C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73" y="1172556"/>
            <a:ext cx="5181227" cy="306362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53E2172-2197-41E4-B464-32A77EBB3402}"/>
              </a:ext>
            </a:extLst>
          </p:cNvPr>
          <p:cNvSpPr/>
          <p:nvPr/>
        </p:nvSpPr>
        <p:spPr>
          <a:xfrm>
            <a:off x="3708241" y="1473037"/>
            <a:ext cx="334672" cy="23630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3F7B80-1E6A-466A-A563-A1619C4242AB}"/>
              </a:ext>
            </a:extLst>
          </p:cNvPr>
          <p:cNvSpPr/>
          <p:nvPr/>
        </p:nvSpPr>
        <p:spPr>
          <a:xfrm>
            <a:off x="2332292" y="1473037"/>
            <a:ext cx="334672" cy="23630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7BF53FB-106F-4770-8F50-892D4C2BE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070" y="1172556"/>
            <a:ext cx="4571157" cy="3081393"/>
          </a:xfr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5C40D9B-0FA3-47EC-99C1-CB10D6F6F1E6}"/>
              </a:ext>
            </a:extLst>
          </p:cNvPr>
          <p:cNvSpPr/>
          <p:nvPr/>
        </p:nvSpPr>
        <p:spPr>
          <a:xfrm>
            <a:off x="9463530" y="1473037"/>
            <a:ext cx="278568" cy="244137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89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6" grpId="0"/>
      <p:bldP spid="19" grpId="0"/>
      <p:bldP spid="20" grpId="0"/>
      <p:bldP spid="23" grpId="0"/>
      <p:bldP spid="24" grpId="0"/>
      <p:bldP spid="22" grpId="0" animBg="1"/>
      <p:bldP spid="26" grpId="0" animBg="1"/>
      <p:bldP spid="3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454</Words>
  <Application>Microsoft Office PowerPoint</Application>
  <PresentationFormat>Breitbild</PresentationFormat>
  <Paragraphs>99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Circuit</vt:lpstr>
      <vt:lpstr>The role of tissue-specific antigens in different cancer entities</vt:lpstr>
      <vt:lpstr>Literature review</vt:lpstr>
      <vt:lpstr>Casein Genes (CSN)</vt:lpstr>
      <vt:lpstr>Correlation with other genes</vt:lpstr>
      <vt:lpstr>Data Exploration</vt:lpstr>
      <vt:lpstr>How does our raw data look like?</vt:lpstr>
      <vt:lpstr>Do our data sets contain values of disturbance</vt:lpstr>
      <vt:lpstr>Can the microarray chips be used?</vt:lpstr>
      <vt:lpstr>PowerPoint-Präsentation</vt:lpstr>
      <vt:lpstr>PowerPoint-Präsentation</vt:lpstr>
      <vt:lpstr>Goals</vt:lpstr>
      <vt:lpstr>Data analysis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Hornich</dc:creator>
  <cp:lastModifiedBy>Andreas Breuss</cp:lastModifiedBy>
  <cp:revision>44</cp:revision>
  <dcterms:created xsi:type="dcterms:W3CDTF">2021-05-11T09:07:04Z</dcterms:created>
  <dcterms:modified xsi:type="dcterms:W3CDTF">2021-05-11T18:55:17Z</dcterms:modified>
</cp:coreProperties>
</file>