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8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5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  <a:p>
          <a:r>
            <a:rPr lang="en-US" dirty="0"/>
            <a:t>Any clusters?</a:t>
          </a:r>
          <a:endParaRPr lang="de-DE" dirty="0"/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Do different cancer samples have </a:t>
          </a:r>
          <a:r>
            <a:rPr lang="en-US" dirty="0" err="1"/>
            <a:t>similiar</a:t>
          </a:r>
          <a:r>
            <a:rPr lang="en-US" dirty="0"/>
            <a:t> expression of the genes of interest?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 different cancer samples have </a:t>
          </a:r>
          <a:r>
            <a:rPr lang="en-US" sz="1900" kern="1200" dirty="0" err="1"/>
            <a:t>similiar</a:t>
          </a:r>
          <a:r>
            <a:rPr lang="en-US" sz="1900" kern="1200" dirty="0"/>
            <a:t> expression of the genes of interest?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Any clusters?</a:t>
          </a:r>
          <a:endParaRPr lang="de-DE" sz="1900" kern="1200" dirty="0"/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6212-9058-4D6B-B406-C2FC36A8A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56A2-0C94-4781-A83C-37A60857D7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1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8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3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4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2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8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8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605-618D-4BAF-9698-353458EA0477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0B0-7455-4736-B300-FEFCFECB3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0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3820-0652-4DFD-8D84-224F5CAC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85" y="308633"/>
            <a:ext cx="9936012" cy="23876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tissue-specific antigens in different cancer entities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82436-4D0C-400C-A5E1-CF7068C3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03" y="27767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de-DE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CDBBE-59B3-4C01-8863-1C50EB9D17EF}"/>
              </a:ext>
            </a:extLst>
          </p:cNvPr>
          <p:cNvSpPr txBox="1"/>
          <p:nvPr/>
        </p:nvSpPr>
        <p:spPr>
          <a:xfrm>
            <a:off x="2406768" y="5093071"/>
            <a:ext cx="8525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Maria Dinkelacker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Tutor: Mechtel Niels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Subject: Data Science SoSe 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 of Presentation: 12.05.2021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Participents: Fink, Breuß, Sun, Hornich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2CD1E-AB8B-4F06-9015-D769DF1E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41" y="1345889"/>
            <a:ext cx="5955758" cy="37047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97B65E7-6E9A-48D9-8560-A7FDAABC14B4}"/>
              </a:ext>
            </a:extLst>
          </p:cNvPr>
          <p:cNvSpPr/>
          <p:nvPr/>
        </p:nvSpPr>
        <p:spPr>
          <a:xfrm rot="3209547">
            <a:off x="4352901" y="3060049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E8466-3835-4DF0-9094-DE5D5ED2DA35}"/>
              </a:ext>
            </a:extLst>
          </p:cNvPr>
          <p:cNvSpPr txBox="1"/>
          <p:nvPr/>
        </p:nvSpPr>
        <p:spPr>
          <a:xfrm>
            <a:off x="2028804" y="534651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two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BDA937-0587-489F-A93B-D3DD52289A4D}"/>
              </a:ext>
            </a:extLst>
          </p:cNvPr>
          <p:cNvCxnSpPr>
            <a:cxnSpLocks/>
          </p:cNvCxnSpPr>
          <p:nvPr/>
        </p:nvCxnSpPr>
        <p:spPr>
          <a:xfrm>
            <a:off x="4505747" y="5708778"/>
            <a:ext cx="2774947" cy="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2AB8B476-3C7D-4EA9-8AA2-A6FDBE65F585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degradation plot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7731C5D-3626-433A-A7FC-82E2A3AAD1E0}"/>
              </a:ext>
            </a:extLst>
          </p:cNvPr>
          <p:cNvSpPr txBox="1"/>
          <p:nvPr/>
        </p:nvSpPr>
        <p:spPr>
          <a:xfrm>
            <a:off x="7449841" y="5192625"/>
            <a:ext cx="28098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Chips needed to be replaced with the data cleanup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 analysis</a:t>
            </a:r>
          </a:p>
        </p:txBody>
      </p:sp>
    </p:spTree>
    <p:extLst>
      <p:ext uri="{BB962C8B-B14F-4D97-AF65-F5344CB8AC3E}">
        <p14:creationId xmlns:p14="http://schemas.microsoft.com/office/powerpoint/2010/main" val="11637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4AB76DB-E25A-44D4-9649-8EA983F1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505922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BA7A66A-2BFB-468D-91AA-492BF2155E5F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F3D4868B-86E7-47EC-B6C9-9C6E4A0BEBDB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DF43C596-ACD3-4719-9AA9-2DCC04C84C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56DBD0-1C5D-4E85-8973-6A9E2C7E69B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FF3DAD2C-737D-42A5-9C21-A51E487ADECD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006265D9-60BE-4F25-9136-F5DC15B6D23B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How do our findings correlate with reference literature in general?</a:t>
              </a:r>
              <a:endParaRPr lang="de-DE" sz="2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8AC4456-8830-43C5-9050-0576890BE3FC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B5DD1FD-9241-461C-B2B6-9DAF5FDF0BC8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0BF02B3D-8ECD-4004-B3AD-C51CDEDD7494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23143A-4034-4007-83F0-293420CF6332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B44EE4FC-141D-4F76-8D7C-5E06D4DFBF84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hteck: abgerundete Ecken 4">
              <a:extLst>
                <a:ext uri="{FF2B5EF4-FFF2-40B4-BE49-F238E27FC236}">
                  <a16:creationId xmlns:a16="http://schemas.microsoft.com/office/drawing/2014/main" id="{D5EE1C02-40CF-4356-96C2-F975628B91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Correlation</a:t>
              </a:r>
              <a:endParaRPr lang="de-DE" sz="1600" kern="1200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124162E-305D-464F-8F09-F35B5CB7BD2F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79A9A737-94AF-49B1-8559-A0B5B4A83299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hteck: abgerundete Ecken 4">
              <a:extLst>
                <a:ext uri="{FF2B5EF4-FFF2-40B4-BE49-F238E27FC236}">
                  <a16:creationId xmlns:a16="http://schemas.microsoft.com/office/drawing/2014/main" id="{DB285F19-B4D1-47F7-9E43-23E40A6FF4BF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1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5847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4B9E8DA-9E9C-42E8-96BB-3795CA491EEF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3BB7E-E201-4493-8438-547DBE41A6E0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074BF-13C9-4558-A31C-5E4CD0ED7A75}"/>
              </a:ext>
            </a:extLst>
          </p:cNvPr>
          <p:cNvSpPr/>
          <p:nvPr/>
        </p:nvSpPr>
        <p:spPr>
          <a:xfrm>
            <a:off x="3145766" y="3196085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92967-7B77-42FD-BF27-9D52532CFC35}"/>
              </a:ext>
            </a:extLst>
          </p:cNvPr>
          <p:cNvSpPr/>
          <p:nvPr/>
        </p:nvSpPr>
        <p:spPr>
          <a:xfrm>
            <a:off x="4871049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3D5AE-44D6-4E28-96EA-F8B47F3CD43F}"/>
              </a:ext>
            </a:extLst>
          </p:cNvPr>
          <p:cNvSpPr/>
          <p:nvPr/>
        </p:nvSpPr>
        <p:spPr>
          <a:xfrm>
            <a:off x="6596332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7E7B0-0463-45FA-94DF-9ED9DB532C37}"/>
              </a:ext>
            </a:extLst>
          </p:cNvPr>
          <p:cNvSpPr/>
          <p:nvPr/>
        </p:nvSpPr>
        <p:spPr>
          <a:xfrm>
            <a:off x="8321617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761D7-FD4C-417A-9590-5842D4F2AA72}"/>
              </a:ext>
            </a:extLst>
          </p:cNvPr>
          <p:cNvSpPr/>
          <p:nvPr/>
        </p:nvSpPr>
        <p:spPr>
          <a:xfrm>
            <a:off x="10046898" y="3196084"/>
            <a:ext cx="483079" cy="460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54642-114A-4C24-90E5-2068C9D4912A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0FF4-393E-4F98-BAD6-2014FBFB61D0}"/>
              </a:ext>
            </a:extLst>
          </p:cNvPr>
          <p:cNvCxnSpPr/>
          <p:nvPr/>
        </p:nvCxnSpPr>
        <p:spPr>
          <a:xfrm>
            <a:off x="3390181" y="2047333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383D4-B0B8-4C22-BB40-FB5B449A8446}"/>
              </a:ext>
            </a:extLst>
          </p:cNvPr>
          <p:cNvCxnSpPr/>
          <p:nvPr/>
        </p:nvCxnSpPr>
        <p:spPr>
          <a:xfrm>
            <a:off x="5118340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A4684-FA88-401A-BD71-295AD5B1DFA5}"/>
              </a:ext>
            </a:extLst>
          </p:cNvPr>
          <p:cNvCxnSpPr/>
          <p:nvPr/>
        </p:nvCxnSpPr>
        <p:spPr>
          <a:xfrm>
            <a:off x="6855125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3FB90-C6C0-4D4E-9818-5C5837C76C51}"/>
              </a:ext>
            </a:extLst>
          </p:cNvPr>
          <p:cNvCxnSpPr/>
          <p:nvPr/>
        </p:nvCxnSpPr>
        <p:spPr>
          <a:xfrm>
            <a:off x="8568906" y="3604400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B4EFC2-485B-44B2-B508-B9374A7BD799}"/>
              </a:ext>
            </a:extLst>
          </p:cNvPr>
          <p:cNvCxnSpPr/>
          <p:nvPr/>
        </p:nvCxnSpPr>
        <p:spPr>
          <a:xfrm>
            <a:off x="10282687" y="2110594"/>
            <a:ext cx="0" cy="1148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">
            <a:extLst>
              <a:ext uri="{FF2B5EF4-FFF2-40B4-BE49-F238E27FC236}">
                <a16:creationId xmlns:a16="http://schemas.microsoft.com/office/drawing/2014/main" id="{14EB0C3F-BA97-49E1-8719-04A00BAFEB1D}"/>
              </a:ext>
            </a:extLst>
          </p:cNvPr>
          <p:cNvSpPr txBox="1"/>
          <p:nvPr/>
        </p:nvSpPr>
        <p:spPr>
          <a:xfrm>
            <a:off x="619723" y="4753151"/>
            <a:ext cx="211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Completion of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E0282-A14D-49B9-9857-0D028D3A6168}"/>
              </a:ext>
            </a:extLst>
          </p:cNvPr>
          <p:cNvSpPr txBox="1"/>
          <p:nvPr/>
        </p:nvSpPr>
        <p:spPr>
          <a:xfrm>
            <a:off x="2541919" y="158279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34">
            <a:extLst>
              <a:ext uri="{FF2B5EF4-FFF2-40B4-BE49-F238E27FC236}">
                <a16:creationId xmlns:a16="http://schemas.microsoft.com/office/drawing/2014/main" id="{13073F00-4860-4A62-AB0D-0A5A92E6DDAE}"/>
              </a:ext>
            </a:extLst>
          </p:cNvPr>
          <p:cNvSpPr txBox="1"/>
          <p:nvPr/>
        </p:nvSpPr>
        <p:spPr>
          <a:xfrm>
            <a:off x="3628845" y="4758479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One-sided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t-test</a:t>
            </a:r>
          </a:p>
        </p:txBody>
      </p:sp>
      <p:sp>
        <p:nvSpPr>
          <p:cNvPr id="24" name="Textfeld 32">
            <a:extLst>
              <a:ext uri="{FF2B5EF4-FFF2-40B4-BE49-F238E27FC236}">
                <a16:creationId xmlns:a16="http://schemas.microsoft.com/office/drawing/2014/main" id="{36399B17-14F7-4C63-9D4B-84DFB5A5780F}"/>
              </a:ext>
            </a:extLst>
          </p:cNvPr>
          <p:cNvSpPr txBox="1"/>
          <p:nvPr/>
        </p:nvSpPr>
        <p:spPr>
          <a:xfrm>
            <a:off x="5823497" y="1696532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102CA-FF25-4B1B-B9CB-1E1DC70E3582}"/>
              </a:ext>
            </a:extLst>
          </p:cNvPr>
          <p:cNvSpPr txBox="1"/>
          <p:nvPr/>
        </p:nvSpPr>
        <p:spPr>
          <a:xfrm>
            <a:off x="7267756" y="4753151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27" name="Textfeld 37">
            <a:extLst>
              <a:ext uri="{FF2B5EF4-FFF2-40B4-BE49-F238E27FC236}">
                <a16:creationId xmlns:a16="http://schemas.microsoft.com/office/drawing/2014/main" id="{1BB4B484-3554-4CE0-8A23-C27000CA3A00}"/>
              </a:ext>
            </a:extLst>
          </p:cNvPr>
          <p:cNvSpPr txBox="1"/>
          <p:nvPr/>
        </p:nvSpPr>
        <p:spPr>
          <a:xfrm>
            <a:off x="9647210" y="1704739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8" name="Textfeld 25">
            <a:extLst>
              <a:ext uri="{FF2B5EF4-FFF2-40B4-BE49-F238E27FC236}">
                <a16:creationId xmlns:a16="http://schemas.microsoft.com/office/drawing/2014/main" id="{52844634-D1BB-4A24-8D6F-7796AFF1B24F}"/>
              </a:ext>
            </a:extLst>
          </p:cNvPr>
          <p:cNvSpPr txBox="1"/>
          <p:nvPr/>
        </p:nvSpPr>
        <p:spPr>
          <a:xfrm>
            <a:off x="1297436" y="2831784"/>
            <a:ext cx="763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18.05.</a:t>
            </a:r>
          </a:p>
        </p:txBody>
      </p:sp>
      <p:sp>
        <p:nvSpPr>
          <p:cNvPr id="29" name="Textfeld 16">
            <a:extLst>
              <a:ext uri="{FF2B5EF4-FFF2-40B4-BE49-F238E27FC236}">
                <a16:creationId xmlns:a16="http://schemas.microsoft.com/office/drawing/2014/main" id="{032ECEFF-4E43-41FB-AB11-6ED111A83F41}"/>
              </a:ext>
            </a:extLst>
          </p:cNvPr>
          <p:cNvSpPr txBox="1"/>
          <p:nvPr/>
        </p:nvSpPr>
        <p:spPr>
          <a:xfrm>
            <a:off x="3037355" y="370017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25.05.</a:t>
            </a:r>
          </a:p>
        </p:txBody>
      </p:sp>
      <p:sp>
        <p:nvSpPr>
          <p:cNvPr id="30" name="Textfeld 19">
            <a:extLst>
              <a:ext uri="{FF2B5EF4-FFF2-40B4-BE49-F238E27FC236}">
                <a16:creationId xmlns:a16="http://schemas.microsoft.com/office/drawing/2014/main" id="{79CDB3AD-536C-40B0-A34E-3B26FB460767}"/>
              </a:ext>
            </a:extLst>
          </p:cNvPr>
          <p:cNvSpPr txBox="1"/>
          <p:nvPr/>
        </p:nvSpPr>
        <p:spPr>
          <a:xfrm>
            <a:off x="4764667" y="28163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02.06</a:t>
            </a:r>
          </a:p>
        </p:txBody>
      </p:sp>
      <p:sp>
        <p:nvSpPr>
          <p:cNvPr id="31" name="Textfeld 26">
            <a:extLst>
              <a:ext uri="{FF2B5EF4-FFF2-40B4-BE49-F238E27FC236}">
                <a16:creationId xmlns:a16="http://schemas.microsoft.com/office/drawing/2014/main" id="{15FD9155-FE35-4C03-9A07-997A37E6EA8A}"/>
              </a:ext>
            </a:extLst>
          </p:cNvPr>
          <p:cNvSpPr txBox="1"/>
          <p:nvPr/>
        </p:nvSpPr>
        <p:spPr>
          <a:xfrm>
            <a:off x="6411472" y="37227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2" name="Textfeld 27">
            <a:extLst>
              <a:ext uri="{FF2B5EF4-FFF2-40B4-BE49-F238E27FC236}">
                <a16:creationId xmlns:a16="http://schemas.microsoft.com/office/drawing/2014/main" id="{CA2DE907-AC4F-4BE7-9D50-62CBFDE6872C}"/>
              </a:ext>
            </a:extLst>
          </p:cNvPr>
          <p:cNvSpPr txBox="1"/>
          <p:nvPr/>
        </p:nvSpPr>
        <p:spPr>
          <a:xfrm>
            <a:off x="8132443" y="278561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E7635-C08E-44DF-A644-FFA72875435B}"/>
              </a:ext>
            </a:extLst>
          </p:cNvPr>
          <p:cNvSpPr/>
          <p:nvPr/>
        </p:nvSpPr>
        <p:spPr>
          <a:xfrm>
            <a:off x="9426732" y="3907388"/>
            <a:ext cx="1285228" cy="67128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A207C6-AA37-4F09-99DA-D3B57CD04916}"/>
              </a:ext>
            </a:extLst>
          </p:cNvPr>
          <p:cNvSpPr txBox="1"/>
          <p:nvPr/>
        </p:nvSpPr>
        <p:spPr>
          <a:xfrm>
            <a:off x="9645824" y="3756413"/>
            <a:ext cx="1285228" cy="6712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234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6" y="4830607"/>
            <a:ext cx="6824828" cy="172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DBAC-BB3C-4D28-AE9C-178550FAE99D}"/>
              </a:ext>
            </a:extLst>
          </p:cNvPr>
          <p:cNvSpPr txBox="1"/>
          <p:nvPr/>
        </p:nvSpPr>
        <p:spPr>
          <a:xfrm>
            <a:off x="1015040" y="3628092"/>
            <a:ext cx="810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7EF0-3CB4-401D-8768-99BB71376813}"/>
              </a:ext>
            </a:extLst>
          </p:cNvPr>
          <p:cNvSpPr txBox="1"/>
          <p:nvPr/>
        </p:nvSpPr>
        <p:spPr>
          <a:xfrm>
            <a:off x="1015040" y="2634499"/>
            <a:ext cx="76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ACEC7-742C-4BE6-93AB-213100EC6F12}"/>
              </a:ext>
            </a:extLst>
          </p:cNvPr>
          <p:cNvSpPr txBox="1"/>
          <p:nvPr/>
        </p:nvSpPr>
        <p:spPr>
          <a:xfrm>
            <a:off x="1015041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FFBD1-4FBB-4063-9941-548283E0FB89}"/>
              </a:ext>
            </a:extLst>
          </p:cNvPr>
          <p:cNvSpPr txBox="1"/>
          <p:nvPr/>
        </p:nvSpPr>
        <p:spPr>
          <a:xfrm>
            <a:off x="1015040" y="4252353"/>
            <a:ext cx="778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1015040" y="2010238"/>
            <a:ext cx="852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231437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3297126"/>
            <a:ext cx="9307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649205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29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2354"/>
              </p:ext>
            </p:extLst>
          </p:nvPr>
        </p:nvGraphicFramePr>
        <p:xfrm>
          <a:off x="558798" y="1297105"/>
          <a:ext cx="11074402" cy="49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2E7C467-4721-4BE8-A99E-DDD266F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1" y="2537443"/>
            <a:ext cx="5329418" cy="1254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CE9C1E1A-A138-4EC6-A92F-42EB5D3E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97" y="0"/>
            <a:ext cx="10157602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our raw data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6926-9314-47D0-A46A-654539A3AB1E}"/>
              </a:ext>
            </a:extLst>
          </p:cNvPr>
          <p:cNvSpPr txBox="1"/>
          <p:nvPr/>
        </p:nvSpPr>
        <p:spPr>
          <a:xfrm>
            <a:off x="380416" y="4155416"/>
            <a:ext cx="6101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6D93-3778-42BB-B7BB-31D5315DCACB}"/>
              </a:ext>
            </a:extLst>
          </p:cNvPr>
          <p:cNvSpPr txBox="1"/>
          <p:nvPr/>
        </p:nvSpPr>
        <p:spPr>
          <a:xfrm>
            <a:off x="468702" y="5106834"/>
            <a:ext cx="6101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1297-0D76-4F63-8870-43BD2D7A7617}"/>
              </a:ext>
            </a:extLst>
          </p:cNvPr>
          <p:cNvSpPr txBox="1"/>
          <p:nvPr/>
        </p:nvSpPr>
        <p:spPr>
          <a:xfrm>
            <a:off x="5993868" y="4149271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64BFE-6CF3-41BF-A958-A35D8F8609B8}"/>
              </a:ext>
            </a:extLst>
          </p:cNvPr>
          <p:cNvSpPr txBox="1"/>
          <p:nvPr/>
        </p:nvSpPr>
        <p:spPr>
          <a:xfrm>
            <a:off x="5858773" y="5387994"/>
            <a:ext cx="6127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1354896 rows</a:t>
            </a:r>
          </a:p>
        </p:txBody>
      </p:sp>
    </p:spTree>
    <p:extLst>
      <p:ext uri="{BB962C8B-B14F-4D97-AF65-F5344CB8AC3E}">
        <p14:creationId xmlns:p14="http://schemas.microsoft.com/office/powerpoint/2010/main" val="10176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CF0F9-ADF8-4542-AA05-3C9A5851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7943"/>
              </p:ext>
            </p:extLst>
          </p:nvPr>
        </p:nvGraphicFramePr>
        <p:xfrm>
          <a:off x="558799" y="1481135"/>
          <a:ext cx="11074402" cy="508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1247169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247169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  <a:tr h="1247169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676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618546-7220-490A-86D6-C1174B95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8" y="2821972"/>
            <a:ext cx="10983344" cy="124366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E2F367A-B038-48F0-9765-B927F6E4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8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our data sets contain values of disturbance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27D94-BFF2-442F-BAA4-35FE53031FA6}"/>
              </a:ext>
            </a:extLst>
          </p:cNvPr>
          <p:cNvSpPr txBox="1"/>
          <p:nvPr/>
        </p:nvSpPr>
        <p:spPr>
          <a:xfrm>
            <a:off x="359434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4E53D-732A-41A0-A7B3-D65327C25327}"/>
              </a:ext>
            </a:extLst>
          </p:cNvPr>
          <p:cNvSpPr txBox="1"/>
          <p:nvPr/>
        </p:nvSpPr>
        <p:spPr>
          <a:xfrm>
            <a:off x="26742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E5AD0-9A44-48A1-AC79-38E69D164525}"/>
              </a:ext>
            </a:extLst>
          </p:cNvPr>
          <p:cNvSpPr txBox="1"/>
          <p:nvPr/>
        </p:nvSpPr>
        <p:spPr>
          <a:xfrm>
            <a:off x="5822830" y="4462731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3BADA-EABA-4511-BFB7-6DF127A1625D}"/>
              </a:ext>
            </a:extLst>
          </p:cNvPr>
          <p:cNvSpPr txBox="1"/>
          <p:nvPr/>
        </p:nvSpPr>
        <p:spPr>
          <a:xfrm>
            <a:off x="5822830" y="5652970"/>
            <a:ext cx="610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did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de-DE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= 0 </a:t>
            </a:r>
          </a:p>
        </p:txBody>
      </p:sp>
    </p:spTree>
    <p:extLst>
      <p:ext uri="{BB962C8B-B14F-4D97-AF65-F5344CB8AC3E}">
        <p14:creationId xmlns:p14="http://schemas.microsoft.com/office/powerpoint/2010/main" val="40864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B2B54-A77D-4D64-88CC-B4209C4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52623"/>
              </p:ext>
            </p:extLst>
          </p:nvPr>
        </p:nvGraphicFramePr>
        <p:xfrm>
          <a:off x="558799" y="1481135"/>
          <a:ext cx="11074402" cy="53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1">
                  <a:extLst>
                    <a:ext uri="{9D8B030D-6E8A-4147-A177-3AD203B41FA5}">
                      <a16:colId xmlns:a16="http://schemas.microsoft.com/office/drawing/2014/main" val="3226261702"/>
                    </a:ext>
                  </a:extLst>
                </a:gridCol>
                <a:gridCol w="5537201">
                  <a:extLst>
                    <a:ext uri="{9D8B030D-6E8A-4147-A177-3AD203B41FA5}">
                      <a16:colId xmlns:a16="http://schemas.microsoft.com/office/drawing/2014/main" val="1485035104"/>
                    </a:ext>
                  </a:extLst>
                </a:gridCol>
              </a:tblGrid>
              <a:tr h="565723">
                <a:tc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Lung Cancer 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chemeClr val="tx1"/>
                          </a:solidFill>
                        </a:rPr>
                        <a:t>Breast Cancer Data Set</a:t>
                      </a: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16313"/>
                  </a:ext>
                </a:extLst>
              </a:tr>
              <a:tr h="1485202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3682"/>
                  </a:ext>
                </a:extLst>
              </a:tr>
              <a:tr h="2494338"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86882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C1BE19A2-C27B-4DC7-A27B-C54F698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99" y="4373811"/>
            <a:ext cx="4195983" cy="2333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083-4A7D-4094-A600-8CA8B472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24" y="4379890"/>
            <a:ext cx="4116095" cy="232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317F0-3AE8-4002-83BD-590147DA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2" y="2826343"/>
            <a:ext cx="6261895" cy="148268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E6199485-6013-4ED1-BF31-A5124EC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the microarray chips be used?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AB770C-C9F5-475B-B153-3F6D294E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81" y="1261792"/>
            <a:ext cx="9630202" cy="5445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5D915-9589-4F1A-9752-5283EDD6C2DD}"/>
              </a:ext>
            </a:extLst>
          </p:cNvPr>
          <p:cNvGrpSpPr/>
          <p:nvPr/>
        </p:nvGrpSpPr>
        <p:grpSpPr>
          <a:xfrm>
            <a:off x="5791587" y="2430396"/>
            <a:ext cx="4351423" cy="3910642"/>
            <a:chOff x="5615561" y="2633932"/>
            <a:chExt cx="4351423" cy="39106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DB2E1-CA24-46A0-8E7B-FA9A351E59F9}"/>
                </a:ext>
              </a:extLst>
            </p:cNvPr>
            <p:cNvSpPr/>
            <p:nvPr/>
          </p:nvSpPr>
          <p:spPr>
            <a:xfrm>
              <a:off x="5615561" y="4587021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6C1E-BA8E-47B8-825B-6CDFF62BAA68}"/>
                </a:ext>
              </a:extLst>
            </p:cNvPr>
            <p:cNvGrpSpPr/>
            <p:nvPr/>
          </p:nvGrpSpPr>
          <p:grpSpPr>
            <a:xfrm>
              <a:off x="6350519" y="2633932"/>
              <a:ext cx="3616465" cy="3910642"/>
              <a:chOff x="6354705" y="2633932"/>
              <a:chExt cx="3616465" cy="39106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D823966-7C30-4E68-B27E-9055B9E84FF3}"/>
                  </a:ext>
                </a:extLst>
              </p:cNvPr>
              <p:cNvSpPr/>
              <p:nvPr/>
            </p:nvSpPr>
            <p:spPr>
              <a:xfrm>
                <a:off x="7124453" y="2633932"/>
                <a:ext cx="2846717" cy="3910642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D26C1E-B97C-4D23-9608-B1426FAEE04E}"/>
                  </a:ext>
                </a:extLst>
              </p:cNvPr>
              <p:cNvCxnSpPr/>
              <p:nvPr/>
            </p:nvCxnSpPr>
            <p:spPr>
              <a:xfrm flipV="1">
                <a:off x="6354705" y="2973238"/>
                <a:ext cx="783903" cy="161378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6958B9-A377-45FC-9E98-8EA4BC38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143" y="5280379"/>
                <a:ext cx="773465" cy="861859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3126683-240F-40BC-BE29-B9D88FA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72" y="1358922"/>
            <a:ext cx="9616889" cy="53485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0BCC90-3369-42AA-B80F-EBFEE7884A99}"/>
              </a:ext>
            </a:extLst>
          </p:cNvPr>
          <p:cNvSpPr/>
          <p:nvPr/>
        </p:nvSpPr>
        <p:spPr>
          <a:xfrm>
            <a:off x="7307033" y="282132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Small Fragment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033E9-C12E-4E8E-A5B8-3A13C6A0E936}"/>
              </a:ext>
            </a:extLst>
          </p:cNvPr>
          <p:cNvSpPr txBox="1"/>
          <p:nvPr/>
        </p:nvSpPr>
        <p:spPr>
          <a:xfrm>
            <a:off x="5557763" y="3805801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11/12</a:t>
            </a:r>
          </a:p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9AEA3-88A3-4C4F-8D63-D9141E1D1BCB}"/>
              </a:ext>
            </a:extLst>
          </p:cNvPr>
          <p:cNvSpPr txBox="1"/>
          <p:nvPr/>
        </p:nvSpPr>
        <p:spPr>
          <a:xfrm>
            <a:off x="5552294" y="5103105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F78901-7D0F-4CFC-85ED-93D26D224D93}"/>
              </a:ext>
            </a:extLst>
          </p:cNvPr>
          <p:cNvGrpSpPr/>
          <p:nvPr/>
        </p:nvGrpSpPr>
        <p:grpSpPr>
          <a:xfrm>
            <a:off x="5831879" y="2527526"/>
            <a:ext cx="5141082" cy="3910642"/>
            <a:chOff x="5660469" y="2610334"/>
            <a:chExt cx="5141082" cy="39106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A5B5A-9A0A-437A-9AAA-FB0A9ED933A3}"/>
                </a:ext>
              </a:extLst>
            </p:cNvPr>
            <p:cNvGrpSpPr/>
            <p:nvPr/>
          </p:nvGrpSpPr>
          <p:grpSpPr>
            <a:xfrm>
              <a:off x="5660469" y="2610334"/>
              <a:ext cx="4351423" cy="3910642"/>
              <a:chOff x="5615561" y="2633932"/>
              <a:chExt cx="4351423" cy="39106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B3646-8363-4DC5-A3ED-E194ED256BB0}"/>
                  </a:ext>
                </a:extLst>
              </p:cNvPr>
              <p:cNvSpPr/>
              <p:nvPr/>
            </p:nvSpPr>
            <p:spPr>
              <a:xfrm>
                <a:off x="5615561" y="4587021"/>
                <a:ext cx="745861" cy="65848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15886B-8B5F-43AC-855A-31AF30C0F3D2}"/>
                  </a:ext>
                </a:extLst>
              </p:cNvPr>
              <p:cNvGrpSpPr/>
              <p:nvPr/>
            </p:nvGrpSpPr>
            <p:grpSpPr>
              <a:xfrm>
                <a:off x="6350519" y="2633932"/>
                <a:ext cx="3616465" cy="3910642"/>
                <a:chOff x="6354705" y="2633932"/>
                <a:chExt cx="3616465" cy="391064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D5B62-207F-4FD5-B769-12D574B53DED}"/>
                    </a:ext>
                  </a:extLst>
                </p:cNvPr>
                <p:cNvSpPr/>
                <p:nvPr/>
              </p:nvSpPr>
              <p:spPr>
                <a:xfrm>
                  <a:off x="7124453" y="2633932"/>
                  <a:ext cx="2846717" cy="3910642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CD756FD-670B-4D0C-8763-3CFD6C400E92}"/>
                    </a:ext>
                  </a:extLst>
                </p:cNvPr>
                <p:cNvCxnSpPr/>
                <p:nvPr/>
              </p:nvCxnSpPr>
              <p:spPr>
                <a:xfrm flipV="1">
                  <a:off x="6354705" y="2973238"/>
                  <a:ext cx="783903" cy="161378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A3E6765-8F84-4BED-A3DE-094749FD3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143" y="5280379"/>
                  <a:ext cx="773465" cy="86185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3ED644-616C-458A-BAE6-B4868468B047}"/>
                </a:ext>
              </a:extLst>
            </p:cNvPr>
            <p:cNvSpPr/>
            <p:nvPr/>
          </p:nvSpPr>
          <p:spPr>
            <a:xfrm>
              <a:off x="10055690" y="4365276"/>
              <a:ext cx="745861" cy="6584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D70E8-9D65-4DF8-8238-E65CFC64936C}"/>
              </a:ext>
            </a:extLst>
          </p:cNvPr>
          <p:cNvSpPr/>
          <p:nvPr/>
        </p:nvSpPr>
        <p:spPr>
          <a:xfrm>
            <a:off x="7245552" y="3014088"/>
            <a:ext cx="30219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Small Fragments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C6767-3BA3-4370-9F9B-5900C3AC3C74}"/>
              </a:ext>
            </a:extLst>
          </p:cNvPr>
          <p:cNvSpPr txBox="1"/>
          <p:nvPr/>
        </p:nvSpPr>
        <p:spPr>
          <a:xfrm>
            <a:off x="5701903" y="3649396"/>
            <a:ext cx="610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Found on 12/12</a:t>
            </a:r>
          </a:p>
          <a:p>
            <a:pPr marL="342900" indent="-342900" algn="ctr">
              <a:buFontTx/>
              <a:buChar char="-"/>
            </a:pP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- 1/12 Chips</a:t>
            </a:r>
            <a:endParaRPr lang="en-US" sz="2400" b="1" cap="none" spc="0" dirty="0">
              <a:ln w="0"/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1F950-BA5A-4211-AE9C-5BF313E44C25}"/>
              </a:ext>
            </a:extLst>
          </p:cNvPr>
          <p:cNvSpPr txBox="1"/>
          <p:nvPr/>
        </p:nvSpPr>
        <p:spPr>
          <a:xfrm>
            <a:off x="5579001" y="5094543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Can be worked </a:t>
            </a:r>
          </a:p>
          <a:p>
            <a:pPr algn="ctr"/>
            <a:r>
              <a:rPr lang="en-US" sz="2400" b="1" cap="none" spc="0" dirty="0">
                <a:ln w="0"/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Around?</a:t>
            </a:r>
          </a:p>
        </p:txBody>
      </p:sp>
    </p:spTree>
    <p:extLst>
      <p:ext uri="{BB962C8B-B14F-4D97-AF65-F5344CB8AC3E}">
        <p14:creationId xmlns:p14="http://schemas.microsoft.com/office/powerpoint/2010/main" val="15902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7" grpId="0"/>
      <p:bldP spid="27" grpId="1"/>
      <p:bldP spid="29" grpId="0"/>
      <p:bldP spid="29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4474549-4619-4A82-90AB-895F39C99B39}"/>
              </a:ext>
            </a:extLst>
          </p:cNvPr>
          <p:cNvSpPr txBox="1"/>
          <p:nvPr/>
        </p:nvSpPr>
        <p:spPr>
          <a:xfrm>
            <a:off x="1426739" y="4170915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9F87D-B098-41FA-A86D-E4416D5BC4C1}"/>
              </a:ext>
            </a:extLst>
          </p:cNvPr>
          <p:cNvSpPr txBox="1"/>
          <p:nvPr/>
        </p:nvSpPr>
        <p:spPr>
          <a:xfrm>
            <a:off x="1086834" y="502109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ECF3F1-73FB-43AB-BDC6-07FCCF382866}"/>
              </a:ext>
            </a:extLst>
          </p:cNvPr>
          <p:cNvCxnSpPr>
            <a:cxnSpLocks/>
          </p:cNvCxnSpPr>
          <p:nvPr/>
        </p:nvCxnSpPr>
        <p:spPr>
          <a:xfrm>
            <a:off x="4042913" y="5255872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D4517-A189-479B-8624-65A7F17E4C80}"/>
              </a:ext>
            </a:extLst>
          </p:cNvPr>
          <p:cNvSpPr txBox="1"/>
          <p:nvPr/>
        </p:nvSpPr>
        <p:spPr>
          <a:xfrm>
            <a:off x="5893685" y="5074708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F4000D-B8FE-40E1-A43C-49C8B8539C77}"/>
              </a:ext>
            </a:extLst>
          </p:cNvPr>
          <p:cNvSpPr txBox="1"/>
          <p:nvPr/>
        </p:nvSpPr>
        <p:spPr>
          <a:xfrm>
            <a:off x="1144731" y="5647572"/>
            <a:ext cx="281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intreme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62EBC-EADD-40D7-B220-18C9FCE328DF}"/>
              </a:ext>
            </a:extLst>
          </p:cNvPr>
          <p:cNvSpPr txBox="1"/>
          <p:nvPr/>
        </p:nvSpPr>
        <p:spPr>
          <a:xfrm>
            <a:off x="5893685" y="5647572"/>
            <a:ext cx="39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artificially factor?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D2C0-2F9F-47BA-B038-F9666487D96E}"/>
              </a:ext>
            </a:extLst>
          </p:cNvPr>
          <p:cNvSpPr txBox="1"/>
          <p:nvPr/>
        </p:nvSpPr>
        <p:spPr>
          <a:xfrm>
            <a:off x="7257730" y="4223661"/>
            <a:ext cx="358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17">
            <a:extLst>
              <a:ext uri="{FF2B5EF4-FFF2-40B4-BE49-F238E27FC236}">
                <a16:creationId xmlns:a16="http://schemas.microsoft.com/office/drawing/2014/main" id="{5AACC71B-1201-44EE-B36E-46DD69CC5F1A}"/>
              </a:ext>
            </a:extLst>
          </p:cNvPr>
          <p:cNvCxnSpPr>
            <a:cxnSpLocks/>
          </p:cNvCxnSpPr>
          <p:nvPr/>
        </p:nvCxnSpPr>
        <p:spPr>
          <a:xfrm>
            <a:off x="4042913" y="589724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52B37BB1-5920-42D7-A1E5-3DD6D0D452B9}"/>
              </a:ext>
            </a:extLst>
          </p:cNvPr>
          <p:cNvSpPr txBox="1">
            <a:spLocks/>
          </p:cNvSpPr>
          <p:nvPr/>
        </p:nvSpPr>
        <p:spPr>
          <a:xfrm>
            <a:off x="1143001" y="40260"/>
            <a:ext cx="9905998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DA95-113D-4731-8BC1-4E457AA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1172556"/>
            <a:ext cx="5181227" cy="306362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3E2172-2197-41E4-B464-32A77EBB3402}"/>
              </a:ext>
            </a:extLst>
          </p:cNvPr>
          <p:cNvSpPr/>
          <p:nvPr/>
        </p:nvSpPr>
        <p:spPr>
          <a:xfrm>
            <a:off x="3708241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7B80-1E6A-466A-A563-A1619C4242AB}"/>
              </a:ext>
            </a:extLst>
          </p:cNvPr>
          <p:cNvSpPr/>
          <p:nvPr/>
        </p:nvSpPr>
        <p:spPr>
          <a:xfrm>
            <a:off x="2332292" y="1473037"/>
            <a:ext cx="334672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F53FB-106F-4770-8F50-892D4C2B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0" y="1172556"/>
            <a:ext cx="4571157" cy="308139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C40D9B-0FA3-47EC-99C1-CB10D6F6F1E6}"/>
              </a:ext>
            </a:extLst>
          </p:cNvPr>
          <p:cNvSpPr/>
          <p:nvPr/>
        </p:nvSpPr>
        <p:spPr>
          <a:xfrm>
            <a:off x="9463530" y="1473037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3" grpId="0"/>
      <p:bldP spid="24" grpId="0"/>
      <p:bldP spid="22" grpId="0" animBg="1"/>
      <p:bldP spid="26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420</Words>
  <Application>Microsoft Office PowerPoint</Application>
  <PresentationFormat>Widescreen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The role of tissue-specific antigens in different cancer entities</vt:lpstr>
      <vt:lpstr>Literature review</vt:lpstr>
      <vt:lpstr>Casein Genes (CSN)</vt:lpstr>
      <vt:lpstr>Correlation with other genes</vt:lpstr>
      <vt:lpstr>Data Exploration</vt:lpstr>
      <vt:lpstr>How does our raw data look like?</vt:lpstr>
      <vt:lpstr>Do our data sets contain values of disturbance</vt:lpstr>
      <vt:lpstr>Can the microarray chips be used?</vt:lpstr>
      <vt:lpstr>PowerPoint Presentation</vt:lpstr>
      <vt:lpstr>PowerPoint Presentation</vt:lpstr>
      <vt:lpstr>Data  analysis</vt:lpstr>
      <vt:lpstr>PowerPoint Presentation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Leon Hornich</cp:lastModifiedBy>
  <cp:revision>35</cp:revision>
  <dcterms:created xsi:type="dcterms:W3CDTF">2021-05-11T09:07:04Z</dcterms:created>
  <dcterms:modified xsi:type="dcterms:W3CDTF">2021-05-11T16:57:26Z</dcterms:modified>
</cp:coreProperties>
</file>