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20"/>
  </p:notesMasterIdLst>
  <p:sldIdLst>
    <p:sldId id="269" r:id="rId2"/>
    <p:sldId id="268" r:id="rId3"/>
    <p:sldId id="258" r:id="rId4"/>
    <p:sldId id="265" r:id="rId5"/>
    <p:sldId id="259" r:id="rId6"/>
    <p:sldId id="278" r:id="rId7"/>
    <p:sldId id="279" r:id="rId8"/>
    <p:sldId id="280" r:id="rId9"/>
    <p:sldId id="281" r:id="rId10"/>
    <p:sldId id="282" r:id="rId11"/>
    <p:sldId id="270" r:id="rId12"/>
    <p:sldId id="271" r:id="rId13"/>
    <p:sldId id="272" r:id="rId14"/>
    <p:sldId id="274" r:id="rId15"/>
    <p:sldId id="283" r:id="rId16"/>
    <p:sldId id="276" r:id="rId17"/>
    <p:sldId id="277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n Hornich" initials="LH" lastIdx="1" clrIdx="0">
    <p:extLst>
      <p:ext uri="{19B8F6BF-5375-455C-9EA6-DF929625EA0E}">
        <p15:presenceInfo xmlns:p15="http://schemas.microsoft.com/office/powerpoint/2012/main" userId="bfaf27d42de995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" y="5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7AFE44-8DDF-48C1-8331-80DEA5668794}" type="doc">
      <dgm:prSet loTypeId="urn:microsoft.com/office/officeart/2005/8/layout/hProcess9" loCatId="process" qsTypeId="urn:microsoft.com/office/officeart/2005/8/quickstyle/simple4" qsCatId="simple" csTypeId="urn:microsoft.com/office/officeart/2005/8/colors/colorful1" csCatId="colorful" phldr="1"/>
      <dgm:spPr/>
    </dgm:pt>
    <dgm:pt modelId="{6CE9F471-7C45-4D5A-9FC0-BDA38F59D084}">
      <dgm:prSet phldrT="[Text]"/>
      <dgm:spPr>
        <a:solidFill>
          <a:srgbClr val="FD7A17"/>
        </a:solidFill>
      </dgm:spPr>
      <dgm:t>
        <a:bodyPr/>
        <a:lstStyle/>
        <a:p>
          <a:r>
            <a:rPr lang="en-US" dirty="0"/>
            <a:t>Are genes of interest overexpressed in cancer in comparison to healthy samples?</a:t>
          </a:r>
          <a:endParaRPr lang="de-DE" dirty="0"/>
        </a:p>
      </dgm:t>
    </dgm:pt>
    <dgm:pt modelId="{41EC304D-0A30-4BB3-8752-193475A1D105}" type="parTrans" cxnId="{51D78EC9-3B8E-4CD5-8C40-AF1497529B72}">
      <dgm:prSet/>
      <dgm:spPr/>
      <dgm:t>
        <a:bodyPr/>
        <a:lstStyle/>
        <a:p>
          <a:endParaRPr lang="de-DE"/>
        </a:p>
      </dgm:t>
    </dgm:pt>
    <dgm:pt modelId="{F86D1D87-4718-4927-9DCF-A9DDC56F5CA5}" type="sibTrans" cxnId="{51D78EC9-3B8E-4CD5-8C40-AF1497529B72}">
      <dgm:prSet/>
      <dgm:spPr/>
      <dgm:t>
        <a:bodyPr/>
        <a:lstStyle/>
        <a:p>
          <a:endParaRPr lang="de-DE"/>
        </a:p>
      </dgm:t>
    </dgm:pt>
    <dgm:pt modelId="{554F5F19-7CB1-4877-99C1-E92B69AA858B}">
      <dgm:prSet phldrT="[Text]"/>
      <dgm:spPr>
        <a:solidFill>
          <a:srgbClr val="FCAC0C"/>
        </a:solidFill>
      </dgm:spPr>
      <dgm:t>
        <a:bodyPr/>
        <a:lstStyle/>
        <a:p>
          <a:r>
            <a:rPr lang="en-US" dirty="0"/>
            <a:t>Is there a  possible conclusion from one gene to another? </a:t>
          </a:r>
          <a:endParaRPr lang="de-DE" dirty="0"/>
        </a:p>
      </dgm:t>
    </dgm:pt>
    <dgm:pt modelId="{0CF93BE1-0AEE-40F9-8864-BCA0BB56B6F1}" type="parTrans" cxnId="{9A804733-70B7-4614-B686-A96B832D893C}">
      <dgm:prSet/>
      <dgm:spPr/>
      <dgm:t>
        <a:bodyPr/>
        <a:lstStyle/>
        <a:p>
          <a:endParaRPr lang="de-DE"/>
        </a:p>
      </dgm:t>
    </dgm:pt>
    <dgm:pt modelId="{838B4C32-5920-47F6-82C9-66D15D004613}" type="sibTrans" cxnId="{9A804733-70B7-4614-B686-A96B832D893C}">
      <dgm:prSet/>
      <dgm:spPr/>
      <dgm:t>
        <a:bodyPr/>
        <a:lstStyle/>
        <a:p>
          <a:endParaRPr lang="de-DE"/>
        </a:p>
      </dgm:t>
    </dgm:pt>
    <dgm:pt modelId="{704F41F4-1907-451B-A97E-9C1DEC852032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5"/>
        </a:solidFill>
        <a:ln>
          <a:noFill/>
        </a:ln>
      </dgm:spPr>
      <dgm:t>
        <a:bodyPr/>
        <a:lstStyle/>
        <a:p>
          <a:r>
            <a:rPr lang="en-US" dirty="0"/>
            <a:t>Visualize our data.</a:t>
          </a:r>
        </a:p>
      </dgm:t>
    </dgm:pt>
    <dgm:pt modelId="{93D437DA-E912-419B-91E8-2FE51E1C9EF0}" type="parTrans" cxnId="{EC7E0FFE-F3C4-4DF2-90A8-882210F8B698}">
      <dgm:prSet/>
      <dgm:spPr/>
      <dgm:t>
        <a:bodyPr/>
        <a:lstStyle/>
        <a:p>
          <a:endParaRPr lang="de-DE"/>
        </a:p>
      </dgm:t>
    </dgm:pt>
    <dgm:pt modelId="{AC972130-9021-4043-86F7-1303EC771CF4}" type="sibTrans" cxnId="{EC7E0FFE-F3C4-4DF2-90A8-882210F8B698}">
      <dgm:prSet/>
      <dgm:spPr/>
      <dgm:t>
        <a:bodyPr/>
        <a:lstStyle/>
        <a:p>
          <a:endParaRPr lang="de-DE"/>
        </a:p>
      </dgm:t>
    </dgm:pt>
    <dgm:pt modelId="{B7327C35-62C7-4781-B6BE-4841A13723C0}">
      <dgm:prSet phldrT="[Text]"/>
      <dgm:spPr>
        <a:solidFill>
          <a:schemeClr val="accent1">
            <a:alpha val="0"/>
          </a:schemeClr>
        </a:solidFill>
      </dgm:spPr>
      <dgm:t>
        <a:bodyPr/>
        <a:lstStyle/>
        <a:p>
          <a:endParaRPr lang="de-DE" dirty="0"/>
        </a:p>
      </dgm:t>
    </dgm:pt>
    <dgm:pt modelId="{FA2E6931-B58E-4DA3-BA46-1B15F9773B79}" type="sibTrans" cxnId="{09AE5921-6012-48EB-A3E1-5D24EFC30450}">
      <dgm:prSet/>
      <dgm:spPr/>
      <dgm:t>
        <a:bodyPr/>
        <a:lstStyle/>
        <a:p>
          <a:endParaRPr lang="de-DE"/>
        </a:p>
      </dgm:t>
    </dgm:pt>
    <dgm:pt modelId="{543F4C98-10C3-4019-ACF3-33DAF4B81D63}" type="parTrans" cxnId="{09AE5921-6012-48EB-A3E1-5D24EFC30450}">
      <dgm:prSet/>
      <dgm:spPr/>
      <dgm:t>
        <a:bodyPr/>
        <a:lstStyle/>
        <a:p>
          <a:endParaRPr lang="de-DE"/>
        </a:p>
      </dgm:t>
    </dgm:pt>
    <dgm:pt modelId="{0125849B-3679-40A8-BCDF-607DAA63F21D}">
      <dgm:prSet phldrT="[Text]"/>
      <dgm:spPr>
        <a:solidFill>
          <a:srgbClr val="FD7A17"/>
        </a:solidFill>
      </dgm:spPr>
      <dgm:t>
        <a:bodyPr/>
        <a:lstStyle/>
        <a:p>
          <a:r>
            <a:rPr lang="en-US" dirty="0"/>
            <a:t>Which gene store´s the most information?</a:t>
          </a:r>
          <a:endParaRPr lang="de-DE" dirty="0"/>
        </a:p>
      </dgm:t>
    </dgm:pt>
    <dgm:pt modelId="{0BB07F80-9A1A-4420-9F7E-AE79809D5436}" type="parTrans" cxnId="{56CA43F2-63F5-49FE-B2EA-35A32BE0E94A}">
      <dgm:prSet/>
      <dgm:spPr/>
      <dgm:t>
        <a:bodyPr/>
        <a:lstStyle/>
        <a:p>
          <a:endParaRPr lang="de-AT"/>
        </a:p>
      </dgm:t>
    </dgm:pt>
    <dgm:pt modelId="{7224E62B-2B7F-4B35-951B-3E47E3E6BFBF}" type="sibTrans" cxnId="{56CA43F2-63F5-49FE-B2EA-35A32BE0E94A}">
      <dgm:prSet/>
      <dgm:spPr/>
      <dgm:t>
        <a:bodyPr/>
        <a:lstStyle/>
        <a:p>
          <a:endParaRPr lang="de-AT"/>
        </a:p>
      </dgm:t>
    </dgm:pt>
    <dgm:pt modelId="{58DEB1AF-7472-45C2-9DD6-81289EBD19C9}" type="pres">
      <dgm:prSet presAssocID="{A47AFE44-8DDF-48C1-8331-80DEA5668794}" presName="CompostProcess" presStyleCnt="0">
        <dgm:presLayoutVars>
          <dgm:dir/>
          <dgm:resizeHandles val="exact"/>
        </dgm:presLayoutVars>
      </dgm:prSet>
      <dgm:spPr/>
    </dgm:pt>
    <dgm:pt modelId="{CBAA2E24-19AD-4057-860C-1E68E2FB188F}" type="pres">
      <dgm:prSet presAssocID="{A47AFE44-8DDF-48C1-8331-80DEA5668794}" presName="arrow" presStyleLbl="bgShp" presStyleIdx="0" presStyleCnt="1" custScaleX="112557"/>
      <dgm:spPr>
        <a:solidFill>
          <a:schemeClr val="bg2">
            <a:lumMod val="75000"/>
          </a:schemeClr>
        </a:solidFill>
      </dgm:spPr>
    </dgm:pt>
    <dgm:pt modelId="{84CB6608-A1E3-4954-A96C-C645BE69D6B2}" type="pres">
      <dgm:prSet presAssocID="{A47AFE44-8DDF-48C1-8331-80DEA5668794}" presName="linearProcess" presStyleCnt="0"/>
      <dgm:spPr/>
    </dgm:pt>
    <dgm:pt modelId="{D493B5AC-FE78-464F-93E8-59605ED57EFD}" type="pres">
      <dgm:prSet presAssocID="{6CE9F471-7C45-4D5A-9FC0-BDA38F59D084}" presName="textNode" presStyleLbl="node1" presStyleIdx="0" presStyleCnt="5" custScaleY="99437" custLinFactX="100000" custLinFactNeighborX="114780" custLinFactNeighborY="-4137">
        <dgm:presLayoutVars>
          <dgm:bulletEnabled val="1"/>
        </dgm:presLayoutVars>
      </dgm:prSet>
      <dgm:spPr/>
    </dgm:pt>
    <dgm:pt modelId="{5E91CC87-8535-4756-BBC1-3AF95357B01F}" type="pres">
      <dgm:prSet presAssocID="{F86D1D87-4718-4927-9DCF-A9DDC56F5CA5}" presName="sibTrans" presStyleCnt="0"/>
      <dgm:spPr/>
    </dgm:pt>
    <dgm:pt modelId="{56AE4FFA-2050-4F6B-84F1-F8E0F570125D}" type="pres">
      <dgm:prSet presAssocID="{0125849B-3679-40A8-BCDF-607DAA63F21D}" presName="textNode" presStyleLbl="node1" presStyleIdx="1" presStyleCnt="5" custScaleX="99588" custScaleY="98657" custLinFactX="100000" custLinFactNeighborX="195549" custLinFactNeighborY="-4138">
        <dgm:presLayoutVars>
          <dgm:bulletEnabled val="1"/>
        </dgm:presLayoutVars>
      </dgm:prSet>
      <dgm:spPr/>
    </dgm:pt>
    <dgm:pt modelId="{9BADE463-60AC-4411-9D39-26941917EA4F}" type="pres">
      <dgm:prSet presAssocID="{7224E62B-2B7F-4B35-951B-3E47E3E6BFBF}" presName="sibTrans" presStyleCnt="0"/>
      <dgm:spPr/>
    </dgm:pt>
    <dgm:pt modelId="{AE6B2043-267C-4BFB-949F-DB3D5213B7E4}" type="pres">
      <dgm:prSet presAssocID="{554F5F19-7CB1-4877-99C1-E92B69AA858B}" presName="textNode" presStyleLbl="node1" presStyleIdx="2" presStyleCnt="5" custScaleX="99537" custScaleY="101787" custLinFactX="101824" custLinFactNeighborX="200000" custLinFactNeighborY="-4138">
        <dgm:presLayoutVars>
          <dgm:bulletEnabled val="1"/>
        </dgm:presLayoutVars>
      </dgm:prSet>
      <dgm:spPr/>
    </dgm:pt>
    <dgm:pt modelId="{8B0CE271-8088-43CF-80CA-74D7925964FC}" type="pres">
      <dgm:prSet presAssocID="{838B4C32-5920-47F6-82C9-66D15D004613}" presName="sibTrans" presStyleCnt="0"/>
      <dgm:spPr/>
    </dgm:pt>
    <dgm:pt modelId="{071C23D1-EE86-4BD5-B2D9-A3F3FF0FDC6D}" type="pres">
      <dgm:prSet presAssocID="{704F41F4-1907-451B-A97E-9C1DEC852032}" presName="textNode" presStyleLbl="node1" presStyleIdx="3" presStyleCnt="5" custLinFactX="-333392" custLinFactNeighborX="-400000" custLinFactNeighborY="-5374">
        <dgm:presLayoutVars>
          <dgm:bulletEnabled val="1"/>
        </dgm:presLayoutVars>
      </dgm:prSet>
      <dgm:spPr/>
    </dgm:pt>
    <dgm:pt modelId="{D8BCFED0-D416-46D5-9A17-1160613F8241}" type="pres">
      <dgm:prSet presAssocID="{AC972130-9021-4043-86F7-1303EC771CF4}" presName="sibTrans" presStyleCnt="0"/>
      <dgm:spPr/>
    </dgm:pt>
    <dgm:pt modelId="{3CD94CFC-EFFF-4BFA-B3F0-A9B2AD0007D6}" type="pres">
      <dgm:prSet presAssocID="{B7327C35-62C7-4781-B6BE-4841A13723C0}" presName="textNode" presStyleLbl="node1" presStyleIdx="4" presStyleCnt="5" custScaleX="135008" custScaleY="143626" custLinFactNeighborX="35222" custLinFactNeighborY="12991">
        <dgm:presLayoutVars>
          <dgm:bulletEnabled val="1"/>
        </dgm:presLayoutVars>
      </dgm:prSet>
      <dgm:spPr/>
    </dgm:pt>
  </dgm:ptLst>
  <dgm:cxnLst>
    <dgm:cxn modelId="{7CFA2312-BB2A-4745-9F93-2F58BDA10E0C}" type="presOf" srcId="{B7327C35-62C7-4781-B6BE-4841A13723C0}" destId="{3CD94CFC-EFFF-4BFA-B3F0-A9B2AD0007D6}" srcOrd="0" destOrd="0" presId="urn:microsoft.com/office/officeart/2005/8/layout/hProcess9"/>
    <dgm:cxn modelId="{393B7E16-F11D-4A2A-9DC7-9EA0D8EC1960}" type="presOf" srcId="{704F41F4-1907-451B-A97E-9C1DEC852032}" destId="{071C23D1-EE86-4BD5-B2D9-A3F3FF0FDC6D}" srcOrd="0" destOrd="0" presId="urn:microsoft.com/office/officeart/2005/8/layout/hProcess9"/>
    <dgm:cxn modelId="{09AE5921-6012-48EB-A3E1-5D24EFC30450}" srcId="{A47AFE44-8DDF-48C1-8331-80DEA5668794}" destId="{B7327C35-62C7-4781-B6BE-4841A13723C0}" srcOrd="4" destOrd="0" parTransId="{543F4C98-10C3-4019-ACF3-33DAF4B81D63}" sibTransId="{FA2E6931-B58E-4DA3-BA46-1B15F9773B79}"/>
    <dgm:cxn modelId="{9A804733-70B7-4614-B686-A96B832D893C}" srcId="{A47AFE44-8DDF-48C1-8331-80DEA5668794}" destId="{554F5F19-7CB1-4877-99C1-E92B69AA858B}" srcOrd="2" destOrd="0" parTransId="{0CF93BE1-0AEE-40F9-8864-BCA0BB56B6F1}" sibTransId="{838B4C32-5920-47F6-82C9-66D15D004613}"/>
    <dgm:cxn modelId="{3CACF85B-6F71-443F-BAB9-3513D097C3FB}" type="presOf" srcId="{0125849B-3679-40A8-BCDF-607DAA63F21D}" destId="{56AE4FFA-2050-4F6B-84F1-F8E0F570125D}" srcOrd="0" destOrd="0" presId="urn:microsoft.com/office/officeart/2005/8/layout/hProcess9"/>
    <dgm:cxn modelId="{25E2F692-0E84-4067-BAAC-A0FAD7989209}" type="presOf" srcId="{6CE9F471-7C45-4D5A-9FC0-BDA38F59D084}" destId="{D493B5AC-FE78-464F-93E8-59605ED57EFD}" srcOrd="0" destOrd="0" presId="urn:microsoft.com/office/officeart/2005/8/layout/hProcess9"/>
    <dgm:cxn modelId="{51D78EC9-3B8E-4CD5-8C40-AF1497529B72}" srcId="{A47AFE44-8DDF-48C1-8331-80DEA5668794}" destId="{6CE9F471-7C45-4D5A-9FC0-BDA38F59D084}" srcOrd="0" destOrd="0" parTransId="{41EC304D-0A30-4BB3-8752-193475A1D105}" sibTransId="{F86D1D87-4718-4927-9DCF-A9DDC56F5CA5}"/>
    <dgm:cxn modelId="{EE2504DB-5D2A-4B53-9B5D-573CC0A2AE28}" type="presOf" srcId="{A47AFE44-8DDF-48C1-8331-80DEA5668794}" destId="{58DEB1AF-7472-45C2-9DD6-81289EBD19C9}" srcOrd="0" destOrd="0" presId="urn:microsoft.com/office/officeart/2005/8/layout/hProcess9"/>
    <dgm:cxn modelId="{064766EC-1614-4493-BDD3-207AC779068C}" type="presOf" srcId="{554F5F19-7CB1-4877-99C1-E92B69AA858B}" destId="{AE6B2043-267C-4BFB-949F-DB3D5213B7E4}" srcOrd="0" destOrd="0" presId="urn:microsoft.com/office/officeart/2005/8/layout/hProcess9"/>
    <dgm:cxn modelId="{56CA43F2-63F5-49FE-B2EA-35A32BE0E94A}" srcId="{A47AFE44-8DDF-48C1-8331-80DEA5668794}" destId="{0125849B-3679-40A8-BCDF-607DAA63F21D}" srcOrd="1" destOrd="0" parTransId="{0BB07F80-9A1A-4420-9F7E-AE79809D5436}" sibTransId="{7224E62B-2B7F-4B35-951B-3E47E3E6BFBF}"/>
    <dgm:cxn modelId="{EC7E0FFE-F3C4-4DF2-90A8-882210F8B698}" srcId="{A47AFE44-8DDF-48C1-8331-80DEA5668794}" destId="{704F41F4-1907-451B-A97E-9C1DEC852032}" srcOrd="3" destOrd="0" parTransId="{93D437DA-E912-419B-91E8-2FE51E1C9EF0}" sibTransId="{AC972130-9021-4043-86F7-1303EC771CF4}"/>
    <dgm:cxn modelId="{2B293CB3-9517-4EDE-9693-EA51CDB4A377}" type="presParOf" srcId="{58DEB1AF-7472-45C2-9DD6-81289EBD19C9}" destId="{CBAA2E24-19AD-4057-860C-1E68E2FB188F}" srcOrd="0" destOrd="0" presId="urn:microsoft.com/office/officeart/2005/8/layout/hProcess9"/>
    <dgm:cxn modelId="{9C7EB0D3-6BAA-413A-BCB7-D7B6C2E50CAF}" type="presParOf" srcId="{58DEB1AF-7472-45C2-9DD6-81289EBD19C9}" destId="{84CB6608-A1E3-4954-A96C-C645BE69D6B2}" srcOrd="1" destOrd="0" presId="urn:microsoft.com/office/officeart/2005/8/layout/hProcess9"/>
    <dgm:cxn modelId="{6F36C6DB-23BE-4D55-8D91-0EB4098A3F98}" type="presParOf" srcId="{84CB6608-A1E3-4954-A96C-C645BE69D6B2}" destId="{D493B5AC-FE78-464F-93E8-59605ED57EFD}" srcOrd="0" destOrd="0" presId="urn:microsoft.com/office/officeart/2005/8/layout/hProcess9"/>
    <dgm:cxn modelId="{2ABD23DB-FE58-44F2-8904-1420F46BFFF1}" type="presParOf" srcId="{84CB6608-A1E3-4954-A96C-C645BE69D6B2}" destId="{5E91CC87-8535-4756-BBC1-3AF95357B01F}" srcOrd="1" destOrd="0" presId="urn:microsoft.com/office/officeart/2005/8/layout/hProcess9"/>
    <dgm:cxn modelId="{2624FA10-D396-4346-BCE0-A2144B096086}" type="presParOf" srcId="{84CB6608-A1E3-4954-A96C-C645BE69D6B2}" destId="{56AE4FFA-2050-4F6B-84F1-F8E0F570125D}" srcOrd="2" destOrd="0" presId="urn:microsoft.com/office/officeart/2005/8/layout/hProcess9"/>
    <dgm:cxn modelId="{21811364-F70C-4415-9BAB-FFC1766F5492}" type="presParOf" srcId="{84CB6608-A1E3-4954-A96C-C645BE69D6B2}" destId="{9BADE463-60AC-4411-9D39-26941917EA4F}" srcOrd="3" destOrd="0" presId="urn:microsoft.com/office/officeart/2005/8/layout/hProcess9"/>
    <dgm:cxn modelId="{61E11AC0-5FD4-4D22-84B1-A04650BE1AA2}" type="presParOf" srcId="{84CB6608-A1E3-4954-A96C-C645BE69D6B2}" destId="{AE6B2043-267C-4BFB-949F-DB3D5213B7E4}" srcOrd="4" destOrd="0" presId="urn:microsoft.com/office/officeart/2005/8/layout/hProcess9"/>
    <dgm:cxn modelId="{37B9E6F8-12A7-48BD-BA8C-7380E436268A}" type="presParOf" srcId="{84CB6608-A1E3-4954-A96C-C645BE69D6B2}" destId="{8B0CE271-8088-43CF-80CA-74D7925964FC}" srcOrd="5" destOrd="0" presId="urn:microsoft.com/office/officeart/2005/8/layout/hProcess9"/>
    <dgm:cxn modelId="{2875D0C7-C9D4-4269-B566-6E129B7C89D1}" type="presParOf" srcId="{84CB6608-A1E3-4954-A96C-C645BE69D6B2}" destId="{071C23D1-EE86-4BD5-B2D9-A3F3FF0FDC6D}" srcOrd="6" destOrd="0" presId="urn:microsoft.com/office/officeart/2005/8/layout/hProcess9"/>
    <dgm:cxn modelId="{D484F891-4411-46AC-AFF1-3A0EC3E1D32F}" type="presParOf" srcId="{84CB6608-A1E3-4954-A96C-C645BE69D6B2}" destId="{D8BCFED0-D416-46D5-9A17-1160613F8241}" srcOrd="7" destOrd="0" presId="urn:microsoft.com/office/officeart/2005/8/layout/hProcess9"/>
    <dgm:cxn modelId="{E5FD28BA-715A-4169-8CED-30B3182F2E29}" type="presParOf" srcId="{84CB6608-A1E3-4954-A96C-C645BE69D6B2}" destId="{3CD94CFC-EFFF-4BFA-B3F0-A9B2AD0007D6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AA2E24-19AD-4057-860C-1E68E2FB188F}">
      <dsp:nvSpPr>
        <dsp:cNvPr id="0" name=""/>
        <dsp:cNvSpPr/>
      </dsp:nvSpPr>
      <dsp:spPr>
        <a:xfrm>
          <a:off x="213920" y="0"/>
          <a:ext cx="9460905" cy="5512458"/>
        </a:xfrm>
        <a:prstGeom prst="rightArrow">
          <a:avLst/>
        </a:prstGeom>
        <a:solidFill>
          <a:schemeClr val="bg2">
            <a:lumMod val="7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493B5AC-FE78-464F-93E8-59605ED57EFD}">
      <dsp:nvSpPr>
        <dsp:cNvPr id="0" name=""/>
        <dsp:cNvSpPr/>
      </dsp:nvSpPr>
      <dsp:spPr>
        <a:xfrm>
          <a:off x="1893643" y="1568724"/>
          <a:ext cx="1780642" cy="2192569"/>
        </a:xfrm>
        <a:prstGeom prst="roundRect">
          <a:avLst/>
        </a:prstGeom>
        <a:solidFill>
          <a:srgbClr val="FD7A17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Are genes of interest overexpressed in cancer in comparison to healthy samples?</a:t>
          </a:r>
          <a:endParaRPr lang="de-DE" sz="1900" kern="1200" dirty="0"/>
        </a:p>
      </dsp:txBody>
      <dsp:txXfrm>
        <a:off x="1980567" y="1655648"/>
        <a:ext cx="1606794" cy="2018721"/>
      </dsp:txXfrm>
    </dsp:sp>
    <dsp:sp modelId="{56AE4FFA-2050-4F6B-84F1-F8E0F570125D}">
      <dsp:nvSpPr>
        <dsp:cNvPr id="0" name=""/>
        <dsp:cNvSpPr/>
      </dsp:nvSpPr>
      <dsp:spPr>
        <a:xfrm>
          <a:off x="3835228" y="1577301"/>
          <a:ext cx="1773306" cy="2175370"/>
        </a:xfrm>
        <a:prstGeom prst="roundRect">
          <a:avLst/>
        </a:prstGeom>
        <a:solidFill>
          <a:srgbClr val="FD7A17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Which gene store´s the most information?</a:t>
          </a:r>
          <a:endParaRPr lang="de-DE" sz="1900" kern="1200" dirty="0"/>
        </a:p>
      </dsp:txBody>
      <dsp:txXfrm>
        <a:off x="3921794" y="1663867"/>
        <a:ext cx="1600174" cy="2002238"/>
      </dsp:txXfrm>
    </dsp:sp>
    <dsp:sp modelId="{AE6B2043-267C-4BFB-949F-DB3D5213B7E4}">
      <dsp:nvSpPr>
        <dsp:cNvPr id="0" name=""/>
        <dsp:cNvSpPr/>
      </dsp:nvSpPr>
      <dsp:spPr>
        <a:xfrm>
          <a:off x="5734008" y="1542793"/>
          <a:ext cx="1772397" cy="2244386"/>
        </a:xfrm>
        <a:prstGeom prst="roundRect">
          <a:avLst/>
        </a:prstGeom>
        <a:solidFill>
          <a:srgbClr val="FCAC0C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Is there a  possible conclusion from one gene to another? </a:t>
          </a:r>
          <a:endParaRPr lang="de-DE" sz="1900" kern="1200" dirty="0"/>
        </a:p>
      </dsp:txBody>
      <dsp:txXfrm>
        <a:off x="5820529" y="1629314"/>
        <a:ext cx="1599355" cy="2071344"/>
      </dsp:txXfrm>
    </dsp:sp>
    <dsp:sp modelId="{071C23D1-EE86-4BD5-B2D9-A3F3FF0FDC6D}">
      <dsp:nvSpPr>
        <dsp:cNvPr id="0" name=""/>
        <dsp:cNvSpPr/>
      </dsp:nvSpPr>
      <dsp:spPr>
        <a:xfrm>
          <a:off x="0" y="1535241"/>
          <a:ext cx="1780642" cy="2204983"/>
        </a:xfrm>
        <a:prstGeom prst="roundRect">
          <a:avLst/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Visualize our data.</a:t>
          </a:r>
        </a:p>
      </dsp:txBody>
      <dsp:txXfrm>
        <a:off x="86924" y="1622165"/>
        <a:ext cx="1606794" cy="2031135"/>
      </dsp:txXfrm>
    </dsp:sp>
    <dsp:sp modelId="{3CD94CFC-EFFF-4BFA-B3F0-A9B2AD0007D6}">
      <dsp:nvSpPr>
        <dsp:cNvPr id="0" name=""/>
        <dsp:cNvSpPr/>
      </dsp:nvSpPr>
      <dsp:spPr>
        <a:xfrm>
          <a:off x="7484737" y="1459214"/>
          <a:ext cx="2404009" cy="3166929"/>
        </a:xfrm>
        <a:prstGeom prst="roundRect">
          <a:avLst/>
        </a:prstGeom>
        <a:solidFill>
          <a:schemeClr val="accent1">
            <a:alpha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900" kern="1200" dirty="0"/>
        </a:p>
      </dsp:txBody>
      <dsp:txXfrm>
        <a:off x="7602091" y="1576568"/>
        <a:ext cx="2169301" cy="29322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46FBD5-FE6E-4331-8548-D3364C788B48}" type="datetimeFigureOut">
              <a:rPr lang="de-DE" smtClean="0"/>
              <a:t>04.06.2021</a:t>
            </a:fld>
            <a:endParaRPr lang="de-D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5B110-7F2F-4C74-9BB2-5C2ABBF2039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9275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EC0DE-FC8D-47B2-A31B-DB04DBC68AE0}" type="datetime1">
              <a:rPr lang="de-DE" smtClean="0"/>
              <a:t>04.06.2021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383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AAA44-830D-41DA-9EAC-ECFA9F89C333}" type="datetime1">
              <a:rPr lang="de-DE" smtClean="0"/>
              <a:t>04.06.2021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727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5D0E-753B-4402-973B-D56DDD5895C8}" type="datetime1">
              <a:rPr lang="de-DE" smtClean="0"/>
              <a:t>04.06.2021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363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C320D-23B4-4925-ABEE-952C096E365F}" type="datetime1">
              <a:rPr lang="de-DE" smtClean="0"/>
              <a:t>04.06.2021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4756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F4115-6ACD-4CD2-B0B3-3F8C57C64D38}" type="datetime1">
              <a:rPr lang="de-DE" smtClean="0"/>
              <a:t>04.06.2021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973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ED72-D7FD-48A1-99E6-56605D4FF576}" type="datetime1">
              <a:rPr lang="de-DE" smtClean="0"/>
              <a:t>04.06.2021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22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9BFB-7718-4B2C-8417-47A56DB2BF5A}" type="datetime1">
              <a:rPr lang="de-DE" smtClean="0"/>
              <a:t>04.06.2021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6151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B4DA-DB42-4DE9-8163-33A10F390BE7}" type="datetime1">
              <a:rPr lang="de-DE" smtClean="0"/>
              <a:t>04.06.2021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4697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10C3-7BDF-42AF-BB99-BCF56695F1F7}" type="datetime1">
              <a:rPr lang="de-DE" smtClean="0"/>
              <a:t>04.06.2021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6124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DF76F68-28AE-4795-B873-CBC51A6E4862}" type="datetime1">
              <a:rPr lang="de-DE" smtClean="0"/>
              <a:t>04.06.2021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3863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4572-2BC5-42A4-A469-FA0EFBF87488}" type="datetime1">
              <a:rPr lang="de-DE" smtClean="0"/>
              <a:t>04.06.2021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267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1731FE3-EE36-4766-897A-7B65A298288B}" type="datetime1">
              <a:rPr lang="de-DE" smtClean="0"/>
              <a:t>04.06.2021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674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1496CEC-B63C-4A02-903C-718456DF3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259408"/>
          </a:xfrm>
        </p:spPr>
        <p:txBody>
          <a:bodyPr>
            <a:noAutofit/>
          </a:bodyPr>
          <a:lstStyle/>
          <a:p>
            <a:br>
              <a:rPr lang="en-US" sz="53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400" dirty="0">
                <a:latin typeface="+mn-lt"/>
                <a:cs typeface="Arial" panose="020B0604020202020204" pitchFamily="34" charset="0"/>
              </a:rPr>
              <a:t>The role of tissue-specific antigens in different cancer entities</a:t>
            </a:r>
            <a:endParaRPr lang="en-US" sz="5400" dirty="0"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9DC4ECC-697D-4FEC-AD07-EA6AFCF99FDC}"/>
              </a:ext>
            </a:extLst>
          </p:cNvPr>
          <p:cNvSpPr/>
          <p:nvPr/>
        </p:nvSpPr>
        <p:spPr>
          <a:xfrm>
            <a:off x="1097280" y="5120851"/>
            <a:ext cx="925408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  <a:cs typeface="Arial" panose="020B0604020202020204" pitchFamily="34" charset="0"/>
              </a:rPr>
              <a:t>Supervisor: </a:t>
            </a:r>
            <a:r>
              <a:rPr lang="de-DE" dirty="0">
                <a:latin typeface="+mj-lt"/>
                <a:cs typeface="Arial" panose="020B0604020202020204" pitchFamily="34" charset="0"/>
              </a:rPr>
              <a:t>Dr. Maria Dinkelacker</a:t>
            </a:r>
          </a:p>
          <a:p>
            <a:r>
              <a:rPr lang="de-DE" dirty="0">
                <a:latin typeface="+mj-lt"/>
                <a:cs typeface="Arial" panose="020B0604020202020204" pitchFamily="34" charset="0"/>
              </a:rPr>
              <a:t>Tutor: Nils Mechtel </a:t>
            </a:r>
          </a:p>
          <a:p>
            <a:r>
              <a:rPr lang="de-DE" dirty="0" err="1">
                <a:latin typeface="+mj-lt"/>
                <a:cs typeface="Arial" panose="020B0604020202020204" pitchFamily="34" charset="0"/>
              </a:rPr>
              <a:t>Subject</a:t>
            </a:r>
            <a:r>
              <a:rPr lang="de-DE" dirty="0">
                <a:latin typeface="+mj-lt"/>
                <a:cs typeface="Arial" panose="020B0604020202020204" pitchFamily="34" charset="0"/>
              </a:rPr>
              <a:t>: Data Science </a:t>
            </a:r>
            <a:r>
              <a:rPr lang="de-DE" dirty="0" err="1">
                <a:latin typeface="+mj-lt"/>
                <a:cs typeface="Arial" panose="020B0604020202020204" pitchFamily="34" charset="0"/>
              </a:rPr>
              <a:t>SoSe</a:t>
            </a:r>
            <a:r>
              <a:rPr lang="de-DE" dirty="0">
                <a:latin typeface="+mj-lt"/>
                <a:cs typeface="Arial" panose="020B0604020202020204" pitchFamily="34" charset="0"/>
              </a:rPr>
              <a:t> 2021</a:t>
            </a:r>
          </a:p>
          <a:p>
            <a:r>
              <a:rPr lang="de-DE" dirty="0">
                <a:latin typeface="+mj-lt"/>
                <a:cs typeface="Arial" panose="020B0604020202020204" pitchFamily="34" charset="0"/>
              </a:rPr>
              <a:t>Date </a:t>
            </a:r>
            <a:r>
              <a:rPr lang="de-DE" dirty="0" err="1">
                <a:latin typeface="+mj-lt"/>
                <a:cs typeface="Arial" panose="020B0604020202020204" pitchFamily="34" charset="0"/>
              </a:rPr>
              <a:t>of</a:t>
            </a:r>
            <a:r>
              <a:rPr lang="de-DE" dirty="0">
                <a:latin typeface="+mj-lt"/>
                <a:cs typeface="Arial" panose="020B0604020202020204" pitchFamily="34" charset="0"/>
              </a:rPr>
              <a:t> </a:t>
            </a:r>
            <a:r>
              <a:rPr lang="de-DE" dirty="0" err="1">
                <a:latin typeface="+mj-lt"/>
                <a:cs typeface="Arial" panose="020B0604020202020204" pitchFamily="34" charset="0"/>
              </a:rPr>
              <a:t>Presentation</a:t>
            </a:r>
            <a:r>
              <a:rPr lang="de-DE" dirty="0">
                <a:latin typeface="+mj-lt"/>
                <a:cs typeface="Arial" panose="020B0604020202020204" pitchFamily="34" charset="0"/>
              </a:rPr>
              <a:t>: 04.06.2021</a:t>
            </a:r>
          </a:p>
          <a:p>
            <a:r>
              <a:rPr lang="de-DE" dirty="0" err="1">
                <a:latin typeface="+mj-lt"/>
                <a:cs typeface="Arial" panose="020B0604020202020204" pitchFamily="34" charset="0"/>
              </a:rPr>
              <a:t>Participents</a:t>
            </a:r>
            <a:r>
              <a:rPr lang="de-DE" dirty="0">
                <a:latin typeface="+mj-lt"/>
                <a:cs typeface="Arial" panose="020B0604020202020204" pitchFamily="34" charset="0"/>
              </a:rPr>
              <a:t>: Anastassia Fink, Andreas </a:t>
            </a:r>
            <a:r>
              <a:rPr lang="de-DE" dirty="0" err="1">
                <a:latin typeface="+mj-lt"/>
                <a:cs typeface="Arial" panose="020B0604020202020204" pitchFamily="34" charset="0"/>
              </a:rPr>
              <a:t>Breuß</a:t>
            </a:r>
            <a:r>
              <a:rPr lang="de-DE" dirty="0">
                <a:latin typeface="+mj-lt"/>
                <a:cs typeface="Arial" panose="020B0604020202020204" pitchFamily="34" charset="0"/>
              </a:rPr>
              <a:t>, Yuan Sun, Leon </a:t>
            </a:r>
            <a:r>
              <a:rPr lang="de-DE" dirty="0" err="1">
                <a:latin typeface="+mj-lt"/>
                <a:cs typeface="Arial" panose="020B0604020202020204" pitchFamily="34" charset="0"/>
              </a:rPr>
              <a:t>Hornich</a:t>
            </a:r>
            <a:endParaRPr lang="en-US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7A00BB-B035-4848-ACE9-7AADC90E6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1</a:t>
            </a:fld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986E16D-5E46-4835-9B6B-0DEDBF4CD3D2}"/>
              </a:ext>
            </a:extLst>
          </p:cNvPr>
          <p:cNvSpPr/>
          <p:nvPr/>
        </p:nvSpPr>
        <p:spPr>
          <a:xfrm>
            <a:off x="1097280" y="3401121"/>
            <a:ext cx="506055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4400" dirty="0">
                <a:latin typeface="+mj-lt"/>
                <a:cs typeface="Arial" panose="020B0604020202020204" pitchFamily="34" charset="0"/>
              </a:rPr>
              <a:t>Analysis </a:t>
            </a:r>
            <a:r>
              <a:rPr lang="de-DE" sz="4400" dirty="0" err="1">
                <a:latin typeface="+mj-lt"/>
                <a:cs typeface="Arial" panose="020B0604020202020204" pitchFamily="34" charset="0"/>
              </a:rPr>
              <a:t>of</a:t>
            </a:r>
            <a:r>
              <a:rPr lang="de-DE" sz="4400" dirty="0">
                <a:latin typeface="+mj-lt"/>
                <a:cs typeface="Arial" panose="020B0604020202020204" pitchFamily="34" charset="0"/>
              </a:rPr>
              <a:t> </a:t>
            </a:r>
            <a:r>
              <a:rPr lang="de-DE" sz="4400" i="1" dirty="0" err="1">
                <a:latin typeface="+mj-lt"/>
                <a:cs typeface="Arial" panose="020B0604020202020204" pitchFamily="34" charset="0"/>
              </a:rPr>
              <a:t>Csn</a:t>
            </a:r>
            <a:r>
              <a:rPr lang="de-DE" sz="4400" dirty="0">
                <a:latin typeface="+mj-lt"/>
                <a:cs typeface="Arial" panose="020B0604020202020204" pitchFamily="34" charset="0"/>
              </a:rPr>
              <a:t> Genes</a:t>
            </a:r>
          </a:p>
        </p:txBody>
      </p:sp>
    </p:spTree>
    <p:extLst>
      <p:ext uri="{BB962C8B-B14F-4D97-AF65-F5344CB8AC3E}">
        <p14:creationId xmlns:p14="http://schemas.microsoft.com/office/powerpoint/2010/main" val="2471646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D19190DD-70CA-4225-B196-FAB9CD73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Quality control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B1F2565-34D5-4267-995D-DC16DEAB7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B4890B0-7455-4736-B300-FEFCFECB372B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86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95AB46-B983-4F34-B9F7-CC93046B4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Normalization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Microarrays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10F9A6B-E9BA-4857-B84C-5D8F9B18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11</a:t>
            </a:fld>
            <a:endParaRPr lang="de-DE" dirty="0"/>
          </a:p>
        </p:txBody>
      </p:sp>
      <p:sp>
        <p:nvSpPr>
          <p:cNvPr id="26" name="TextBox 20">
            <a:extLst>
              <a:ext uri="{FF2B5EF4-FFF2-40B4-BE49-F238E27FC236}">
                <a16:creationId xmlns:a16="http://schemas.microsoft.com/office/drawing/2014/main" id="{F9D9912A-37FD-4D6C-8F85-BE8C11184DD7}"/>
              </a:ext>
            </a:extLst>
          </p:cNvPr>
          <p:cNvSpPr txBox="1"/>
          <p:nvPr/>
        </p:nvSpPr>
        <p:spPr>
          <a:xfrm>
            <a:off x="6793189" y="5185571"/>
            <a:ext cx="36964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after the normalization 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本框 15">
            <a:extLst>
              <a:ext uri="{FF2B5EF4-FFF2-40B4-BE49-F238E27FC236}">
                <a16:creationId xmlns:a16="http://schemas.microsoft.com/office/drawing/2014/main" id="{B334B823-4115-45A3-BBEF-6565EAB4AA44}"/>
              </a:ext>
            </a:extLst>
          </p:cNvPr>
          <p:cNvSpPr txBox="1"/>
          <p:nvPr/>
        </p:nvSpPr>
        <p:spPr>
          <a:xfrm>
            <a:off x="1626785" y="5743791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low level of  expression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直接箭头连接符 17">
            <a:extLst>
              <a:ext uri="{FF2B5EF4-FFF2-40B4-BE49-F238E27FC236}">
                <a16:creationId xmlns:a16="http://schemas.microsoft.com/office/drawing/2014/main" id="{D0F86F1D-B236-46CB-AFF2-8BAE1D187127}"/>
              </a:ext>
            </a:extLst>
          </p:cNvPr>
          <p:cNvCxnSpPr>
            <a:cxnSpLocks/>
          </p:cNvCxnSpPr>
          <p:nvPr/>
        </p:nvCxnSpPr>
        <p:spPr>
          <a:xfrm>
            <a:off x="4678535" y="5951857"/>
            <a:ext cx="16776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18">
            <a:extLst>
              <a:ext uri="{FF2B5EF4-FFF2-40B4-BE49-F238E27FC236}">
                <a16:creationId xmlns:a16="http://schemas.microsoft.com/office/drawing/2014/main" id="{80A42621-C9AF-40EC-BFA2-BD296E3460ED}"/>
              </a:ext>
            </a:extLst>
          </p:cNvPr>
          <p:cNvSpPr txBox="1"/>
          <p:nvPr/>
        </p:nvSpPr>
        <p:spPr>
          <a:xfrm>
            <a:off x="6516055" y="5743791"/>
            <a:ext cx="5181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origin of the sample (really from tumor cell)?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Content Placeholder 11">
            <a:extLst>
              <a:ext uri="{FF2B5EF4-FFF2-40B4-BE49-F238E27FC236}">
                <a16:creationId xmlns:a16="http://schemas.microsoft.com/office/drawing/2014/main" id="{DB56CAB1-67CF-4075-A9EE-C8A289D95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24" y="1938935"/>
            <a:ext cx="4571157" cy="3081393"/>
          </a:xfrm>
          <a:prstGeom prst="rect">
            <a:avLst/>
          </a:prstGeom>
        </p:spPr>
      </p:pic>
      <p:sp>
        <p:nvSpPr>
          <p:cNvPr id="31" name="Rectangle 33">
            <a:extLst>
              <a:ext uri="{FF2B5EF4-FFF2-40B4-BE49-F238E27FC236}">
                <a16:creationId xmlns:a16="http://schemas.microsoft.com/office/drawing/2014/main" id="{42151214-A78C-489C-B077-FF30677CE031}"/>
              </a:ext>
            </a:extLst>
          </p:cNvPr>
          <p:cNvSpPr/>
          <p:nvPr/>
        </p:nvSpPr>
        <p:spPr>
          <a:xfrm>
            <a:off x="8967384" y="2237408"/>
            <a:ext cx="278568" cy="244137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灯片编号占位符 2">
            <a:extLst>
              <a:ext uri="{FF2B5EF4-FFF2-40B4-BE49-F238E27FC236}">
                <a16:creationId xmlns:a16="http://schemas.microsoft.com/office/drawing/2014/main" id="{E4A84C67-1ACF-4BC1-944F-C0E187FB4030}"/>
              </a:ext>
            </a:extLst>
          </p:cNvPr>
          <p:cNvSpPr txBox="1">
            <a:spLocks/>
          </p:cNvSpPr>
          <p:nvPr/>
        </p:nvSpPr>
        <p:spPr>
          <a:xfrm>
            <a:off x="8477596" y="70130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4890B0-7455-4736-B300-FEFCFECB372B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33" name="Picture 3">
            <a:extLst>
              <a:ext uri="{FF2B5EF4-FFF2-40B4-BE49-F238E27FC236}">
                <a16:creationId xmlns:a16="http://schemas.microsoft.com/office/drawing/2014/main" id="{4FE9BEA1-7E5F-4329-ABBE-B0ACBCA42D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5"/>
          <a:stretch/>
        </p:blipFill>
        <p:spPr>
          <a:xfrm>
            <a:off x="675752" y="1960396"/>
            <a:ext cx="5181227" cy="3021180"/>
          </a:xfrm>
          <a:prstGeom prst="rect">
            <a:avLst/>
          </a:prstGeom>
        </p:spPr>
      </p:pic>
      <p:sp>
        <p:nvSpPr>
          <p:cNvPr id="34" name="Rectangle 25">
            <a:extLst>
              <a:ext uri="{FF2B5EF4-FFF2-40B4-BE49-F238E27FC236}">
                <a16:creationId xmlns:a16="http://schemas.microsoft.com/office/drawing/2014/main" id="{474143AE-0F02-4081-AE04-6FA880447F4B}"/>
              </a:ext>
            </a:extLst>
          </p:cNvPr>
          <p:cNvSpPr/>
          <p:nvPr/>
        </p:nvSpPr>
        <p:spPr>
          <a:xfrm>
            <a:off x="2133027" y="2292097"/>
            <a:ext cx="291638" cy="236303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tangle 25">
            <a:extLst>
              <a:ext uri="{FF2B5EF4-FFF2-40B4-BE49-F238E27FC236}">
                <a16:creationId xmlns:a16="http://schemas.microsoft.com/office/drawing/2014/main" id="{06211203-AAD5-4971-810F-30D10DF0A6F1}"/>
              </a:ext>
            </a:extLst>
          </p:cNvPr>
          <p:cNvSpPr/>
          <p:nvPr/>
        </p:nvSpPr>
        <p:spPr>
          <a:xfrm>
            <a:off x="3476309" y="2237408"/>
            <a:ext cx="291638" cy="236303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文本框 5">
            <a:extLst>
              <a:ext uri="{FF2B5EF4-FFF2-40B4-BE49-F238E27FC236}">
                <a16:creationId xmlns:a16="http://schemas.microsoft.com/office/drawing/2014/main" id="{B65505AD-7A4E-4496-A71D-45521111FC9E}"/>
              </a:ext>
            </a:extLst>
          </p:cNvPr>
          <p:cNvSpPr txBox="1"/>
          <p:nvPr/>
        </p:nvSpPr>
        <p:spPr>
          <a:xfrm>
            <a:off x="1831664" y="5231942"/>
            <a:ext cx="3289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before the normalization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7090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95AB46-B983-4F34-B9F7-CC93046B4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Rna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degradation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10F9A6B-E9BA-4857-B84C-5D8F9B18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12</a:t>
            </a:fld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2B11614-4A90-4508-A0B4-06050DE46F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90"/>
          <a:stretch/>
        </p:blipFill>
        <p:spPr>
          <a:xfrm>
            <a:off x="3056272" y="1847850"/>
            <a:ext cx="6079456" cy="4304898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8012C34C-9946-4D50-BAE4-1B60A8712D62}"/>
              </a:ext>
            </a:extLst>
          </p:cNvPr>
          <p:cNvSpPr/>
          <p:nvPr/>
        </p:nvSpPr>
        <p:spPr>
          <a:xfrm rot="3209547">
            <a:off x="6810351" y="3374961"/>
            <a:ext cx="671017" cy="16828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6">
            <a:extLst>
              <a:ext uri="{FF2B5EF4-FFF2-40B4-BE49-F238E27FC236}">
                <a16:creationId xmlns:a16="http://schemas.microsoft.com/office/drawing/2014/main" id="{58CCB11E-72A3-4404-9153-7EAC8DA444CF}"/>
              </a:ext>
            </a:extLst>
          </p:cNvPr>
          <p:cNvSpPr txBox="1"/>
          <p:nvPr/>
        </p:nvSpPr>
        <p:spPr>
          <a:xfrm>
            <a:off x="9001104" y="2793953"/>
            <a:ext cx="239236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Overlap because of abnormal chips?</a:t>
            </a:r>
            <a:b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1218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95AB46-B983-4F34-B9F7-CC93046B4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Scatterplot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10F9A6B-E9BA-4857-B84C-5D8F9B18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13</a:t>
            </a:fld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6EF2AD4-0A84-417F-852C-A720B108E5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489"/>
          <a:stretch/>
        </p:blipFill>
        <p:spPr>
          <a:xfrm>
            <a:off x="1097279" y="5278091"/>
            <a:ext cx="9405839" cy="102746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7BB8FB99-07C5-4B11-91ED-ED4C1A2C3D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13" y="2206486"/>
            <a:ext cx="4824412" cy="297625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E75D25B9-64F2-4A5A-833A-0E51841AA2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199" y="2206486"/>
            <a:ext cx="4973505" cy="296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66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95AB46-B983-4F34-B9F7-CC93046B4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Heatmap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lungcancer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10F9A6B-E9BA-4857-B84C-5D8F9B18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14</a:t>
            </a:fld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1944175-0596-4C9B-8C69-BC830E96B6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92"/>
          <a:stretch/>
        </p:blipFill>
        <p:spPr>
          <a:xfrm>
            <a:off x="2831976" y="1856877"/>
            <a:ext cx="6528048" cy="448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46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D19190DD-70CA-4225-B196-FAB9CD73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Goals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B1F2565-34D5-4267-995D-DC16DEAB7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B4890B0-7455-4736-B300-FEFCFECB372B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95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EC02C1-35D9-4013-97DB-E12162B6B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Intent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B65CD93-5652-4BA9-BA50-62CAAF5DE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16</a:t>
            </a:fld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B4ADD4B-0963-48D3-AA40-AD4E649EAB64}"/>
              </a:ext>
            </a:extLst>
          </p:cNvPr>
          <p:cNvSpPr txBox="1"/>
          <p:nvPr/>
        </p:nvSpPr>
        <p:spPr>
          <a:xfrm>
            <a:off x="981950" y="2504540"/>
            <a:ext cx="1028906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want to determine weather Casein genes are up-regulated in breast or lung cancer	- potentially good target for cancer immunotherapy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Furthermore, we want to evaluate if overexpression is limited to a specific loci in cancer cells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727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F63490D3-F115-4870-9212-19140A924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17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D5D08DBB-13FF-4D0F-A8FE-4140304339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9058258"/>
              </p:ext>
            </p:extLst>
          </p:nvPr>
        </p:nvGraphicFramePr>
        <p:xfrm>
          <a:off x="1072551" y="485775"/>
          <a:ext cx="9888747" cy="551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CCBF147E-8CB5-434F-B5C5-36A27EFB29F1}"/>
              </a:ext>
            </a:extLst>
          </p:cNvPr>
          <p:cNvGrpSpPr/>
          <p:nvPr/>
        </p:nvGrpSpPr>
        <p:grpSpPr>
          <a:xfrm>
            <a:off x="9331131" y="1804983"/>
            <a:ext cx="2340314" cy="2691581"/>
            <a:chOff x="7088422" y="2264172"/>
            <a:chExt cx="2340314" cy="2691581"/>
          </a:xfrm>
          <a:solidFill>
            <a:srgbClr val="C00000"/>
          </a:solidFill>
        </p:grpSpPr>
        <p:sp>
          <p:nvSpPr>
            <p:cNvPr id="5" name="Rechteck: abgerundete Ecken 4">
              <a:extLst>
                <a:ext uri="{FF2B5EF4-FFF2-40B4-BE49-F238E27FC236}">
                  <a16:creationId xmlns:a16="http://schemas.microsoft.com/office/drawing/2014/main" id="{55A3C5A9-44CE-4F9D-84E4-9C828B3F69B6}"/>
                </a:ext>
              </a:extLst>
            </p:cNvPr>
            <p:cNvSpPr/>
            <p:nvPr/>
          </p:nvSpPr>
          <p:spPr>
            <a:xfrm>
              <a:off x="7088422" y="2264172"/>
              <a:ext cx="2340314" cy="2691581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hteck: abgerundete Ecken 4">
              <a:extLst>
                <a:ext uri="{FF2B5EF4-FFF2-40B4-BE49-F238E27FC236}">
                  <a16:creationId xmlns:a16="http://schemas.microsoft.com/office/drawing/2014/main" id="{8D828C2F-5563-4BA9-8125-9532A80235FF}"/>
                </a:ext>
              </a:extLst>
            </p:cNvPr>
            <p:cNvSpPr txBox="1"/>
            <p:nvPr/>
          </p:nvSpPr>
          <p:spPr>
            <a:xfrm>
              <a:off x="7202667" y="2378417"/>
              <a:ext cx="2111824" cy="246309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Are there significant patterns in context to our goals?</a:t>
              </a:r>
              <a:endParaRPr lang="de-DE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3757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DA0A220-06FF-4C35-BE22-5A69ACD0C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18</a:t>
            </a:fld>
            <a:endParaRPr lang="de-DE" dirty="0"/>
          </a:p>
        </p:txBody>
      </p:sp>
      <p:sp>
        <p:nvSpPr>
          <p:cNvPr id="3" name="Arrow: Right 5">
            <a:extLst>
              <a:ext uri="{FF2B5EF4-FFF2-40B4-BE49-F238E27FC236}">
                <a16:creationId xmlns:a16="http://schemas.microsoft.com/office/drawing/2014/main" id="{E52B8C23-7AE1-4B05-B3F5-85774AA8597D}"/>
              </a:ext>
            </a:extLst>
          </p:cNvPr>
          <p:cNvSpPr/>
          <p:nvPr/>
        </p:nvSpPr>
        <p:spPr>
          <a:xfrm>
            <a:off x="178279" y="3198962"/>
            <a:ext cx="11829691" cy="460075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Oval 6">
            <a:extLst>
              <a:ext uri="{FF2B5EF4-FFF2-40B4-BE49-F238E27FC236}">
                <a16:creationId xmlns:a16="http://schemas.microsoft.com/office/drawing/2014/main" id="{2B98EC44-9313-4C7B-AF20-B06AB7700C8C}"/>
              </a:ext>
            </a:extLst>
          </p:cNvPr>
          <p:cNvSpPr/>
          <p:nvPr/>
        </p:nvSpPr>
        <p:spPr>
          <a:xfrm>
            <a:off x="1420483" y="3196085"/>
            <a:ext cx="483079" cy="460075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Oval 6">
            <a:extLst>
              <a:ext uri="{FF2B5EF4-FFF2-40B4-BE49-F238E27FC236}">
                <a16:creationId xmlns:a16="http://schemas.microsoft.com/office/drawing/2014/main" id="{79199302-30BB-430B-ADFB-18B2FD29DCC6}"/>
              </a:ext>
            </a:extLst>
          </p:cNvPr>
          <p:cNvSpPr/>
          <p:nvPr/>
        </p:nvSpPr>
        <p:spPr>
          <a:xfrm>
            <a:off x="2662687" y="3196085"/>
            <a:ext cx="483079" cy="460075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01FCED75-F006-46A2-8750-058D9C950892}"/>
              </a:ext>
            </a:extLst>
          </p:cNvPr>
          <p:cNvSpPr/>
          <p:nvPr/>
        </p:nvSpPr>
        <p:spPr>
          <a:xfrm>
            <a:off x="4020808" y="3196085"/>
            <a:ext cx="483079" cy="460075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387EDBE-FCF6-4ECD-B469-12C53FF9D800}"/>
              </a:ext>
            </a:extLst>
          </p:cNvPr>
          <p:cNvSpPr/>
          <p:nvPr/>
        </p:nvSpPr>
        <p:spPr>
          <a:xfrm>
            <a:off x="6378515" y="3205609"/>
            <a:ext cx="483079" cy="460075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Oval 6">
            <a:extLst>
              <a:ext uri="{FF2B5EF4-FFF2-40B4-BE49-F238E27FC236}">
                <a16:creationId xmlns:a16="http://schemas.microsoft.com/office/drawing/2014/main" id="{7ACE4B6F-DDCC-43C2-9B0E-C4D496837E03}"/>
              </a:ext>
            </a:extLst>
          </p:cNvPr>
          <p:cNvSpPr/>
          <p:nvPr/>
        </p:nvSpPr>
        <p:spPr>
          <a:xfrm>
            <a:off x="10516168" y="3196082"/>
            <a:ext cx="483079" cy="460075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0" name="Straight Connector 13">
            <a:extLst>
              <a:ext uri="{FF2B5EF4-FFF2-40B4-BE49-F238E27FC236}">
                <a16:creationId xmlns:a16="http://schemas.microsoft.com/office/drawing/2014/main" id="{E72B9326-5C91-426E-BB59-96F58C2A89E6}"/>
              </a:ext>
            </a:extLst>
          </p:cNvPr>
          <p:cNvCxnSpPr/>
          <p:nvPr/>
        </p:nvCxnSpPr>
        <p:spPr>
          <a:xfrm>
            <a:off x="1662023" y="3604400"/>
            <a:ext cx="0" cy="1148751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3">
            <a:extLst>
              <a:ext uri="{FF2B5EF4-FFF2-40B4-BE49-F238E27FC236}">
                <a16:creationId xmlns:a16="http://schemas.microsoft.com/office/drawing/2014/main" id="{787DF0CF-7E12-4B4E-9E04-20481ED3E855}"/>
              </a:ext>
            </a:extLst>
          </p:cNvPr>
          <p:cNvCxnSpPr/>
          <p:nvPr/>
        </p:nvCxnSpPr>
        <p:spPr>
          <a:xfrm>
            <a:off x="2904226" y="2204225"/>
            <a:ext cx="0" cy="1148751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3">
            <a:extLst>
              <a:ext uri="{FF2B5EF4-FFF2-40B4-BE49-F238E27FC236}">
                <a16:creationId xmlns:a16="http://schemas.microsoft.com/office/drawing/2014/main" id="{768FDE92-1D96-4CA6-BE2B-5DE40264977C}"/>
              </a:ext>
            </a:extLst>
          </p:cNvPr>
          <p:cNvCxnSpPr/>
          <p:nvPr/>
        </p:nvCxnSpPr>
        <p:spPr>
          <a:xfrm>
            <a:off x="4262347" y="3499625"/>
            <a:ext cx="0" cy="1148751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2">
            <a:extLst>
              <a:ext uri="{FF2B5EF4-FFF2-40B4-BE49-F238E27FC236}">
                <a16:creationId xmlns:a16="http://schemas.microsoft.com/office/drawing/2014/main" id="{C66DFCD8-384A-4FE1-9731-1D6AF3F1039E}"/>
              </a:ext>
            </a:extLst>
          </p:cNvPr>
          <p:cNvSpPr txBox="1"/>
          <p:nvPr/>
        </p:nvSpPr>
        <p:spPr>
          <a:xfrm>
            <a:off x="543580" y="4924601"/>
            <a:ext cx="2119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Data clean-up</a:t>
            </a:r>
          </a:p>
        </p:txBody>
      </p:sp>
      <p:sp>
        <p:nvSpPr>
          <p:cNvPr id="14" name="TextBox 21">
            <a:extLst>
              <a:ext uri="{FF2B5EF4-FFF2-40B4-BE49-F238E27FC236}">
                <a16:creationId xmlns:a16="http://schemas.microsoft.com/office/drawing/2014/main" id="{FAA58EE0-5521-4E5D-9811-328221F02A73}"/>
              </a:ext>
            </a:extLst>
          </p:cNvPr>
          <p:cNvSpPr txBox="1"/>
          <p:nvPr/>
        </p:nvSpPr>
        <p:spPr>
          <a:xfrm>
            <a:off x="2056144" y="1563741"/>
            <a:ext cx="16907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Heatmap</a:t>
            </a: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feld 34">
            <a:extLst>
              <a:ext uri="{FF2B5EF4-FFF2-40B4-BE49-F238E27FC236}">
                <a16:creationId xmlns:a16="http://schemas.microsoft.com/office/drawing/2014/main" id="{0004A10F-4631-4510-9CF9-38F2253F59F7}"/>
              </a:ext>
            </a:extLst>
          </p:cNvPr>
          <p:cNvSpPr txBox="1"/>
          <p:nvPr/>
        </p:nvSpPr>
        <p:spPr>
          <a:xfrm>
            <a:off x="2876370" y="4729904"/>
            <a:ext cx="2944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One-sided upper t-test</a:t>
            </a:r>
          </a:p>
        </p:txBody>
      </p:sp>
      <p:sp>
        <p:nvSpPr>
          <p:cNvPr id="16" name="Textfeld 32">
            <a:extLst>
              <a:ext uri="{FF2B5EF4-FFF2-40B4-BE49-F238E27FC236}">
                <a16:creationId xmlns:a16="http://schemas.microsoft.com/office/drawing/2014/main" id="{C840FB19-EA72-4FFB-A63D-EEB82F02468D}"/>
              </a:ext>
            </a:extLst>
          </p:cNvPr>
          <p:cNvSpPr txBox="1"/>
          <p:nvPr/>
        </p:nvSpPr>
        <p:spPr>
          <a:xfrm>
            <a:off x="5521392" y="1572707"/>
            <a:ext cx="2025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PCA</a:t>
            </a:r>
          </a:p>
        </p:txBody>
      </p:sp>
      <p:sp>
        <p:nvSpPr>
          <p:cNvPr id="18" name="TextBox 25">
            <a:extLst>
              <a:ext uri="{FF2B5EF4-FFF2-40B4-BE49-F238E27FC236}">
                <a16:creationId xmlns:a16="http://schemas.microsoft.com/office/drawing/2014/main" id="{7BFD7F7B-D6B8-4586-ABF7-8EAE49339A3B}"/>
              </a:ext>
            </a:extLst>
          </p:cNvPr>
          <p:cNvSpPr txBox="1"/>
          <p:nvPr/>
        </p:nvSpPr>
        <p:spPr>
          <a:xfrm>
            <a:off x="7601518" y="4749496"/>
            <a:ext cx="25907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Regression model</a:t>
            </a:r>
          </a:p>
        </p:txBody>
      </p:sp>
      <p:sp>
        <p:nvSpPr>
          <p:cNvPr id="19" name="Textfeld 37">
            <a:extLst>
              <a:ext uri="{FF2B5EF4-FFF2-40B4-BE49-F238E27FC236}">
                <a16:creationId xmlns:a16="http://schemas.microsoft.com/office/drawing/2014/main" id="{CFF6AAC3-716A-4BA5-A14B-2641C4E54DB9}"/>
              </a:ext>
            </a:extLst>
          </p:cNvPr>
          <p:cNvSpPr txBox="1"/>
          <p:nvPr/>
        </p:nvSpPr>
        <p:spPr>
          <a:xfrm>
            <a:off x="10004886" y="1731992"/>
            <a:ext cx="1262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F-test</a:t>
            </a:r>
          </a:p>
        </p:txBody>
      </p:sp>
      <p:sp>
        <p:nvSpPr>
          <p:cNvPr id="20" name="Oval 6">
            <a:extLst>
              <a:ext uri="{FF2B5EF4-FFF2-40B4-BE49-F238E27FC236}">
                <a16:creationId xmlns:a16="http://schemas.microsoft.com/office/drawing/2014/main" id="{B975939C-A2BA-4123-BAD0-B2DC06DA1B5C}"/>
              </a:ext>
            </a:extLst>
          </p:cNvPr>
          <p:cNvSpPr/>
          <p:nvPr/>
        </p:nvSpPr>
        <p:spPr>
          <a:xfrm>
            <a:off x="8734993" y="3186557"/>
            <a:ext cx="483079" cy="460075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1" name="Straight Connector 13">
            <a:extLst>
              <a:ext uri="{FF2B5EF4-FFF2-40B4-BE49-F238E27FC236}">
                <a16:creationId xmlns:a16="http://schemas.microsoft.com/office/drawing/2014/main" id="{EFDFFB1B-F71A-4B52-94AE-816633E2E822}"/>
              </a:ext>
            </a:extLst>
          </p:cNvPr>
          <p:cNvCxnSpPr/>
          <p:nvPr/>
        </p:nvCxnSpPr>
        <p:spPr>
          <a:xfrm>
            <a:off x="6615022" y="2261375"/>
            <a:ext cx="0" cy="1148751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13">
            <a:extLst>
              <a:ext uri="{FF2B5EF4-FFF2-40B4-BE49-F238E27FC236}">
                <a16:creationId xmlns:a16="http://schemas.microsoft.com/office/drawing/2014/main" id="{3F0E5269-A60D-421A-8E51-EF0EC830DA0D}"/>
              </a:ext>
            </a:extLst>
          </p:cNvPr>
          <p:cNvCxnSpPr/>
          <p:nvPr/>
        </p:nvCxnSpPr>
        <p:spPr>
          <a:xfrm>
            <a:off x="8996272" y="3452000"/>
            <a:ext cx="0" cy="1148751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3">
            <a:extLst>
              <a:ext uri="{FF2B5EF4-FFF2-40B4-BE49-F238E27FC236}">
                <a16:creationId xmlns:a16="http://schemas.microsoft.com/office/drawing/2014/main" id="{07A99CB6-96A0-4FF7-BA0A-E71E40C87740}"/>
              </a:ext>
            </a:extLst>
          </p:cNvPr>
          <p:cNvCxnSpPr/>
          <p:nvPr/>
        </p:nvCxnSpPr>
        <p:spPr>
          <a:xfrm>
            <a:off x="10758397" y="2232800"/>
            <a:ext cx="0" cy="1148751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16">
            <a:extLst>
              <a:ext uri="{FF2B5EF4-FFF2-40B4-BE49-F238E27FC236}">
                <a16:creationId xmlns:a16="http://schemas.microsoft.com/office/drawing/2014/main" id="{818B847A-3591-46FF-A453-8A4D8AB220CA}"/>
              </a:ext>
            </a:extLst>
          </p:cNvPr>
          <p:cNvSpPr txBox="1"/>
          <p:nvPr/>
        </p:nvSpPr>
        <p:spPr>
          <a:xfrm>
            <a:off x="2732555" y="3757323"/>
            <a:ext cx="84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02.06</a:t>
            </a:r>
          </a:p>
        </p:txBody>
      </p:sp>
      <p:sp>
        <p:nvSpPr>
          <p:cNvPr id="26" name="Textfeld 19">
            <a:extLst>
              <a:ext uri="{FF2B5EF4-FFF2-40B4-BE49-F238E27FC236}">
                <a16:creationId xmlns:a16="http://schemas.microsoft.com/office/drawing/2014/main" id="{E2EC4974-379B-40E3-B0CB-A1BF33DA71A2}"/>
              </a:ext>
            </a:extLst>
          </p:cNvPr>
          <p:cNvSpPr txBox="1"/>
          <p:nvPr/>
        </p:nvSpPr>
        <p:spPr>
          <a:xfrm>
            <a:off x="4097917" y="2702094"/>
            <a:ext cx="8499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00" dirty="0"/>
              <a:t>09.06</a:t>
            </a:r>
          </a:p>
        </p:txBody>
      </p:sp>
      <p:sp>
        <p:nvSpPr>
          <p:cNvPr id="27" name="Textfeld 27">
            <a:extLst>
              <a:ext uri="{FF2B5EF4-FFF2-40B4-BE49-F238E27FC236}">
                <a16:creationId xmlns:a16="http://schemas.microsoft.com/office/drawing/2014/main" id="{A82DDE3E-7784-4457-893E-E5E4B33F83C6}"/>
              </a:ext>
            </a:extLst>
          </p:cNvPr>
          <p:cNvSpPr txBox="1"/>
          <p:nvPr/>
        </p:nvSpPr>
        <p:spPr>
          <a:xfrm>
            <a:off x="8237218" y="2737991"/>
            <a:ext cx="84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23.06.</a:t>
            </a:r>
          </a:p>
        </p:txBody>
      </p:sp>
      <p:sp>
        <p:nvSpPr>
          <p:cNvPr id="29" name="Textfeld 26">
            <a:extLst>
              <a:ext uri="{FF2B5EF4-FFF2-40B4-BE49-F238E27FC236}">
                <a16:creationId xmlns:a16="http://schemas.microsoft.com/office/drawing/2014/main" id="{20813476-57E4-4CC7-9016-5D1047EDAE63}"/>
              </a:ext>
            </a:extLst>
          </p:cNvPr>
          <p:cNvSpPr txBox="1"/>
          <p:nvPr/>
        </p:nvSpPr>
        <p:spPr>
          <a:xfrm>
            <a:off x="6097147" y="3760822"/>
            <a:ext cx="84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09.06</a:t>
            </a:r>
          </a:p>
        </p:txBody>
      </p:sp>
      <p:sp>
        <p:nvSpPr>
          <p:cNvPr id="30" name="TextBox 34">
            <a:extLst>
              <a:ext uri="{FF2B5EF4-FFF2-40B4-BE49-F238E27FC236}">
                <a16:creationId xmlns:a16="http://schemas.microsoft.com/office/drawing/2014/main" id="{7DE9443C-F49D-40D3-8F2E-58D1A9FF5F16}"/>
              </a:ext>
            </a:extLst>
          </p:cNvPr>
          <p:cNvSpPr txBox="1"/>
          <p:nvPr/>
        </p:nvSpPr>
        <p:spPr>
          <a:xfrm>
            <a:off x="10493549" y="3708789"/>
            <a:ext cx="1222201" cy="32981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7839" tIns="0" rIns="0" bIns="0" numCol="1" spcCol="1270" anchor="t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800" kern="1200" dirty="0">
                <a:solidFill>
                  <a:schemeClr val="tx1"/>
                </a:solidFill>
              </a:rPr>
              <a:t>  06.07.</a:t>
            </a:r>
          </a:p>
        </p:txBody>
      </p:sp>
    </p:spTree>
    <p:extLst>
      <p:ext uri="{BB962C8B-B14F-4D97-AF65-F5344CB8AC3E}">
        <p14:creationId xmlns:p14="http://schemas.microsoft.com/office/powerpoint/2010/main" val="103307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9" grpId="0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D19190DD-70CA-4225-B196-FAB9CD73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Biological Background</a:t>
            </a: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327667F-DAD2-4953-BB59-7C1EE864B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B4890B0-7455-4736-B300-FEFCFECB372B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34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A9D740C7-4110-4D35-8FA5-729C241E6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1" y="4563083"/>
            <a:ext cx="6824828" cy="172367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8C44F6E-436F-43C9-8D8A-2EF9FF5F4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Casein Genes (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CSN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9CFE07-693F-4395-A6CF-CFF8FF619E03}"/>
              </a:ext>
            </a:extLst>
          </p:cNvPr>
          <p:cNvSpPr txBox="1"/>
          <p:nvPr/>
        </p:nvSpPr>
        <p:spPr>
          <a:xfrm>
            <a:off x="974326" y="2008602"/>
            <a:ext cx="852577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Casein genes: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Csnk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Temporarily regulated during late pregnancy and postpartum lactation period (-&gt;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horome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dependent)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TRA restricted to mammary gland epithelial cells (MEC)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Located in the casein gene region on chromosome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D4DBEAC-8C31-4B3D-90BD-3AE7F50AD743}"/>
              </a:ext>
            </a:extLst>
          </p:cNvPr>
          <p:cNvSpPr/>
          <p:nvPr/>
        </p:nvSpPr>
        <p:spPr>
          <a:xfrm>
            <a:off x="8219981" y="5099414"/>
            <a:ext cx="354293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Derbinski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et al. 2008,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Promiscuous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gene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expression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patterns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in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single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medullary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thymic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epithelial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cells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argue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for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a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stochastic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mechanism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,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Proc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Natl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Acad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Sci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U S A. 2008 Jan 15;105(2):657-62.</a:t>
            </a:r>
            <a:endParaRPr lang="en-US" sz="14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A3A95C-79BC-438F-BA20-9AE555FBB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0560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92D826-73B6-47B4-8E26-7404871C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Correlation with other genes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A434423-0259-4CA8-8142-06C186E36ECB}"/>
              </a:ext>
            </a:extLst>
          </p:cNvPr>
          <p:cNvGrpSpPr/>
          <p:nvPr/>
        </p:nvGrpSpPr>
        <p:grpSpPr>
          <a:xfrm>
            <a:off x="8347150" y="2097088"/>
            <a:ext cx="3488292" cy="3037218"/>
            <a:chOff x="8347150" y="1756415"/>
            <a:chExt cx="3488292" cy="3037218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9C24C946-E45A-4913-ABE2-E7A44521A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7151" y="1756415"/>
              <a:ext cx="3488291" cy="2473378"/>
            </a:xfrm>
            <a:prstGeom prst="rect">
              <a:avLst/>
            </a:prstGeom>
          </p:spPr>
        </p:pic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86433ACC-D151-4C20-840E-92289F0F7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7150" y="4229792"/>
              <a:ext cx="3488291" cy="563841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B7F7143-CE16-4345-BEF8-4FFD785D5486}"/>
              </a:ext>
            </a:extLst>
          </p:cNvPr>
          <p:cNvSpPr txBox="1"/>
          <p:nvPr/>
        </p:nvSpPr>
        <p:spPr>
          <a:xfrm>
            <a:off x="992037" y="1972349"/>
            <a:ext cx="61017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Csnk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-&gt;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Coexpressed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 MEC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54C1CD-BA7C-4ADD-BF6A-7CF89B6AC972}"/>
              </a:ext>
            </a:extLst>
          </p:cNvPr>
          <p:cNvSpPr txBox="1"/>
          <p:nvPr/>
        </p:nvSpPr>
        <p:spPr>
          <a:xfrm>
            <a:off x="992037" y="2854326"/>
            <a:ext cx="735511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Functionally related genes: lactalbumin-</a:t>
            </a: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Lalba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whey acidic protein (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WAP)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Elf5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-&gt; These genes show correlated expression 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with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 MEC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C7E079-F33C-4613-A19C-B4BC0BC2BEF2}"/>
              </a:ext>
            </a:extLst>
          </p:cNvPr>
          <p:cNvSpPr txBox="1"/>
          <p:nvPr/>
        </p:nvSpPr>
        <p:spPr>
          <a:xfrm>
            <a:off x="992037" y="4474966"/>
            <a:ext cx="90491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Colocalized genes: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Sult1d1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Odam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-&gt; These genes show no correlated expression 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with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 MEC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A1B8D7C-7A9D-4183-BB6C-3B7DB4A44C31}"/>
              </a:ext>
            </a:extLst>
          </p:cNvPr>
          <p:cNvSpPr/>
          <p:nvPr/>
        </p:nvSpPr>
        <p:spPr>
          <a:xfrm>
            <a:off x="6096000" y="5576458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Derbinski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et al. 2008,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Promiscuous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gene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expression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patterns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in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single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medullary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thymic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epithelial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cells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argue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for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a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stochastic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mechanism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,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Proc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Natl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Acad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Sci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U S A. 2008 Jan 15;105(2):657-62.</a:t>
            </a:r>
            <a:endParaRPr lang="en-US" sz="140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7B5609-DADB-4515-92B5-3EFE38CE9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7712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D19190DD-70CA-4225-B196-FAB9CD73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Exploration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B1F2565-34D5-4267-995D-DC16DEAB7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B4890B0-7455-4736-B300-FEFCFECB372B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68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C98DB1-583A-4F91-BC66-52257CC2C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03C50A2-3A62-43E8-AF82-A6754EEA4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6</a:t>
            </a:fld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44F9080-F292-4295-9F8C-F438881015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93"/>
          <a:stretch/>
        </p:blipFill>
        <p:spPr>
          <a:xfrm>
            <a:off x="1097280" y="1924050"/>
            <a:ext cx="9213264" cy="437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283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043EEC-AC2D-4E07-A3EA-EEA0B6B01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Microarray´s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C0D8BAC-FEEE-4FF3-9C09-9FC717C02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7</a:t>
            </a:fld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563A702-433C-4C0F-9243-82D180B6D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55" y="2089785"/>
            <a:ext cx="11128203" cy="361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428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043EEC-AC2D-4E07-A3EA-EEA0B6B01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Distribution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chromosomes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C0D8BAC-FEEE-4FF3-9C09-9FC717C02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8</a:t>
            </a:fld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832735F-F7A8-4EF1-84C7-7F5B61D85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32" y="1849120"/>
            <a:ext cx="10855468" cy="446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451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043EEC-AC2D-4E07-A3EA-EEA0B6B01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1094721" cy="1450757"/>
          </a:xfrm>
        </p:spPr>
        <p:txBody>
          <a:bodyPr/>
          <a:lstStyle/>
          <a:p>
            <a:r>
              <a:rPr lang="de-DE" sz="4800" dirty="0">
                <a:latin typeface="Arial" panose="020B0604020202020204" pitchFamily="34" charset="0"/>
                <a:cs typeface="Arial" panose="020B0604020202020204" pitchFamily="34" charset="0"/>
              </a:rPr>
              <a:t>Tissue </a:t>
            </a:r>
            <a:r>
              <a:rPr lang="de-DE" sz="4800" dirty="0" err="1">
                <a:latin typeface="Arial" panose="020B0604020202020204" pitchFamily="34" charset="0"/>
                <a:cs typeface="Arial" panose="020B0604020202020204" pitchFamily="34" charset="0"/>
              </a:rPr>
              <a:t>distribution</a:t>
            </a:r>
            <a:r>
              <a:rPr lang="de-DE" sz="48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de-DE" sz="4800" dirty="0" err="1">
                <a:latin typeface="Arial" panose="020B0604020202020204" pitchFamily="34" charset="0"/>
                <a:cs typeface="Arial" panose="020B0604020202020204" pitchFamily="34" charset="0"/>
              </a:rPr>
              <a:t>TRA´s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C0D8BAC-FEEE-4FF3-9C09-9FC717C02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9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EB543C6-1405-44DA-A4DE-EEF64EBDEE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43"/>
          <a:stretch/>
        </p:blipFill>
        <p:spPr>
          <a:xfrm>
            <a:off x="520238" y="1979637"/>
            <a:ext cx="11212483" cy="424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677797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415</Words>
  <Application>Microsoft Office PowerPoint</Application>
  <PresentationFormat>Breitbild</PresentationFormat>
  <Paragraphs>82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-apple-system</vt:lpstr>
      <vt:lpstr>Arial</vt:lpstr>
      <vt:lpstr>Calibri</vt:lpstr>
      <vt:lpstr>Calibri Light</vt:lpstr>
      <vt:lpstr>Rückblick</vt:lpstr>
      <vt:lpstr>  The role of tissue-specific antigens in different cancer entities</vt:lpstr>
      <vt:lpstr>Biological Background</vt:lpstr>
      <vt:lpstr>Casein Genes (CSN)</vt:lpstr>
      <vt:lpstr>Correlation with other genes</vt:lpstr>
      <vt:lpstr>Data Exploration</vt:lpstr>
      <vt:lpstr>Datasets</vt:lpstr>
      <vt:lpstr>Microarray´s</vt:lpstr>
      <vt:lpstr>Distribution over chromosomes</vt:lpstr>
      <vt:lpstr>Tissue distribution - TRA´s</vt:lpstr>
      <vt:lpstr>Quality control</vt:lpstr>
      <vt:lpstr>Normalization of Microarrays</vt:lpstr>
      <vt:lpstr>Rna degradation </vt:lpstr>
      <vt:lpstr>Scatterplot</vt:lpstr>
      <vt:lpstr>Heatmap lungcancer </vt:lpstr>
      <vt:lpstr>Goals</vt:lpstr>
      <vt:lpstr>Intent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Hornich</dc:creator>
  <cp:lastModifiedBy>Andreas Breuß</cp:lastModifiedBy>
  <cp:revision>64</cp:revision>
  <dcterms:created xsi:type="dcterms:W3CDTF">2021-05-11T09:07:04Z</dcterms:created>
  <dcterms:modified xsi:type="dcterms:W3CDTF">2021-06-04T12:32:33Z</dcterms:modified>
</cp:coreProperties>
</file>