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69" r:id="rId3"/>
    <p:sldId id="270" r:id="rId4"/>
    <p:sldId id="266" r:id="rId5"/>
    <p:sldId id="257" r:id="rId6"/>
    <p:sldId id="267" r:id="rId7"/>
    <p:sldId id="268" r:id="rId8"/>
    <p:sldId id="265" r:id="rId9"/>
    <p:sldId id="277" r:id="rId10"/>
    <p:sldId id="273" r:id="rId11"/>
    <p:sldId id="276" r:id="rId12"/>
    <p:sldId id="274" r:id="rId13"/>
    <p:sldId id="275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3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39200-FA2A-4A10-AAED-58E9D47C89A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AAAE9-3A4A-43FC-BE29-A778984788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AAAE9-3A4A-43FC-BE29-A778984788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AAAE9-3A4A-43FC-BE29-A778984788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5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7F16E-F4D8-4BEE-A613-3E8C69D65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4F13CC-6A7C-4EB7-9D47-EB69BEA1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BE350-1C93-4177-A0CA-32DA002F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041B2-AAA4-44B4-BB10-BAEA8A08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55654-6F7F-4E56-AFF8-81B98429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8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08655-7522-4AF6-BD59-B268D7A7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B7B49C-7E43-4555-9C3B-B6D46853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B5D6B-500A-4FAE-B743-112F9FEB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1D214-1D8A-4D86-8223-C6FE4D82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530F4-4993-415A-A113-1304AF2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8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92A46A-C03A-4A1B-9508-893D0EF2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156099-376E-4247-90AC-2F012D7C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560765-8A22-4E65-8B9A-C524A0F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3B86C-082A-4665-B40F-60CB40DA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17592-0EEC-419C-A7FE-6EE8DCB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75032-2AB9-4C47-8CCE-803ABE46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9986E-C738-466C-BDD6-FC78F63C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CAC3F-A046-4485-8E24-059F26D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30C4F-FBD2-4D67-89CB-F67E66A4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51794-F888-43F5-A2CC-68D8F5C8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DB71C-9F4D-420F-A0FC-9521E092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4CB241-6843-402A-913E-646D275A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21FA9-0AC4-4F38-9B5D-6D6F3AD8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2FC86-EABC-42CD-86CC-E78A869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63F827-A42B-4FCF-B6B8-8D0BC94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7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ECB9-5E5E-4B8E-B235-C8C8FE96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D9232-6307-4536-B092-13F48B5A9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BBCE64-36CD-4734-88D7-B5184D21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49A056-9B1F-409F-897D-CE7F1C00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0B53AE-3B5E-48B4-951C-491C5A03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31445E-EE42-4CA5-BF68-46476789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9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9D794-732B-4662-8235-9BA05455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7A936-CBB4-499C-A20A-D99D417A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07A61-CA3B-4263-B081-AD50C864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0D0F68-C76E-43FD-B217-E55EACFD4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998CEE-6E2A-4794-AE32-EB718D2CA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FE72E-0DEA-4586-AEDF-C795AB9A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04C87E-A85C-497B-A4D4-EF856192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EF152A-B67A-43D2-BC4B-EFC6688C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5C833-877A-468D-ABDF-FA8A9D6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96252D-3A18-4758-B35A-A2BD7318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B1CE5-9A17-4DAC-BA3E-30ADACBB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A5892-A1DE-4C63-A603-75EE8D2A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9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FA9A65-F0EF-4BE0-BFA6-555943AB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19F2CB-E0B0-4A40-B3CA-FDEDC16B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C6A3A3-9D87-4849-8BD4-574D6114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52A6F-433A-48E6-A257-9E555157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C3681-4DB2-47E5-B042-B79783D8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64EF9-C33D-48C8-B089-64E0024F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03E4A-A2DC-4351-A4F9-27D2181E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D6483-A574-47E9-AE10-D89C7CEC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889B71-6996-4345-BE26-0132A19D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9A1C-A08D-4441-B864-4F79F7AE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39D4C2-1E68-46D3-9F90-E8F900A27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4583A-1548-4342-B7AF-2DE3B6AED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50C261-3A50-4F24-8B20-FD248D07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069A9-5965-4D80-9F07-AC873DA2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F64A90-5E9A-479D-83A0-28D92E7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4EC1D2-46BC-4901-8D27-F6EA261B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3A4A9-891D-45F3-88FB-344AD79C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0E24A-40E3-4AA9-96FF-F146EB811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F53C-84B2-480F-9AD2-7AEE54452C41}" type="datetimeFigureOut">
              <a:rPr lang="de-DE" smtClean="0"/>
              <a:t>11.05.2021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F8CDC-AD32-4288-B5C8-D1283531E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662098-9AEF-4476-B448-1148DDBD6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AFED-2D2A-41A7-9367-F0824BBC7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42B139D-0D95-4477-BEE5-F4AED95FE067}"/>
              </a:ext>
            </a:extLst>
          </p:cNvPr>
          <p:cNvSpPr/>
          <p:nvPr/>
        </p:nvSpPr>
        <p:spPr>
          <a:xfrm>
            <a:off x="-226244" y="889885"/>
            <a:ext cx="12858161" cy="3252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5716FF-E1B3-4B00-A2AE-8BD7CB821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TRA </a:t>
            </a:r>
            <a:r>
              <a:rPr lang="de-DE" dirty="0" err="1">
                <a:solidFill>
                  <a:schemeClr val="bg1"/>
                </a:solidFill>
              </a:rPr>
              <a:t>expression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pancreatic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cells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A4D930-FE12-407A-AC1C-1F329C53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6269"/>
            <a:ext cx="9144000" cy="706011"/>
          </a:xfrm>
        </p:spPr>
        <p:txBody>
          <a:bodyPr>
            <a:normAutofit/>
          </a:bodyPr>
          <a:lstStyle/>
          <a:p>
            <a:r>
              <a:rPr lang="de-DE" sz="1600" dirty="0" err="1"/>
              <a:t>by</a:t>
            </a:r>
            <a:r>
              <a:rPr lang="de-DE" sz="1600" dirty="0"/>
              <a:t> Anna Boot, Bianca Greul, Carolyn </a:t>
            </a:r>
            <a:r>
              <a:rPr lang="de-DE" sz="1600" dirty="0" err="1"/>
              <a:t>Blümcke</a:t>
            </a:r>
            <a:r>
              <a:rPr lang="de-DE" sz="1600" dirty="0"/>
              <a:t> &amp; Selina Ernst</a:t>
            </a:r>
          </a:p>
          <a:p>
            <a:r>
              <a:rPr lang="de-DE" sz="1600" dirty="0" err="1"/>
              <a:t>supervised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Dr. Dinkelacker</a:t>
            </a:r>
            <a:endParaRPr lang="en-US" sz="1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A8ED04E-203A-4436-8ED4-4CDD5A91D38E}"/>
              </a:ext>
            </a:extLst>
          </p:cNvPr>
          <p:cNvSpPr txBox="1"/>
          <p:nvPr/>
        </p:nvSpPr>
        <p:spPr>
          <a:xfrm>
            <a:off x="1828799" y="4302389"/>
            <a:ext cx="9464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Can TRA genes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identified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highly</a:t>
            </a:r>
            <a:r>
              <a:rPr lang="de-DE" sz="2000" dirty="0"/>
              <a:t> </a:t>
            </a:r>
            <a:r>
              <a:rPr lang="de-DE" sz="2000" dirty="0" err="1"/>
              <a:t>expressed</a:t>
            </a:r>
            <a:r>
              <a:rPr lang="de-DE" sz="2000" dirty="0"/>
              <a:t> in PDAC </a:t>
            </a:r>
            <a:r>
              <a:rPr lang="de-DE" sz="2000" dirty="0" err="1"/>
              <a:t>tissue</a:t>
            </a:r>
            <a:r>
              <a:rPr lang="de-DE" sz="2000" dirty="0"/>
              <a:t> but not in ß </a:t>
            </a:r>
            <a:r>
              <a:rPr lang="de-DE" sz="2000" dirty="0" err="1"/>
              <a:t>cells</a:t>
            </a:r>
            <a:r>
              <a:rPr lang="de-DE" sz="20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Can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identify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fate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pancreatic</a:t>
            </a:r>
            <a:r>
              <a:rPr lang="de-DE" sz="2000" dirty="0"/>
              <a:t> </a:t>
            </a:r>
            <a:r>
              <a:rPr lang="de-DE" sz="2000" dirty="0" err="1"/>
              <a:t>cells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TRA </a:t>
            </a:r>
            <a:r>
              <a:rPr lang="de-DE" sz="2000" dirty="0" err="1"/>
              <a:t>expression</a:t>
            </a:r>
            <a:r>
              <a:rPr lang="de-DE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633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BB5D0FBC-8FED-483D-B832-69154AD97807}"/>
              </a:ext>
            </a:extLst>
          </p:cNvPr>
          <p:cNvSpPr/>
          <p:nvPr/>
        </p:nvSpPr>
        <p:spPr>
          <a:xfrm flipV="1">
            <a:off x="-1" y="-1522"/>
            <a:ext cx="12192000" cy="1482447"/>
          </a:xfrm>
          <a:prstGeom prst="triangle">
            <a:avLst>
              <a:gd name="adj" fmla="val 49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7D2ED-0E57-49F4-BC71-CBD0070E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230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F19CA20-2225-4D67-A4C0-77C1EAF0FE0D}"/>
              </a:ext>
            </a:extLst>
          </p:cNvPr>
          <p:cNvSpPr/>
          <p:nvPr/>
        </p:nvSpPr>
        <p:spPr>
          <a:xfrm>
            <a:off x="698746" y="3429000"/>
            <a:ext cx="10794507" cy="486052"/>
          </a:xfrm>
          <a:prstGeom prst="right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A0FF2D-61DC-4311-BE12-6939C806F838}"/>
              </a:ext>
            </a:extLst>
          </p:cNvPr>
          <p:cNvSpPr/>
          <p:nvPr/>
        </p:nvSpPr>
        <p:spPr>
          <a:xfrm>
            <a:off x="668321" y="334549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625B40-F471-4219-BF8A-2C1A1EC4960E}"/>
              </a:ext>
            </a:extLst>
          </p:cNvPr>
          <p:cNvSpPr/>
          <p:nvPr/>
        </p:nvSpPr>
        <p:spPr>
          <a:xfrm>
            <a:off x="1763539" y="334142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578062-302F-4A8D-8E2F-B6C2F84452FB}"/>
              </a:ext>
            </a:extLst>
          </p:cNvPr>
          <p:cNvSpPr/>
          <p:nvPr/>
        </p:nvSpPr>
        <p:spPr>
          <a:xfrm>
            <a:off x="7554885" y="3339205"/>
            <a:ext cx="60850" cy="653064"/>
          </a:xfrm>
          <a:prstGeom prst="rect">
            <a:avLst/>
          </a:prstGeom>
          <a:solidFill>
            <a:srgbClr val="00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C96ABB8-9FD5-4BED-A6C3-AFA16326346C}"/>
              </a:ext>
            </a:extLst>
          </p:cNvPr>
          <p:cNvSpPr/>
          <p:nvPr/>
        </p:nvSpPr>
        <p:spPr>
          <a:xfrm>
            <a:off x="6397174" y="3339205"/>
            <a:ext cx="60850" cy="653064"/>
          </a:xfrm>
          <a:prstGeom prst="rect">
            <a:avLst/>
          </a:prstGeom>
          <a:solidFill>
            <a:srgbClr val="00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07AB32-4903-4090-B25B-6C032E61F364}"/>
              </a:ext>
            </a:extLst>
          </p:cNvPr>
          <p:cNvSpPr/>
          <p:nvPr/>
        </p:nvSpPr>
        <p:spPr>
          <a:xfrm>
            <a:off x="5237985" y="3339205"/>
            <a:ext cx="60850" cy="653064"/>
          </a:xfrm>
          <a:prstGeom prst="rect">
            <a:avLst/>
          </a:prstGeom>
          <a:solidFill>
            <a:srgbClr val="006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F057D55-39EC-4113-BE0E-81398E003FB3}"/>
              </a:ext>
            </a:extLst>
          </p:cNvPr>
          <p:cNvSpPr/>
          <p:nvPr/>
        </p:nvSpPr>
        <p:spPr>
          <a:xfrm>
            <a:off x="4078796" y="3339205"/>
            <a:ext cx="60850" cy="653064"/>
          </a:xfrm>
          <a:prstGeom prst="rect">
            <a:avLst/>
          </a:prstGeom>
          <a:solidFill>
            <a:srgbClr val="006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0F0CA0A-168F-4D80-A7AE-59D401B21665}"/>
              </a:ext>
            </a:extLst>
          </p:cNvPr>
          <p:cNvSpPr/>
          <p:nvPr/>
        </p:nvSpPr>
        <p:spPr>
          <a:xfrm>
            <a:off x="2919607" y="3339205"/>
            <a:ext cx="60850" cy="653064"/>
          </a:xfrm>
          <a:prstGeom prst="rect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5500DC8-8FC2-4BC9-949B-B7BEBDEF855B}"/>
              </a:ext>
            </a:extLst>
          </p:cNvPr>
          <p:cNvSpPr/>
          <p:nvPr/>
        </p:nvSpPr>
        <p:spPr>
          <a:xfrm>
            <a:off x="8712596" y="3339205"/>
            <a:ext cx="60850" cy="653064"/>
          </a:xfrm>
          <a:prstGeom prst="rect">
            <a:avLst/>
          </a:prstGeom>
          <a:solidFill>
            <a:srgbClr val="004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BFB7598-97F5-4EC6-BAA9-E5DD9B2618E5}"/>
              </a:ext>
            </a:extLst>
          </p:cNvPr>
          <p:cNvSpPr/>
          <p:nvPr/>
        </p:nvSpPr>
        <p:spPr>
          <a:xfrm>
            <a:off x="9868500" y="3339205"/>
            <a:ext cx="60850" cy="653064"/>
          </a:xfrm>
          <a:prstGeom prst="rect">
            <a:avLst/>
          </a:prstGeom>
          <a:solidFill>
            <a:srgbClr val="00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C02E78-D469-40D5-8762-7E4CFFEC7CBB}"/>
              </a:ext>
            </a:extLst>
          </p:cNvPr>
          <p:cNvSpPr txBox="1"/>
          <p:nvPr/>
        </p:nvSpPr>
        <p:spPr>
          <a:xfrm>
            <a:off x="312666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12.05.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DCCF393-D3AA-42DF-9CAC-279A5A496988}"/>
              </a:ext>
            </a:extLst>
          </p:cNvPr>
          <p:cNvSpPr txBox="1"/>
          <p:nvPr/>
        </p:nvSpPr>
        <p:spPr>
          <a:xfrm>
            <a:off x="2563952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9DB705C-E0B0-4906-B730-4707C2540C30}"/>
              </a:ext>
            </a:extLst>
          </p:cNvPr>
          <p:cNvSpPr txBox="1"/>
          <p:nvPr/>
        </p:nvSpPr>
        <p:spPr>
          <a:xfrm>
            <a:off x="140772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20CA021-5D47-4E85-AB50-0F3DA6715A4A}"/>
              </a:ext>
            </a:extLst>
          </p:cNvPr>
          <p:cNvSpPr txBox="1"/>
          <p:nvPr/>
        </p:nvSpPr>
        <p:spPr>
          <a:xfrm>
            <a:off x="372314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48573B8-DB27-47E2-8A93-323623928A9D}"/>
              </a:ext>
            </a:extLst>
          </p:cNvPr>
          <p:cNvSpPr txBox="1"/>
          <p:nvPr/>
        </p:nvSpPr>
        <p:spPr>
          <a:xfrm>
            <a:off x="951284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07.07.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7FC810-2769-45B8-A28C-419B8875EC22}"/>
              </a:ext>
            </a:extLst>
          </p:cNvPr>
          <p:cNvSpPr txBox="1"/>
          <p:nvPr/>
        </p:nvSpPr>
        <p:spPr>
          <a:xfrm>
            <a:off x="719923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23.06.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80DD4C1-672C-48CD-8B8B-722F54E917F2}"/>
              </a:ext>
            </a:extLst>
          </p:cNvPr>
          <p:cNvSpPr txBox="1"/>
          <p:nvPr/>
        </p:nvSpPr>
        <p:spPr>
          <a:xfrm>
            <a:off x="6052689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BF2FBF6-FDEC-4E9F-9711-825BC6E2EED4}"/>
              </a:ext>
            </a:extLst>
          </p:cNvPr>
          <p:cNvSpPr txBox="1"/>
          <p:nvPr/>
        </p:nvSpPr>
        <p:spPr>
          <a:xfrm>
            <a:off x="488791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09.06.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05BE7F-7827-4D29-AB76-5EF2AA38CC78}"/>
              </a:ext>
            </a:extLst>
          </p:cNvPr>
          <p:cNvSpPr txBox="1"/>
          <p:nvPr/>
        </p:nvSpPr>
        <p:spPr>
          <a:xfrm>
            <a:off x="834577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30.06.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BC2ACA-0965-4005-8A72-90D969C228B4}"/>
              </a:ext>
            </a:extLst>
          </p:cNvPr>
          <p:cNvSpPr txBox="1"/>
          <p:nvPr/>
        </p:nvSpPr>
        <p:spPr>
          <a:xfrm>
            <a:off x="666633" y="4639044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Project </a:t>
            </a:r>
            <a:r>
              <a:rPr lang="de-DE" b="1" dirty="0" err="1"/>
              <a:t>Proposal</a:t>
            </a:r>
            <a:endParaRPr lang="de-DE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EDAC10F-EC1C-4FCC-946C-DCBD855224FD}"/>
              </a:ext>
            </a:extLst>
          </p:cNvPr>
          <p:cNvSpPr/>
          <p:nvPr/>
        </p:nvSpPr>
        <p:spPr>
          <a:xfrm>
            <a:off x="668321" y="3339205"/>
            <a:ext cx="60850" cy="13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B5A07B-1DD0-4D6E-BE77-80EF9DAE60A7}"/>
              </a:ext>
            </a:extLst>
          </p:cNvPr>
          <p:cNvSpPr txBox="1"/>
          <p:nvPr/>
        </p:nvSpPr>
        <p:spPr>
          <a:xfrm>
            <a:off x="1320799" y="1642235"/>
            <a:ext cx="955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TRA Expression in </a:t>
            </a:r>
            <a:r>
              <a:rPr lang="de-DE" sz="2400" b="1" dirty="0" err="1"/>
              <a:t>Pancreatic</a:t>
            </a:r>
            <a:r>
              <a:rPr lang="de-DE" sz="2400" b="1" dirty="0"/>
              <a:t> Cells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03A432A-E4BC-4F03-A8C1-50BEA941AFEE}"/>
              </a:ext>
            </a:extLst>
          </p:cNvPr>
          <p:cNvSpPr txBox="1"/>
          <p:nvPr/>
        </p:nvSpPr>
        <p:spPr>
          <a:xfrm>
            <a:off x="8172379" y="4639044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DE" b="1" dirty="0"/>
              <a:t>Project </a:t>
            </a:r>
            <a:r>
              <a:rPr lang="de-DE" b="1" dirty="0" err="1"/>
              <a:t>finished</a:t>
            </a:r>
            <a:endParaRPr lang="de-DE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D21D8F1-93A1-4F10-B01C-AA0B7F9E0B99}"/>
              </a:ext>
            </a:extLst>
          </p:cNvPr>
          <p:cNvSpPr/>
          <p:nvPr/>
        </p:nvSpPr>
        <p:spPr>
          <a:xfrm>
            <a:off x="9868500" y="3330703"/>
            <a:ext cx="60850" cy="1306128"/>
          </a:xfrm>
          <a:prstGeom prst="rect">
            <a:avLst/>
          </a:prstGeom>
          <a:solidFill>
            <a:srgbClr val="004886"/>
          </a:solidFill>
          <a:ln>
            <a:solidFill>
              <a:srgbClr val="004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links 34">
            <a:extLst>
              <a:ext uri="{FF2B5EF4-FFF2-40B4-BE49-F238E27FC236}">
                <a16:creationId xmlns:a16="http://schemas.microsoft.com/office/drawing/2014/main" id="{28F67946-3FCB-4293-8A5A-15EDA73DA8FD}"/>
              </a:ext>
            </a:extLst>
          </p:cNvPr>
          <p:cNvSpPr/>
          <p:nvPr/>
        </p:nvSpPr>
        <p:spPr>
          <a:xfrm rot="16200000">
            <a:off x="5021453" y="-7899"/>
            <a:ext cx="554768" cy="8751695"/>
          </a:xfrm>
          <a:prstGeom prst="leftBrace">
            <a:avLst>
              <a:gd name="adj1" fmla="val 50470"/>
              <a:gd name="adj2" fmla="val 50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7FD7E6C-8C8C-4C64-B957-E1AF8E3CE25C}"/>
              </a:ext>
            </a:extLst>
          </p:cNvPr>
          <p:cNvSpPr txBox="1"/>
          <p:nvPr/>
        </p:nvSpPr>
        <p:spPr>
          <a:xfrm>
            <a:off x="4420349" y="4870820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8 </a:t>
            </a:r>
            <a:r>
              <a:rPr lang="de-DE" b="1" dirty="0" err="1"/>
              <a:t>weeks</a:t>
            </a:r>
            <a:endParaRPr lang="de-DE" b="1" dirty="0"/>
          </a:p>
        </p:txBody>
      </p:sp>
      <p:sp>
        <p:nvSpPr>
          <p:cNvPr id="37" name="Geschweifte Klammer links 36">
            <a:extLst>
              <a:ext uri="{FF2B5EF4-FFF2-40B4-BE49-F238E27FC236}">
                <a16:creationId xmlns:a16="http://schemas.microsoft.com/office/drawing/2014/main" id="{5AF9FF20-8FAC-462C-8F12-44E17D6D572D}"/>
              </a:ext>
            </a:extLst>
          </p:cNvPr>
          <p:cNvSpPr/>
          <p:nvPr/>
        </p:nvSpPr>
        <p:spPr>
          <a:xfrm rot="16200000">
            <a:off x="10504402" y="3585998"/>
            <a:ext cx="554769" cy="1563902"/>
          </a:xfrm>
          <a:prstGeom prst="leftBrace">
            <a:avLst>
              <a:gd name="adj1" fmla="val 39481"/>
              <a:gd name="adj2" fmla="val 50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07040A-B7E6-4CB1-B1AE-E90B91EE78EA}"/>
              </a:ext>
            </a:extLst>
          </p:cNvPr>
          <p:cNvSpPr txBox="1"/>
          <p:nvPr/>
        </p:nvSpPr>
        <p:spPr>
          <a:xfrm>
            <a:off x="10049445" y="4885160"/>
            <a:ext cx="14759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9928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" grpId="0" animBg="1"/>
      <p:bldP spid="29" grpId="0" animBg="1"/>
      <p:bldP spid="5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BB5D0FBC-8FED-483D-B832-69154AD97807}"/>
              </a:ext>
            </a:extLst>
          </p:cNvPr>
          <p:cNvSpPr/>
          <p:nvPr/>
        </p:nvSpPr>
        <p:spPr>
          <a:xfrm flipV="1">
            <a:off x="-1" y="-1522"/>
            <a:ext cx="12192000" cy="1482447"/>
          </a:xfrm>
          <a:prstGeom prst="triangle">
            <a:avLst>
              <a:gd name="adj" fmla="val 49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7D2ED-0E57-49F4-BC71-CBD0070E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230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F19CA20-2225-4D67-A4C0-77C1EAF0FE0D}"/>
              </a:ext>
            </a:extLst>
          </p:cNvPr>
          <p:cNvSpPr/>
          <p:nvPr/>
        </p:nvSpPr>
        <p:spPr>
          <a:xfrm>
            <a:off x="698746" y="3429000"/>
            <a:ext cx="10794507" cy="486052"/>
          </a:xfrm>
          <a:prstGeom prst="right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A0FF2D-61DC-4311-BE12-6939C806F838}"/>
              </a:ext>
            </a:extLst>
          </p:cNvPr>
          <p:cNvSpPr/>
          <p:nvPr/>
        </p:nvSpPr>
        <p:spPr>
          <a:xfrm>
            <a:off x="668321" y="334549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625B40-F471-4219-BF8A-2C1A1EC4960E}"/>
              </a:ext>
            </a:extLst>
          </p:cNvPr>
          <p:cNvSpPr/>
          <p:nvPr/>
        </p:nvSpPr>
        <p:spPr>
          <a:xfrm>
            <a:off x="1763539" y="334142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578062-302F-4A8D-8E2F-B6C2F84452FB}"/>
              </a:ext>
            </a:extLst>
          </p:cNvPr>
          <p:cNvSpPr/>
          <p:nvPr/>
        </p:nvSpPr>
        <p:spPr>
          <a:xfrm>
            <a:off x="7554885" y="3339205"/>
            <a:ext cx="60850" cy="653064"/>
          </a:xfrm>
          <a:prstGeom prst="rect">
            <a:avLst/>
          </a:prstGeom>
          <a:solidFill>
            <a:srgbClr val="00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C96ABB8-9FD5-4BED-A6C3-AFA16326346C}"/>
              </a:ext>
            </a:extLst>
          </p:cNvPr>
          <p:cNvSpPr/>
          <p:nvPr/>
        </p:nvSpPr>
        <p:spPr>
          <a:xfrm>
            <a:off x="6397174" y="3339205"/>
            <a:ext cx="60850" cy="653064"/>
          </a:xfrm>
          <a:prstGeom prst="rect">
            <a:avLst/>
          </a:prstGeom>
          <a:solidFill>
            <a:srgbClr val="00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07AB32-4903-4090-B25B-6C032E61F364}"/>
              </a:ext>
            </a:extLst>
          </p:cNvPr>
          <p:cNvSpPr/>
          <p:nvPr/>
        </p:nvSpPr>
        <p:spPr>
          <a:xfrm>
            <a:off x="5237985" y="3339205"/>
            <a:ext cx="60850" cy="653064"/>
          </a:xfrm>
          <a:prstGeom prst="rect">
            <a:avLst/>
          </a:prstGeom>
          <a:solidFill>
            <a:srgbClr val="006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F057D55-39EC-4113-BE0E-81398E003FB3}"/>
              </a:ext>
            </a:extLst>
          </p:cNvPr>
          <p:cNvSpPr/>
          <p:nvPr/>
        </p:nvSpPr>
        <p:spPr>
          <a:xfrm>
            <a:off x="4078796" y="3339205"/>
            <a:ext cx="60850" cy="653064"/>
          </a:xfrm>
          <a:prstGeom prst="rect">
            <a:avLst/>
          </a:prstGeom>
          <a:solidFill>
            <a:srgbClr val="006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0F0CA0A-168F-4D80-A7AE-59D401B21665}"/>
              </a:ext>
            </a:extLst>
          </p:cNvPr>
          <p:cNvSpPr/>
          <p:nvPr/>
        </p:nvSpPr>
        <p:spPr>
          <a:xfrm>
            <a:off x="2919607" y="3339205"/>
            <a:ext cx="60850" cy="653064"/>
          </a:xfrm>
          <a:prstGeom prst="rect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5500DC8-8FC2-4BC9-949B-B7BEBDEF855B}"/>
              </a:ext>
            </a:extLst>
          </p:cNvPr>
          <p:cNvSpPr/>
          <p:nvPr/>
        </p:nvSpPr>
        <p:spPr>
          <a:xfrm>
            <a:off x="8712596" y="3339205"/>
            <a:ext cx="60850" cy="653064"/>
          </a:xfrm>
          <a:prstGeom prst="rect">
            <a:avLst/>
          </a:prstGeom>
          <a:solidFill>
            <a:srgbClr val="004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BFB7598-97F5-4EC6-BAA9-E5DD9B2618E5}"/>
              </a:ext>
            </a:extLst>
          </p:cNvPr>
          <p:cNvSpPr/>
          <p:nvPr/>
        </p:nvSpPr>
        <p:spPr>
          <a:xfrm>
            <a:off x="9868500" y="3339205"/>
            <a:ext cx="60850" cy="653064"/>
          </a:xfrm>
          <a:prstGeom prst="rect">
            <a:avLst/>
          </a:prstGeom>
          <a:solidFill>
            <a:srgbClr val="00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C02E78-D469-40D5-8762-7E4CFFEC7CBB}"/>
              </a:ext>
            </a:extLst>
          </p:cNvPr>
          <p:cNvSpPr txBox="1"/>
          <p:nvPr/>
        </p:nvSpPr>
        <p:spPr>
          <a:xfrm>
            <a:off x="312666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12.05.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DCCF393-D3AA-42DF-9CAC-279A5A496988}"/>
              </a:ext>
            </a:extLst>
          </p:cNvPr>
          <p:cNvSpPr txBox="1"/>
          <p:nvPr/>
        </p:nvSpPr>
        <p:spPr>
          <a:xfrm>
            <a:off x="2563952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9DB705C-E0B0-4906-B730-4707C2540C30}"/>
              </a:ext>
            </a:extLst>
          </p:cNvPr>
          <p:cNvSpPr txBox="1"/>
          <p:nvPr/>
        </p:nvSpPr>
        <p:spPr>
          <a:xfrm>
            <a:off x="140772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20CA021-5D47-4E85-AB50-0F3DA6715A4A}"/>
              </a:ext>
            </a:extLst>
          </p:cNvPr>
          <p:cNvSpPr txBox="1"/>
          <p:nvPr/>
        </p:nvSpPr>
        <p:spPr>
          <a:xfrm>
            <a:off x="372314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48573B8-DB27-47E2-8A93-323623928A9D}"/>
              </a:ext>
            </a:extLst>
          </p:cNvPr>
          <p:cNvSpPr txBox="1"/>
          <p:nvPr/>
        </p:nvSpPr>
        <p:spPr>
          <a:xfrm>
            <a:off x="951284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07.07.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7FC810-2769-45B8-A28C-419B8875EC22}"/>
              </a:ext>
            </a:extLst>
          </p:cNvPr>
          <p:cNvSpPr txBox="1"/>
          <p:nvPr/>
        </p:nvSpPr>
        <p:spPr>
          <a:xfrm>
            <a:off x="719923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23.06.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80DD4C1-672C-48CD-8B8B-722F54E917F2}"/>
              </a:ext>
            </a:extLst>
          </p:cNvPr>
          <p:cNvSpPr txBox="1"/>
          <p:nvPr/>
        </p:nvSpPr>
        <p:spPr>
          <a:xfrm>
            <a:off x="6052689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BF2FBF6-FDEC-4E9F-9711-825BC6E2EED4}"/>
              </a:ext>
            </a:extLst>
          </p:cNvPr>
          <p:cNvSpPr txBox="1"/>
          <p:nvPr/>
        </p:nvSpPr>
        <p:spPr>
          <a:xfrm>
            <a:off x="488791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09.06.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05BE7F-7827-4D29-AB76-5EF2AA38CC78}"/>
              </a:ext>
            </a:extLst>
          </p:cNvPr>
          <p:cNvSpPr txBox="1"/>
          <p:nvPr/>
        </p:nvSpPr>
        <p:spPr>
          <a:xfrm>
            <a:off x="834577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30.06.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B5A07B-1DD0-4D6E-BE77-80EF9DAE60A7}"/>
              </a:ext>
            </a:extLst>
          </p:cNvPr>
          <p:cNvSpPr txBox="1"/>
          <p:nvPr/>
        </p:nvSpPr>
        <p:spPr>
          <a:xfrm>
            <a:off x="312516" y="1642235"/>
            <a:ext cx="1171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   Can TRA genes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identified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highly</a:t>
            </a:r>
            <a:r>
              <a:rPr lang="de-DE" sz="2400" dirty="0"/>
              <a:t> </a:t>
            </a:r>
            <a:r>
              <a:rPr lang="de-DE" sz="2400" dirty="0" err="1"/>
              <a:t>expressed</a:t>
            </a:r>
            <a:r>
              <a:rPr lang="de-DE" sz="2400" dirty="0"/>
              <a:t> in PDAC </a:t>
            </a:r>
            <a:r>
              <a:rPr lang="de-DE" sz="2400" dirty="0" err="1"/>
              <a:t>tissue</a:t>
            </a:r>
            <a:r>
              <a:rPr lang="de-DE" sz="2400" dirty="0"/>
              <a:t> but not in ß </a:t>
            </a:r>
            <a:r>
              <a:rPr lang="de-DE" sz="2400" dirty="0" err="1"/>
              <a:t>cells</a:t>
            </a:r>
            <a:r>
              <a:rPr lang="de-DE" sz="2400" dirty="0"/>
              <a:t>?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D81495C-C248-4115-A888-9B5FBFCBB629}"/>
              </a:ext>
            </a:extLst>
          </p:cNvPr>
          <p:cNvSpPr/>
          <p:nvPr/>
        </p:nvSpPr>
        <p:spPr>
          <a:xfrm>
            <a:off x="1763539" y="3339205"/>
            <a:ext cx="60850" cy="13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D21D8F1-93A1-4F10-B01C-AA0B7F9E0B99}"/>
              </a:ext>
            </a:extLst>
          </p:cNvPr>
          <p:cNvSpPr/>
          <p:nvPr/>
        </p:nvSpPr>
        <p:spPr>
          <a:xfrm>
            <a:off x="6398184" y="3332916"/>
            <a:ext cx="60850" cy="1306128"/>
          </a:xfrm>
          <a:prstGeom prst="rect">
            <a:avLst/>
          </a:prstGeom>
          <a:solidFill>
            <a:srgbClr val="005CA9"/>
          </a:solidFill>
          <a:ln>
            <a:solidFill>
              <a:srgbClr val="005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409FBB8-628A-48BA-B04F-7981A205DD56}"/>
              </a:ext>
            </a:extLst>
          </p:cNvPr>
          <p:cNvSpPr txBox="1"/>
          <p:nvPr/>
        </p:nvSpPr>
        <p:spPr>
          <a:xfrm>
            <a:off x="4987039" y="4639987"/>
            <a:ext cx="434549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baseline="30000" dirty="0"/>
              <a:t>nd</a:t>
            </a:r>
            <a:r>
              <a:rPr lang="de-DE" dirty="0"/>
              <a:t> Milestone: </a:t>
            </a:r>
            <a:r>
              <a:rPr lang="de-DE" b="1" dirty="0"/>
              <a:t>Differential TRA Expression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high</a:t>
            </a:r>
            <a:r>
              <a:rPr lang="de-DE" dirty="0"/>
              <a:t> TRA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Identify</a:t>
            </a:r>
            <a:r>
              <a:rPr lang="de-DE" dirty="0"/>
              <a:t> differential TRA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Compare</a:t>
            </a:r>
            <a:r>
              <a:rPr lang="de-DE" dirty="0"/>
              <a:t> + </a:t>
            </a:r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65DD105-351E-48CC-8E8F-47C440FBCD75}"/>
              </a:ext>
            </a:extLst>
          </p:cNvPr>
          <p:cNvSpPr txBox="1"/>
          <p:nvPr/>
        </p:nvSpPr>
        <p:spPr>
          <a:xfrm>
            <a:off x="972708" y="4639043"/>
            <a:ext cx="385435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baseline="30000" dirty="0"/>
              <a:t>st</a:t>
            </a:r>
            <a:r>
              <a:rPr lang="de-DE" dirty="0"/>
              <a:t> Milestone: </a:t>
            </a:r>
            <a:r>
              <a:rPr lang="de-DE" b="1" dirty="0"/>
              <a:t>Data Clean Up and </a:t>
            </a:r>
            <a:r>
              <a:rPr lang="de-DE" b="1" dirty="0" err="1"/>
              <a:t>Overview</a:t>
            </a:r>
            <a:r>
              <a:rPr lang="de-DE" b="1" dirty="0"/>
              <a:t> Data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assignment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7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4" grpId="0" animBg="1"/>
      <p:bldP spid="34" grpId="1" animBg="1"/>
      <p:bldP spid="35" grpId="0" animBg="1"/>
      <p:bldP spid="35" grpId="1" animBg="1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>
            <a:extLst>
              <a:ext uri="{FF2B5EF4-FFF2-40B4-BE49-F238E27FC236}">
                <a16:creationId xmlns:a16="http://schemas.microsoft.com/office/drawing/2014/main" id="{391FF529-04B3-426C-B257-876F31A6EB31}"/>
              </a:ext>
            </a:extLst>
          </p:cNvPr>
          <p:cNvGrpSpPr/>
          <p:nvPr/>
        </p:nvGrpSpPr>
        <p:grpSpPr>
          <a:xfrm>
            <a:off x="2751438" y="1738185"/>
            <a:ext cx="5379309" cy="4802938"/>
            <a:chOff x="5094580" y="2278588"/>
            <a:chExt cx="2938580" cy="2746601"/>
          </a:xfrm>
        </p:grpSpPr>
        <p:grpSp>
          <p:nvGrpSpPr>
            <p:cNvPr id="4" name="Group 8">
              <a:extLst>
                <a:ext uri="{FF2B5EF4-FFF2-40B4-BE49-F238E27FC236}">
                  <a16:creationId xmlns:a16="http://schemas.microsoft.com/office/drawing/2014/main" id="{8D231702-624B-4940-A5AE-384D66E0B1F6}"/>
                </a:ext>
              </a:extLst>
            </p:cNvPr>
            <p:cNvGrpSpPr/>
            <p:nvPr/>
          </p:nvGrpSpPr>
          <p:grpSpPr>
            <a:xfrm>
              <a:off x="5094580" y="2278588"/>
              <a:ext cx="2938580" cy="2746601"/>
              <a:chOff x="3404936" y="1916832"/>
              <a:chExt cx="2938580" cy="2746601"/>
            </a:xfrm>
          </p:grpSpPr>
          <p:sp>
            <p:nvSpPr>
              <p:cNvPr id="13" name="Oval 4">
                <a:extLst>
                  <a:ext uri="{FF2B5EF4-FFF2-40B4-BE49-F238E27FC236}">
                    <a16:creationId xmlns:a16="http://schemas.microsoft.com/office/drawing/2014/main" id="{1FF3D44B-FAEE-471D-80F3-4AA390FF32B8}"/>
                  </a:ext>
                </a:extLst>
              </p:cNvPr>
              <p:cNvSpPr/>
              <p:nvPr/>
            </p:nvSpPr>
            <p:spPr>
              <a:xfrm>
                <a:off x="4014166" y="1916832"/>
                <a:ext cx="1735057" cy="1735057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grpSp>
            <p:nvGrpSpPr>
              <p:cNvPr id="5" name="Group 7">
                <a:extLst>
                  <a:ext uri="{FF2B5EF4-FFF2-40B4-BE49-F238E27FC236}">
                    <a16:creationId xmlns:a16="http://schemas.microsoft.com/office/drawing/2014/main" id="{8532A93C-57D7-49E8-8FCD-12DB3701DCF4}"/>
                  </a:ext>
                </a:extLst>
              </p:cNvPr>
              <p:cNvGrpSpPr/>
              <p:nvPr/>
            </p:nvGrpSpPr>
            <p:grpSpPr>
              <a:xfrm>
                <a:off x="3404936" y="2928376"/>
                <a:ext cx="2938580" cy="1735057"/>
                <a:chOff x="3404936" y="2928376"/>
                <a:chExt cx="2938580" cy="1735057"/>
              </a:xfrm>
            </p:grpSpPr>
            <p:sp>
              <p:nvSpPr>
                <p:cNvPr id="15" name="Oval 5">
                  <a:extLst>
                    <a:ext uri="{FF2B5EF4-FFF2-40B4-BE49-F238E27FC236}">
                      <a16:creationId xmlns:a16="http://schemas.microsoft.com/office/drawing/2014/main" id="{8A8A1C81-D8C1-4545-87E5-4BA60E35BB87}"/>
                    </a:ext>
                  </a:extLst>
                </p:cNvPr>
                <p:cNvSpPr/>
                <p:nvPr/>
              </p:nvSpPr>
              <p:spPr>
                <a:xfrm>
                  <a:off x="4608459" y="2928376"/>
                  <a:ext cx="1735057" cy="1735057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6" name="Oval 6">
                  <a:extLst>
                    <a:ext uri="{FF2B5EF4-FFF2-40B4-BE49-F238E27FC236}">
                      <a16:creationId xmlns:a16="http://schemas.microsoft.com/office/drawing/2014/main" id="{7205462B-A1BE-4375-ACA9-809AA9AFA036}"/>
                    </a:ext>
                  </a:extLst>
                </p:cNvPr>
                <p:cNvSpPr/>
                <p:nvPr/>
              </p:nvSpPr>
              <p:spPr>
                <a:xfrm>
                  <a:off x="3404936" y="2928376"/>
                  <a:ext cx="1735057" cy="1735057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</p:grp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F7EADE87-61BC-487A-9A9F-91616375E999}"/>
                </a:ext>
              </a:extLst>
            </p:cNvPr>
            <p:cNvSpPr/>
            <p:nvPr/>
          </p:nvSpPr>
          <p:spPr>
            <a:xfrm>
              <a:off x="5110798" y="4008473"/>
              <a:ext cx="1264531" cy="36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Lowly expressed genes Diabetes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B13B7D6F-94C3-466A-B161-3C04A35D6F89}"/>
                </a:ext>
              </a:extLst>
            </p:cNvPr>
            <p:cNvSpPr/>
            <p:nvPr/>
          </p:nvSpPr>
          <p:spPr>
            <a:xfrm>
              <a:off x="6795627" y="4028562"/>
              <a:ext cx="1098029" cy="211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TRA Expression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EE246C87-DF2F-4C27-A214-4C55A08586C4}"/>
                </a:ext>
              </a:extLst>
            </p:cNvPr>
            <p:cNvSpPr/>
            <p:nvPr/>
          </p:nvSpPr>
          <p:spPr>
            <a:xfrm>
              <a:off x="5977044" y="2779458"/>
              <a:ext cx="1188587" cy="36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Highly expressed genes PDAC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BB5D0FBC-8FED-483D-B832-69154AD97807}"/>
              </a:ext>
            </a:extLst>
          </p:cNvPr>
          <p:cNvSpPr/>
          <p:nvPr/>
        </p:nvSpPr>
        <p:spPr>
          <a:xfrm flipV="1">
            <a:off x="-1" y="-1522"/>
            <a:ext cx="12192000" cy="1482447"/>
          </a:xfrm>
          <a:prstGeom prst="triangle">
            <a:avLst>
              <a:gd name="adj" fmla="val 49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80BC9A-36FC-4AA2-ADEE-8C404482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389" y="123568"/>
            <a:ext cx="9407610" cy="922637"/>
          </a:xfrm>
          <a:noFill/>
        </p:spPr>
        <p:txBody>
          <a:bodyPr>
            <a:normAutofit/>
          </a:bodyPr>
          <a:lstStyle/>
          <a:p>
            <a:r>
              <a:rPr lang="de-DE" sz="3400" b="1" dirty="0">
                <a:solidFill>
                  <a:schemeClr val="bg1"/>
                </a:solidFill>
              </a:rPr>
              <a:t>    Differential TRA </a:t>
            </a:r>
            <a:r>
              <a:rPr lang="de-DE" sz="3400" b="1" dirty="0" err="1">
                <a:solidFill>
                  <a:schemeClr val="bg1"/>
                </a:solidFill>
              </a:rPr>
              <a:t>gene</a:t>
            </a:r>
            <a:r>
              <a:rPr lang="de-DE" sz="3400" b="1" dirty="0">
                <a:solidFill>
                  <a:schemeClr val="bg1"/>
                </a:solidFill>
              </a:rPr>
              <a:t> </a:t>
            </a:r>
            <a:r>
              <a:rPr lang="de-DE" sz="3400" b="1" dirty="0" err="1">
                <a:solidFill>
                  <a:schemeClr val="bg1"/>
                </a:solidFill>
              </a:rPr>
              <a:t>expression</a:t>
            </a:r>
            <a:endParaRPr lang="de-DE" sz="3400" dirty="0">
              <a:solidFill>
                <a:schemeClr val="bg1"/>
              </a:solidFill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5535827" y="3130377"/>
            <a:ext cx="2150074" cy="12933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694141" y="2603156"/>
            <a:ext cx="3484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Can TRA genes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PDAC </a:t>
            </a:r>
            <a:r>
              <a:rPr lang="de-DE" dirty="0" err="1"/>
              <a:t>tissue</a:t>
            </a:r>
            <a:r>
              <a:rPr lang="de-DE" dirty="0"/>
              <a:t> but not in ß </a:t>
            </a:r>
            <a:r>
              <a:rPr lang="de-DE" dirty="0" err="1"/>
              <a:t>cells</a:t>
            </a:r>
            <a:r>
              <a:rPr lang="de-DE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8720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BB5D0FBC-8FED-483D-B832-69154AD97807}"/>
              </a:ext>
            </a:extLst>
          </p:cNvPr>
          <p:cNvSpPr/>
          <p:nvPr/>
        </p:nvSpPr>
        <p:spPr>
          <a:xfrm flipV="1">
            <a:off x="-1" y="-1522"/>
            <a:ext cx="12192000" cy="1482447"/>
          </a:xfrm>
          <a:prstGeom prst="triangle">
            <a:avLst>
              <a:gd name="adj" fmla="val 49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7D2ED-0E57-49F4-BC71-CBD0070E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230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6F19CA20-2225-4D67-A4C0-77C1EAF0FE0D}"/>
              </a:ext>
            </a:extLst>
          </p:cNvPr>
          <p:cNvSpPr/>
          <p:nvPr/>
        </p:nvSpPr>
        <p:spPr>
          <a:xfrm>
            <a:off x="698746" y="3429000"/>
            <a:ext cx="10794507" cy="486052"/>
          </a:xfrm>
          <a:prstGeom prst="right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A0FF2D-61DC-4311-BE12-6939C806F838}"/>
              </a:ext>
            </a:extLst>
          </p:cNvPr>
          <p:cNvSpPr/>
          <p:nvPr/>
        </p:nvSpPr>
        <p:spPr>
          <a:xfrm>
            <a:off x="668321" y="334549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625B40-F471-4219-BF8A-2C1A1EC4960E}"/>
              </a:ext>
            </a:extLst>
          </p:cNvPr>
          <p:cNvSpPr/>
          <p:nvPr/>
        </p:nvSpPr>
        <p:spPr>
          <a:xfrm>
            <a:off x="1763539" y="334142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578062-302F-4A8D-8E2F-B6C2F84452FB}"/>
              </a:ext>
            </a:extLst>
          </p:cNvPr>
          <p:cNvSpPr/>
          <p:nvPr/>
        </p:nvSpPr>
        <p:spPr>
          <a:xfrm>
            <a:off x="7554885" y="3339205"/>
            <a:ext cx="60850" cy="653064"/>
          </a:xfrm>
          <a:prstGeom prst="rect">
            <a:avLst/>
          </a:prstGeom>
          <a:solidFill>
            <a:srgbClr val="00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C96ABB8-9FD5-4BED-A6C3-AFA16326346C}"/>
              </a:ext>
            </a:extLst>
          </p:cNvPr>
          <p:cNvSpPr/>
          <p:nvPr/>
        </p:nvSpPr>
        <p:spPr>
          <a:xfrm>
            <a:off x="6397174" y="3339205"/>
            <a:ext cx="60850" cy="653064"/>
          </a:xfrm>
          <a:prstGeom prst="rect">
            <a:avLst/>
          </a:prstGeom>
          <a:solidFill>
            <a:srgbClr val="00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07AB32-4903-4090-B25B-6C032E61F364}"/>
              </a:ext>
            </a:extLst>
          </p:cNvPr>
          <p:cNvSpPr/>
          <p:nvPr/>
        </p:nvSpPr>
        <p:spPr>
          <a:xfrm>
            <a:off x="5237985" y="3339205"/>
            <a:ext cx="60850" cy="653064"/>
          </a:xfrm>
          <a:prstGeom prst="rect">
            <a:avLst/>
          </a:prstGeom>
          <a:solidFill>
            <a:srgbClr val="006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F057D55-39EC-4113-BE0E-81398E003FB3}"/>
              </a:ext>
            </a:extLst>
          </p:cNvPr>
          <p:cNvSpPr/>
          <p:nvPr/>
        </p:nvSpPr>
        <p:spPr>
          <a:xfrm>
            <a:off x="4078796" y="3339205"/>
            <a:ext cx="60850" cy="653064"/>
          </a:xfrm>
          <a:prstGeom prst="rect">
            <a:avLst/>
          </a:prstGeom>
          <a:solidFill>
            <a:srgbClr val="006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0F0CA0A-168F-4D80-A7AE-59D401B21665}"/>
              </a:ext>
            </a:extLst>
          </p:cNvPr>
          <p:cNvSpPr/>
          <p:nvPr/>
        </p:nvSpPr>
        <p:spPr>
          <a:xfrm>
            <a:off x="2919607" y="3339205"/>
            <a:ext cx="60850" cy="653064"/>
          </a:xfrm>
          <a:prstGeom prst="rect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5500DC8-8FC2-4BC9-949B-B7BEBDEF855B}"/>
              </a:ext>
            </a:extLst>
          </p:cNvPr>
          <p:cNvSpPr/>
          <p:nvPr/>
        </p:nvSpPr>
        <p:spPr>
          <a:xfrm>
            <a:off x="8712596" y="3339205"/>
            <a:ext cx="60850" cy="653064"/>
          </a:xfrm>
          <a:prstGeom prst="rect">
            <a:avLst/>
          </a:prstGeom>
          <a:solidFill>
            <a:srgbClr val="004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BFB7598-97F5-4EC6-BAA9-E5DD9B2618E5}"/>
              </a:ext>
            </a:extLst>
          </p:cNvPr>
          <p:cNvSpPr/>
          <p:nvPr/>
        </p:nvSpPr>
        <p:spPr>
          <a:xfrm>
            <a:off x="9868500" y="3339205"/>
            <a:ext cx="60850" cy="653064"/>
          </a:xfrm>
          <a:prstGeom prst="rect">
            <a:avLst/>
          </a:prstGeom>
          <a:solidFill>
            <a:srgbClr val="00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C02E78-D469-40D5-8762-7E4CFFEC7CBB}"/>
              </a:ext>
            </a:extLst>
          </p:cNvPr>
          <p:cNvSpPr txBox="1"/>
          <p:nvPr/>
        </p:nvSpPr>
        <p:spPr>
          <a:xfrm>
            <a:off x="312666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12.05.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DCCF393-D3AA-42DF-9CAC-279A5A496988}"/>
              </a:ext>
            </a:extLst>
          </p:cNvPr>
          <p:cNvSpPr txBox="1"/>
          <p:nvPr/>
        </p:nvSpPr>
        <p:spPr>
          <a:xfrm>
            <a:off x="2563952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9DB705C-E0B0-4906-B730-4707C2540C30}"/>
              </a:ext>
            </a:extLst>
          </p:cNvPr>
          <p:cNvSpPr txBox="1"/>
          <p:nvPr/>
        </p:nvSpPr>
        <p:spPr>
          <a:xfrm>
            <a:off x="140772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20CA021-5D47-4E85-AB50-0F3DA6715A4A}"/>
              </a:ext>
            </a:extLst>
          </p:cNvPr>
          <p:cNvSpPr txBox="1"/>
          <p:nvPr/>
        </p:nvSpPr>
        <p:spPr>
          <a:xfrm>
            <a:off x="372314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48573B8-DB27-47E2-8A93-323623928A9D}"/>
              </a:ext>
            </a:extLst>
          </p:cNvPr>
          <p:cNvSpPr txBox="1"/>
          <p:nvPr/>
        </p:nvSpPr>
        <p:spPr>
          <a:xfrm>
            <a:off x="951284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07.07.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7FC810-2769-45B8-A28C-419B8875EC22}"/>
              </a:ext>
            </a:extLst>
          </p:cNvPr>
          <p:cNvSpPr txBox="1"/>
          <p:nvPr/>
        </p:nvSpPr>
        <p:spPr>
          <a:xfrm>
            <a:off x="719923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23.06.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80DD4C1-672C-48CD-8B8B-722F54E917F2}"/>
              </a:ext>
            </a:extLst>
          </p:cNvPr>
          <p:cNvSpPr txBox="1"/>
          <p:nvPr/>
        </p:nvSpPr>
        <p:spPr>
          <a:xfrm>
            <a:off x="6052689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BF2FBF6-FDEC-4E9F-9711-825BC6E2EED4}"/>
              </a:ext>
            </a:extLst>
          </p:cNvPr>
          <p:cNvSpPr txBox="1"/>
          <p:nvPr/>
        </p:nvSpPr>
        <p:spPr>
          <a:xfrm>
            <a:off x="488791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09.06.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05BE7F-7827-4D29-AB76-5EF2AA38CC78}"/>
              </a:ext>
            </a:extLst>
          </p:cNvPr>
          <p:cNvSpPr txBox="1"/>
          <p:nvPr/>
        </p:nvSpPr>
        <p:spPr>
          <a:xfrm>
            <a:off x="834577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30.06.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B5A07B-1DD0-4D6E-BE77-80EF9DAE60A7}"/>
              </a:ext>
            </a:extLst>
          </p:cNvPr>
          <p:cNvSpPr txBox="1"/>
          <p:nvPr/>
        </p:nvSpPr>
        <p:spPr>
          <a:xfrm>
            <a:off x="1320799" y="1642235"/>
            <a:ext cx="955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Can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identify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fate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pancreatic</a:t>
            </a:r>
            <a:r>
              <a:rPr lang="de-DE" sz="2400" dirty="0"/>
              <a:t> </a:t>
            </a:r>
            <a:r>
              <a:rPr lang="de-DE" sz="2400" dirty="0" err="1"/>
              <a:t>cells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TRA </a:t>
            </a:r>
            <a:r>
              <a:rPr lang="de-DE" sz="2400" dirty="0" err="1"/>
              <a:t>expression</a:t>
            </a:r>
            <a:r>
              <a:rPr lang="de-DE" sz="2400" dirty="0"/>
              <a:t>?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D81495C-C248-4115-A888-9B5FBFCBB629}"/>
              </a:ext>
            </a:extLst>
          </p:cNvPr>
          <p:cNvSpPr/>
          <p:nvPr/>
        </p:nvSpPr>
        <p:spPr>
          <a:xfrm>
            <a:off x="8712596" y="3328478"/>
            <a:ext cx="60850" cy="1306128"/>
          </a:xfrm>
          <a:prstGeom prst="rect">
            <a:avLst/>
          </a:prstGeom>
          <a:solidFill>
            <a:srgbClr val="004F92"/>
          </a:solidFill>
          <a:ln>
            <a:solidFill>
              <a:srgbClr val="00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D21D8F1-93A1-4F10-B01C-AA0B7F9E0B99}"/>
              </a:ext>
            </a:extLst>
          </p:cNvPr>
          <p:cNvSpPr/>
          <p:nvPr/>
        </p:nvSpPr>
        <p:spPr>
          <a:xfrm>
            <a:off x="9863258" y="3328478"/>
            <a:ext cx="60850" cy="1306128"/>
          </a:xfrm>
          <a:prstGeom prst="rect">
            <a:avLst/>
          </a:prstGeom>
          <a:solidFill>
            <a:srgbClr val="004886"/>
          </a:solidFill>
          <a:ln>
            <a:solidFill>
              <a:srgbClr val="004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65DD105-351E-48CC-8E8F-47C440FBCD75}"/>
              </a:ext>
            </a:extLst>
          </p:cNvPr>
          <p:cNvSpPr txBox="1"/>
          <p:nvPr/>
        </p:nvSpPr>
        <p:spPr>
          <a:xfrm>
            <a:off x="3079545" y="4635920"/>
            <a:ext cx="569390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baseline="30000" dirty="0"/>
              <a:t>rd</a:t>
            </a:r>
            <a:r>
              <a:rPr lang="de-DE" dirty="0"/>
              <a:t> Milestone: </a:t>
            </a:r>
            <a:r>
              <a:rPr lang="de-DE" b="1" dirty="0"/>
              <a:t>Proliferation vs. </a:t>
            </a:r>
            <a:r>
              <a:rPr lang="de-DE" b="1" dirty="0" err="1"/>
              <a:t>Cell</a:t>
            </a:r>
            <a:r>
              <a:rPr lang="de-DE" b="1" dirty="0"/>
              <a:t> </a:t>
            </a:r>
            <a:r>
              <a:rPr lang="de-DE" b="1" dirty="0" err="1"/>
              <a:t>death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Changes</a:t>
            </a:r>
            <a:r>
              <a:rPr lang="de-DE" dirty="0"/>
              <a:t> TRAs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cytokine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in </a:t>
            </a:r>
            <a:r>
              <a:rPr lang="de-DE" dirty="0" err="1"/>
              <a:t>diabetes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pancreatic</a:t>
            </a:r>
            <a:r>
              <a:rPr lang="de-DE" dirty="0"/>
              <a:t> </a:t>
            </a:r>
            <a:r>
              <a:rPr lang="de-DE" dirty="0" err="1"/>
              <a:t>cancer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diabetes</a:t>
            </a:r>
            <a:r>
              <a:rPr lang="de-DE" dirty="0"/>
              <a:t> </a:t>
            </a:r>
            <a:r>
              <a:rPr lang="de-DE" dirty="0" err="1"/>
              <a:t>treatment</a:t>
            </a:r>
            <a:endParaRPr lang="de-DE" dirty="0"/>
          </a:p>
        </p:txBody>
      </p:sp>
      <p:sp>
        <p:nvSpPr>
          <p:cNvPr id="29" name="Geschweifte Klammer links 28">
            <a:extLst>
              <a:ext uri="{FF2B5EF4-FFF2-40B4-BE49-F238E27FC236}">
                <a16:creationId xmlns:a16="http://schemas.microsoft.com/office/drawing/2014/main" id="{20D59650-DB85-4229-897C-76F2A0B3CE4D}"/>
              </a:ext>
            </a:extLst>
          </p:cNvPr>
          <p:cNvSpPr/>
          <p:nvPr/>
        </p:nvSpPr>
        <p:spPr>
          <a:xfrm rot="16200000">
            <a:off x="10504402" y="3585998"/>
            <a:ext cx="554769" cy="1563902"/>
          </a:xfrm>
          <a:prstGeom prst="leftBrace">
            <a:avLst>
              <a:gd name="adj1" fmla="val 39481"/>
              <a:gd name="adj2" fmla="val 50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D934908-1A3A-4663-8407-CF4534915D88}"/>
              </a:ext>
            </a:extLst>
          </p:cNvPr>
          <p:cNvSpPr txBox="1"/>
          <p:nvPr/>
        </p:nvSpPr>
        <p:spPr>
          <a:xfrm>
            <a:off x="10049445" y="4885160"/>
            <a:ext cx="14759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Buffer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409FBB8-628A-48BA-B04F-7981A205DD56}"/>
              </a:ext>
            </a:extLst>
          </p:cNvPr>
          <p:cNvSpPr txBox="1"/>
          <p:nvPr/>
        </p:nvSpPr>
        <p:spPr>
          <a:xfrm>
            <a:off x="6096000" y="4638125"/>
            <a:ext cx="383634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baseline="30000" dirty="0"/>
              <a:t>th</a:t>
            </a:r>
            <a:r>
              <a:rPr lang="de-DE" dirty="0"/>
              <a:t> Milestone: </a:t>
            </a:r>
            <a:r>
              <a:rPr lang="de-DE" b="1" dirty="0" err="1"/>
              <a:t>Complete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/>
              <a:t>R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Select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graphics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Answering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7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4" grpId="0" animBg="1"/>
      <p:bldP spid="34" grpId="1" animBg="1"/>
      <p:bldP spid="31" grpId="0" animBg="1"/>
      <p:bldP spid="31" grpId="1" animBg="1"/>
      <p:bldP spid="29" grpId="0" animBg="1"/>
      <p:bldP spid="32" grpId="0" animBg="1"/>
      <p:bldP spid="35" grpId="0" animBg="1"/>
      <p:bldP spid="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FC014-E04C-48ED-AD9B-DE75958C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references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D13AA-11AB-4329-9A3E-8F1A790D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100" dirty="0"/>
              <a:t>Slide 1:</a:t>
            </a:r>
          </a:p>
          <a:p>
            <a:pPr marL="0" indent="0">
              <a:buNone/>
            </a:pPr>
            <a:r>
              <a:rPr lang="de-DE" sz="1100" dirty="0"/>
              <a:t>A. </a:t>
            </a:r>
            <a:r>
              <a:rPr lang="de-DE" sz="1100" dirty="0" err="1"/>
              <a:t>Carrato</a:t>
            </a:r>
            <a:r>
              <a:rPr lang="de-DE" sz="1100" dirty="0"/>
              <a:t> et al., A </a:t>
            </a:r>
            <a:r>
              <a:rPr lang="de-DE" sz="1100" dirty="0" err="1"/>
              <a:t>Systematic</a:t>
            </a:r>
            <a:r>
              <a:rPr lang="de-DE" sz="1100" dirty="0"/>
              <a:t> Review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Burden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Pancreatic</a:t>
            </a:r>
            <a:r>
              <a:rPr lang="de-DE" sz="1100" dirty="0"/>
              <a:t> Cancer in Europe: Real-World Impact on Survival, Quality </a:t>
            </a:r>
            <a:r>
              <a:rPr lang="de-DE" sz="1100" dirty="0" err="1"/>
              <a:t>of</a:t>
            </a:r>
            <a:r>
              <a:rPr lang="de-DE" sz="1100" dirty="0"/>
              <a:t> Life and Costs, </a:t>
            </a:r>
            <a:r>
              <a:rPr lang="fr-FR" sz="1100" dirty="0"/>
              <a:t>J </a:t>
            </a:r>
            <a:r>
              <a:rPr lang="fr-FR" sz="1100" dirty="0" err="1"/>
              <a:t>Gastrointest</a:t>
            </a:r>
            <a:r>
              <a:rPr lang="fr-FR" sz="1100" dirty="0"/>
              <a:t> Cancer. 2015; 46(3): 201–211</a:t>
            </a:r>
          </a:p>
          <a:p>
            <a:pPr marL="0" indent="0">
              <a:buNone/>
            </a:pPr>
            <a:r>
              <a:rPr lang="en-US" sz="1100" dirty="0"/>
              <a:t>He, J. et al. 2564 resected periampullary adenocarcinomas at a single institution: trends over three decades. HPB (Oxford) 16, 83–90 (2014)</a:t>
            </a:r>
            <a:endParaRPr lang="de-DE" sz="1100" dirty="0"/>
          </a:p>
          <a:p>
            <a:pPr marL="0" indent="0">
              <a:buNone/>
            </a:pPr>
            <a:r>
              <a:rPr lang="en-US" sz="1100" dirty="0"/>
              <a:t>Siegel, R. L., Miller, K. D. &amp; Jemal, A. Cancer statistics, 2015. CA Cancer J. Clin. 65, 5–29 (2015)</a:t>
            </a:r>
          </a:p>
          <a:p>
            <a:pPr marL="0" indent="0">
              <a:buNone/>
            </a:pPr>
            <a:r>
              <a:rPr lang="en-US" sz="1100" dirty="0" err="1"/>
              <a:t>Rahib</a:t>
            </a:r>
            <a:r>
              <a:rPr lang="en-US" sz="1100" dirty="0"/>
              <a:t>, L. et al. Projecting cancer incidence and deaths to 2030: the unexpected burden of thyroid, liver, and pancreas cancers in the United States. Cancer Res. 74, 2913–2921 (2014)</a:t>
            </a:r>
            <a:endParaRPr lang="de-DE" sz="1100" dirty="0"/>
          </a:p>
          <a:p>
            <a:pPr marL="0" indent="0">
              <a:buNone/>
            </a:pPr>
            <a:r>
              <a:rPr lang="de-DE" sz="1100" dirty="0"/>
              <a:t>Slide 2:</a:t>
            </a:r>
          </a:p>
          <a:p>
            <a:pPr marL="0" indent="0">
              <a:buNone/>
            </a:pPr>
            <a:r>
              <a:rPr lang="de-DE" sz="1100" baseline="30000" dirty="0"/>
              <a:t>1 </a:t>
            </a:r>
            <a:r>
              <a:rPr lang="de-DE" sz="1100" dirty="0"/>
              <a:t>B. </a:t>
            </a:r>
            <a:r>
              <a:rPr lang="de-DE" sz="1100" dirty="0" err="1"/>
              <a:t>Kyewski</a:t>
            </a:r>
            <a:r>
              <a:rPr lang="de-DE" sz="1100" dirty="0"/>
              <a:t> &amp; L. Klein, A </a:t>
            </a:r>
            <a:r>
              <a:rPr lang="de-DE" sz="1100" dirty="0" err="1"/>
              <a:t>central</a:t>
            </a:r>
            <a:r>
              <a:rPr lang="de-DE" sz="1100" dirty="0"/>
              <a:t> </a:t>
            </a:r>
            <a:r>
              <a:rPr lang="de-DE" sz="1100" dirty="0" err="1"/>
              <a:t>role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central</a:t>
            </a:r>
            <a:r>
              <a:rPr lang="de-DE" sz="1100" dirty="0"/>
              <a:t> </a:t>
            </a:r>
            <a:r>
              <a:rPr lang="de-DE" sz="1100" dirty="0" err="1"/>
              <a:t>tolerance</a:t>
            </a:r>
            <a:r>
              <a:rPr lang="de-DE" sz="1100" dirty="0"/>
              <a:t>, </a:t>
            </a:r>
            <a:r>
              <a:rPr lang="de-DE" sz="1100" dirty="0" err="1"/>
              <a:t>Annu</a:t>
            </a:r>
            <a:r>
              <a:rPr lang="de-DE" sz="1100" dirty="0"/>
              <a:t>. Rev. </a:t>
            </a:r>
            <a:r>
              <a:rPr lang="de-DE" sz="1100" dirty="0" err="1"/>
              <a:t>Immunol</a:t>
            </a:r>
            <a:r>
              <a:rPr lang="de-DE" sz="1100" dirty="0"/>
              <a:t>. 2006. 24:571-606</a:t>
            </a:r>
          </a:p>
          <a:p>
            <a:pPr marL="0" indent="0">
              <a:buNone/>
            </a:pPr>
            <a:r>
              <a:rPr lang="de-DE" sz="1100" baseline="30000" dirty="0"/>
              <a:t>2 </a:t>
            </a:r>
            <a:r>
              <a:rPr lang="de-DE" sz="1100" dirty="0"/>
              <a:t>Atkinson MA, Eisenbarth GS, Michels AW. Type 1 </a:t>
            </a:r>
            <a:r>
              <a:rPr lang="de-DE" sz="1100" dirty="0" err="1"/>
              <a:t>diabetes</a:t>
            </a:r>
            <a:r>
              <a:rPr lang="de-DE" sz="1100" dirty="0"/>
              <a:t>. Lancet. 2014;383(9911):69-82</a:t>
            </a:r>
          </a:p>
          <a:p>
            <a:pPr marL="0" indent="0">
              <a:buNone/>
            </a:pPr>
            <a:r>
              <a:rPr lang="de-DE" sz="1100" baseline="30000" dirty="0"/>
              <a:t>3 </a:t>
            </a:r>
            <a:r>
              <a:rPr lang="de-DE" sz="1100" dirty="0"/>
              <a:t>Hong SK. </a:t>
            </a:r>
            <a:r>
              <a:rPr lang="de-DE" sz="1100" dirty="0" err="1"/>
              <a:t>Kallikreins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biomarkers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prostate</a:t>
            </a:r>
            <a:r>
              <a:rPr lang="de-DE" sz="1100" dirty="0"/>
              <a:t> </a:t>
            </a:r>
            <a:r>
              <a:rPr lang="de-DE" sz="1100" dirty="0" err="1"/>
              <a:t>cancer</a:t>
            </a:r>
            <a:r>
              <a:rPr lang="de-DE" sz="1100" dirty="0"/>
              <a:t>. Biomed Res Int. 2014;2014:526341</a:t>
            </a:r>
          </a:p>
          <a:p>
            <a:pPr marL="0" indent="0">
              <a:buNone/>
            </a:pPr>
            <a:r>
              <a:rPr lang="en-US" sz="1100" baseline="30000" dirty="0"/>
              <a:t>4 </a:t>
            </a:r>
            <a:r>
              <a:rPr lang="en-US" sz="1100" dirty="0"/>
              <a:t>Mahmoud AM. Cancer testis antigens as immunogenic and oncogenic targets in breast cancer. Immunotherapy. 2018;10(9):769-778</a:t>
            </a:r>
          </a:p>
          <a:p>
            <a:pPr marL="0" indent="0">
              <a:buNone/>
            </a:pPr>
            <a:r>
              <a:rPr lang="en-US" sz="1100" baseline="30000" dirty="0"/>
              <a:t>5 </a:t>
            </a:r>
            <a:r>
              <a:rPr lang="en-US" sz="1100" dirty="0" err="1"/>
              <a:t>Koppe</a:t>
            </a:r>
            <a:r>
              <a:rPr lang="en-US" sz="1100" dirty="0"/>
              <a:t> MJ, </a:t>
            </a:r>
            <a:r>
              <a:rPr lang="en-US" sz="1100" dirty="0" err="1"/>
              <a:t>Postema</a:t>
            </a:r>
            <a:r>
              <a:rPr lang="en-US" sz="1100" dirty="0"/>
              <a:t> EJ, </a:t>
            </a:r>
            <a:r>
              <a:rPr lang="en-US" sz="1100" dirty="0" err="1"/>
              <a:t>Aarts</a:t>
            </a:r>
            <a:r>
              <a:rPr lang="en-US" sz="1100" dirty="0"/>
              <a:t> F, Oyen WJ, </a:t>
            </a:r>
            <a:r>
              <a:rPr lang="en-US" sz="1100" dirty="0" err="1"/>
              <a:t>Bleichrodt</a:t>
            </a:r>
            <a:r>
              <a:rPr lang="en-US" sz="1100" dirty="0"/>
              <a:t> RP, </a:t>
            </a:r>
            <a:r>
              <a:rPr lang="en-US" sz="1100" dirty="0" err="1"/>
              <a:t>Boerman</a:t>
            </a:r>
            <a:r>
              <a:rPr lang="en-US" sz="1100" dirty="0"/>
              <a:t> OC. Antibody-guided radiation therapy of cancer. Cancer Metastasis Rev. 2005 Dec;24(4):539-67</a:t>
            </a:r>
          </a:p>
          <a:p>
            <a:pPr marL="0" indent="0">
              <a:buNone/>
            </a:pPr>
            <a:r>
              <a:rPr lang="en-US" sz="1100" baseline="30000" dirty="0"/>
              <a:t>5 </a:t>
            </a:r>
            <a:r>
              <a:rPr lang="en-US" sz="1100" dirty="0"/>
              <a:t>Kahl B. Chemotherapy combinations with monoclonal antibodies in non-Hodgkin's lymphoma. Semin </a:t>
            </a:r>
            <a:r>
              <a:rPr lang="en-US" sz="1100" dirty="0" err="1"/>
              <a:t>Hematol</a:t>
            </a:r>
            <a:r>
              <a:rPr lang="en-US" sz="1100" dirty="0"/>
              <a:t>. 2008 Apr;45(2):90-4</a:t>
            </a:r>
          </a:p>
          <a:p>
            <a:pPr marL="0" indent="0">
              <a:buNone/>
            </a:pPr>
            <a:r>
              <a:rPr lang="en-US" sz="1100" dirty="0"/>
              <a:t>Original data:</a:t>
            </a:r>
          </a:p>
          <a:p>
            <a:pPr marL="0" indent="0">
              <a:buNone/>
            </a:pPr>
            <a:r>
              <a:rPr lang="en-US" sz="1100" dirty="0" err="1"/>
              <a:t>Stoy</a:t>
            </a:r>
            <a:r>
              <a:rPr lang="en-US" sz="1100" dirty="0"/>
              <a:t> C, Sundaram A, Rios Garcia M, Wang X et al. Transcriptional co-factor </a:t>
            </a:r>
            <a:r>
              <a:rPr lang="en-US" sz="1100" dirty="0" err="1"/>
              <a:t>Transducin</a:t>
            </a:r>
            <a:r>
              <a:rPr lang="en-US" sz="1100" dirty="0"/>
              <a:t> beta-like (TBL) 1 acts as a checkpoint in pancreatic cancer malignancy. EMBO Mol Med 2015 Aug;7(8):1048-62</a:t>
            </a:r>
          </a:p>
          <a:p>
            <a:pPr marL="0" indent="0">
              <a:buNone/>
            </a:pPr>
            <a:r>
              <a:rPr lang="en-US" sz="1100" dirty="0"/>
              <a:t>Lopes M, </a:t>
            </a:r>
            <a:r>
              <a:rPr lang="en-US" sz="1100" dirty="0" err="1"/>
              <a:t>Kutlu</a:t>
            </a:r>
            <a:r>
              <a:rPr lang="en-US" sz="1100" dirty="0"/>
              <a:t> B, </a:t>
            </a:r>
            <a:r>
              <a:rPr lang="en-US" sz="1100" dirty="0" err="1"/>
              <a:t>Miani</a:t>
            </a:r>
            <a:r>
              <a:rPr lang="en-US" sz="1100" dirty="0"/>
              <a:t> M, Bang-Berthelsen CH et al. Temporal profiling of cytokine-induced genes in pancreatic </a:t>
            </a:r>
            <a:r>
              <a:rPr lang="el-GR" sz="1100" dirty="0"/>
              <a:t>β-</a:t>
            </a:r>
            <a:r>
              <a:rPr lang="en-US" sz="1100" dirty="0"/>
              <a:t>cells by meta-analysis and network inference. Genomics 2014 Apr;103(4):264-75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CCBA841-154A-484E-8D7A-C076110B7938}"/>
              </a:ext>
            </a:extLst>
          </p:cNvPr>
          <p:cNvSpPr/>
          <p:nvPr/>
        </p:nvSpPr>
        <p:spPr>
          <a:xfrm>
            <a:off x="-64316" y="0"/>
            <a:ext cx="1225631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epidemiology</a:t>
            </a:r>
            <a:br>
              <a:rPr lang="en-US" sz="4800" dirty="0"/>
            </a:br>
            <a:r>
              <a:rPr lang="en-US" sz="1800" dirty="0"/>
              <a:t>of pancreatic cancer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5C754E-8B98-46DC-A26F-A41CC5CB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53498" y="2906060"/>
            <a:ext cx="1835055" cy="23849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8FCF172-F419-4DB3-AB6A-1ACDB61F9F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71023" y="716674"/>
            <a:ext cx="2600006" cy="1872543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69A08AE-6ECD-4C0B-A873-C32476AB8850}"/>
              </a:ext>
            </a:extLst>
          </p:cNvPr>
          <p:cNvGrpSpPr/>
          <p:nvPr/>
        </p:nvGrpSpPr>
        <p:grpSpPr>
          <a:xfrm>
            <a:off x="3054285" y="5778631"/>
            <a:ext cx="8347621" cy="763571"/>
            <a:chOff x="3054285" y="5778631"/>
            <a:chExt cx="8347621" cy="763571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497AB698-BF4B-4D35-ACAB-3CB7E24AD202}"/>
                </a:ext>
              </a:extLst>
            </p:cNvPr>
            <p:cNvSpPr/>
            <p:nvPr/>
          </p:nvSpPr>
          <p:spPr>
            <a:xfrm>
              <a:off x="3054285" y="5778631"/>
              <a:ext cx="923826" cy="763571"/>
            </a:xfrm>
            <a:prstGeom prst="rightArrow">
              <a:avLst/>
            </a:prstGeom>
            <a:solidFill>
              <a:srgbClr val="4E00FF"/>
            </a:solidFill>
            <a:ln>
              <a:solidFill>
                <a:srgbClr val="4E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A8899C8-1B8E-4653-B7F2-08DD862F3FDD}"/>
                </a:ext>
              </a:extLst>
            </p:cNvPr>
            <p:cNvSpPr txBox="1"/>
            <p:nvPr/>
          </p:nvSpPr>
          <p:spPr>
            <a:xfrm>
              <a:off x="4000209" y="5929583"/>
              <a:ext cx="7401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r>
                <a:rPr lang="de-DE" sz="2400" dirty="0">
                  <a:solidFill>
                    <a:prstClr val="black"/>
                  </a:solidFill>
                  <a:latin typeface="Calibri" panose="020F0502020204030204"/>
                </a:rPr>
                <a:t>n</a:t>
              </a:r>
              <a:r>
                <a:rPr kumimoji="0" lang="de-D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ew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de-D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diagnostic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</a:t>
              </a:r>
              <a:r>
                <a:rPr kumimoji="0" lang="de-D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de-D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options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de-D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needed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55E3840-7016-4B87-B891-B333BD8E6A8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84219" y="716674"/>
            <a:ext cx="2433676" cy="1872543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0CCB38F-9F26-4021-AD64-3AC4DE7E0B2B}"/>
              </a:ext>
            </a:extLst>
          </p:cNvPr>
          <p:cNvGrpSpPr/>
          <p:nvPr/>
        </p:nvGrpSpPr>
        <p:grpSpPr>
          <a:xfrm>
            <a:off x="6824312" y="2929078"/>
            <a:ext cx="1829151" cy="2313466"/>
            <a:chOff x="6824312" y="2929078"/>
            <a:chExt cx="1829151" cy="2313466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0B0D8FD-135C-45A6-848B-8D6D6D1711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2224" t="1167" r="2572" b="2029"/>
            <a:stretch/>
          </p:blipFill>
          <p:spPr>
            <a:xfrm>
              <a:off x="6824312" y="2929078"/>
              <a:ext cx="1747064" cy="2313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22B25EF-1A70-41A7-908D-96261B8F2C79}"/>
                </a:ext>
              </a:extLst>
            </p:cNvPr>
            <p:cNvSpPr/>
            <p:nvPr/>
          </p:nvSpPr>
          <p:spPr>
            <a:xfrm>
              <a:off x="8483832" y="4726780"/>
              <a:ext cx="169631" cy="1452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686A4333-703E-4540-A06E-E22445743A2A}"/>
              </a:ext>
            </a:extLst>
          </p:cNvPr>
          <p:cNvSpPr txBox="1"/>
          <p:nvPr/>
        </p:nvSpPr>
        <p:spPr>
          <a:xfrm>
            <a:off x="4259308" y="5239622"/>
            <a:ext cx="5958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pancreaticcancereurope.eu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0DC0D-8058-42FB-8538-B8A654AE82A3}"/>
              </a:ext>
            </a:extLst>
          </p:cNvPr>
          <p:cNvSpPr txBox="1"/>
          <p:nvPr/>
        </p:nvSpPr>
        <p:spPr>
          <a:xfrm>
            <a:off x="6433744" y="2378972"/>
            <a:ext cx="1360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A.Carrato</a:t>
            </a:r>
            <a:r>
              <a:rPr lang="de-DE" sz="800" dirty="0">
                <a:solidFill>
                  <a:schemeClr val="bg1"/>
                </a:solidFill>
              </a:rPr>
              <a:t> et al.(2015)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1E68848-F828-430D-987E-6698299649BE}"/>
              </a:ext>
            </a:extLst>
          </p:cNvPr>
          <p:cNvSpPr txBox="1"/>
          <p:nvPr/>
        </p:nvSpPr>
        <p:spPr>
          <a:xfrm>
            <a:off x="10088597" y="5224234"/>
            <a:ext cx="1195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L. </a:t>
            </a:r>
            <a:r>
              <a:rPr lang="de-DE" sz="800" dirty="0" err="1">
                <a:solidFill>
                  <a:schemeClr val="bg1"/>
                </a:solidFill>
              </a:rPr>
              <a:t>Rahib</a:t>
            </a:r>
            <a:r>
              <a:rPr lang="de-DE" sz="800" dirty="0">
                <a:solidFill>
                  <a:schemeClr val="bg1"/>
                </a:solidFill>
              </a:rPr>
              <a:t> et al.(2014</a:t>
            </a:r>
            <a:r>
              <a:rPr lang="de-DE" sz="900" dirty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79360F-3DF7-4690-8D9B-E45CDE26A31B}"/>
              </a:ext>
            </a:extLst>
          </p:cNvPr>
          <p:cNvSpPr txBox="1"/>
          <p:nvPr/>
        </p:nvSpPr>
        <p:spPr>
          <a:xfrm>
            <a:off x="7352907" y="5252225"/>
            <a:ext cx="1470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89E8E0F-BB51-463C-826C-4F3D23F3CD91}"/>
              </a:ext>
            </a:extLst>
          </p:cNvPr>
          <p:cNvSpPr txBox="1"/>
          <p:nvPr/>
        </p:nvSpPr>
        <p:spPr>
          <a:xfrm>
            <a:off x="6743022" y="5181239"/>
            <a:ext cx="2263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R. L. Siegel, K. D Miller, A.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Jemal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(2015</a:t>
            </a:r>
            <a:r>
              <a:rPr kumimoji="0" lang="de-DE" sz="9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FFF2166-5497-4418-8F6F-0A4F334E7DAC}"/>
              </a:ext>
            </a:extLst>
          </p:cNvPr>
          <p:cNvSpPr txBox="1"/>
          <p:nvPr/>
        </p:nvSpPr>
        <p:spPr>
          <a:xfrm>
            <a:off x="9204278" y="688080"/>
            <a:ext cx="1013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J. He et al.(2014</a:t>
            </a:r>
            <a:r>
              <a:rPr lang="de-DE" sz="900" dirty="0">
                <a:solidFill>
                  <a:schemeClr val="bg1"/>
                </a:solidFill>
              </a:rPr>
              <a:t>)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8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CCBA841-154A-484E-8D7A-C076110B7938}"/>
              </a:ext>
            </a:extLst>
          </p:cNvPr>
          <p:cNvSpPr/>
          <p:nvPr/>
        </p:nvSpPr>
        <p:spPr>
          <a:xfrm>
            <a:off x="0" y="0"/>
            <a:ext cx="1225631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dirty="0"/>
              <a:t>TRAs</a:t>
            </a:r>
            <a:br>
              <a:rPr lang="de-DE" sz="4800" dirty="0"/>
            </a:br>
            <a:r>
              <a:rPr lang="en-US" sz="1800" dirty="0"/>
              <a:t>only highly expressed in specific tissues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895CE0-1873-4D6B-BE21-542CD95925F6}"/>
              </a:ext>
            </a:extLst>
          </p:cNvPr>
          <p:cNvSpPr txBox="1"/>
          <p:nvPr/>
        </p:nvSpPr>
        <p:spPr>
          <a:xfrm>
            <a:off x="9434446" y="620402"/>
            <a:ext cx="4951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1800" b="1" dirty="0" err="1">
                <a:solidFill>
                  <a:schemeClr val="bg1"/>
                </a:solidFill>
              </a:rPr>
              <a:t>application</a:t>
            </a:r>
            <a:r>
              <a:rPr lang="de-DE" sz="1800" b="1" dirty="0">
                <a:solidFill>
                  <a:schemeClr val="bg1"/>
                </a:solidFill>
              </a:rPr>
              <a:t> in </a:t>
            </a:r>
            <a:r>
              <a:rPr lang="de-DE" sz="1800" b="1" dirty="0" err="1">
                <a:solidFill>
                  <a:schemeClr val="bg1"/>
                </a:solidFill>
              </a:rPr>
              <a:t>cancer</a:t>
            </a:r>
            <a:endParaRPr lang="de-DE" sz="1800" b="1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Tumor marker</a:t>
            </a:r>
            <a:r>
              <a:rPr kumimoji="0" lang="de-DE" sz="18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de-DE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Immunotherapy</a:t>
            </a:r>
            <a:r>
              <a:rPr kumimoji="0" lang="de-DE" sz="18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de-DE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>
                <a:solidFill>
                  <a:prstClr val="black"/>
                </a:solidFill>
                <a:latin typeface="Calibri" panose="020F0502020204030204"/>
              </a:rPr>
              <a:t>Targeted</a:t>
            </a: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 c</a:t>
            </a:r>
            <a:r>
              <a:rPr kumimoji="0" lang="de-DE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lassic</a:t>
            </a:r>
            <a:r>
              <a:rPr kumimoji="0" lang="de-DE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therapy</a:t>
            </a:r>
            <a:r>
              <a:rPr kumimoji="0" lang="de-DE" sz="18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de-DE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970B8-E9EB-4598-872F-4321943B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09" y="3329209"/>
            <a:ext cx="5827140" cy="32373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A1D6B7B-E81C-4F42-BFFF-492B2A49F41C}"/>
              </a:ext>
            </a:extLst>
          </p:cNvPr>
          <p:cNvSpPr txBox="1"/>
          <p:nvPr/>
        </p:nvSpPr>
        <p:spPr>
          <a:xfrm>
            <a:off x="7124562" y="6517808"/>
            <a:ext cx="4511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https://www.advancedsciencenews.com/antibody-and-antibody-derivatives-as-cancer-therapeutics/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399E018-1F9F-47EF-BD64-64697BB9655C}"/>
              </a:ext>
            </a:extLst>
          </p:cNvPr>
          <p:cNvSpPr txBox="1"/>
          <p:nvPr/>
        </p:nvSpPr>
        <p:spPr>
          <a:xfrm>
            <a:off x="6232621" y="620402"/>
            <a:ext cx="3147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biological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function</a:t>
            </a:r>
            <a:endParaRPr lang="de-DE" b="1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Central </a:t>
            </a:r>
            <a:r>
              <a:rPr lang="de-DE" dirty="0" err="1">
                <a:solidFill>
                  <a:schemeClr val="bg1"/>
                </a:solidFill>
              </a:rPr>
              <a:t>tolerance</a:t>
            </a:r>
            <a:r>
              <a:rPr lang="de-DE" baseline="30000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immune </a:t>
            </a:r>
            <a:r>
              <a:rPr lang="de-DE" dirty="0" err="1">
                <a:solidFill>
                  <a:schemeClr val="bg1"/>
                </a:solidFill>
              </a:rPr>
              <a:t>system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Negative </a:t>
            </a:r>
            <a:r>
              <a:rPr lang="de-DE" dirty="0" err="1">
                <a:solidFill>
                  <a:schemeClr val="bg1"/>
                </a:solidFill>
              </a:rPr>
              <a:t>selection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T-cells</a:t>
            </a:r>
            <a:r>
              <a:rPr lang="de-DE" baseline="30000" dirty="0">
                <a:solidFill>
                  <a:schemeClr val="bg1"/>
                </a:solidFill>
              </a:rPr>
              <a:t>1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Defect</a:t>
            </a:r>
            <a:r>
              <a:rPr lang="de-DE" dirty="0">
                <a:solidFill>
                  <a:schemeClr val="bg1"/>
                </a:solidFill>
              </a:rPr>
              <a:t> -&gt; </a:t>
            </a:r>
            <a:r>
              <a:rPr lang="de-DE" dirty="0" err="1">
                <a:solidFill>
                  <a:schemeClr val="bg1"/>
                </a:solidFill>
              </a:rPr>
              <a:t>diabetes</a:t>
            </a:r>
            <a:r>
              <a:rPr lang="de-DE" dirty="0">
                <a:solidFill>
                  <a:schemeClr val="bg1"/>
                </a:solidFill>
              </a:rPr>
              <a:t> type 1</a:t>
            </a:r>
            <a:r>
              <a:rPr lang="de-DE" baseline="30000" dirty="0">
                <a:solidFill>
                  <a:schemeClr val="bg1"/>
                </a:solidFill>
              </a:rPr>
              <a:t>2</a:t>
            </a:r>
            <a:endParaRPr lang="de-DE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4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CCBA841-154A-484E-8D7A-C076110B7938}"/>
              </a:ext>
            </a:extLst>
          </p:cNvPr>
          <p:cNvSpPr/>
          <p:nvPr/>
        </p:nvSpPr>
        <p:spPr>
          <a:xfrm>
            <a:off x="-64316" y="0"/>
            <a:ext cx="1225631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AC6720-FCBE-4BE2-AB6D-4C14249C9D68}"/>
              </a:ext>
            </a:extLst>
          </p:cNvPr>
          <p:cNvSpPr txBox="1"/>
          <p:nvPr/>
        </p:nvSpPr>
        <p:spPr>
          <a:xfrm>
            <a:off x="6571896" y="284979"/>
            <a:ext cx="495104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Human</a:t>
            </a:r>
            <a:r>
              <a:rPr lang="de-DE" sz="2000" dirty="0">
                <a:solidFill>
                  <a:schemeClr val="bg1"/>
                </a:solidFill>
              </a:rPr>
              <a:t> TRA </a:t>
            </a:r>
            <a:r>
              <a:rPr lang="de-DE" sz="2000" dirty="0" err="1">
                <a:solidFill>
                  <a:schemeClr val="bg1"/>
                </a:solidFill>
              </a:rPr>
              <a:t>gene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expression</a:t>
            </a: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b="1" dirty="0">
                <a:solidFill>
                  <a:schemeClr val="bg1"/>
                </a:solidFill>
              </a:rPr>
              <a:t>Mouse</a:t>
            </a:r>
            <a:r>
              <a:rPr lang="de-DE" sz="2000" dirty="0">
                <a:solidFill>
                  <a:schemeClr val="bg1"/>
                </a:solidFill>
              </a:rPr>
              <a:t> TRA </a:t>
            </a:r>
            <a:r>
              <a:rPr lang="de-DE" sz="2000" dirty="0" err="1">
                <a:solidFill>
                  <a:schemeClr val="bg1"/>
                </a:solidFill>
              </a:rPr>
              <a:t>gene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expression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TRAs</a:t>
            </a:r>
            <a:br>
              <a:rPr lang="en-US" sz="4800" dirty="0"/>
            </a:br>
            <a:r>
              <a:rPr lang="en-US" sz="1800" dirty="0"/>
              <a:t>data set</a:t>
            </a:r>
            <a:endParaRPr lang="en-US" sz="4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D23D07-79A0-4554-BDA2-2D12860C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35" y="766691"/>
            <a:ext cx="4213794" cy="266230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8114995-D26D-48D1-87AD-ACEE18DDE7F9}"/>
              </a:ext>
            </a:extLst>
          </p:cNvPr>
          <p:cNvSpPr/>
          <p:nvPr/>
        </p:nvSpPr>
        <p:spPr>
          <a:xfrm>
            <a:off x="10083566" y="2387890"/>
            <a:ext cx="872455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47BC266-CB0B-4D45-AECD-5503B685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96" y="4135772"/>
            <a:ext cx="4165138" cy="25190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E0D178E7-842D-4A82-BFFB-05628ECA4DBB}"/>
              </a:ext>
            </a:extLst>
          </p:cNvPr>
          <p:cNvSpPr/>
          <p:nvPr/>
        </p:nvSpPr>
        <p:spPr>
          <a:xfrm>
            <a:off x="9925574" y="5695478"/>
            <a:ext cx="872455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85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C4E306-A383-418C-8EE2-2A8BDBDE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95" b="9090"/>
          <a:stretch/>
        </p:blipFill>
        <p:spPr>
          <a:xfrm>
            <a:off x="-172935" y="-48639"/>
            <a:ext cx="12364935" cy="69552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9C8CC0B-0626-4A63-AC0A-FEE03D08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601" y="0"/>
            <a:ext cx="5232399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ED0E-184B-480E-A2B4-64EEB295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97" y="484632"/>
            <a:ext cx="4275777" cy="376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Microarrays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18FCF3-6204-44FD-9EDA-977C07F6C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4789" y="4410188"/>
            <a:ext cx="1267136" cy="165099"/>
          </a:xfrm>
          <a:prstGeom prst="rect">
            <a:avLst/>
          </a:prstGeom>
          <a:solidFill>
            <a:srgbClr val="4E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Microarray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sets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4A7687-BCC2-453B-B127-D8114DB6FC1A}"/>
              </a:ext>
            </a:extLst>
          </p:cNvPr>
          <p:cNvSpPr txBox="1"/>
          <p:nvPr/>
        </p:nvSpPr>
        <p:spPr>
          <a:xfrm>
            <a:off x="6597472" y="266190"/>
            <a:ext cx="3913690" cy="2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β-cells</a:t>
            </a:r>
            <a:endParaRPr lang="en-US" b="1" dirty="0"/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u="sng" dirty="0"/>
              <a:t>Cytokine group (diabetes)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1BE28D-5EB4-4D36-9223-96BB9EBDAEE3}"/>
              </a:ext>
            </a:extLst>
          </p:cNvPr>
          <p:cNvSpPr txBox="1"/>
          <p:nvPr/>
        </p:nvSpPr>
        <p:spPr>
          <a:xfrm>
            <a:off x="6597471" y="3041067"/>
            <a:ext cx="4286552" cy="2311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PDAC cells</a:t>
            </a:r>
            <a:endParaRPr lang="en-US" sz="28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Control group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unspecified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(NC)</a:t>
            </a:r>
            <a:endParaRPr lang="en-US" sz="18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Knockout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TBL1X</a:t>
            </a:r>
          </a:p>
        </p:txBody>
      </p:sp>
    </p:spTree>
    <p:extLst>
      <p:ext uri="{BB962C8B-B14F-4D97-AF65-F5344CB8AC3E}">
        <p14:creationId xmlns:p14="http://schemas.microsoft.com/office/powerpoint/2010/main" val="99824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Microarray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sets</a:t>
            </a:r>
            <a:b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4A7687-BCC2-453B-B127-D8114DB6FC1A}"/>
              </a:ext>
            </a:extLst>
          </p:cNvPr>
          <p:cNvSpPr txBox="1"/>
          <p:nvPr/>
        </p:nvSpPr>
        <p:spPr>
          <a:xfrm>
            <a:off x="6597472" y="266190"/>
            <a:ext cx="3913690" cy="2508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β-cells</a:t>
            </a:r>
            <a:endParaRPr lang="en-US" b="1" dirty="0"/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u="sng" dirty="0"/>
              <a:t>Cytokine group (diabetes)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1BE28D-5EB4-4D36-9223-96BB9EBDAEE3}"/>
              </a:ext>
            </a:extLst>
          </p:cNvPr>
          <p:cNvSpPr txBox="1"/>
          <p:nvPr/>
        </p:nvSpPr>
        <p:spPr>
          <a:xfrm>
            <a:off x="6597471" y="3041067"/>
            <a:ext cx="4286552" cy="214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kern="1200" dirty="0">
                <a:ea typeface="+mj-ea"/>
                <a:cs typeface="+mj-cs"/>
              </a:rPr>
              <a:t>PDAC cells</a:t>
            </a:r>
            <a:endParaRPr lang="en-US" sz="28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unspecified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(NC)</a:t>
            </a:r>
            <a:endParaRPr lang="en-US" sz="18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u="sng" dirty="0"/>
              <a:t>Knockout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Treated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siRNA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TBL1X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27E28E-B993-4DA1-BFE3-59F470CC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607188"/>
            <a:ext cx="4916632" cy="298462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363EE55-5120-4219-9BF1-E5304F90810F}"/>
              </a:ext>
            </a:extLst>
          </p:cNvPr>
          <p:cNvSpPr txBox="1"/>
          <p:nvPr/>
        </p:nvSpPr>
        <p:spPr>
          <a:xfrm>
            <a:off x="9399078" y="6667929"/>
            <a:ext cx="3227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/>
              <a:t>Stoy C, Sticht C, Muciek M, Strobel O, Herzig S; GSE59761 (2015)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09996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41" y="850737"/>
            <a:ext cx="3529953" cy="1944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Normalization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37184C4-EEBD-4AFB-9EF2-66987E20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49" y="3514244"/>
            <a:ext cx="5562426" cy="32890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1B1F86-5344-46BB-BC49-C679AC43D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75" y="225225"/>
            <a:ext cx="5566332" cy="328901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78FF097-E80F-40BB-901E-E0CEB0891440}"/>
              </a:ext>
            </a:extLst>
          </p:cNvPr>
          <p:cNvSpPr txBox="1"/>
          <p:nvPr/>
        </p:nvSpPr>
        <p:spPr>
          <a:xfrm>
            <a:off x="3821986" y="6587819"/>
            <a:ext cx="2024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Kutlu B, Lopes M ; GSE53454 (2013)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5360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A0BF67-CBC1-4DF4-8A97-247E30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41" y="850737"/>
            <a:ext cx="3529953" cy="1944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Normalization</a:t>
            </a:r>
            <a:endParaRPr lang="en-US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37184C4-EEBD-4AFB-9EF2-66987E20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49" y="3514244"/>
            <a:ext cx="5562426" cy="32890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1B1F86-5344-46BB-BC49-C679AC43D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75" y="225225"/>
            <a:ext cx="5566332" cy="328901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C20B72E-E8F2-47F6-82C5-9ED58CCA7412}"/>
              </a:ext>
            </a:extLst>
          </p:cNvPr>
          <p:cNvSpPr/>
          <p:nvPr/>
        </p:nvSpPr>
        <p:spPr>
          <a:xfrm>
            <a:off x="8013545" y="6125592"/>
            <a:ext cx="1198485" cy="248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C7CDE6C-B85C-46DF-9B24-4CA749825D4F}"/>
              </a:ext>
            </a:extLst>
          </p:cNvPr>
          <p:cNvSpPr/>
          <p:nvPr/>
        </p:nvSpPr>
        <p:spPr>
          <a:xfrm>
            <a:off x="8075689" y="4571342"/>
            <a:ext cx="1198485" cy="2485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B48AAD-EC30-4D82-91B1-39B03445DB03}"/>
              </a:ext>
            </a:extLst>
          </p:cNvPr>
          <p:cNvCxnSpPr/>
          <p:nvPr/>
        </p:nvCxnSpPr>
        <p:spPr>
          <a:xfrm>
            <a:off x="6755907" y="3721558"/>
            <a:ext cx="1257638" cy="9581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18A2D9-4638-4608-A8DF-930A84FABD1F}"/>
              </a:ext>
            </a:extLst>
          </p:cNvPr>
          <p:cNvCxnSpPr/>
          <p:nvPr/>
        </p:nvCxnSpPr>
        <p:spPr>
          <a:xfrm>
            <a:off x="6704144" y="5262410"/>
            <a:ext cx="1257638" cy="9581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89029290-C984-4583-8627-AC775590FAA1}"/>
              </a:ext>
            </a:extLst>
          </p:cNvPr>
          <p:cNvSpPr txBox="1"/>
          <p:nvPr/>
        </p:nvSpPr>
        <p:spPr>
          <a:xfrm>
            <a:off x="3830603" y="6593800"/>
            <a:ext cx="1809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Kutlu B, Lopes M;  GSE53454 (2013)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372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Breitbild</PresentationFormat>
  <Paragraphs>145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TRA expression in pancreatic cells</vt:lpstr>
      <vt:lpstr>epidemiology of pancreatic cancer</vt:lpstr>
      <vt:lpstr>TRAs only highly expressed in specific tissues </vt:lpstr>
      <vt:lpstr>TRAs data set</vt:lpstr>
      <vt:lpstr>Microarrays</vt:lpstr>
      <vt:lpstr>Microarray data sets  </vt:lpstr>
      <vt:lpstr>Microarray data sets  </vt:lpstr>
      <vt:lpstr>Normalization</vt:lpstr>
      <vt:lpstr>Normalization</vt:lpstr>
      <vt:lpstr>Milestones</vt:lpstr>
      <vt:lpstr>Milestones</vt:lpstr>
      <vt:lpstr>    Differential TRA gene expression</vt:lpstr>
      <vt:lpstr>Milestones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Ernst</dc:creator>
  <cp:lastModifiedBy>Anna Boot</cp:lastModifiedBy>
  <cp:revision>46</cp:revision>
  <dcterms:created xsi:type="dcterms:W3CDTF">2021-05-08T08:14:26Z</dcterms:created>
  <dcterms:modified xsi:type="dcterms:W3CDTF">2021-05-11T16:41:22Z</dcterms:modified>
</cp:coreProperties>
</file>