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68" r:id="rId4"/>
    <p:sldId id="257" r:id="rId5"/>
    <p:sldId id="262" r:id="rId6"/>
    <p:sldId id="267" r:id="rId7"/>
    <p:sldId id="265" r:id="rId8"/>
    <p:sldId id="27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0"/>
    <a:srgbClr val="4E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82" d="100"/>
          <a:sy n="82" d="100"/>
        </p:scale>
        <p:origin x="-384" y="-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7F16E-F4D8-4BEE-A613-3E8C69D65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4F13CC-6A7C-4EB7-9D47-EB69BEA16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6BE350-1C93-4177-A0CA-32DA002F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E041B2-AAA4-44B4-BB10-BAEA8A08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A55654-6F7F-4E56-AFF8-81B98429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84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08655-7522-4AF6-BD59-B268D7A7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B7B49C-7E43-4555-9C3B-B6D468532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3B5D6B-500A-4FAE-B743-112F9FEB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61D214-1D8A-4D86-8223-C6FE4D82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F530F4-4993-415A-A113-1304AF27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82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92A46A-C03A-4A1B-9508-893D0EF28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156099-376E-4247-90AC-2F012D7C4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560765-8A22-4E65-8B9A-C524A0F1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C3B86C-082A-4665-B40F-60CB40DA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17592-0EEC-419C-A7FE-6EE8DCB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58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75032-2AB9-4C47-8CCE-803ABE46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69986E-C738-466C-BDD6-FC78F63C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ECAC3F-A046-4485-8E24-059F26D5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F30C4F-FBD2-4D67-89CB-F67E66A4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451794-F888-43F5-A2CC-68D8F5C8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44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DB71C-9F4D-420F-A0FC-9521E092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4CB241-6843-402A-913E-646D275AD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21FA9-0AC4-4F38-9B5D-6D6F3AD8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2FC86-EABC-42CD-86CC-E78A869B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63F827-A42B-4FCF-B6B8-8D0BC940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87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AECB9-5E5E-4B8E-B235-C8C8FE96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D9232-6307-4536-B092-13F48B5A9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BBCE64-36CD-4734-88D7-B5184D21F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49A056-9B1F-409F-897D-CE7F1C00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0B53AE-3B5E-48B4-951C-491C5A03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31445E-EE42-4CA5-BF68-46476789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94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9D794-732B-4662-8235-9BA05455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37A936-CBB4-499C-A20A-D99D417AB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007A61-CA3B-4263-B081-AD50C864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0D0F68-C76E-43FD-B217-E55EACFD4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998CEE-6E2A-4794-AE32-EB718D2CA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7FE72E-0DEA-4586-AEDF-C795AB9A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04C87E-A85C-497B-A4D4-EF856192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EF152A-B67A-43D2-BC4B-EFC6688C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77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5C833-877A-468D-ABDF-FA8A9D65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96252D-3A18-4758-B35A-A2BD7318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8B1CE5-9A17-4DAC-BA3E-30ADACBB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FA5892-A1DE-4C63-A603-75EE8D2A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99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FA9A65-F0EF-4BE0-BFA6-555943AB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19F2CB-E0B0-4A40-B3CA-FDEDC16B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C6A3A3-9D87-4849-8BD4-574D6114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25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52A6F-433A-48E6-A257-9E555157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4C3681-4DB2-47E5-B042-B79783D8F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264EF9-C33D-48C8-B089-64E0024F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103E4A-A2DC-4351-A4F9-27D2181E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BD6483-A574-47E9-AE10-D89C7CEC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889B71-6996-4345-BE26-0132A19D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9A1C-A08D-4441-B864-4F79F7AE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139D4C2-1E68-46D3-9F90-E8F900A27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54583A-1548-4342-B7AF-2DE3B6AED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50C261-3A50-4F24-8B20-FD248D07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0069A9-5965-4D80-9F07-AC873DA2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F64A90-5E9A-479D-83A0-28D92E78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34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4EC1D2-46BC-4901-8D27-F6EA261B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3A4A9-891D-45F3-88FB-344AD79C3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20E24A-40E3-4AA9-96FF-F146EB811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1F53C-84B2-480F-9AD2-7AEE54452C41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CF8CDC-AD32-4288-B5C8-D1283531E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662098-9AEF-4476-B448-1148DDBD6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7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CCBA841-154A-484E-8D7A-C076110B7938}"/>
              </a:ext>
            </a:extLst>
          </p:cNvPr>
          <p:cNvSpPr/>
          <p:nvPr/>
        </p:nvSpPr>
        <p:spPr>
          <a:xfrm>
            <a:off x="-32158" y="0"/>
            <a:ext cx="12256316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C8CC0B-0626-4A63-AC0A-FEE03D080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601" y="0"/>
            <a:ext cx="5232399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E4ED0E-184B-480E-A2B4-64EEB295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497" y="484632"/>
            <a:ext cx="4275777" cy="376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epidemiology</a:t>
            </a:r>
            <a:br>
              <a:rPr lang="en-US" sz="4800" dirty="0"/>
            </a:br>
            <a:r>
              <a:rPr lang="en-US" sz="1800" dirty="0"/>
              <a:t>of pancreatic cancer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18FCF3-6204-44FD-9EDA-977C07F6C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4789" y="4410188"/>
            <a:ext cx="1267136" cy="165099"/>
          </a:xfrm>
          <a:prstGeom prst="rect">
            <a:avLst/>
          </a:prstGeom>
          <a:solidFill>
            <a:srgbClr val="4E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45C754E-8B98-46DC-A26F-A41CC5CB136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53498" y="2906060"/>
            <a:ext cx="1835055" cy="238497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8FCF172-F419-4DB3-AB6A-1ACDB61F9F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71023" y="716674"/>
            <a:ext cx="2600006" cy="1872543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497AB698-BF4B-4D35-ACAB-3CB7E24AD202}"/>
              </a:ext>
            </a:extLst>
          </p:cNvPr>
          <p:cNvSpPr/>
          <p:nvPr/>
        </p:nvSpPr>
        <p:spPr>
          <a:xfrm>
            <a:off x="3054285" y="5778631"/>
            <a:ext cx="923826" cy="763571"/>
          </a:xfrm>
          <a:prstGeom prst="rightArrow">
            <a:avLst/>
          </a:prstGeom>
          <a:solidFill>
            <a:srgbClr val="4E00FF"/>
          </a:solidFill>
          <a:ln>
            <a:solidFill>
              <a:srgbClr val="4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8899C8-1B8E-4653-B7F2-08DD862F3FDD}"/>
              </a:ext>
            </a:extLst>
          </p:cNvPr>
          <p:cNvSpPr txBox="1"/>
          <p:nvPr/>
        </p:nvSpPr>
        <p:spPr>
          <a:xfrm>
            <a:off x="4000209" y="5929583"/>
            <a:ext cx="7401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n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New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diagnostic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and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treatment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options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needed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5E3840-7016-4B87-B891-B333BD8E6A8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84219" y="716674"/>
            <a:ext cx="2433676" cy="1872543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0CCB38F-9F26-4021-AD64-3AC4DE7E0B2B}"/>
              </a:ext>
            </a:extLst>
          </p:cNvPr>
          <p:cNvGrpSpPr/>
          <p:nvPr/>
        </p:nvGrpSpPr>
        <p:grpSpPr>
          <a:xfrm>
            <a:off x="6824312" y="2929078"/>
            <a:ext cx="1829151" cy="2313466"/>
            <a:chOff x="6824312" y="2929078"/>
            <a:chExt cx="1829151" cy="2313466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0B0D8FD-135C-45A6-848B-8D6D6D1711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2224" t="1167" r="2572" b="2029"/>
            <a:stretch/>
          </p:blipFill>
          <p:spPr>
            <a:xfrm>
              <a:off x="6824312" y="2929078"/>
              <a:ext cx="1747064" cy="23134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</p:pic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22B25EF-1A70-41A7-908D-96261B8F2C79}"/>
                </a:ext>
              </a:extLst>
            </p:cNvPr>
            <p:cNvSpPr/>
            <p:nvPr/>
          </p:nvSpPr>
          <p:spPr>
            <a:xfrm>
              <a:off x="8483832" y="4726780"/>
              <a:ext cx="169631" cy="1452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686A4333-703E-4540-A06E-E22445743A2A}"/>
              </a:ext>
            </a:extLst>
          </p:cNvPr>
          <p:cNvSpPr txBox="1"/>
          <p:nvPr/>
        </p:nvSpPr>
        <p:spPr>
          <a:xfrm>
            <a:off x="4050029" y="5252225"/>
            <a:ext cx="59585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>
                <a:solidFill>
                  <a:schemeClr val="bg1"/>
                </a:solidFill>
              </a:rPr>
              <a:t>adapted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from</a:t>
            </a:r>
            <a:r>
              <a:rPr lang="de-DE" sz="900" dirty="0">
                <a:solidFill>
                  <a:schemeClr val="bg1"/>
                </a:solidFill>
              </a:rPr>
              <a:t> pancreaticcancereurope.eu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8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CCBA841-154A-484E-8D7A-C076110B7938}"/>
              </a:ext>
            </a:extLst>
          </p:cNvPr>
          <p:cNvSpPr/>
          <p:nvPr/>
        </p:nvSpPr>
        <p:spPr>
          <a:xfrm>
            <a:off x="-32158" y="0"/>
            <a:ext cx="12256316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C8CC0B-0626-4A63-AC0A-FEE03D080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601" y="0"/>
            <a:ext cx="5232399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E4ED0E-184B-480E-A2B4-64EEB295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497" y="484632"/>
            <a:ext cx="4275777" cy="376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800" dirty="0"/>
              <a:t>TRAs</a:t>
            </a:r>
            <a:br>
              <a:rPr lang="de-DE" sz="4800" dirty="0"/>
            </a:br>
            <a:r>
              <a:rPr lang="de-DE" sz="1800" dirty="0" err="1"/>
              <a:t>applications</a:t>
            </a:r>
            <a:r>
              <a:rPr lang="de-DE" sz="1800" dirty="0"/>
              <a:t> in </a:t>
            </a:r>
            <a:r>
              <a:rPr lang="de-DE" sz="1800" dirty="0" err="1"/>
              <a:t>cancer</a:t>
            </a:r>
            <a:endParaRPr lang="en-US" sz="4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18FCF3-6204-44FD-9EDA-977C07F6C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4789" y="4410188"/>
            <a:ext cx="1267136" cy="165099"/>
          </a:xfrm>
          <a:prstGeom prst="rect">
            <a:avLst/>
          </a:prstGeom>
          <a:solidFill>
            <a:srgbClr val="4E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895CE0-1873-4D6B-BE21-542CD95925F6}"/>
              </a:ext>
            </a:extLst>
          </p:cNvPr>
          <p:cNvSpPr txBox="1"/>
          <p:nvPr/>
        </p:nvSpPr>
        <p:spPr>
          <a:xfrm>
            <a:off x="6684555" y="1063462"/>
            <a:ext cx="4951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Tumor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marker</a:t>
            </a: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Immunotherapy</a:t>
            </a: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Classic Therapy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970B8-E9EB-4598-872F-4321943BE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509" y="3329209"/>
            <a:ext cx="5827140" cy="32373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A1D6B7B-E81C-4F42-BFFF-492B2A49F41C}"/>
              </a:ext>
            </a:extLst>
          </p:cNvPr>
          <p:cNvSpPr txBox="1"/>
          <p:nvPr/>
        </p:nvSpPr>
        <p:spPr>
          <a:xfrm>
            <a:off x="7124562" y="6517808"/>
            <a:ext cx="4511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https://www.advancedsciencenews.com/antibody-and-antibody-derivatives-as-cancer-therapeutics/</a:t>
            </a:r>
          </a:p>
        </p:txBody>
      </p:sp>
    </p:spTree>
    <p:extLst>
      <p:ext uri="{BB962C8B-B14F-4D97-AF65-F5344CB8AC3E}">
        <p14:creationId xmlns:p14="http://schemas.microsoft.com/office/powerpoint/2010/main" val="2041144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CCBA841-154A-484E-8D7A-C076110B7938}"/>
              </a:ext>
            </a:extLst>
          </p:cNvPr>
          <p:cNvSpPr/>
          <p:nvPr/>
        </p:nvSpPr>
        <p:spPr>
          <a:xfrm>
            <a:off x="-32158" y="0"/>
            <a:ext cx="12256316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/>
              <a:t>Distribution of TRAs over specific tissues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EAC6720-FCBE-4BE2-AB6D-4C14249C9D68}"/>
              </a:ext>
            </a:extLst>
          </p:cNvPr>
          <p:cNvSpPr txBox="1"/>
          <p:nvPr/>
        </p:nvSpPr>
        <p:spPr>
          <a:xfrm>
            <a:off x="6571896" y="284979"/>
            <a:ext cx="495104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Human</a:t>
            </a:r>
            <a:r>
              <a:rPr lang="de-DE" sz="2000" dirty="0">
                <a:solidFill>
                  <a:schemeClr val="bg1"/>
                </a:solidFill>
              </a:rPr>
              <a:t> TRA </a:t>
            </a:r>
            <a:r>
              <a:rPr lang="de-DE" sz="2000" dirty="0" err="1">
                <a:solidFill>
                  <a:schemeClr val="bg1"/>
                </a:solidFill>
              </a:rPr>
              <a:t>gene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expression</a:t>
            </a:r>
            <a:endParaRPr lang="de-DE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b="1" dirty="0">
                <a:solidFill>
                  <a:schemeClr val="bg1"/>
                </a:solidFill>
              </a:rPr>
              <a:t>Mouse</a:t>
            </a:r>
            <a:r>
              <a:rPr lang="de-DE" sz="2000" dirty="0">
                <a:solidFill>
                  <a:schemeClr val="bg1"/>
                </a:solidFill>
              </a:rPr>
              <a:t> TRA </a:t>
            </a:r>
            <a:r>
              <a:rPr lang="de-DE" sz="2000" dirty="0" err="1">
                <a:solidFill>
                  <a:schemeClr val="bg1"/>
                </a:solidFill>
              </a:rPr>
              <a:t>gene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expression</a:t>
            </a: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C8CC0B-0626-4A63-AC0A-FEE03D080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601" y="0"/>
            <a:ext cx="5232399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E4ED0E-184B-480E-A2B4-64EEB295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497" y="484632"/>
            <a:ext cx="4275777" cy="376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TRAs</a:t>
            </a:r>
            <a:br>
              <a:rPr lang="en-US" sz="4800" dirty="0"/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highly expressed in a few tissues</a:t>
            </a:r>
            <a:endParaRPr lang="en-US" sz="4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18FCF3-6204-44FD-9EDA-977C07F6C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4789" y="4410188"/>
            <a:ext cx="1267136" cy="165099"/>
          </a:xfrm>
          <a:prstGeom prst="rect">
            <a:avLst/>
          </a:prstGeom>
          <a:solidFill>
            <a:srgbClr val="4E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2D23D07-79A0-4554-BDA2-2D12860CC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235" y="766691"/>
            <a:ext cx="4213794" cy="2662309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88114995-D26D-48D1-87AD-ACEE18DDE7F9}"/>
              </a:ext>
            </a:extLst>
          </p:cNvPr>
          <p:cNvSpPr/>
          <p:nvPr/>
        </p:nvSpPr>
        <p:spPr>
          <a:xfrm>
            <a:off x="10083566" y="2387890"/>
            <a:ext cx="872455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47BC266-CB0B-4D45-AECD-5503B6859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896" y="4135772"/>
            <a:ext cx="4165138" cy="2519000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E0D178E7-842D-4A82-BFFB-05628ECA4DBB}"/>
              </a:ext>
            </a:extLst>
          </p:cNvPr>
          <p:cNvSpPr/>
          <p:nvPr/>
        </p:nvSpPr>
        <p:spPr>
          <a:xfrm>
            <a:off x="9925574" y="5695478"/>
            <a:ext cx="872455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019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5C4E306-A383-418C-8EE2-2A8BDBDEA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95" b="9090"/>
          <a:stretch/>
        </p:blipFill>
        <p:spPr>
          <a:xfrm>
            <a:off x="-172935" y="-48639"/>
            <a:ext cx="12364935" cy="695527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9C8CC0B-0626-4A63-AC0A-FEE03D080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601" y="0"/>
            <a:ext cx="5232399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E4ED0E-184B-480E-A2B4-64EEB295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497" y="484632"/>
            <a:ext cx="4275777" cy="376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Microarrays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18FCF3-6204-44FD-9EDA-977C07F6C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4789" y="4410188"/>
            <a:ext cx="1267136" cy="165099"/>
          </a:xfrm>
          <a:prstGeom prst="rect">
            <a:avLst/>
          </a:prstGeom>
          <a:solidFill>
            <a:srgbClr val="4E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4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EA0BF67-CBC1-4DF4-8A97-247E30E3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Microarray</a:t>
            </a:r>
            <a:b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sets</a:t>
            </a:r>
            <a:b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A4A7687-BCC2-453B-B127-D8114DB6FC1A}"/>
              </a:ext>
            </a:extLst>
          </p:cNvPr>
          <p:cNvSpPr txBox="1"/>
          <p:nvPr/>
        </p:nvSpPr>
        <p:spPr>
          <a:xfrm>
            <a:off x="6597472" y="266190"/>
            <a:ext cx="3913690" cy="250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kern="1200" dirty="0">
                <a:ea typeface="+mj-ea"/>
                <a:cs typeface="+mj-cs"/>
              </a:rPr>
              <a:t>β-cells</a:t>
            </a:r>
            <a:endParaRPr lang="en-US" b="1" dirty="0"/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en-US" u="sng" dirty="0"/>
              <a:t>Control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 special treatment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time points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u="sng" dirty="0"/>
              <a:t>Cytokine group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treated with cytokines (IL-1</a:t>
            </a:r>
            <a:r>
              <a:rPr lang="el-GR" dirty="0"/>
              <a:t>β</a:t>
            </a:r>
            <a:r>
              <a:rPr lang="de-DE" dirty="0"/>
              <a:t> &amp; IFN-</a:t>
            </a:r>
            <a:r>
              <a:rPr lang="el-GR" dirty="0"/>
              <a:t>γ</a:t>
            </a:r>
            <a:r>
              <a:rPr lang="de-DE" dirty="0"/>
              <a:t>)</a:t>
            </a: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time point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F1BE28D-5EB4-4D36-9223-96BB9EBDAEE3}"/>
              </a:ext>
            </a:extLst>
          </p:cNvPr>
          <p:cNvSpPr txBox="1"/>
          <p:nvPr/>
        </p:nvSpPr>
        <p:spPr>
          <a:xfrm>
            <a:off x="6597471" y="3041067"/>
            <a:ext cx="4286552" cy="214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kern="1200" dirty="0">
                <a:ea typeface="+mj-ea"/>
                <a:cs typeface="+mj-cs"/>
              </a:rPr>
              <a:t>Pancreatic cancer cells</a:t>
            </a:r>
            <a:endParaRPr lang="en-US" sz="28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u="sng" dirty="0"/>
              <a:t>Control group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 err="1"/>
              <a:t>Treated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unspecified</a:t>
            </a:r>
            <a:r>
              <a:rPr lang="de-DE" sz="1800" dirty="0"/>
              <a:t> </a:t>
            </a:r>
            <a:r>
              <a:rPr lang="de-DE" sz="1800" dirty="0" err="1"/>
              <a:t>siRNA</a:t>
            </a:r>
            <a:r>
              <a:rPr lang="de-DE" sz="1800" dirty="0"/>
              <a:t> (NC)</a:t>
            </a:r>
            <a:endParaRPr lang="en-US" sz="18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u="sng" dirty="0"/>
              <a:t>Knockout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 err="1"/>
              <a:t>Treated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siRNA</a:t>
            </a:r>
            <a:r>
              <a:rPr lang="de-DE" sz="1800" dirty="0"/>
              <a:t> </a:t>
            </a:r>
            <a:r>
              <a:rPr lang="de-DE" sz="1800" dirty="0" err="1"/>
              <a:t>against</a:t>
            </a:r>
            <a:r>
              <a:rPr lang="de-DE" sz="1800" dirty="0"/>
              <a:t> TBL1X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E50B3D9-8621-43DA-B9C7-E6167CA24619}"/>
              </a:ext>
            </a:extLst>
          </p:cNvPr>
          <p:cNvGrpSpPr/>
          <p:nvPr/>
        </p:nvGrpSpPr>
        <p:grpSpPr>
          <a:xfrm>
            <a:off x="659762" y="3429000"/>
            <a:ext cx="5165183" cy="3112022"/>
            <a:chOff x="691599" y="3429000"/>
            <a:chExt cx="5165183" cy="3112022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D8425B50-0C5A-4C4C-9606-301BE9600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599" y="3429000"/>
              <a:ext cx="5165183" cy="3112022"/>
            </a:xfrm>
            <a:prstGeom prst="rect">
              <a:avLst/>
            </a:prstGeom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0BFF641A-B95B-470C-8073-6B2E190A8ADB}"/>
                </a:ext>
              </a:extLst>
            </p:cNvPr>
            <p:cNvSpPr/>
            <p:nvPr/>
          </p:nvSpPr>
          <p:spPr>
            <a:xfrm>
              <a:off x="2911876" y="3586713"/>
              <a:ext cx="1319099" cy="29543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42867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EA0BF67-CBC1-4DF4-8A97-247E30E3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Microarray</a:t>
            </a:r>
            <a:b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sets</a:t>
            </a:r>
            <a:b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A4A7687-BCC2-453B-B127-D8114DB6FC1A}"/>
              </a:ext>
            </a:extLst>
          </p:cNvPr>
          <p:cNvSpPr txBox="1"/>
          <p:nvPr/>
        </p:nvSpPr>
        <p:spPr>
          <a:xfrm>
            <a:off x="6597472" y="266190"/>
            <a:ext cx="3913690" cy="250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kern="1200" dirty="0">
                <a:ea typeface="+mj-ea"/>
                <a:cs typeface="+mj-cs"/>
              </a:rPr>
              <a:t>β-cells</a:t>
            </a:r>
            <a:endParaRPr lang="en-US" b="1" dirty="0"/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en-US" u="sng" dirty="0"/>
              <a:t>Control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 special treatment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time points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u="sng" dirty="0"/>
              <a:t>Cytokine group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treated with cytokines (IL-1</a:t>
            </a:r>
            <a:r>
              <a:rPr lang="el-GR" dirty="0"/>
              <a:t>β</a:t>
            </a:r>
            <a:r>
              <a:rPr lang="de-DE" dirty="0"/>
              <a:t> &amp; IFN-</a:t>
            </a:r>
            <a:r>
              <a:rPr lang="el-GR" dirty="0"/>
              <a:t>γ</a:t>
            </a:r>
            <a:r>
              <a:rPr lang="de-DE" dirty="0"/>
              <a:t>)</a:t>
            </a: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time point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F1BE28D-5EB4-4D36-9223-96BB9EBDAEE3}"/>
              </a:ext>
            </a:extLst>
          </p:cNvPr>
          <p:cNvSpPr txBox="1"/>
          <p:nvPr/>
        </p:nvSpPr>
        <p:spPr>
          <a:xfrm>
            <a:off x="6597471" y="3041067"/>
            <a:ext cx="4286552" cy="214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kern="1200" dirty="0">
                <a:ea typeface="+mj-ea"/>
                <a:cs typeface="+mj-cs"/>
              </a:rPr>
              <a:t>Pancreatic cancer cells</a:t>
            </a:r>
            <a:endParaRPr lang="en-US" sz="28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u="sng" dirty="0"/>
              <a:t>Control group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 err="1"/>
              <a:t>Treated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unspecified</a:t>
            </a:r>
            <a:r>
              <a:rPr lang="de-DE" sz="1800" dirty="0"/>
              <a:t> </a:t>
            </a:r>
            <a:r>
              <a:rPr lang="de-DE" sz="1800" dirty="0" err="1"/>
              <a:t>siRNA</a:t>
            </a:r>
            <a:r>
              <a:rPr lang="de-DE" sz="1800" dirty="0"/>
              <a:t> (NC)</a:t>
            </a:r>
            <a:endParaRPr lang="en-US" sz="18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u="sng" dirty="0"/>
              <a:t>Knockout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 err="1"/>
              <a:t>Treated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siRNA</a:t>
            </a:r>
            <a:r>
              <a:rPr lang="de-DE" sz="1800" dirty="0"/>
              <a:t> </a:t>
            </a:r>
            <a:r>
              <a:rPr lang="de-DE" sz="1800" dirty="0" err="1"/>
              <a:t>against</a:t>
            </a:r>
            <a:r>
              <a:rPr lang="de-DE" sz="1800" dirty="0"/>
              <a:t> TBL1X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27E28E-B993-4DA1-BFE3-59F470CC4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008" y="3607188"/>
            <a:ext cx="4916632" cy="298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42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EA0BF67-CBC1-4DF4-8A97-247E30E3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041" y="850737"/>
            <a:ext cx="3529953" cy="1944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Normalization</a:t>
            </a:r>
            <a:endParaRPr lang="en-US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18CB2AE-2C14-4A36-860B-B12AA3F05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58" t="-674" r="241" b="1321"/>
          <a:stretch/>
        </p:blipFill>
        <p:spPr>
          <a:xfrm>
            <a:off x="6429736" y="3156996"/>
            <a:ext cx="5111235" cy="353432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79233F0-AE65-4806-9DA2-B942C9BC30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3" t="2126" r="-1" b="102"/>
          <a:stretch/>
        </p:blipFill>
        <p:spPr>
          <a:xfrm>
            <a:off x="6592027" y="135776"/>
            <a:ext cx="4948944" cy="292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06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FC014-E04C-48ED-AD9B-DE75958C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D13AA-11AB-4329-9A3E-8F1A790D2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100" dirty="0"/>
              <a:t>Folie 1:</a:t>
            </a:r>
          </a:p>
          <a:p>
            <a:pPr marL="0" indent="0">
              <a:buNone/>
            </a:pPr>
            <a:r>
              <a:rPr lang="de-DE" sz="1100" dirty="0"/>
              <a:t>A. </a:t>
            </a:r>
            <a:r>
              <a:rPr lang="de-DE" sz="1100" dirty="0" err="1"/>
              <a:t>Carrato</a:t>
            </a:r>
            <a:r>
              <a:rPr lang="de-DE" sz="1100" dirty="0"/>
              <a:t> et al., A </a:t>
            </a:r>
            <a:r>
              <a:rPr lang="de-DE" sz="1100" dirty="0" err="1"/>
              <a:t>Systematic</a:t>
            </a:r>
            <a:r>
              <a:rPr lang="de-DE" sz="1100" dirty="0"/>
              <a:t> Review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Burden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Pancreatic</a:t>
            </a:r>
            <a:r>
              <a:rPr lang="de-DE" sz="1100" dirty="0"/>
              <a:t> Cancer in Europe: Real-World Impact on Survival, Quality </a:t>
            </a:r>
            <a:r>
              <a:rPr lang="de-DE" sz="1100" dirty="0" err="1"/>
              <a:t>of</a:t>
            </a:r>
            <a:r>
              <a:rPr lang="de-DE" sz="1100" dirty="0"/>
              <a:t> Life and Costs, </a:t>
            </a:r>
            <a:r>
              <a:rPr lang="fr-FR" sz="1100" dirty="0"/>
              <a:t>J </a:t>
            </a:r>
            <a:r>
              <a:rPr lang="fr-FR" sz="1100" dirty="0" err="1"/>
              <a:t>Gastrointest</a:t>
            </a:r>
            <a:r>
              <a:rPr lang="fr-FR" sz="1100" dirty="0"/>
              <a:t> Cancer. 2015; 46(3): 201–211</a:t>
            </a:r>
            <a:endParaRPr lang="de-DE" sz="1100" dirty="0"/>
          </a:p>
          <a:p>
            <a:pPr marL="0" indent="0">
              <a:buNone/>
            </a:pPr>
            <a:r>
              <a:rPr lang="en-US" sz="1100" dirty="0" err="1"/>
              <a:t>Rahib</a:t>
            </a:r>
            <a:r>
              <a:rPr lang="en-US" sz="1100" dirty="0"/>
              <a:t>, L. et al. Projecting cancer incidence and deaths to 2030: the unexpected burden of thyroid, liver, and pancreas cancers in the United States. Cancer Res. 74, 2913–2921 (2014).</a:t>
            </a:r>
          </a:p>
          <a:p>
            <a:pPr marL="0" indent="0">
              <a:buNone/>
            </a:pPr>
            <a:r>
              <a:rPr lang="en-US" sz="1100" dirty="0"/>
              <a:t>Siegel, R. L., Miller, K. D. &amp; Jemal, A. Cancer statistics, 2015. CA Cancer J. Clin. 65, 5–29 (2015).</a:t>
            </a:r>
          </a:p>
          <a:p>
            <a:pPr marL="0" indent="0">
              <a:buNone/>
            </a:pPr>
            <a:r>
              <a:rPr lang="en-US" sz="1100" dirty="0"/>
              <a:t>He, J. et al. 2564 resected periampullary adenocarcinomas at a single institution: trends over three decades. HPB (Oxford) 16, 83–90 (2014).</a:t>
            </a:r>
            <a:endParaRPr lang="de-DE" sz="1100" dirty="0"/>
          </a:p>
          <a:p>
            <a:pPr marL="0" indent="0">
              <a:buNone/>
            </a:pPr>
            <a:r>
              <a:rPr lang="de-DE" sz="1100" dirty="0"/>
              <a:t>Folie 2:</a:t>
            </a:r>
          </a:p>
          <a:p>
            <a:pPr marL="0" indent="0">
              <a:buNone/>
            </a:pPr>
            <a:r>
              <a:rPr lang="de-DE" sz="1100" dirty="0"/>
              <a:t>Hong SK. </a:t>
            </a:r>
            <a:r>
              <a:rPr lang="de-DE" sz="1100" dirty="0" err="1"/>
              <a:t>Kallikreins</a:t>
            </a:r>
            <a:r>
              <a:rPr lang="de-DE" sz="1100" dirty="0"/>
              <a:t> </a:t>
            </a:r>
            <a:r>
              <a:rPr lang="de-DE" sz="1100" dirty="0" err="1"/>
              <a:t>as</a:t>
            </a:r>
            <a:r>
              <a:rPr lang="de-DE" sz="1100" dirty="0"/>
              <a:t> </a:t>
            </a:r>
            <a:r>
              <a:rPr lang="de-DE" sz="1100" dirty="0" err="1"/>
              <a:t>biomarkers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prostate</a:t>
            </a:r>
            <a:r>
              <a:rPr lang="de-DE" sz="1100" dirty="0"/>
              <a:t> </a:t>
            </a:r>
            <a:r>
              <a:rPr lang="de-DE" sz="1100" dirty="0" err="1"/>
              <a:t>cancer</a:t>
            </a:r>
            <a:r>
              <a:rPr lang="de-DE" sz="1100" dirty="0"/>
              <a:t>. Biomed Res Int. 2014;2014:526341</a:t>
            </a:r>
            <a:r>
              <a:rPr lang="en-US" sz="1100" dirty="0"/>
              <a:t>Mahmoud AM. Cancer testis antigens as immunogenic and oncogenic targets in breast cancer. Immunotherapy. 2018;10(9):769-778.</a:t>
            </a:r>
          </a:p>
          <a:p>
            <a:pPr marL="0" indent="0">
              <a:buNone/>
            </a:pPr>
            <a:r>
              <a:rPr lang="en-US" sz="1100" dirty="0" err="1"/>
              <a:t>Koppe</a:t>
            </a:r>
            <a:r>
              <a:rPr lang="en-US" sz="1100" dirty="0"/>
              <a:t> MJ, </a:t>
            </a:r>
            <a:r>
              <a:rPr lang="en-US" sz="1100" dirty="0" err="1"/>
              <a:t>Postema</a:t>
            </a:r>
            <a:r>
              <a:rPr lang="en-US" sz="1100" dirty="0"/>
              <a:t> EJ, </a:t>
            </a:r>
            <a:r>
              <a:rPr lang="en-US" sz="1100" dirty="0" err="1"/>
              <a:t>Aarts</a:t>
            </a:r>
            <a:r>
              <a:rPr lang="en-US" sz="1100" dirty="0"/>
              <a:t> F, Oyen WJ, </a:t>
            </a:r>
            <a:r>
              <a:rPr lang="en-US" sz="1100" dirty="0" err="1"/>
              <a:t>Bleichrodt</a:t>
            </a:r>
            <a:r>
              <a:rPr lang="en-US" sz="1100" dirty="0"/>
              <a:t> RP, </a:t>
            </a:r>
            <a:r>
              <a:rPr lang="en-US" sz="1100" dirty="0" err="1"/>
              <a:t>Boerman</a:t>
            </a:r>
            <a:r>
              <a:rPr lang="en-US" sz="1100" dirty="0"/>
              <a:t> OC. Antibody-guided radiation therapy of cancer. Cancer Metastasis Rev. 2005 Dec;24(4):539-67.</a:t>
            </a:r>
          </a:p>
          <a:p>
            <a:pPr marL="0" indent="0">
              <a:buNone/>
            </a:pPr>
            <a:r>
              <a:rPr lang="en-US" sz="1100" dirty="0"/>
              <a:t>Kahl B. Chemotherapy combinations with monoclonal antibodies in non-Hodgkin's lymphoma. Semin </a:t>
            </a:r>
            <a:r>
              <a:rPr lang="en-US" sz="1100" dirty="0" err="1"/>
              <a:t>Hematol</a:t>
            </a:r>
            <a:r>
              <a:rPr lang="en-US" sz="1100" dirty="0"/>
              <a:t>. 2008 Apr;45(2):90-4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2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Breitbild</PresentationFormat>
  <Paragraphs>62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epidemiology of pancreatic cancer</vt:lpstr>
      <vt:lpstr>TRAs applications in cancer</vt:lpstr>
      <vt:lpstr>TRAs highly expressed in a few tissues</vt:lpstr>
      <vt:lpstr>Microarrays</vt:lpstr>
      <vt:lpstr>Microarray data sets  </vt:lpstr>
      <vt:lpstr>Microarray data sets  </vt:lpstr>
      <vt:lpstr>Normalization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 Ernst</dc:creator>
  <cp:lastModifiedBy>Anna Boot</cp:lastModifiedBy>
  <cp:revision>26</cp:revision>
  <dcterms:created xsi:type="dcterms:W3CDTF">2021-05-08T08:14:26Z</dcterms:created>
  <dcterms:modified xsi:type="dcterms:W3CDTF">2021-05-10T17:59:58Z</dcterms:modified>
</cp:coreProperties>
</file>