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5" r:id="rId4"/>
    <p:sldId id="261" r:id="rId5"/>
    <p:sldId id="264" r:id="rId6"/>
    <p:sldId id="263" r:id="rId7"/>
    <p:sldId id="266" r:id="rId8"/>
    <p:sldId id="262" r:id="rId9"/>
    <p:sldId id="267" r:id="rId10"/>
    <p:sldId id="268" r:id="rId11"/>
    <p:sldId id="269" r:id="rId12"/>
    <p:sldId id="27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92"/>
    <a:srgbClr val="004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083E-9B3F-4D66-BA74-04C4D882C693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719E2-45AF-4620-94B9-F0FB91AC3E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41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D53BC-C9CB-4F25-ABC1-2AAC7D2A6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2FD141-14FC-4C44-A446-6832E4273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D458E-2E52-42CE-87F2-4D9A5DC1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4EAF-6FB8-42E4-AE6D-8235268D8343}" type="datetime1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2E57C-CD05-4B3E-BA06-F0CE1991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C165F-F81D-443A-925A-0D711EB7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28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65D46-91BE-414E-875F-DF5D96F6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353F2B-E334-420E-8674-8EE48992C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BC1718-EAE9-41E1-BA95-29EFB096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BA6E-548D-4E9E-A63C-4E70629AAFF1}" type="datetime1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AE1834-C4FC-41FB-BDB2-48BAF331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27F7E4-EB45-419C-B6AF-FCFE469A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46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FEE3CD-6D85-4E78-860F-03E0C91FF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EE519B-96FE-4BEC-A565-0751B0282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B2551E-C98C-43C2-9BD9-015C0A14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EF8B-16B4-449C-AFAA-CE6576214EE3}" type="datetime1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A6F0BA-20D7-40BD-8580-5ABB2279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3D2550-A928-4647-BD1F-FD53458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5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888FF-DFB6-4E88-92C3-679E3157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A49A1-7DD2-4948-B20B-621FE73C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9E0C18-7F64-46EC-A954-D4E7649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7DA5-235C-4C0C-BCF6-AB8ACF40110A}" type="datetime1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431D48-0DAE-443B-BE99-41FB3026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7498A-1D53-4E5C-9F1A-0FA72A65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82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F27AD-35F6-45F7-BD86-FBFF18E2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BE7AF-EA09-4975-9959-3428AE5A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FC1069-FD9B-4436-9B28-D8D073A0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E556-F9F1-4FCF-8C23-7249723CA3EF}" type="datetime1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D097F1-9C8D-40D9-90D8-C1115B3C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1556AE-7D5C-4634-8D2C-C5C48CC2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47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6D924-673A-4756-AFC0-A84D1B74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7BD22-36DC-41B7-AB62-3DCCEA0D2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745787-1845-4150-8A0C-A51115FD2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8959D1-D32F-4ABE-8E8C-C53B9B79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4589-CADC-4AB7-84EF-7DAF63A7D57C}" type="datetime1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5759D8-CC77-4F6A-9EE4-5F4CC6DB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78C249-C730-4AF2-93CE-49F970DA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08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6BA41-1CD2-4EB6-B38D-D3F6C2F4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807BD3-ED60-4713-BCE3-81AB8649F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68950A-D110-42E3-B761-307EAD6A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BEC8D9-B325-489A-8F5D-93E57B28D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E3F868-9F45-4018-90E3-98FCFEF5E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B9941A-87CB-4392-BDB6-E2FAB08B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6544-4149-41C5-82C4-217E6B94E6C2}" type="datetime1">
              <a:rPr lang="de-DE" smtClean="0"/>
              <a:t>01.06.2021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CA7049-D14B-4365-B1E9-1C612D7C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2931A9-0C76-4926-9781-34EC21A3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64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11A07-D181-4A99-9E92-59C2754A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4C2FDD-6957-4664-AEC5-78AABB0E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3311-BB4B-4E4F-868A-73AB3CC08037}" type="datetime1">
              <a:rPr lang="de-DE" smtClean="0"/>
              <a:t>01.06.2021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8E1720-ED66-4948-9F8E-F1F5C4C6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60FF2-F334-4AAC-9F71-F94C3247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44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AF6032-3F8E-4C3F-9AAC-01315AFF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6A73-6883-44B3-9ED6-86AF6C168101}" type="datetime1">
              <a:rPr lang="de-DE" smtClean="0"/>
              <a:t>01.06.2021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B57FED-65FC-4F50-975A-98057B5C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455DAA-16D5-47D4-AA65-3D45630D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78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E93EA-7E73-45D8-A437-5BDDC5CB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4B1EA4-217E-45AF-8071-AD65037EF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432612-A38A-416D-BBB6-19868B11E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23ECA2-6B7D-42D6-8A8C-7EAC854B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3DB8-36CF-4FBB-A850-F1368EC02DC9}" type="datetime1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7B3485-B10B-4655-B0B3-8AF7B110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F7A737-4F4D-434A-9C94-13F8B2F0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87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47500-E972-4661-99DD-108BF9BF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D78BB3-8BB6-43A8-8091-C1CDAC5DB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009268-89CD-495F-A239-BC3AFDB28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6474F7-5295-4934-BD92-3E30484B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F42C-7A66-45BA-9676-707E74B6FFE7}" type="datetime1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D6AFD-93B9-435F-B40B-2E76E446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18CE63-7B42-4FE3-9EB8-374C2CA3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0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D049F3-09DE-49DC-8AD6-4D756F1F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52A404-3F38-4E9E-A0A3-747C5BCB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45E62-D261-401E-88E2-9C07DB564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0B7FC-E14E-4751-A325-DB420A74A66D}" type="datetime1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4836BC-3FF1-4E44-9961-3344B2058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00BA81-4D7A-4DB3-BBCE-78015D3D6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146E-9D04-4A9B-9470-3BDA114BCD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34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de-DE" b="1" dirty="0"/>
            </a:br>
            <a:r>
              <a:rPr lang="de-DE" sz="8900" b="1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 </a:t>
            </a:r>
            <a:r>
              <a:rPr lang="de-DE" sz="8900" b="1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expression</a:t>
            </a:r>
            <a:r>
              <a:rPr lang="de-DE" sz="8900" b="1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  <a:r>
              <a:rPr lang="de-DE" sz="8900" b="1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pancreatic</a:t>
            </a:r>
            <a:r>
              <a:rPr lang="de-DE" sz="8900" b="1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8900" b="1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cells</a:t>
            </a:r>
            <a:endParaRPr lang="de-DE" sz="8900" b="1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F9101D-D7D6-4C6B-A41E-47116D3FD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338" y="4572000"/>
            <a:ext cx="10315662" cy="17449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/>
              <a:t>Can TRA genes be identified that are highly expressed in PDAC tissue but not in ß cells?</a:t>
            </a:r>
          </a:p>
          <a:p>
            <a:endParaRPr lang="de-DE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/>
              <a:t>Can we identify the fate of pancreatic cells using TRA expression?</a:t>
            </a:r>
            <a:endParaRPr lang="de-DE" sz="24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4383087"/>
            <a:ext cx="12192000" cy="24749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4257253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2AF4EAF1-E6F3-450D-A881-0D2B9742A47E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28B494A-4285-4970-8C2C-15E999B06567}"/>
              </a:ext>
            </a:extLst>
          </p:cNvPr>
          <p:cNvSpPr txBox="1"/>
          <p:nvPr/>
        </p:nvSpPr>
        <p:spPr>
          <a:xfrm>
            <a:off x="176170" y="4572000"/>
            <a:ext cx="117278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500" dirty="0"/>
              <a:t>Can TRA genes </a:t>
            </a:r>
            <a:r>
              <a:rPr lang="de-DE" sz="2500" dirty="0" err="1"/>
              <a:t>be</a:t>
            </a:r>
            <a:r>
              <a:rPr lang="de-DE" sz="2500" dirty="0"/>
              <a:t> </a:t>
            </a:r>
            <a:r>
              <a:rPr lang="de-DE" sz="2500" dirty="0" err="1"/>
              <a:t>identified</a:t>
            </a:r>
            <a:r>
              <a:rPr lang="de-DE" sz="2500" dirty="0"/>
              <a:t> </a:t>
            </a:r>
            <a:r>
              <a:rPr lang="de-DE" sz="2500" dirty="0" err="1"/>
              <a:t>that</a:t>
            </a:r>
            <a:r>
              <a:rPr lang="de-DE" sz="2500" dirty="0"/>
              <a:t> </a:t>
            </a:r>
            <a:r>
              <a:rPr lang="de-DE" sz="2500" dirty="0" err="1"/>
              <a:t>are</a:t>
            </a:r>
            <a:r>
              <a:rPr lang="de-DE" sz="2500" dirty="0"/>
              <a:t> </a:t>
            </a:r>
            <a:r>
              <a:rPr lang="de-DE" sz="2500" dirty="0" err="1"/>
              <a:t>highly</a:t>
            </a:r>
            <a:r>
              <a:rPr lang="de-DE" sz="2500" dirty="0"/>
              <a:t> </a:t>
            </a:r>
            <a:r>
              <a:rPr lang="de-DE" sz="2500" dirty="0" err="1"/>
              <a:t>expressed</a:t>
            </a:r>
            <a:r>
              <a:rPr lang="de-DE" sz="2500" dirty="0"/>
              <a:t> in PDAC </a:t>
            </a:r>
            <a:r>
              <a:rPr lang="de-DE" sz="2500" dirty="0" err="1"/>
              <a:t>tissue</a:t>
            </a:r>
            <a:r>
              <a:rPr lang="de-DE" sz="2500" dirty="0"/>
              <a:t> but not in ß </a:t>
            </a:r>
            <a:r>
              <a:rPr lang="de-DE" sz="2500" dirty="0" err="1"/>
              <a:t>cells</a:t>
            </a:r>
            <a:r>
              <a:rPr lang="de-DE" sz="2500" dirty="0"/>
              <a:t>?</a:t>
            </a:r>
          </a:p>
          <a:p>
            <a:endParaRPr lang="de-DE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500" dirty="0"/>
              <a:t>Can </a:t>
            </a:r>
            <a:r>
              <a:rPr lang="de-DE" sz="2500" dirty="0" err="1"/>
              <a:t>we</a:t>
            </a:r>
            <a:r>
              <a:rPr lang="de-DE" sz="2500" dirty="0"/>
              <a:t> </a:t>
            </a:r>
            <a:r>
              <a:rPr lang="de-DE" sz="2500" dirty="0" err="1"/>
              <a:t>identify</a:t>
            </a:r>
            <a:r>
              <a:rPr lang="de-DE" sz="2500" dirty="0"/>
              <a:t> </a:t>
            </a:r>
            <a:r>
              <a:rPr lang="de-DE" sz="2500" dirty="0" err="1"/>
              <a:t>the</a:t>
            </a:r>
            <a:r>
              <a:rPr lang="de-DE" sz="2500" dirty="0"/>
              <a:t> </a:t>
            </a:r>
            <a:r>
              <a:rPr lang="de-DE" sz="2500" dirty="0" err="1"/>
              <a:t>fate</a:t>
            </a:r>
            <a:r>
              <a:rPr lang="de-DE" sz="2500" dirty="0"/>
              <a:t> </a:t>
            </a:r>
            <a:r>
              <a:rPr lang="de-DE" sz="2500" dirty="0" err="1"/>
              <a:t>of</a:t>
            </a:r>
            <a:r>
              <a:rPr lang="de-DE" sz="2500" dirty="0"/>
              <a:t> </a:t>
            </a:r>
            <a:r>
              <a:rPr lang="de-DE" sz="2500" dirty="0" err="1"/>
              <a:t>pancreatic</a:t>
            </a:r>
            <a:r>
              <a:rPr lang="de-DE" sz="2500" dirty="0"/>
              <a:t> </a:t>
            </a:r>
            <a:r>
              <a:rPr lang="de-DE" sz="2500" dirty="0" err="1"/>
              <a:t>cells</a:t>
            </a:r>
            <a:r>
              <a:rPr lang="de-DE" sz="2500" dirty="0"/>
              <a:t> </a:t>
            </a:r>
            <a:r>
              <a:rPr lang="de-DE" sz="2500" dirty="0" err="1"/>
              <a:t>using</a:t>
            </a:r>
            <a:r>
              <a:rPr lang="de-DE" sz="2500" dirty="0"/>
              <a:t> TRA </a:t>
            </a:r>
            <a:r>
              <a:rPr lang="de-DE" sz="2500" dirty="0" err="1"/>
              <a:t>expression</a:t>
            </a:r>
            <a:r>
              <a:rPr lang="de-DE" sz="2500" dirty="0"/>
              <a:t>?</a:t>
            </a:r>
          </a:p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EB79220-D62C-4629-889C-58F5CCB3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5822"/>
            <a:ext cx="2743200" cy="352177"/>
          </a:xfrm>
        </p:spPr>
        <p:txBody>
          <a:bodyPr/>
          <a:lstStyle/>
          <a:p>
            <a:fld id="{B7DA146E-9D04-4A9B-9470-3BDA114BCDA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989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Milestones</a:t>
            </a:r>
            <a:endParaRPr lang="de-DE" sz="60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C90FBAF4-9E36-4D22-AD76-E8A34D3F9B56}"/>
              </a:ext>
            </a:extLst>
          </p:cNvPr>
          <p:cNvSpPr/>
          <p:nvPr/>
        </p:nvSpPr>
        <p:spPr>
          <a:xfrm>
            <a:off x="698746" y="3429000"/>
            <a:ext cx="10794507" cy="486052"/>
          </a:xfrm>
          <a:prstGeom prst="rightArrow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6ACEE51-6F8D-4BF6-9589-4DA29B9A2F86}"/>
              </a:ext>
            </a:extLst>
          </p:cNvPr>
          <p:cNvSpPr/>
          <p:nvPr/>
        </p:nvSpPr>
        <p:spPr>
          <a:xfrm>
            <a:off x="668321" y="3345494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E06D6B0-40E8-4EC9-B69B-5EAAB00D1E72}"/>
              </a:ext>
            </a:extLst>
          </p:cNvPr>
          <p:cNvSpPr/>
          <p:nvPr/>
        </p:nvSpPr>
        <p:spPr>
          <a:xfrm>
            <a:off x="1763539" y="3341424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F5654BA-6969-49DF-8762-5498E56426CC}"/>
              </a:ext>
            </a:extLst>
          </p:cNvPr>
          <p:cNvSpPr/>
          <p:nvPr/>
        </p:nvSpPr>
        <p:spPr>
          <a:xfrm>
            <a:off x="7554885" y="3339205"/>
            <a:ext cx="60850" cy="653064"/>
          </a:xfrm>
          <a:prstGeom prst="rect">
            <a:avLst/>
          </a:prstGeom>
          <a:solidFill>
            <a:srgbClr val="00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3B1EA48-A6D6-465B-8519-03E16D18928E}"/>
              </a:ext>
            </a:extLst>
          </p:cNvPr>
          <p:cNvSpPr/>
          <p:nvPr/>
        </p:nvSpPr>
        <p:spPr>
          <a:xfrm>
            <a:off x="6397174" y="3339205"/>
            <a:ext cx="60850" cy="653064"/>
          </a:xfrm>
          <a:prstGeom prst="rect">
            <a:avLst/>
          </a:prstGeom>
          <a:solidFill>
            <a:srgbClr val="00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85B3D4E-9C27-4259-83CE-BEA09B061DE5}"/>
              </a:ext>
            </a:extLst>
          </p:cNvPr>
          <p:cNvSpPr/>
          <p:nvPr/>
        </p:nvSpPr>
        <p:spPr>
          <a:xfrm>
            <a:off x="5237985" y="3339205"/>
            <a:ext cx="60850" cy="653064"/>
          </a:xfrm>
          <a:prstGeom prst="rect">
            <a:avLst/>
          </a:prstGeom>
          <a:solidFill>
            <a:srgbClr val="006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5935743-36B0-4794-B717-1DB3F056377D}"/>
              </a:ext>
            </a:extLst>
          </p:cNvPr>
          <p:cNvSpPr/>
          <p:nvPr/>
        </p:nvSpPr>
        <p:spPr>
          <a:xfrm>
            <a:off x="4078796" y="3339205"/>
            <a:ext cx="60850" cy="653064"/>
          </a:xfrm>
          <a:prstGeom prst="rect">
            <a:avLst/>
          </a:prstGeom>
          <a:solidFill>
            <a:srgbClr val="006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7B9693B-5967-45C1-BF6E-49E75143981E}"/>
              </a:ext>
            </a:extLst>
          </p:cNvPr>
          <p:cNvSpPr/>
          <p:nvPr/>
        </p:nvSpPr>
        <p:spPr>
          <a:xfrm>
            <a:off x="2919607" y="3339205"/>
            <a:ext cx="60850" cy="653064"/>
          </a:xfrm>
          <a:prstGeom prst="rect">
            <a:avLst/>
          </a:prstGeom>
          <a:solidFill>
            <a:srgbClr val="006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1CDD23C-DC41-4BB5-B962-250BDE50992F}"/>
              </a:ext>
            </a:extLst>
          </p:cNvPr>
          <p:cNvSpPr/>
          <p:nvPr/>
        </p:nvSpPr>
        <p:spPr>
          <a:xfrm>
            <a:off x="8712596" y="3339205"/>
            <a:ext cx="60850" cy="653064"/>
          </a:xfrm>
          <a:prstGeom prst="rect">
            <a:avLst/>
          </a:prstGeom>
          <a:solidFill>
            <a:srgbClr val="004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CCF8D5F2-9DF4-4FE5-8DB8-CACFF76B3E90}"/>
              </a:ext>
            </a:extLst>
          </p:cNvPr>
          <p:cNvSpPr/>
          <p:nvPr/>
        </p:nvSpPr>
        <p:spPr>
          <a:xfrm>
            <a:off x="9868500" y="3339205"/>
            <a:ext cx="60850" cy="653064"/>
          </a:xfrm>
          <a:prstGeom prst="rect">
            <a:avLst/>
          </a:prstGeom>
          <a:solidFill>
            <a:srgbClr val="004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8461BED-43AC-405D-A375-7BBD2C37ADB1}"/>
              </a:ext>
            </a:extLst>
          </p:cNvPr>
          <p:cNvSpPr txBox="1"/>
          <p:nvPr/>
        </p:nvSpPr>
        <p:spPr>
          <a:xfrm>
            <a:off x="2563952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165D64E-BC9B-492C-A69B-2F74B0A1B166}"/>
              </a:ext>
            </a:extLst>
          </p:cNvPr>
          <p:cNvSpPr txBox="1"/>
          <p:nvPr/>
        </p:nvSpPr>
        <p:spPr>
          <a:xfrm>
            <a:off x="1407720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3F2E2D7-3E6B-46B2-9367-E46D5A4608E1}"/>
              </a:ext>
            </a:extLst>
          </p:cNvPr>
          <p:cNvSpPr txBox="1"/>
          <p:nvPr/>
        </p:nvSpPr>
        <p:spPr>
          <a:xfrm>
            <a:off x="3723141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9A3D1F9-23AC-4ED6-806D-8ADAC72EDDD2}"/>
              </a:ext>
            </a:extLst>
          </p:cNvPr>
          <p:cNvSpPr txBox="1"/>
          <p:nvPr/>
        </p:nvSpPr>
        <p:spPr>
          <a:xfrm>
            <a:off x="9512845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07.07.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6F961AA-AFDD-4558-91D5-D2C0C08D9F52}"/>
              </a:ext>
            </a:extLst>
          </p:cNvPr>
          <p:cNvSpPr txBox="1"/>
          <p:nvPr/>
        </p:nvSpPr>
        <p:spPr>
          <a:xfrm>
            <a:off x="7199230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23.06.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B222FBA-80D6-4A74-AA16-87A2EF150683}"/>
              </a:ext>
            </a:extLst>
          </p:cNvPr>
          <p:cNvSpPr txBox="1"/>
          <p:nvPr/>
        </p:nvSpPr>
        <p:spPr>
          <a:xfrm>
            <a:off x="6052689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B3253ED-305C-4495-A44D-F369154D5F07}"/>
              </a:ext>
            </a:extLst>
          </p:cNvPr>
          <p:cNvSpPr txBox="1"/>
          <p:nvPr/>
        </p:nvSpPr>
        <p:spPr>
          <a:xfrm>
            <a:off x="4887915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09.06.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D155E7F-12EB-4042-A848-D5B8C052DD0E}"/>
              </a:ext>
            </a:extLst>
          </p:cNvPr>
          <p:cNvSpPr txBox="1"/>
          <p:nvPr/>
        </p:nvSpPr>
        <p:spPr>
          <a:xfrm>
            <a:off x="8345771" y="2830105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30.06.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98E3A9C-D576-43DC-9176-E9C669A39EB6}"/>
              </a:ext>
            </a:extLst>
          </p:cNvPr>
          <p:cNvSpPr/>
          <p:nvPr/>
        </p:nvSpPr>
        <p:spPr>
          <a:xfrm>
            <a:off x="1763539" y="3339205"/>
            <a:ext cx="60850" cy="13061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9CE813-0A12-41E5-A146-AFACB37703F6}"/>
              </a:ext>
            </a:extLst>
          </p:cNvPr>
          <p:cNvSpPr/>
          <p:nvPr/>
        </p:nvSpPr>
        <p:spPr>
          <a:xfrm>
            <a:off x="6398184" y="3332916"/>
            <a:ext cx="60850" cy="1306128"/>
          </a:xfrm>
          <a:prstGeom prst="rect">
            <a:avLst/>
          </a:prstGeom>
          <a:solidFill>
            <a:srgbClr val="005CA9"/>
          </a:solidFill>
          <a:ln>
            <a:solidFill>
              <a:srgbClr val="005C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159D5D5-4770-4A60-B32C-8E07ABAD54C6}"/>
              </a:ext>
            </a:extLst>
          </p:cNvPr>
          <p:cNvSpPr txBox="1"/>
          <p:nvPr/>
        </p:nvSpPr>
        <p:spPr>
          <a:xfrm>
            <a:off x="4987039" y="4639987"/>
            <a:ext cx="434549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r>
              <a:rPr lang="de-DE" baseline="30000" dirty="0"/>
              <a:t>nd</a:t>
            </a:r>
            <a:r>
              <a:rPr lang="de-DE" dirty="0"/>
              <a:t> Milestone: </a:t>
            </a:r>
            <a:r>
              <a:rPr lang="de-DE" b="1" dirty="0"/>
              <a:t>Differential TRA Expression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high</a:t>
            </a:r>
            <a:r>
              <a:rPr lang="de-DE" dirty="0"/>
              <a:t> TRA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Identify</a:t>
            </a:r>
            <a:r>
              <a:rPr lang="de-DE" dirty="0"/>
              <a:t> differential TRA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Compare</a:t>
            </a:r>
            <a:r>
              <a:rPr lang="de-DE" dirty="0"/>
              <a:t> + </a:t>
            </a:r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3A5320A-AE24-4768-8016-9E32D3B703C6}"/>
              </a:ext>
            </a:extLst>
          </p:cNvPr>
          <p:cNvSpPr txBox="1"/>
          <p:nvPr/>
        </p:nvSpPr>
        <p:spPr>
          <a:xfrm>
            <a:off x="972708" y="4639043"/>
            <a:ext cx="385435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r>
              <a:rPr lang="de-DE" baseline="30000" dirty="0"/>
              <a:t>st</a:t>
            </a:r>
            <a:r>
              <a:rPr lang="de-DE" dirty="0"/>
              <a:t> Milestone: </a:t>
            </a:r>
            <a:r>
              <a:rPr lang="de-DE" b="1" dirty="0"/>
              <a:t>Data Clean Up and </a:t>
            </a:r>
            <a:r>
              <a:rPr lang="de-DE" b="1" dirty="0" err="1"/>
              <a:t>Overview</a:t>
            </a:r>
            <a:r>
              <a:rPr lang="de-DE" b="1" dirty="0"/>
              <a:t> Data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symbol</a:t>
            </a:r>
            <a:r>
              <a:rPr lang="de-DE" dirty="0"/>
              <a:t> </a:t>
            </a:r>
            <a:r>
              <a:rPr lang="de-DE" dirty="0" err="1"/>
              <a:t>assignment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BE78B0F-FBCD-44B0-8BE9-106E7B4F4EEE}"/>
              </a:ext>
            </a:extLst>
          </p:cNvPr>
          <p:cNvSpPr txBox="1"/>
          <p:nvPr/>
        </p:nvSpPr>
        <p:spPr>
          <a:xfrm>
            <a:off x="343091" y="2844904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12.05.</a:t>
            </a:r>
          </a:p>
        </p:txBody>
      </p:sp>
      <p:sp>
        <p:nvSpPr>
          <p:cNvPr id="60" name="Foliennummernplatzhalter 59">
            <a:extLst>
              <a:ext uri="{FF2B5EF4-FFF2-40B4-BE49-F238E27FC236}">
                <a16:creationId xmlns:a16="http://schemas.microsoft.com/office/drawing/2014/main" id="{6BE44ECB-2A77-4DDB-A1D4-F819896E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034"/>
            <a:ext cx="2743200" cy="369966"/>
          </a:xfrm>
        </p:spPr>
        <p:txBody>
          <a:bodyPr/>
          <a:lstStyle/>
          <a:p>
            <a:fld id="{B7DA146E-9D04-4A9B-9470-3BDA114BCDAE}" type="slidenum">
              <a:rPr lang="de-DE" smtClean="0"/>
              <a:t>10</a:t>
            </a:fld>
            <a:endParaRPr lang="de-DE" dirty="0"/>
          </a:p>
        </p:txBody>
      </p:sp>
      <p:sp>
        <p:nvSpPr>
          <p:cNvPr id="30" name="Fußzeilenplatzhalter 3">
            <a:extLst>
              <a:ext uri="{FF2B5EF4-FFF2-40B4-BE49-F238E27FC236}">
                <a16:creationId xmlns:a16="http://schemas.microsoft.com/office/drawing/2014/main" id="{E3A09188-C218-4E99-BE20-A34AAA4B6C89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C057CFC-0944-4E0C-8057-1219E3B68AC0}"/>
              </a:ext>
            </a:extLst>
          </p:cNvPr>
          <p:cNvSpPr txBox="1"/>
          <p:nvPr/>
        </p:nvSpPr>
        <p:spPr>
          <a:xfrm>
            <a:off x="972708" y="4635288"/>
            <a:ext cx="385435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r>
              <a:rPr lang="de-DE" baseline="30000" dirty="0"/>
              <a:t>st</a:t>
            </a:r>
            <a:r>
              <a:rPr lang="de-DE" dirty="0"/>
              <a:t> Milestone: </a:t>
            </a:r>
            <a:r>
              <a:rPr lang="de-DE" b="1" dirty="0"/>
              <a:t>Data Clean Up and </a:t>
            </a:r>
            <a:r>
              <a:rPr lang="de-DE" b="1" dirty="0" err="1"/>
              <a:t>Overview</a:t>
            </a:r>
            <a:r>
              <a:rPr lang="de-DE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49461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7" grpId="1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/>
              <a:t>TRA Data set</a:t>
            </a:r>
            <a:endParaRPr lang="de-DE" sz="67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84CEEB11-CC89-4ACB-A824-FB210A6C74B4}"/>
              </a:ext>
            </a:extLst>
          </p:cNvPr>
          <p:cNvGrpSpPr/>
          <p:nvPr/>
        </p:nvGrpSpPr>
        <p:grpSpPr>
          <a:xfrm>
            <a:off x="3291342" y="1526650"/>
            <a:ext cx="4571682" cy="4370023"/>
            <a:chOff x="5109516" y="2278588"/>
            <a:chExt cx="2923644" cy="2746601"/>
          </a:xfrm>
        </p:grpSpPr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DEAA6D53-5534-40C3-89A8-494748E9B355}"/>
                </a:ext>
              </a:extLst>
            </p:cNvPr>
            <p:cNvGrpSpPr/>
            <p:nvPr/>
          </p:nvGrpSpPr>
          <p:grpSpPr>
            <a:xfrm>
              <a:off x="5109516" y="2278588"/>
              <a:ext cx="2923644" cy="2746601"/>
              <a:chOff x="3419872" y="1916832"/>
              <a:chExt cx="2923644" cy="2746601"/>
            </a:xfrm>
          </p:grpSpPr>
          <p:sp>
            <p:nvSpPr>
              <p:cNvPr id="15" name="Oval 4">
                <a:extLst>
                  <a:ext uri="{FF2B5EF4-FFF2-40B4-BE49-F238E27FC236}">
                    <a16:creationId xmlns:a16="http://schemas.microsoft.com/office/drawing/2014/main" id="{1D9C5B3D-0888-434D-B041-98C9E076BC6E}"/>
                  </a:ext>
                </a:extLst>
              </p:cNvPr>
              <p:cNvSpPr/>
              <p:nvPr/>
            </p:nvSpPr>
            <p:spPr>
              <a:xfrm>
                <a:off x="4014166" y="1916832"/>
                <a:ext cx="1735057" cy="1735057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grpSp>
            <p:nvGrpSpPr>
              <p:cNvPr id="16" name="Group 7">
                <a:extLst>
                  <a:ext uri="{FF2B5EF4-FFF2-40B4-BE49-F238E27FC236}">
                    <a16:creationId xmlns:a16="http://schemas.microsoft.com/office/drawing/2014/main" id="{C370CC00-39EE-476A-A169-A909BEA830EB}"/>
                  </a:ext>
                </a:extLst>
              </p:cNvPr>
              <p:cNvGrpSpPr/>
              <p:nvPr/>
            </p:nvGrpSpPr>
            <p:grpSpPr>
              <a:xfrm>
                <a:off x="3419872" y="2907926"/>
                <a:ext cx="2923644" cy="1755507"/>
                <a:chOff x="3419872" y="2907926"/>
                <a:chExt cx="2923644" cy="1755507"/>
              </a:xfrm>
            </p:grpSpPr>
            <p:sp>
              <p:nvSpPr>
                <p:cNvPr id="17" name="Oval 5">
                  <a:extLst>
                    <a:ext uri="{FF2B5EF4-FFF2-40B4-BE49-F238E27FC236}">
                      <a16:creationId xmlns:a16="http://schemas.microsoft.com/office/drawing/2014/main" id="{73EDEBEB-63CE-401E-8580-BCDCAF8047D7}"/>
                    </a:ext>
                  </a:extLst>
                </p:cNvPr>
                <p:cNvSpPr/>
                <p:nvPr/>
              </p:nvSpPr>
              <p:spPr>
                <a:xfrm>
                  <a:off x="4608459" y="2928376"/>
                  <a:ext cx="1735057" cy="1735057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8" name="Oval 6">
                  <a:extLst>
                    <a:ext uri="{FF2B5EF4-FFF2-40B4-BE49-F238E27FC236}">
                      <a16:creationId xmlns:a16="http://schemas.microsoft.com/office/drawing/2014/main" id="{11E88480-24F4-4E5A-8EC4-73023ECD7C84}"/>
                    </a:ext>
                  </a:extLst>
                </p:cNvPr>
                <p:cNvSpPr/>
                <p:nvPr/>
              </p:nvSpPr>
              <p:spPr>
                <a:xfrm>
                  <a:off x="3419872" y="2907926"/>
                  <a:ext cx="1735057" cy="1735057"/>
                </a:xfrm>
                <a:prstGeom prst="ellipse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</p:grp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0CB9E7-C081-4134-9355-EE1061F93426}"/>
                </a:ext>
              </a:extLst>
            </p:cNvPr>
            <p:cNvSpPr/>
            <p:nvPr/>
          </p:nvSpPr>
          <p:spPr>
            <a:xfrm>
              <a:off x="5126536" y="3939937"/>
              <a:ext cx="1264531" cy="4062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/>
                <a:t>Lowly expressed genes Diabetes</a:t>
              </a:r>
              <a:endParaRPr lang="ko-KR" altLang="en-US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D28C98-FAB6-4E38-B739-C35114E2CF09}"/>
                </a:ext>
              </a:extLst>
            </p:cNvPr>
            <p:cNvSpPr/>
            <p:nvPr/>
          </p:nvSpPr>
          <p:spPr>
            <a:xfrm>
              <a:off x="6845855" y="4026985"/>
              <a:ext cx="1098029" cy="232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/>
                <a:t>TRA Expression</a:t>
              </a:r>
              <a:endParaRPr lang="ko-KR" altLang="en-US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9D58AE-0AA8-47E0-BAA2-CCB31FAD2CF8}"/>
                </a:ext>
              </a:extLst>
            </p:cNvPr>
            <p:cNvSpPr/>
            <p:nvPr/>
          </p:nvSpPr>
          <p:spPr>
            <a:xfrm>
              <a:off x="5977044" y="2779458"/>
              <a:ext cx="1188587" cy="4062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/>
                <a:t>Highly expressed genes PDAC</a:t>
              </a:r>
              <a:endParaRPr lang="ko-KR" altLang="en-US" b="1" dirty="0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EB01C34-6F11-4362-820D-3432FA87DED5}"/>
              </a:ext>
            </a:extLst>
          </p:cNvPr>
          <p:cNvCxnSpPr>
            <a:cxnSpLocks/>
          </p:cNvCxnSpPr>
          <p:nvPr/>
        </p:nvCxnSpPr>
        <p:spPr>
          <a:xfrm flipV="1">
            <a:off x="5537011" y="2707256"/>
            <a:ext cx="2031492" cy="12685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A40F75F-3C45-416C-AEDB-B9FF7CB7304A}"/>
              </a:ext>
            </a:extLst>
          </p:cNvPr>
          <p:cNvSpPr txBox="1"/>
          <p:nvPr/>
        </p:nvSpPr>
        <p:spPr>
          <a:xfrm>
            <a:off x="7644881" y="2212753"/>
            <a:ext cx="39019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Can TRA genes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PDAC </a:t>
            </a:r>
            <a:r>
              <a:rPr lang="de-DE" dirty="0" err="1"/>
              <a:t>tissue</a:t>
            </a:r>
            <a:r>
              <a:rPr lang="de-DE" dirty="0"/>
              <a:t> but not in ß </a:t>
            </a:r>
            <a:r>
              <a:rPr lang="de-DE" dirty="0" err="1"/>
              <a:t>cells</a:t>
            </a:r>
            <a:r>
              <a:rPr lang="de-DE" dirty="0"/>
              <a:t>? </a:t>
            </a:r>
          </a:p>
        </p:txBody>
      </p:sp>
      <p:sp>
        <p:nvSpPr>
          <p:cNvPr id="26" name="Foliennummernplatzhalter 25">
            <a:extLst>
              <a:ext uri="{FF2B5EF4-FFF2-40B4-BE49-F238E27FC236}">
                <a16:creationId xmlns:a16="http://schemas.microsoft.com/office/drawing/2014/main" id="{9D899473-1726-4826-9559-59074F9A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11</a:t>
            </a:fld>
            <a:endParaRPr lang="de-DE" dirty="0"/>
          </a:p>
        </p:txBody>
      </p:sp>
      <p:sp>
        <p:nvSpPr>
          <p:cNvPr id="20" name="Fußzeilenplatzhalter 3">
            <a:extLst>
              <a:ext uri="{FF2B5EF4-FFF2-40B4-BE49-F238E27FC236}">
                <a16:creationId xmlns:a16="http://schemas.microsoft.com/office/drawing/2014/main" id="{0655FF0B-3629-4C88-9D6E-FD7F4E117F3C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</p:spTree>
    <p:extLst>
      <p:ext uri="{BB962C8B-B14F-4D97-AF65-F5344CB8AC3E}">
        <p14:creationId xmlns:p14="http://schemas.microsoft.com/office/powerpoint/2010/main" val="25918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Milestones</a:t>
            </a:r>
            <a:endParaRPr lang="de-DE" sz="60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-14824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528FC63-E3BA-4555-91BC-5BD67F4864A0}"/>
              </a:ext>
            </a:extLst>
          </p:cNvPr>
          <p:cNvGrpSpPr/>
          <p:nvPr/>
        </p:nvGrpSpPr>
        <p:grpSpPr>
          <a:xfrm>
            <a:off x="343091" y="2057760"/>
            <a:ext cx="11150162" cy="2350957"/>
            <a:chOff x="343091" y="2057760"/>
            <a:chExt cx="11150162" cy="2350957"/>
          </a:xfrm>
        </p:grpSpPr>
        <p:sp>
          <p:nvSpPr>
            <p:cNvPr id="36" name="Pfeil: nach rechts 35">
              <a:extLst>
                <a:ext uri="{FF2B5EF4-FFF2-40B4-BE49-F238E27FC236}">
                  <a16:creationId xmlns:a16="http://schemas.microsoft.com/office/drawing/2014/main" id="{C90FBAF4-9E36-4D22-AD76-E8A34D3F9B56}"/>
                </a:ext>
              </a:extLst>
            </p:cNvPr>
            <p:cNvSpPr/>
            <p:nvPr/>
          </p:nvSpPr>
          <p:spPr>
            <a:xfrm>
              <a:off x="698746" y="3429000"/>
              <a:ext cx="10794507" cy="486052"/>
            </a:xfrm>
            <a:prstGeom prst="rightArrow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26ACEE51-6F8D-4BF6-9589-4DA29B9A2F86}"/>
                </a:ext>
              </a:extLst>
            </p:cNvPr>
            <p:cNvSpPr/>
            <p:nvPr/>
          </p:nvSpPr>
          <p:spPr>
            <a:xfrm>
              <a:off x="668321" y="3345494"/>
              <a:ext cx="60850" cy="653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4E06D6B0-40E8-4EC9-B69B-5EAAB00D1E72}"/>
                </a:ext>
              </a:extLst>
            </p:cNvPr>
            <p:cNvSpPr/>
            <p:nvPr/>
          </p:nvSpPr>
          <p:spPr>
            <a:xfrm>
              <a:off x="1763539" y="3341424"/>
              <a:ext cx="60850" cy="653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4F5654BA-6969-49DF-8762-5498E56426CC}"/>
                </a:ext>
              </a:extLst>
            </p:cNvPr>
            <p:cNvSpPr/>
            <p:nvPr/>
          </p:nvSpPr>
          <p:spPr>
            <a:xfrm>
              <a:off x="7554885" y="3339205"/>
              <a:ext cx="60850" cy="653064"/>
            </a:xfrm>
            <a:prstGeom prst="rect">
              <a:avLst/>
            </a:prstGeom>
            <a:solidFill>
              <a:srgbClr val="0056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03B1EA48-A6D6-465B-8519-03E16D18928E}"/>
                </a:ext>
              </a:extLst>
            </p:cNvPr>
            <p:cNvSpPr/>
            <p:nvPr/>
          </p:nvSpPr>
          <p:spPr>
            <a:xfrm>
              <a:off x="6397174" y="3339205"/>
              <a:ext cx="60850" cy="653064"/>
            </a:xfrm>
            <a:prstGeom prst="rect">
              <a:avLst/>
            </a:prstGeom>
            <a:solidFill>
              <a:srgbClr val="005D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85B3D4E-9C27-4259-83CE-BEA09B061DE5}"/>
                </a:ext>
              </a:extLst>
            </p:cNvPr>
            <p:cNvSpPr/>
            <p:nvPr/>
          </p:nvSpPr>
          <p:spPr>
            <a:xfrm>
              <a:off x="5237985" y="3339205"/>
              <a:ext cx="60850" cy="653064"/>
            </a:xfrm>
            <a:prstGeom prst="rect">
              <a:avLst/>
            </a:prstGeom>
            <a:solidFill>
              <a:srgbClr val="006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15935743-36B0-4794-B717-1DB3F056377D}"/>
                </a:ext>
              </a:extLst>
            </p:cNvPr>
            <p:cNvSpPr/>
            <p:nvPr/>
          </p:nvSpPr>
          <p:spPr>
            <a:xfrm>
              <a:off x="4078796" y="3339205"/>
              <a:ext cx="60850" cy="653064"/>
            </a:xfrm>
            <a:prstGeom prst="rect">
              <a:avLst/>
            </a:prstGeom>
            <a:solidFill>
              <a:srgbClr val="006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7B9693B-5967-45C1-BF6E-49E75143981E}"/>
                </a:ext>
              </a:extLst>
            </p:cNvPr>
            <p:cNvSpPr/>
            <p:nvPr/>
          </p:nvSpPr>
          <p:spPr>
            <a:xfrm>
              <a:off x="2919607" y="3339205"/>
              <a:ext cx="60850" cy="653064"/>
            </a:xfrm>
            <a:prstGeom prst="rect">
              <a:avLst/>
            </a:prstGeom>
            <a:solidFill>
              <a:srgbClr val="006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1CDD23C-DC41-4BB5-B962-250BDE50992F}"/>
                </a:ext>
              </a:extLst>
            </p:cNvPr>
            <p:cNvSpPr/>
            <p:nvPr/>
          </p:nvSpPr>
          <p:spPr>
            <a:xfrm>
              <a:off x="8712596" y="3339205"/>
              <a:ext cx="60850" cy="653064"/>
            </a:xfrm>
            <a:prstGeom prst="rect">
              <a:avLst/>
            </a:prstGeom>
            <a:solidFill>
              <a:srgbClr val="004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CCF8D5F2-9DF4-4FE5-8DB8-CACFF76B3E90}"/>
                </a:ext>
              </a:extLst>
            </p:cNvPr>
            <p:cNvSpPr/>
            <p:nvPr/>
          </p:nvSpPr>
          <p:spPr>
            <a:xfrm>
              <a:off x="9868500" y="3339205"/>
              <a:ext cx="60850" cy="653064"/>
            </a:xfrm>
            <a:prstGeom prst="rect">
              <a:avLst/>
            </a:prstGeom>
            <a:solidFill>
              <a:srgbClr val="0048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8461BED-43AC-405D-A375-7BBD2C37ADB1}"/>
                </a:ext>
              </a:extLst>
            </p:cNvPr>
            <p:cNvSpPr txBox="1"/>
            <p:nvPr/>
          </p:nvSpPr>
          <p:spPr>
            <a:xfrm>
              <a:off x="2563952" y="2830105"/>
              <a:ext cx="77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26.05.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B165D64E-BC9B-492C-A69B-2F74B0A1B166}"/>
                </a:ext>
              </a:extLst>
            </p:cNvPr>
            <p:cNvSpPr txBox="1"/>
            <p:nvPr/>
          </p:nvSpPr>
          <p:spPr>
            <a:xfrm>
              <a:off x="1444939" y="4039385"/>
              <a:ext cx="77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19.05.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93F2E2D7-3E6B-46B2-9367-E46D5A4608E1}"/>
                </a:ext>
              </a:extLst>
            </p:cNvPr>
            <p:cNvSpPr txBox="1"/>
            <p:nvPr/>
          </p:nvSpPr>
          <p:spPr>
            <a:xfrm>
              <a:off x="3723141" y="2830105"/>
              <a:ext cx="77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02.06.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D9A3D1F9-23AC-4ED6-806D-8ADAC72EDDD2}"/>
                </a:ext>
              </a:extLst>
            </p:cNvPr>
            <p:cNvSpPr txBox="1"/>
            <p:nvPr/>
          </p:nvSpPr>
          <p:spPr>
            <a:xfrm>
              <a:off x="9474772" y="2825924"/>
              <a:ext cx="77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07.07.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6F961AA-AFDD-4558-91D5-D2C0C08D9F52}"/>
                </a:ext>
              </a:extLst>
            </p:cNvPr>
            <p:cNvSpPr txBox="1"/>
            <p:nvPr/>
          </p:nvSpPr>
          <p:spPr>
            <a:xfrm>
              <a:off x="7199230" y="2830105"/>
              <a:ext cx="77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23.06.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B222FBA-80D6-4A74-AA16-87A2EF150683}"/>
                </a:ext>
              </a:extLst>
            </p:cNvPr>
            <p:cNvSpPr txBox="1"/>
            <p:nvPr/>
          </p:nvSpPr>
          <p:spPr>
            <a:xfrm>
              <a:off x="6041519" y="3995637"/>
              <a:ext cx="77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16.06.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1B3253ED-305C-4495-A44D-F369154D5F07}"/>
                </a:ext>
              </a:extLst>
            </p:cNvPr>
            <p:cNvSpPr txBox="1"/>
            <p:nvPr/>
          </p:nvSpPr>
          <p:spPr>
            <a:xfrm>
              <a:off x="4887915" y="2830105"/>
              <a:ext cx="77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09.06.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DD155E7F-12EB-4042-A848-D5B8C052DD0E}"/>
                </a:ext>
              </a:extLst>
            </p:cNvPr>
            <p:cNvSpPr txBox="1"/>
            <p:nvPr/>
          </p:nvSpPr>
          <p:spPr>
            <a:xfrm>
              <a:off x="8387366" y="2823973"/>
              <a:ext cx="77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30.06.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798E3A9C-D576-43DC-9176-E9C669A39EB6}"/>
                </a:ext>
              </a:extLst>
            </p:cNvPr>
            <p:cNvSpPr/>
            <p:nvPr/>
          </p:nvSpPr>
          <p:spPr>
            <a:xfrm>
              <a:off x="1770169" y="2696020"/>
              <a:ext cx="60850" cy="13061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2D9CE813-0A12-41E5-A146-AFACB37703F6}"/>
                </a:ext>
              </a:extLst>
            </p:cNvPr>
            <p:cNvSpPr/>
            <p:nvPr/>
          </p:nvSpPr>
          <p:spPr>
            <a:xfrm>
              <a:off x="6390263" y="2679852"/>
              <a:ext cx="60850" cy="1306128"/>
            </a:xfrm>
            <a:prstGeom prst="rect">
              <a:avLst/>
            </a:prstGeom>
            <a:solidFill>
              <a:srgbClr val="005CA9"/>
            </a:solidFill>
            <a:ln>
              <a:solidFill>
                <a:srgbClr val="005C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2159D5D5-4770-4A60-B32C-8E07ABAD54C6}"/>
                </a:ext>
              </a:extLst>
            </p:cNvPr>
            <p:cNvSpPr txBox="1"/>
            <p:nvPr/>
          </p:nvSpPr>
          <p:spPr>
            <a:xfrm>
              <a:off x="5002815" y="2057760"/>
              <a:ext cx="277489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2</a:t>
              </a:r>
              <a:r>
                <a:rPr lang="de-DE" baseline="30000" dirty="0"/>
                <a:t>nd</a:t>
              </a:r>
              <a:r>
                <a:rPr lang="de-DE" dirty="0"/>
                <a:t> Milestone: </a:t>
              </a:r>
              <a:r>
                <a:rPr lang="de-DE" b="1" dirty="0"/>
                <a:t>Differential TRA </a:t>
              </a:r>
              <a:r>
                <a:rPr lang="de-DE" b="1" dirty="0" err="1"/>
                <a:t>expression</a:t>
              </a:r>
              <a:r>
                <a:rPr lang="de-DE" dirty="0"/>
                <a:t> 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33A5320A-AE24-4768-8016-9E32D3B703C6}"/>
                </a:ext>
              </a:extLst>
            </p:cNvPr>
            <p:cNvSpPr txBox="1"/>
            <p:nvPr/>
          </p:nvSpPr>
          <p:spPr>
            <a:xfrm>
              <a:off x="562172" y="2083791"/>
              <a:ext cx="2622236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1</a:t>
              </a:r>
              <a:r>
                <a:rPr lang="de-DE" baseline="30000" dirty="0"/>
                <a:t>st</a:t>
              </a:r>
              <a:r>
                <a:rPr lang="de-DE" dirty="0"/>
                <a:t> Milestone: </a:t>
              </a:r>
              <a:r>
                <a:rPr lang="de-DE" b="1" dirty="0"/>
                <a:t>Data Clean Up and </a:t>
              </a:r>
              <a:r>
                <a:rPr lang="de-DE" b="1" dirty="0" err="1"/>
                <a:t>Overview</a:t>
              </a:r>
              <a:r>
                <a:rPr lang="de-DE" b="1" dirty="0"/>
                <a:t> Data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BE78B0F-FBCD-44B0-8BE9-106E7B4F4EEE}"/>
                </a:ext>
              </a:extLst>
            </p:cNvPr>
            <p:cNvSpPr txBox="1"/>
            <p:nvPr/>
          </p:nvSpPr>
          <p:spPr>
            <a:xfrm>
              <a:off x="343091" y="2844904"/>
              <a:ext cx="77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12.05.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AB63FD3E-1B47-405F-ABBB-6932A1FEDA41}"/>
              </a:ext>
            </a:extLst>
          </p:cNvPr>
          <p:cNvSpPr txBox="1"/>
          <p:nvPr/>
        </p:nvSpPr>
        <p:spPr>
          <a:xfrm>
            <a:off x="3079545" y="4656770"/>
            <a:ext cx="569390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r>
              <a:rPr lang="de-DE" baseline="30000" dirty="0"/>
              <a:t>rd</a:t>
            </a:r>
            <a:r>
              <a:rPr lang="de-DE" dirty="0"/>
              <a:t> Milestone: </a:t>
            </a:r>
            <a:r>
              <a:rPr lang="de-DE" b="1" dirty="0"/>
              <a:t>Proliferation vs. </a:t>
            </a:r>
            <a:r>
              <a:rPr lang="de-DE" b="1" dirty="0" err="1"/>
              <a:t>Cell</a:t>
            </a:r>
            <a:r>
              <a:rPr lang="de-DE" b="1" dirty="0"/>
              <a:t> </a:t>
            </a:r>
            <a:r>
              <a:rPr lang="de-DE" b="1" dirty="0" err="1"/>
              <a:t>death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Changes</a:t>
            </a:r>
            <a:r>
              <a:rPr lang="de-DE" dirty="0"/>
              <a:t> TRAs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cytokine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in </a:t>
            </a:r>
            <a:r>
              <a:rPr lang="de-DE" dirty="0" err="1"/>
              <a:t>diabetes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pancreatic</a:t>
            </a:r>
            <a:r>
              <a:rPr lang="de-DE" dirty="0"/>
              <a:t> </a:t>
            </a:r>
            <a:r>
              <a:rPr lang="de-DE" dirty="0" err="1"/>
              <a:t>cancer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Linear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diabetes</a:t>
            </a:r>
            <a:r>
              <a:rPr lang="de-DE" dirty="0"/>
              <a:t> </a:t>
            </a:r>
            <a:r>
              <a:rPr lang="de-DE" dirty="0" err="1"/>
              <a:t>treatment</a:t>
            </a:r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7FBB317-786F-40FA-A439-7907E8E6C0AB}"/>
              </a:ext>
            </a:extLst>
          </p:cNvPr>
          <p:cNvSpPr/>
          <p:nvPr/>
        </p:nvSpPr>
        <p:spPr>
          <a:xfrm>
            <a:off x="8712596" y="3341424"/>
            <a:ext cx="60850" cy="1306128"/>
          </a:xfrm>
          <a:prstGeom prst="rect">
            <a:avLst/>
          </a:prstGeom>
          <a:solidFill>
            <a:srgbClr val="004F92"/>
          </a:solidFill>
          <a:ln>
            <a:solidFill>
              <a:srgbClr val="004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98E6205-4721-4BAF-ABC9-813C3A9B5358}"/>
              </a:ext>
            </a:extLst>
          </p:cNvPr>
          <p:cNvSpPr txBox="1"/>
          <p:nvPr/>
        </p:nvSpPr>
        <p:spPr>
          <a:xfrm>
            <a:off x="8967092" y="4651893"/>
            <a:ext cx="32073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4</a:t>
            </a:r>
            <a:r>
              <a:rPr lang="de-DE" baseline="30000" dirty="0"/>
              <a:t>th</a:t>
            </a:r>
            <a:r>
              <a:rPr lang="de-DE" dirty="0"/>
              <a:t> Milestone: </a:t>
            </a:r>
            <a:r>
              <a:rPr lang="de-DE" b="1" dirty="0" err="1"/>
              <a:t>Complete</a:t>
            </a:r>
            <a:r>
              <a:rPr lang="de-DE" b="1" dirty="0"/>
              <a:t> </a:t>
            </a:r>
            <a:r>
              <a:rPr lang="de-DE" b="1" dirty="0" err="1"/>
              <a:t>project</a:t>
            </a:r>
            <a:r>
              <a:rPr lang="de-DE" b="1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/>
              <a:t>R </a:t>
            </a: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Select </a:t>
            </a:r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graphics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Answering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63C1F93-C449-4805-AA3D-FBAEB61AE8F1}"/>
              </a:ext>
            </a:extLst>
          </p:cNvPr>
          <p:cNvSpPr/>
          <p:nvPr/>
        </p:nvSpPr>
        <p:spPr>
          <a:xfrm>
            <a:off x="9864874" y="3332916"/>
            <a:ext cx="58444" cy="1311820"/>
          </a:xfrm>
          <a:prstGeom prst="rect">
            <a:avLst/>
          </a:prstGeom>
          <a:solidFill>
            <a:srgbClr val="004886"/>
          </a:solidFill>
          <a:ln>
            <a:solidFill>
              <a:srgbClr val="004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BD33AF-5CB6-4954-B6F1-68AD7218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034"/>
            <a:ext cx="2743200" cy="369966"/>
          </a:xfrm>
        </p:spPr>
        <p:txBody>
          <a:bodyPr/>
          <a:lstStyle/>
          <a:p>
            <a:fld id="{B7DA146E-9D04-4A9B-9470-3BDA114BCDAE}" type="slidenum">
              <a:rPr lang="de-DE" smtClean="0"/>
              <a:t>12</a:t>
            </a:fld>
            <a:endParaRPr lang="de-DE" dirty="0"/>
          </a:p>
        </p:txBody>
      </p:sp>
      <p:sp>
        <p:nvSpPr>
          <p:cNvPr id="35" name="Fußzeilenplatzhalter 3">
            <a:extLst>
              <a:ext uri="{FF2B5EF4-FFF2-40B4-BE49-F238E27FC236}">
                <a16:creationId xmlns:a16="http://schemas.microsoft.com/office/drawing/2014/main" id="{FF0F75F4-5811-43CA-9F36-0B0A80EF70D1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CDCBC25-2D52-4177-91FA-72060DE33BC3}"/>
              </a:ext>
            </a:extLst>
          </p:cNvPr>
          <p:cNvSpPr txBox="1"/>
          <p:nvPr/>
        </p:nvSpPr>
        <p:spPr>
          <a:xfrm>
            <a:off x="4722361" y="4646640"/>
            <a:ext cx="40510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r>
              <a:rPr lang="de-DE" baseline="30000" dirty="0"/>
              <a:t>rd</a:t>
            </a:r>
            <a:r>
              <a:rPr lang="de-DE" dirty="0"/>
              <a:t> Milestone: </a:t>
            </a:r>
            <a:r>
              <a:rPr lang="de-DE" b="1" dirty="0"/>
              <a:t>Proliferation vs. </a:t>
            </a:r>
            <a:r>
              <a:rPr lang="de-DE" b="1" dirty="0" err="1"/>
              <a:t>Cell</a:t>
            </a:r>
            <a:r>
              <a:rPr lang="de-DE" b="1" dirty="0"/>
              <a:t> </a:t>
            </a:r>
            <a:r>
              <a:rPr lang="de-DE" b="1" dirty="0" err="1"/>
              <a:t>death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564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2" animBg="1"/>
      <p:bldP spid="32" grpId="0" animBg="1"/>
      <p:bldP spid="33" grpId="0" animBg="1"/>
      <p:bldP spid="34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8" y="218116"/>
            <a:ext cx="11939747" cy="1518406"/>
          </a:xfrm>
        </p:spPr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/>
              <a:t>Epidemiology of pancreatic cancer</a:t>
            </a:r>
            <a:endParaRPr lang="de-DE" sz="67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7D2FEF-3A4C-476D-846F-E990AF70BB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7459" y="2476970"/>
            <a:ext cx="2433676" cy="18725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33DCFE7-799B-4B76-8AFA-61C9A7781B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71749" y="2476970"/>
            <a:ext cx="2600006" cy="18725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80DEDD2-F26B-4BCE-9B66-86459D9B08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224" t="1167" r="2572" b="2029"/>
          <a:stretch/>
        </p:blipFill>
        <p:spPr>
          <a:xfrm>
            <a:off x="6911297" y="2036047"/>
            <a:ext cx="1747064" cy="231346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3368F3E-E02C-4BEA-BC9B-EAC0652D8C1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00353" y="1964539"/>
            <a:ext cx="1835055" cy="2384974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65CDA6EA-A730-4086-8F26-A0634D78B742}"/>
              </a:ext>
            </a:extLst>
          </p:cNvPr>
          <p:cNvSpPr/>
          <p:nvPr/>
        </p:nvSpPr>
        <p:spPr>
          <a:xfrm>
            <a:off x="1724297" y="5181600"/>
            <a:ext cx="1107910" cy="557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8F82B11-E984-44B6-B709-343FCCBB4970}"/>
              </a:ext>
            </a:extLst>
          </p:cNvPr>
          <p:cNvSpPr txBox="1"/>
          <p:nvPr/>
        </p:nvSpPr>
        <p:spPr>
          <a:xfrm>
            <a:off x="3152503" y="51816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kumimoji="0" lang="de-DE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ew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diagnostic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de-DE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treatment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options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needed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lang="de-DE" sz="2800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BB3E123A-CF6A-4163-B021-D062A603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3078"/>
            <a:ext cx="2743200" cy="364922"/>
          </a:xfrm>
        </p:spPr>
        <p:txBody>
          <a:bodyPr/>
          <a:lstStyle/>
          <a:p>
            <a:fld id="{B7DA146E-9D04-4A9B-9470-3BDA114BCDAE}" type="slidenum">
              <a:rPr lang="de-DE" smtClean="0"/>
              <a:t>2</a:t>
            </a:fld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1677530-CF1D-444F-A026-131A5E22E95A}"/>
              </a:ext>
            </a:extLst>
          </p:cNvPr>
          <p:cNvSpPr txBox="1"/>
          <p:nvPr/>
        </p:nvSpPr>
        <p:spPr>
          <a:xfrm>
            <a:off x="3571749" y="2476970"/>
            <a:ext cx="1013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(J. He et al.,2014</a:t>
            </a:r>
            <a:r>
              <a:rPr lang="de-DE" sz="900" dirty="0"/>
              <a:t>)</a:t>
            </a:r>
            <a:endParaRPr lang="en-US" sz="9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AB02332-9EA5-4FA9-AFD0-DB7D8E41DF62}"/>
              </a:ext>
            </a:extLst>
          </p:cNvPr>
          <p:cNvSpPr txBox="1"/>
          <p:nvPr/>
        </p:nvSpPr>
        <p:spPr>
          <a:xfrm>
            <a:off x="507459" y="4130155"/>
            <a:ext cx="1360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(</a:t>
            </a:r>
            <a:r>
              <a:rPr lang="de-DE" sz="800" dirty="0" err="1"/>
              <a:t>A.Carrato</a:t>
            </a:r>
            <a:r>
              <a:rPr lang="de-DE" sz="800" dirty="0"/>
              <a:t> et al.,2015)</a:t>
            </a:r>
            <a:endParaRPr lang="en-US" sz="8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516041C-94E2-4A63-B3EF-389E74F982A2}"/>
              </a:ext>
            </a:extLst>
          </p:cNvPr>
          <p:cNvSpPr txBox="1"/>
          <p:nvPr/>
        </p:nvSpPr>
        <p:spPr>
          <a:xfrm>
            <a:off x="9544113" y="4278629"/>
            <a:ext cx="1195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(L. </a:t>
            </a:r>
            <a:r>
              <a:rPr lang="de-DE" sz="800" dirty="0" err="1"/>
              <a:t>Rahib</a:t>
            </a:r>
            <a:r>
              <a:rPr lang="de-DE" sz="800" dirty="0"/>
              <a:t> et al.,2014</a:t>
            </a:r>
            <a:r>
              <a:rPr lang="de-DE" sz="900" dirty="0"/>
              <a:t>)</a:t>
            </a:r>
            <a:endParaRPr lang="en-US" sz="9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50074B5-F52A-40A7-BB83-911C5164D500}"/>
              </a:ext>
            </a:extLst>
          </p:cNvPr>
          <p:cNvSpPr txBox="1"/>
          <p:nvPr/>
        </p:nvSpPr>
        <p:spPr>
          <a:xfrm>
            <a:off x="6911297" y="4279549"/>
            <a:ext cx="22634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(RR. L. Siegel, K. D Miller, A. </a:t>
            </a:r>
            <a:r>
              <a:rPr kumimoji="0" lang="de-DE" sz="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Jemal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800" baseline="0" dirty="0">
                <a:latin typeface="Calibri" panose="020F0502020204030204"/>
              </a:rPr>
              <a:t>;</a:t>
            </a:r>
            <a:r>
              <a:rPr kumimoji="0" lang="de-DE" sz="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2015</a:t>
            </a:r>
            <a:r>
              <a:rPr kumimoji="0" lang="de-DE" sz="9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20" name="Fußzeilenplatzhalter 3">
            <a:extLst>
              <a:ext uri="{FF2B5EF4-FFF2-40B4-BE49-F238E27FC236}">
                <a16:creationId xmlns:a16="http://schemas.microsoft.com/office/drawing/2014/main" id="{04802C59-C9A5-485C-AD56-B734B499B81B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</p:spTree>
    <p:extLst>
      <p:ext uri="{BB962C8B-B14F-4D97-AF65-F5344CB8AC3E}">
        <p14:creationId xmlns:p14="http://schemas.microsoft.com/office/powerpoint/2010/main" val="308840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/>
              <a:t>Tissue restricted antigens (TRA)</a:t>
            </a:r>
            <a:endParaRPr lang="de-DE" sz="6700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3C8DFAA-37D5-4DD3-B32F-1296B383E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Biological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3248AA59-0215-488E-9F95-21865F25B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56212" cy="3684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Central </a:t>
            </a:r>
            <a:r>
              <a:rPr lang="de-DE" dirty="0" err="1"/>
              <a:t>tolerance</a:t>
            </a:r>
            <a:r>
              <a:rPr lang="de-DE" baseline="30000" dirty="0"/>
              <a:t> </a:t>
            </a:r>
            <a:r>
              <a:rPr lang="de-DE" dirty="0" err="1"/>
              <a:t>of</a:t>
            </a:r>
            <a:r>
              <a:rPr lang="de-DE" dirty="0"/>
              <a:t> immune </a:t>
            </a:r>
            <a:r>
              <a:rPr lang="de-DE" dirty="0" err="1"/>
              <a:t>system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Negative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T-</a:t>
            </a:r>
            <a:r>
              <a:rPr lang="de-DE" dirty="0" err="1"/>
              <a:t>cells</a:t>
            </a:r>
            <a:r>
              <a:rPr lang="de-DE" dirty="0"/>
              <a:t>  </a:t>
            </a:r>
            <a:r>
              <a:rPr lang="de-DE" sz="1500" dirty="0"/>
              <a:t>(</a:t>
            </a:r>
            <a:r>
              <a:rPr lang="de-DE" sz="1500" dirty="0" err="1"/>
              <a:t>Kyewski</a:t>
            </a:r>
            <a:r>
              <a:rPr lang="de-DE" sz="1500" dirty="0"/>
              <a:t> &amp; Klein,2006)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Defect</a:t>
            </a:r>
            <a:r>
              <a:rPr lang="de-DE" dirty="0"/>
              <a:t> -&gt; </a:t>
            </a:r>
            <a:r>
              <a:rPr lang="de-DE" dirty="0" err="1"/>
              <a:t>diabetes</a:t>
            </a:r>
            <a:r>
              <a:rPr lang="de-DE" dirty="0"/>
              <a:t> type 1      </a:t>
            </a:r>
            <a:r>
              <a:rPr lang="de-DE" sz="1500" dirty="0"/>
              <a:t>(Atkinson, Eisenbarth, Michels, 2014) </a:t>
            </a:r>
            <a:r>
              <a:rPr lang="de-DE" dirty="0">
                <a:solidFill>
                  <a:schemeClr val="bg1"/>
                </a:solidFill>
              </a:rPr>
              <a:t>1</a:t>
            </a:r>
            <a:r>
              <a:rPr lang="de-DE" baseline="30000" dirty="0">
                <a:solidFill>
                  <a:schemeClr val="bg1"/>
                </a:solidFill>
              </a:rPr>
              <a:t>2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2C828BAC-8272-44C1-9753-8EB56C21C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C365D841-DB77-4C78-B870-0517F14F84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Tumor </a:t>
            </a:r>
            <a:r>
              <a:rPr kumimoji="0" lang="de-DE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marker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</a:t>
            </a:r>
            <a:r>
              <a:rPr kumimoji="0" lang="de-DE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(Hong, 2014)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de-DE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Immunotherapy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</a:t>
            </a:r>
            <a:r>
              <a:rPr kumimoji="0" lang="de-DE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(Mahmoud,2018)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de-DE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>
                <a:solidFill>
                  <a:prstClr val="black"/>
                </a:solidFill>
                <a:latin typeface="Calibri" panose="020F0502020204030204"/>
              </a:rPr>
              <a:t>Targeted</a:t>
            </a:r>
            <a:r>
              <a:rPr lang="de-DE" dirty="0">
                <a:solidFill>
                  <a:prstClr val="black"/>
                </a:solidFill>
                <a:latin typeface="Calibri" panose="020F0502020204030204"/>
              </a:rPr>
              <a:t> c</a:t>
            </a:r>
            <a:r>
              <a:rPr kumimoji="0" lang="de-DE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lassic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therapy</a:t>
            </a:r>
            <a:r>
              <a:rPr kumimoji="0" lang="de-DE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de-DE" sz="1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(Koppe et al., 2005 ; Kahl, 2008)</a:t>
            </a: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2875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22A5C092-FEBB-4AFD-ABF9-D49B961C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4922"/>
          </a:xfrm>
        </p:spPr>
        <p:txBody>
          <a:bodyPr/>
          <a:lstStyle/>
          <a:p>
            <a:fld id="{B7DA146E-9D04-4A9B-9470-3BDA114BCDAE}" type="slidenum">
              <a:rPr lang="de-DE" smtClean="0"/>
              <a:t>3</a:t>
            </a:fld>
            <a:endParaRPr lang="de-DE" dirty="0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538A575D-51F9-47D3-BCF7-4C818C319723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</p:spTree>
    <p:extLst>
      <p:ext uri="{BB962C8B-B14F-4D97-AF65-F5344CB8AC3E}">
        <p14:creationId xmlns:p14="http://schemas.microsoft.com/office/powerpoint/2010/main" val="124998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/>
              <a:t>TRA data set</a:t>
            </a:r>
            <a:endParaRPr lang="de-DE" sz="67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11F7403-2714-44AA-964F-52743C4C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4</a:t>
            </a:fld>
            <a:endParaRPr lang="de-DE" dirty="0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7A91825E-4903-49B4-ADDF-967461275433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548C5D1-331E-43D5-9F4D-55F869CA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55" y="1910760"/>
            <a:ext cx="3922981" cy="344523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CD83EAF-BBA5-4FCB-A223-F596D4BF0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403" y="1910760"/>
            <a:ext cx="3732001" cy="3518411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6C2F7E2F-228A-49ED-98C8-CF6BBCEDFDA5}"/>
              </a:ext>
            </a:extLst>
          </p:cNvPr>
          <p:cNvSpPr/>
          <p:nvPr/>
        </p:nvSpPr>
        <p:spPr>
          <a:xfrm>
            <a:off x="1661020" y="2290194"/>
            <a:ext cx="687897" cy="1677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C7507E0-7B1D-4656-A5B8-766612FD1243}"/>
              </a:ext>
            </a:extLst>
          </p:cNvPr>
          <p:cNvSpPr/>
          <p:nvPr/>
        </p:nvSpPr>
        <p:spPr>
          <a:xfrm>
            <a:off x="7257875" y="2290194"/>
            <a:ext cx="687897" cy="1677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CF7C79E-76B7-4832-A5B9-A46EAFB19C8D}"/>
              </a:ext>
            </a:extLst>
          </p:cNvPr>
          <p:cNvSpPr txBox="1"/>
          <p:nvPr/>
        </p:nvSpPr>
        <p:spPr>
          <a:xfrm>
            <a:off x="216017" y="5568429"/>
            <a:ext cx="2057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b="0" i="0" dirty="0">
                <a:solidFill>
                  <a:srgbClr val="262B33"/>
                </a:solidFill>
                <a:effectLst/>
                <a:latin typeface="Arial" panose="020B0604020202020204" pitchFamily="34" charset="0"/>
              </a:rPr>
              <a:t>Dinkelacker, 2007</a:t>
            </a:r>
          </a:p>
          <a:p>
            <a:pPr algn="l"/>
            <a:r>
              <a:rPr lang="de-DE" sz="1100" b="0" i="0" dirty="0">
                <a:solidFill>
                  <a:srgbClr val="262B33"/>
                </a:solidFill>
                <a:effectLst/>
                <a:latin typeface="Arial" panose="020B0604020202020204" pitchFamily="34" charset="0"/>
              </a:rPr>
              <a:t>Dinkelacker, 2019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9CDB47E-610F-4DFA-8B27-8D3DF3C6D457}"/>
              </a:ext>
            </a:extLst>
          </p:cNvPr>
          <p:cNvCxnSpPr/>
          <p:nvPr/>
        </p:nvCxnSpPr>
        <p:spPr>
          <a:xfrm flipH="1">
            <a:off x="1157681" y="2367093"/>
            <a:ext cx="44461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85B9D2B-03F3-4433-9ACB-3412AEBD900A}"/>
              </a:ext>
            </a:extLst>
          </p:cNvPr>
          <p:cNvCxnSpPr/>
          <p:nvPr/>
        </p:nvCxnSpPr>
        <p:spPr>
          <a:xfrm flipH="1">
            <a:off x="6687424" y="2367093"/>
            <a:ext cx="44461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21C8CA6-8D74-46CC-9A0E-002430D63086}"/>
              </a:ext>
            </a:extLst>
          </p:cNvPr>
          <p:cNvSpPr txBox="1"/>
          <p:nvPr/>
        </p:nvSpPr>
        <p:spPr>
          <a:xfrm>
            <a:off x="0" y="2147942"/>
            <a:ext cx="1319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250 </a:t>
            </a:r>
            <a:r>
              <a:rPr lang="de-DE" sz="1500" dirty="0" err="1"/>
              <a:t>pancreas</a:t>
            </a:r>
            <a:r>
              <a:rPr lang="de-DE" sz="1500" dirty="0"/>
              <a:t> </a:t>
            </a:r>
            <a:r>
              <a:rPr lang="de-DE" sz="1500" dirty="0" err="1"/>
              <a:t>specific</a:t>
            </a:r>
            <a:r>
              <a:rPr lang="de-DE" sz="1500" dirty="0"/>
              <a:t> TRAs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284889C-0431-4CA1-9962-38343146CCE9}"/>
              </a:ext>
            </a:extLst>
          </p:cNvPr>
          <p:cNvSpPr txBox="1"/>
          <p:nvPr/>
        </p:nvSpPr>
        <p:spPr>
          <a:xfrm>
            <a:off x="5590564" y="2147942"/>
            <a:ext cx="1319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59 </a:t>
            </a:r>
            <a:r>
              <a:rPr lang="de-DE" sz="1500" dirty="0" err="1"/>
              <a:t>pancreas</a:t>
            </a:r>
            <a:r>
              <a:rPr lang="de-DE" sz="1500" dirty="0"/>
              <a:t> </a:t>
            </a:r>
            <a:r>
              <a:rPr lang="de-DE" sz="1500" dirty="0" err="1"/>
              <a:t>specific</a:t>
            </a:r>
            <a:r>
              <a:rPr lang="de-DE" sz="1500" dirty="0"/>
              <a:t> TRAs</a:t>
            </a:r>
          </a:p>
        </p:txBody>
      </p:sp>
    </p:spTree>
    <p:extLst>
      <p:ext uri="{BB962C8B-B14F-4D97-AF65-F5344CB8AC3E}">
        <p14:creationId xmlns:p14="http://schemas.microsoft.com/office/powerpoint/2010/main" val="25003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0BD3D5A-EA2F-47BF-85CF-C6D32FE7A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95" b="9090"/>
          <a:stretch/>
        </p:blipFill>
        <p:spPr>
          <a:xfrm>
            <a:off x="-272251" y="-104503"/>
            <a:ext cx="12464251" cy="7011142"/>
          </a:xfrm>
          <a:prstGeom prst="rect">
            <a:avLst/>
          </a:prstGeom>
        </p:spPr>
      </p:pic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ED9C4B0-A299-446D-9583-AF721E57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4654"/>
            <a:ext cx="2743200" cy="481985"/>
          </a:xfrm>
        </p:spPr>
        <p:txBody>
          <a:bodyPr/>
          <a:lstStyle/>
          <a:p>
            <a:fld id="{B7DA146E-9D04-4A9B-9470-3BDA114BCDAE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364732A-C8B7-478C-8833-9EB6EB1C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>
                <a:solidFill>
                  <a:schemeClr val="bg1">
                    <a:lumMod val="85000"/>
                  </a:schemeClr>
                </a:solidFill>
              </a:rPr>
              <a:t>Microarray</a:t>
            </a:r>
            <a:endParaRPr lang="de-DE" sz="67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239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/>
              <a:t>Microarray data set</a:t>
            </a:r>
            <a:endParaRPr lang="de-DE" sz="67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56C89B-907E-4C6B-861B-CFA75E62E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kern="1200" dirty="0">
                <a:ea typeface="+mj-ea"/>
                <a:cs typeface="+mj-cs"/>
              </a:rPr>
              <a:t>β-cells</a:t>
            </a:r>
            <a:endParaRPr lang="en-US" sz="3200" b="1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6F49DEF-CDF9-4084-9344-B4429D408C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u="sng" dirty="0"/>
              <a:t>Control group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special treatment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points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u="sng" dirty="0"/>
              <a:t>Cytokine group (diabetes)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Treated with cytokines (IL-1</a:t>
            </a:r>
            <a:r>
              <a:rPr lang="el-GR" dirty="0"/>
              <a:t>β</a:t>
            </a:r>
            <a:r>
              <a:rPr lang="de-DE" dirty="0"/>
              <a:t> &amp; IFN-</a:t>
            </a:r>
            <a:r>
              <a:rPr lang="el-GR" dirty="0"/>
              <a:t>γ</a:t>
            </a:r>
            <a:r>
              <a:rPr lang="de-DE" dirty="0"/>
              <a:t>)</a:t>
            </a: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D1E491C-C3D6-42FE-8294-ADF0D0781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1" kern="1200" dirty="0">
                <a:ea typeface="+mj-ea"/>
                <a:cs typeface="+mj-cs"/>
              </a:rPr>
              <a:t>PDAC cells</a:t>
            </a:r>
            <a:endParaRPr lang="en-US" sz="3200" b="1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2D073-35BC-400F-87C0-44AD01C15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57813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800" u="sng" dirty="0"/>
              <a:t>Control group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 err="1"/>
              <a:t>Treated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unspecified</a:t>
            </a:r>
            <a:r>
              <a:rPr lang="de-DE" sz="2800" dirty="0"/>
              <a:t> </a:t>
            </a:r>
            <a:r>
              <a:rPr lang="de-DE" sz="2800" dirty="0" err="1"/>
              <a:t>siRNA</a:t>
            </a:r>
            <a:r>
              <a:rPr lang="de-DE" dirty="0"/>
              <a:t> </a:t>
            </a:r>
            <a:r>
              <a:rPr lang="de-DE" sz="2800" dirty="0"/>
              <a:t>(NC)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US" sz="300" u="sng" dirty="0"/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800" u="sng" dirty="0"/>
              <a:t>Knockout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Treated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siRNA</a:t>
            </a:r>
            <a:r>
              <a:rPr lang="de-DE" sz="2800" dirty="0"/>
              <a:t> </a:t>
            </a:r>
            <a:r>
              <a:rPr lang="de-DE" sz="2800" dirty="0" err="1"/>
              <a:t>against</a:t>
            </a:r>
            <a:r>
              <a:rPr lang="de-DE" sz="2800" dirty="0"/>
              <a:t> TBL1X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F5F79A4-EC5F-4D35-A020-E69A399F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6</a:t>
            </a:fld>
            <a:endParaRPr lang="de-DE" dirty="0"/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07460D2E-DBCD-471A-9B87-219196DAD15C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A0661A1-D552-49FA-ABAC-C3945A4BD097}"/>
              </a:ext>
            </a:extLst>
          </p:cNvPr>
          <p:cNvSpPr txBox="1"/>
          <p:nvPr/>
        </p:nvSpPr>
        <p:spPr>
          <a:xfrm>
            <a:off x="836612" y="2408137"/>
            <a:ext cx="30619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GSE53454; Lopes et al., 2014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F596E6-E79D-4E18-A2DA-677C84DA2937}"/>
              </a:ext>
            </a:extLst>
          </p:cNvPr>
          <p:cNvSpPr txBox="1"/>
          <p:nvPr/>
        </p:nvSpPr>
        <p:spPr>
          <a:xfrm>
            <a:off x="6172198" y="2408137"/>
            <a:ext cx="30619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GSE59761; </a:t>
            </a:r>
            <a:r>
              <a:rPr lang="de-DE" sz="1500" dirty="0" err="1"/>
              <a:t>Stoy</a:t>
            </a:r>
            <a:r>
              <a:rPr lang="de-DE" sz="1500" dirty="0"/>
              <a:t> et al., 2015</a:t>
            </a:r>
          </a:p>
        </p:txBody>
      </p:sp>
    </p:spTree>
    <p:extLst>
      <p:ext uri="{BB962C8B-B14F-4D97-AF65-F5344CB8AC3E}">
        <p14:creationId xmlns:p14="http://schemas.microsoft.com/office/powerpoint/2010/main" val="31034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0000" dirty="0"/>
              <a:t> </a:t>
            </a:r>
            <a:r>
              <a:rPr lang="en-US" sz="6700" dirty="0"/>
              <a:t>Microarray data set</a:t>
            </a:r>
            <a:endParaRPr lang="de-DE" sz="67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56C89B-907E-4C6B-861B-CFA75E62E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kern="1200" dirty="0">
                <a:ea typeface="+mj-ea"/>
                <a:cs typeface="+mj-cs"/>
              </a:rPr>
              <a:t>β-cells</a:t>
            </a:r>
            <a:endParaRPr lang="en-US" sz="3200" b="1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6F49DEF-CDF9-4084-9344-B4429D408C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u="sng" dirty="0"/>
              <a:t>Control group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special treatment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points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u="sng" dirty="0"/>
              <a:t>Cytokine group (diabetes)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Treated with cytokines (IL-1</a:t>
            </a:r>
            <a:r>
              <a:rPr lang="el-GR" dirty="0"/>
              <a:t>β</a:t>
            </a:r>
            <a:r>
              <a:rPr lang="de-DE" dirty="0"/>
              <a:t> &amp; IFN-</a:t>
            </a:r>
            <a:r>
              <a:rPr lang="el-GR" dirty="0"/>
              <a:t>γ</a:t>
            </a:r>
            <a:r>
              <a:rPr lang="de-DE" dirty="0"/>
              <a:t>)</a:t>
            </a: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Different time point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D1E491C-C3D6-42FE-8294-ADF0D0781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+mj-ea"/>
                <a:cs typeface="+mj-cs"/>
              </a:rPr>
              <a:t>PDAC cells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7D2D073-35BC-400F-87C0-44AD01C150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800" u="sng" dirty="0"/>
              <a:t>Control group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dirty="0" err="1"/>
              <a:t>Treated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unspecified</a:t>
            </a:r>
            <a:r>
              <a:rPr lang="de-DE" sz="2800" dirty="0"/>
              <a:t> </a:t>
            </a:r>
            <a:r>
              <a:rPr lang="de-DE" sz="2800" dirty="0" err="1"/>
              <a:t>siRNA</a:t>
            </a:r>
            <a:r>
              <a:rPr lang="de-DE" sz="2800" dirty="0"/>
              <a:t> (NC)</a:t>
            </a:r>
            <a:endParaRPr lang="en-US" sz="2800" dirty="0"/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800" u="sng" dirty="0"/>
              <a:t>Knockout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Treated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siRNA</a:t>
            </a:r>
            <a:r>
              <a:rPr lang="de-DE" sz="2800" dirty="0"/>
              <a:t> </a:t>
            </a:r>
            <a:r>
              <a:rPr lang="de-DE" sz="2800" dirty="0" err="1"/>
              <a:t>against</a:t>
            </a:r>
            <a:r>
              <a:rPr lang="de-DE" sz="2800" dirty="0"/>
              <a:t> TBL1X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69122AC-B46D-499B-A279-76D6232C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2618633"/>
            <a:ext cx="5513285" cy="3383690"/>
          </a:xfrm>
          <a:prstGeom prst="rect">
            <a:avLst/>
          </a:prstGeom>
        </p:spPr>
      </p:pic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0468018D-A6BC-48E4-A77F-119FDA99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7</a:t>
            </a:fld>
            <a:endParaRPr lang="de-DE" dirty="0"/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77ECDF11-96A9-48B1-BD22-CEBCE3FD198C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BBA4DF0-CE9A-493C-A019-C4F308005BBC}"/>
              </a:ext>
            </a:extLst>
          </p:cNvPr>
          <p:cNvSpPr txBox="1"/>
          <p:nvPr/>
        </p:nvSpPr>
        <p:spPr>
          <a:xfrm>
            <a:off x="836612" y="2408137"/>
            <a:ext cx="30619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GSE53454; Lopes et al., 2014</a:t>
            </a:r>
          </a:p>
        </p:txBody>
      </p:sp>
    </p:spTree>
    <p:extLst>
      <p:ext uri="{BB962C8B-B14F-4D97-AF65-F5344CB8AC3E}">
        <p14:creationId xmlns:p14="http://schemas.microsoft.com/office/powerpoint/2010/main" val="256482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Normalization</a:t>
            </a:r>
            <a:endParaRPr lang="de-DE" sz="60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BA5F5CB-F45E-4640-BF4F-9E869061F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" t="2440" r="901" b="1201"/>
          <a:stretch/>
        </p:blipFill>
        <p:spPr>
          <a:xfrm>
            <a:off x="262395" y="2258941"/>
            <a:ext cx="5756743" cy="346233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0C9A181-F802-4FAB-8530-48C6E5E8D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55" y="2258941"/>
            <a:ext cx="5737582" cy="3462334"/>
          </a:xfrm>
          <a:prstGeom prst="rect">
            <a:avLst/>
          </a:prstGeom>
        </p:spPr>
      </p:pic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4F49E97-1304-4932-84E8-C5255417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4"/>
            <a:ext cx="2743200" cy="365125"/>
          </a:xfrm>
        </p:spPr>
        <p:txBody>
          <a:bodyPr/>
          <a:lstStyle/>
          <a:p>
            <a:fld id="{B7DA146E-9D04-4A9B-9470-3BDA114BCDAE}" type="slidenum">
              <a:rPr lang="de-DE" smtClean="0"/>
              <a:t>8</a:t>
            </a:fld>
            <a:endParaRPr lang="de-DE" dirty="0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A4C2E5D7-4F8D-451E-997C-AEA5B77E2460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</p:spTree>
    <p:extLst>
      <p:ext uri="{BB962C8B-B14F-4D97-AF65-F5344CB8AC3E}">
        <p14:creationId xmlns:p14="http://schemas.microsoft.com/office/powerpoint/2010/main" val="246120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82A83-7072-42F9-A46B-5B7225F4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Milestones</a:t>
            </a:r>
            <a:endParaRPr lang="de-DE" sz="60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2770B9-EC88-4E29-AB35-F71E7849D0BE}"/>
              </a:ext>
            </a:extLst>
          </p:cNvPr>
          <p:cNvSpPr/>
          <p:nvPr/>
        </p:nvSpPr>
        <p:spPr>
          <a:xfrm>
            <a:off x="0" y="6493079"/>
            <a:ext cx="12192000" cy="364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0980B22-0F25-42E6-A33F-335D382D137A}"/>
              </a:ext>
            </a:extLst>
          </p:cNvPr>
          <p:cNvSpPr/>
          <p:nvPr/>
        </p:nvSpPr>
        <p:spPr>
          <a:xfrm>
            <a:off x="0" y="6367244"/>
            <a:ext cx="12192000" cy="1258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91152618-EA51-4907-B00A-DF7F60AF6BA2}"/>
              </a:ext>
            </a:extLst>
          </p:cNvPr>
          <p:cNvSpPr/>
          <p:nvPr/>
        </p:nvSpPr>
        <p:spPr>
          <a:xfrm>
            <a:off x="698746" y="3945063"/>
            <a:ext cx="10794507" cy="486052"/>
          </a:xfrm>
          <a:prstGeom prst="rightArrow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A7FC9F6-E385-48A5-B8BE-512CCA7052BC}"/>
              </a:ext>
            </a:extLst>
          </p:cNvPr>
          <p:cNvSpPr/>
          <p:nvPr/>
        </p:nvSpPr>
        <p:spPr>
          <a:xfrm>
            <a:off x="668321" y="3861557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6D3F148-CAF7-44EE-8238-232ADB01C83A}"/>
              </a:ext>
            </a:extLst>
          </p:cNvPr>
          <p:cNvSpPr/>
          <p:nvPr/>
        </p:nvSpPr>
        <p:spPr>
          <a:xfrm>
            <a:off x="1763539" y="3857487"/>
            <a:ext cx="60850" cy="653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40FDAB-4E0A-4B39-9501-AE8F4D78F61A}"/>
              </a:ext>
            </a:extLst>
          </p:cNvPr>
          <p:cNvSpPr/>
          <p:nvPr/>
        </p:nvSpPr>
        <p:spPr>
          <a:xfrm>
            <a:off x="7554885" y="3855268"/>
            <a:ext cx="60850" cy="653064"/>
          </a:xfrm>
          <a:prstGeom prst="rect">
            <a:avLst/>
          </a:prstGeom>
          <a:solidFill>
            <a:srgbClr val="0056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BB3C45D-D626-4568-990E-2AB96E611663}"/>
              </a:ext>
            </a:extLst>
          </p:cNvPr>
          <p:cNvSpPr/>
          <p:nvPr/>
        </p:nvSpPr>
        <p:spPr>
          <a:xfrm>
            <a:off x="6397174" y="3855268"/>
            <a:ext cx="60850" cy="653064"/>
          </a:xfrm>
          <a:prstGeom prst="rect">
            <a:avLst/>
          </a:prstGeom>
          <a:solidFill>
            <a:srgbClr val="00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66D6985-53FA-40E0-BA47-7E816D2F4C2D}"/>
              </a:ext>
            </a:extLst>
          </p:cNvPr>
          <p:cNvSpPr/>
          <p:nvPr/>
        </p:nvSpPr>
        <p:spPr>
          <a:xfrm>
            <a:off x="5237985" y="3855268"/>
            <a:ext cx="60850" cy="653064"/>
          </a:xfrm>
          <a:prstGeom prst="rect">
            <a:avLst/>
          </a:prstGeom>
          <a:solidFill>
            <a:srgbClr val="006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D30285D-2E26-431F-9AF9-31261463662F}"/>
              </a:ext>
            </a:extLst>
          </p:cNvPr>
          <p:cNvSpPr/>
          <p:nvPr/>
        </p:nvSpPr>
        <p:spPr>
          <a:xfrm>
            <a:off x="4078796" y="3855268"/>
            <a:ext cx="60850" cy="653064"/>
          </a:xfrm>
          <a:prstGeom prst="rect">
            <a:avLst/>
          </a:prstGeom>
          <a:solidFill>
            <a:srgbClr val="006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3B09B9B-AFE6-482F-8540-600EA686CD16}"/>
              </a:ext>
            </a:extLst>
          </p:cNvPr>
          <p:cNvSpPr/>
          <p:nvPr/>
        </p:nvSpPr>
        <p:spPr>
          <a:xfrm>
            <a:off x="2919607" y="3855268"/>
            <a:ext cx="60850" cy="653064"/>
          </a:xfrm>
          <a:prstGeom prst="rect">
            <a:avLst/>
          </a:prstGeom>
          <a:solidFill>
            <a:srgbClr val="006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31F4794-6D22-4BC1-87B6-46E5E98E8EC5}"/>
              </a:ext>
            </a:extLst>
          </p:cNvPr>
          <p:cNvSpPr/>
          <p:nvPr/>
        </p:nvSpPr>
        <p:spPr>
          <a:xfrm>
            <a:off x="8712596" y="3855268"/>
            <a:ext cx="60850" cy="653064"/>
          </a:xfrm>
          <a:prstGeom prst="rect">
            <a:avLst/>
          </a:prstGeom>
          <a:solidFill>
            <a:srgbClr val="004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35ACCCE-3207-432D-8A20-C2FB104D2483}"/>
              </a:ext>
            </a:extLst>
          </p:cNvPr>
          <p:cNvSpPr/>
          <p:nvPr/>
        </p:nvSpPr>
        <p:spPr>
          <a:xfrm>
            <a:off x="9868500" y="3855268"/>
            <a:ext cx="60850" cy="653064"/>
          </a:xfrm>
          <a:prstGeom prst="rect">
            <a:avLst/>
          </a:prstGeom>
          <a:solidFill>
            <a:srgbClr val="004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13D89C5-E512-4E9F-86D3-206FDAC691AB}"/>
              </a:ext>
            </a:extLst>
          </p:cNvPr>
          <p:cNvSpPr txBox="1"/>
          <p:nvPr/>
        </p:nvSpPr>
        <p:spPr>
          <a:xfrm>
            <a:off x="438103" y="3349312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12.05.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0145EC-139B-4E40-AD50-E19FFAEB7BE8}"/>
              </a:ext>
            </a:extLst>
          </p:cNvPr>
          <p:cNvSpPr txBox="1"/>
          <p:nvPr/>
        </p:nvSpPr>
        <p:spPr>
          <a:xfrm>
            <a:off x="2563952" y="3346168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B093A05-C2EE-4386-8AF1-1B803658FF45}"/>
              </a:ext>
            </a:extLst>
          </p:cNvPr>
          <p:cNvSpPr txBox="1"/>
          <p:nvPr/>
        </p:nvSpPr>
        <p:spPr>
          <a:xfrm>
            <a:off x="1407720" y="3346168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9BCFC2A-997F-45BF-A507-D54B7BE9F20F}"/>
              </a:ext>
            </a:extLst>
          </p:cNvPr>
          <p:cNvSpPr txBox="1"/>
          <p:nvPr/>
        </p:nvSpPr>
        <p:spPr>
          <a:xfrm>
            <a:off x="3723141" y="3346168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38F6B79-1A74-49A7-B93E-0A595E168018}"/>
              </a:ext>
            </a:extLst>
          </p:cNvPr>
          <p:cNvSpPr txBox="1"/>
          <p:nvPr/>
        </p:nvSpPr>
        <p:spPr>
          <a:xfrm>
            <a:off x="9512845" y="3346168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07.07.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0C1BDE3-7A99-449B-A855-FDF278255AB5}"/>
              </a:ext>
            </a:extLst>
          </p:cNvPr>
          <p:cNvSpPr txBox="1"/>
          <p:nvPr/>
        </p:nvSpPr>
        <p:spPr>
          <a:xfrm>
            <a:off x="7199230" y="3346168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23.06.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1BEF884-4061-4DFA-AF00-40B7DA7B5BD2}"/>
              </a:ext>
            </a:extLst>
          </p:cNvPr>
          <p:cNvSpPr txBox="1"/>
          <p:nvPr/>
        </p:nvSpPr>
        <p:spPr>
          <a:xfrm>
            <a:off x="6052689" y="3346168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E844A46-845A-4BD6-8498-A56663FE0DCF}"/>
              </a:ext>
            </a:extLst>
          </p:cNvPr>
          <p:cNvSpPr txBox="1"/>
          <p:nvPr/>
        </p:nvSpPr>
        <p:spPr>
          <a:xfrm>
            <a:off x="4887915" y="3346168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09.06.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D9E8B0A-77FC-446B-98FC-038AD0C68B33}"/>
              </a:ext>
            </a:extLst>
          </p:cNvPr>
          <p:cNvSpPr txBox="1"/>
          <p:nvPr/>
        </p:nvSpPr>
        <p:spPr>
          <a:xfrm>
            <a:off x="8345771" y="3346168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30.06.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7EBF4E6-DF36-452E-A7F4-D662FE55E366}"/>
              </a:ext>
            </a:extLst>
          </p:cNvPr>
          <p:cNvSpPr txBox="1"/>
          <p:nvPr/>
        </p:nvSpPr>
        <p:spPr>
          <a:xfrm>
            <a:off x="666633" y="5155107"/>
            <a:ext cx="17569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dirty="0"/>
              <a:t>Project </a:t>
            </a:r>
            <a:r>
              <a:rPr lang="de-DE" b="1" dirty="0" err="1"/>
              <a:t>Proposal</a:t>
            </a:r>
            <a:endParaRPr lang="de-DE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1E95B7B-5F20-4D1C-B811-2D2F5D4BE7CE}"/>
              </a:ext>
            </a:extLst>
          </p:cNvPr>
          <p:cNvSpPr/>
          <p:nvPr/>
        </p:nvSpPr>
        <p:spPr>
          <a:xfrm>
            <a:off x="668321" y="3855268"/>
            <a:ext cx="60850" cy="13061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27B8C58-FA47-4C21-AF77-E3DAB2957887}"/>
              </a:ext>
            </a:extLst>
          </p:cNvPr>
          <p:cNvSpPr txBox="1"/>
          <p:nvPr/>
        </p:nvSpPr>
        <p:spPr>
          <a:xfrm>
            <a:off x="8172379" y="5155107"/>
            <a:ext cx="17569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DE" b="1" dirty="0"/>
              <a:t>Project </a:t>
            </a:r>
            <a:r>
              <a:rPr lang="de-DE" b="1" dirty="0" err="1"/>
              <a:t>finished</a:t>
            </a:r>
            <a:endParaRPr lang="de-DE" b="1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9B96D98-B4B0-4B5F-AEB6-82C8A7717B98}"/>
              </a:ext>
            </a:extLst>
          </p:cNvPr>
          <p:cNvSpPr/>
          <p:nvPr/>
        </p:nvSpPr>
        <p:spPr>
          <a:xfrm>
            <a:off x="9868500" y="3846766"/>
            <a:ext cx="60850" cy="1306128"/>
          </a:xfrm>
          <a:prstGeom prst="rect">
            <a:avLst/>
          </a:prstGeom>
          <a:solidFill>
            <a:srgbClr val="004886"/>
          </a:solidFill>
          <a:ln>
            <a:solidFill>
              <a:srgbClr val="0048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eschweifte Klammer links 30">
            <a:extLst>
              <a:ext uri="{FF2B5EF4-FFF2-40B4-BE49-F238E27FC236}">
                <a16:creationId xmlns:a16="http://schemas.microsoft.com/office/drawing/2014/main" id="{5FDCDBC2-E615-4EA6-ABCF-728DB65D1B06}"/>
              </a:ext>
            </a:extLst>
          </p:cNvPr>
          <p:cNvSpPr/>
          <p:nvPr/>
        </p:nvSpPr>
        <p:spPr>
          <a:xfrm rot="16200000">
            <a:off x="5021453" y="508164"/>
            <a:ext cx="554768" cy="8751695"/>
          </a:xfrm>
          <a:prstGeom prst="leftBrace">
            <a:avLst>
              <a:gd name="adj1" fmla="val 50470"/>
              <a:gd name="adj2" fmla="val 501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14A13F5-9DB5-4FCF-A996-68925552C659}"/>
              </a:ext>
            </a:extLst>
          </p:cNvPr>
          <p:cNvSpPr txBox="1"/>
          <p:nvPr/>
        </p:nvSpPr>
        <p:spPr>
          <a:xfrm>
            <a:off x="4420349" y="5386883"/>
            <a:ext cx="17569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/>
              <a:t>8 </a:t>
            </a:r>
            <a:r>
              <a:rPr lang="de-DE" b="1" dirty="0" err="1"/>
              <a:t>weeks</a:t>
            </a:r>
            <a:endParaRPr lang="de-DE" b="1" dirty="0"/>
          </a:p>
        </p:txBody>
      </p:sp>
      <p:sp>
        <p:nvSpPr>
          <p:cNvPr id="33" name="Geschweifte Klammer links 32">
            <a:extLst>
              <a:ext uri="{FF2B5EF4-FFF2-40B4-BE49-F238E27FC236}">
                <a16:creationId xmlns:a16="http://schemas.microsoft.com/office/drawing/2014/main" id="{7B38590C-A95E-4C26-9352-1B10C6A6B699}"/>
              </a:ext>
            </a:extLst>
          </p:cNvPr>
          <p:cNvSpPr/>
          <p:nvPr/>
        </p:nvSpPr>
        <p:spPr>
          <a:xfrm rot="16200000">
            <a:off x="10504402" y="4102061"/>
            <a:ext cx="554769" cy="1563902"/>
          </a:xfrm>
          <a:prstGeom prst="leftBrace">
            <a:avLst>
              <a:gd name="adj1" fmla="val 39481"/>
              <a:gd name="adj2" fmla="val 50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41BE048-55A6-4EEB-AC9C-96054964AA13}"/>
              </a:ext>
            </a:extLst>
          </p:cNvPr>
          <p:cNvSpPr txBox="1"/>
          <p:nvPr/>
        </p:nvSpPr>
        <p:spPr>
          <a:xfrm>
            <a:off x="10049445" y="5401223"/>
            <a:ext cx="14759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/>
              <a:t>Buffer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8E66567-F3DD-4B4A-B3EE-1B2A4C4D1336}"/>
              </a:ext>
            </a:extLst>
          </p:cNvPr>
          <p:cNvSpPr txBox="1"/>
          <p:nvPr/>
        </p:nvSpPr>
        <p:spPr>
          <a:xfrm>
            <a:off x="2800954" y="2106630"/>
            <a:ext cx="64735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/>
              <a:t>TRA </a:t>
            </a:r>
            <a:r>
              <a:rPr lang="de-DE" sz="2400" b="1" dirty="0" err="1"/>
              <a:t>expression</a:t>
            </a:r>
            <a:r>
              <a:rPr lang="de-DE" sz="2400" b="1" dirty="0"/>
              <a:t> in </a:t>
            </a:r>
            <a:r>
              <a:rPr lang="de-DE" sz="2400" b="1" dirty="0" err="1"/>
              <a:t>pancreatic</a:t>
            </a:r>
            <a:r>
              <a:rPr lang="de-DE" sz="2400" b="1" dirty="0"/>
              <a:t> </a:t>
            </a:r>
            <a:r>
              <a:rPr lang="de-DE" sz="2400" b="1" dirty="0" err="1"/>
              <a:t>cells</a:t>
            </a:r>
            <a:endParaRPr lang="de-DE" sz="2400" b="1" dirty="0"/>
          </a:p>
        </p:txBody>
      </p:sp>
      <p:sp>
        <p:nvSpPr>
          <p:cNvPr id="38" name="Foliennummernplatzhalter 37">
            <a:extLst>
              <a:ext uri="{FF2B5EF4-FFF2-40B4-BE49-F238E27FC236}">
                <a16:creationId xmlns:a16="http://schemas.microsoft.com/office/drawing/2014/main" id="{79A5FE2F-9D12-4596-8DEC-2B161479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8668"/>
            <a:ext cx="2743200" cy="369332"/>
          </a:xfrm>
        </p:spPr>
        <p:txBody>
          <a:bodyPr/>
          <a:lstStyle/>
          <a:p>
            <a:fld id="{B7DA146E-9D04-4A9B-9470-3BDA114BCDAE}" type="slidenum">
              <a:rPr lang="de-DE" smtClean="0"/>
              <a:t>9</a:t>
            </a:fld>
            <a:endParaRPr lang="de-DE" dirty="0"/>
          </a:p>
        </p:txBody>
      </p:sp>
      <p:sp>
        <p:nvSpPr>
          <p:cNvPr id="36" name="Fußzeilenplatzhalter 3">
            <a:extLst>
              <a:ext uri="{FF2B5EF4-FFF2-40B4-BE49-F238E27FC236}">
                <a16:creationId xmlns:a16="http://schemas.microsoft.com/office/drawing/2014/main" id="{D712868C-B113-48F5-9E36-7D288668B514}"/>
              </a:ext>
            </a:extLst>
          </p:cNvPr>
          <p:cNvSpPr txBox="1">
            <a:spLocks/>
          </p:cNvSpPr>
          <p:nvPr/>
        </p:nvSpPr>
        <p:spPr>
          <a:xfrm>
            <a:off x="38056" y="6588920"/>
            <a:ext cx="5472113" cy="1793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863600" rtl="0" eaLnBrk="0" latinLnBrk="0" hangingPunct="0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863600" rtl="0" eaLnBrk="0" fontAlgn="base" latinLnBrk="0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800" dirty="0"/>
              <a:t>Data Analysis; Anna Boot, Carolyn </a:t>
            </a:r>
            <a:r>
              <a:rPr lang="de-DE" altLang="de-DE" sz="800" dirty="0" err="1"/>
              <a:t>Blümcke</a:t>
            </a:r>
            <a:r>
              <a:rPr lang="de-DE" altLang="de-DE" sz="800" dirty="0"/>
              <a:t>, Selina Ernst, Bianca Greul; Supervisor: Dr. Dinkelacker</a:t>
            </a:r>
          </a:p>
        </p:txBody>
      </p:sp>
    </p:spTree>
    <p:extLst>
      <p:ext uri="{BB962C8B-B14F-4D97-AF65-F5344CB8AC3E}">
        <p14:creationId xmlns:p14="http://schemas.microsoft.com/office/powerpoint/2010/main" val="343882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771</Words>
  <Application>Microsoft Office PowerPoint</Application>
  <PresentationFormat>Breitbild</PresentationFormat>
  <Paragraphs>145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 TRA expression in pancreatic cells</vt:lpstr>
      <vt:lpstr> Epidemiology of pancreatic cancer</vt:lpstr>
      <vt:lpstr> Tissue restricted antigens (TRA)</vt:lpstr>
      <vt:lpstr> TRA data set</vt:lpstr>
      <vt:lpstr> Microarray</vt:lpstr>
      <vt:lpstr> Microarray data set</vt:lpstr>
      <vt:lpstr> Microarray data set</vt:lpstr>
      <vt:lpstr>Normalization</vt:lpstr>
      <vt:lpstr>Milestones</vt:lpstr>
      <vt:lpstr>Milestones</vt:lpstr>
      <vt:lpstr> TRA Data set</vt:lpstr>
      <vt:lpstr>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 expression in pancreatic cells</dc:title>
  <dc:creator>Carolyn Bluemcke</dc:creator>
  <cp:lastModifiedBy>Carolyn Bluemcke</cp:lastModifiedBy>
  <cp:revision>37</cp:revision>
  <dcterms:created xsi:type="dcterms:W3CDTF">2021-05-17T14:05:48Z</dcterms:created>
  <dcterms:modified xsi:type="dcterms:W3CDTF">2021-06-01T12:23:07Z</dcterms:modified>
</cp:coreProperties>
</file>