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58" r:id="rId4"/>
    <p:sldId id="264" r:id="rId5"/>
    <p:sldId id="259" r:id="rId6"/>
    <p:sldId id="260" r:id="rId7"/>
    <p:sldId id="261" r:id="rId8"/>
    <p:sldId id="263" r:id="rId9"/>
    <p:sldId id="262" r:id="rId10"/>
    <p:sldId id="265" r:id="rId11"/>
    <p:sldId id="266" r:id="rId12"/>
    <p:sldId id="277" r:id="rId13"/>
    <p:sldId id="268" r:id="rId14"/>
    <p:sldId id="273" r:id="rId15"/>
    <p:sldId id="270" r:id="rId16"/>
    <p:sldId id="276" r:id="rId1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ABBF"/>
    <a:srgbClr val="01032A"/>
    <a:srgbClr val="DCDADA"/>
    <a:srgbClr val="D6E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3BF06-0321-40E5-A5A5-FB08F24AD5C7}" type="datetimeFigureOut">
              <a:rPr lang="bg-BG" smtClean="0"/>
              <a:t>12.5.2021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7657F-461E-4EEF-8631-A0A76C10F2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061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FAB6-A8AB-4004-9025-3340C9B799DB}" type="datetime1">
              <a:rPr lang="bg-BG" smtClean="0"/>
              <a:t>12.5.2021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173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D363-DC3D-46BE-BC4A-0D5CAF3BF5ED}" type="datetime1">
              <a:rPr lang="bg-BG" smtClean="0"/>
              <a:t>12.5.2021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936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C1F2-A02F-460D-98D3-0D8215E8FAC0}" type="datetime1">
              <a:rPr lang="bg-BG" smtClean="0"/>
              <a:t>12.5.2021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615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91A3-AF4E-49B8-9D0B-D981708D0B2E}" type="datetime1">
              <a:rPr lang="bg-BG" smtClean="0"/>
              <a:t>12.5.2021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39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FFA7-5EE2-4360-899A-AED9321B02A6}" type="datetime1">
              <a:rPr lang="bg-BG" smtClean="0"/>
              <a:t>12.5.2021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854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BB0B-FD0E-434E-BD0C-61E28DDE7B26}" type="datetime1">
              <a:rPr lang="bg-BG" smtClean="0"/>
              <a:t>12.5.2021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58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18DF-D175-4DE6-8838-BE2A0A3DB47D}" type="datetime1">
              <a:rPr lang="bg-BG" smtClean="0"/>
              <a:t>12.5.2021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050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0507-E571-4714-8812-E04ECD1C84D5}" type="datetime1">
              <a:rPr lang="bg-BG" smtClean="0"/>
              <a:t>12.5.2021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595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4B5D-CBCC-4515-9110-961AB9D7FEC4}" type="datetime1">
              <a:rPr lang="bg-BG" smtClean="0"/>
              <a:t>12.5.2021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67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8D28-2F0A-442A-89C3-0CE091A612E4}" type="datetime1">
              <a:rPr lang="bg-BG" smtClean="0"/>
              <a:t>12.5.2021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6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F5DF-4E99-41D2-A8DE-A9B4AA35BA28}" type="datetime1">
              <a:rPr lang="bg-BG" smtClean="0"/>
              <a:t>12.5.2021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351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EA7E-E9CE-4D2F-B80F-F3E7344E5DA7}" type="datetime1">
              <a:rPr lang="bg-BG" smtClean="0"/>
              <a:t>12.5.2021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1341-DD43-4CF2-B207-C5961E204D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00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sion.ucsd.edu/~leekc/ExtYaleDatabase/ExtYaleB.ht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321" y="2455524"/>
            <a:ext cx="86284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</a:rPr>
              <a:t>KNN ALGORITHM FOR HUMAN FACE RECOGNITION</a:t>
            </a:r>
            <a:endParaRPr lang="en-US" sz="54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Students: Maria </a:t>
            </a:r>
            <a:r>
              <a:rPr lang="de-DE" sz="1600" dirty="0">
                <a:solidFill>
                  <a:schemeClr val="bg1"/>
                </a:solidFill>
                <a:cs typeface="Arial" panose="020B0604020202020204" pitchFamily="34" charset="0"/>
              </a:rPr>
              <a:t>Chiritescu, Gabriela Marinova, Georgi Georgiev, Deniz Akinbosoye</a:t>
            </a:r>
            <a:endParaRPr 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Tutor: 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Nicolas </a:t>
            </a:r>
            <a:r>
              <a:rPr lang="en-US" sz="1600" b="0" i="0" dirty="0" err="1">
                <a:solidFill>
                  <a:schemeClr val="bg1"/>
                </a:solidFill>
                <a:effectLst/>
              </a:rPr>
              <a:t>Peschke</a:t>
            </a:r>
            <a:endParaRPr 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Course: Data Analysis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Semester: 4. Semester</a:t>
            </a:r>
          </a:p>
          <a:p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3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66072-6753-433E-8DD4-0C36BB5A7785}"/>
              </a:ext>
            </a:extLst>
          </p:cNvPr>
          <p:cNvSpPr/>
          <p:nvPr/>
        </p:nvSpPr>
        <p:spPr>
          <a:xfrm>
            <a:off x="0" y="0"/>
            <a:ext cx="12192000" cy="678094"/>
          </a:xfrm>
          <a:prstGeom prst="rect">
            <a:avLst/>
          </a:prstGeom>
          <a:solidFill>
            <a:srgbClr val="24AB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Evaluating results (accuracy formula)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50858-99C4-4168-91EB-309B102E66CA}"/>
              </a:ext>
            </a:extLst>
          </p:cNvPr>
          <p:cNvSpPr txBox="1"/>
          <p:nvPr/>
        </p:nvSpPr>
        <p:spPr>
          <a:xfrm>
            <a:off x="1996580" y="1096541"/>
            <a:ext cx="854838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The performance of the system is measured in terms of accuracy: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39AB10-DF0D-4B95-A312-F1B023E109BC}"/>
                  </a:ext>
                </a:extLst>
              </p:cNvPr>
              <p:cNvSpPr txBox="1"/>
              <p:nvPr/>
            </p:nvSpPr>
            <p:spPr>
              <a:xfrm>
                <a:off x="3410419" y="2098073"/>
                <a:ext cx="4711026" cy="574516"/>
              </a:xfrm>
              <a:prstGeom prst="rect">
                <a:avLst/>
              </a:prstGeom>
              <a:noFill/>
              <a:ln w="28575">
                <a:solidFill>
                  <a:srgbClr val="24ABB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𝐶𝑜𝑟𝑟𝑒𝑐𝑡𝑙𝑦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𝐷𝑒𝑡𝑒𝑐𝑡𝑒𝑑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𝐼𝑚𝑎𝑔𝑒𝑠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𝐼𝑚𝑎𝑔𝑒𝑠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39AB10-DF0D-4B95-A312-F1B023E10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419" y="2098073"/>
                <a:ext cx="4711026" cy="574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24ABBF"/>
                </a:solidFill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Good or bad news stock illustration. Illustration of road ...">
            <a:extLst>
              <a:ext uri="{FF2B5EF4-FFF2-40B4-BE49-F238E27FC236}">
                <a16:creationId xmlns:a16="http://schemas.microsoft.com/office/drawing/2014/main" id="{758895F5-63FC-423A-ABB7-86115A51E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31" y="3497510"/>
            <a:ext cx="3042681" cy="228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imary maths: Percentages | Tes">
            <a:extLst>
              <a:ext uri="{FF2B5EF4-FFF2-40B4-BE49-F238E27FC236}">
                <a16:creationId xmlns:a16="http://schemas.microsoft.com/office/drawing/2014/main" id="{2E9D290A-D7F3-4F36-9D8A-86E4D766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960" y="3573710"/>
            <a:ext cx="3920280" cy="220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99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254BE-F7C4-4604-A227-2A4D602B6A04}"/>
              </a:ext>
            </a:extLst>
          </p:cNvPr>
          <p:cNvSpPr/>
          <p:nvPr/>
        </p:nvSpPr>
        <p:spPr>
          <a:xfrm>
            <a:off x="0" y="0"/>
            <a:ext cx="12192000" cy="678094"/>
          </a:xfrm>
          <a:prstGeom prst="rect">
            <a:avLst/>
          </a:prstGeom>
          <a:solidFill>
            <a:srgbClr val="24AB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Milestones and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Deliverables 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C1AB0-BBBB-444D-A0A1-4957E5C2D1E9}"/>
              </a:ext>
            </a:extLst>
          </p:cNvPr>
          <p:cNvSpPr txBox="1"/>
          <p:nvPr/>
        </p:nvSpPr>
        <p:spPr>
          <a:xfrm>
            <a:off x="855677" y="1624396"/>
            <a:ext cx="107966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Segmenting the images into vectors and presenting them into a matrix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            		Result : matrix of all the training set of images with all 39 participants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Extraction of a mean face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                           Result: visual representation of the mean face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Calculating  the covariance matrix and its eigenvalues and eigenvectors (the PCA)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                            Result: Eigenfaces matrix</a:t>
            </a:r>
          </a:p>
          <a:p>
            <a:endParaRPr lang="en-US" sz="2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B7CF476-DB7F-46D7-9B64-49A0672AF9C8}"/>
              </a:ext>
            </a:extLst>
          </p:cNvPr>
          <p:cNvSpPr/>
          <p:nvPr/>
        </p:nvSpPr>
        <p:spPr>
          <a:xfrm>
            <a:off x="2143878" y="2337459"/>
            <a:ext cx="519070" cy="29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F46363-C9F4-4BEC-879B-98FD593C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817" y="3472262"/>
            <a:ext cx="535657" cy="329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8B9177-3094-4338-82EA-C3678B0E5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817" y="4583170"/>
            <a:ext cx="535657" cy="329213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5969A49-6BA0-476A-9BCE-DE67EB94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875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4E7292-2F57-48BF-947F-38F52B0C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12</a:t>
            </a:fld>
            <a:endParaRPr lang="bg-B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3676F-F8C1-4610-8A0E-1CEC527606C9}"/>
              </a:ext>
            </a:extLst>
          </p:cNvPr>
          <p:cNvSpPr txBox="1"/>
          <p:nvPr/>
        </p:nvSpPr>
        <p:spPr>
          <a:xfrm>
            <a:off x="939569" y="1575088"/>
            <a:ext cx="9672504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Projecting training data and testing data onto the PCA subspace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                         Result: transformed dataset matrix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Calculate Euclidian distance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		Result: Distance array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Grouping input image to images from training set using KNN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		Result: output image from training 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6C094D-46A1-4D85-A06B-54B21EDF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75" y="2222937"/>
            <a:ext cx="603491" cy="45899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1595990-693C-46E0-8472-D744F75ACC08}"/>
              </a:ext>
            </a:extLst>
          </p:cNvPr>
          <p:cNvSpPr/>
          <p:nvPr/>
        </p:nvSpPr>
        <p:spPr>
          <a:xfrm>
            <a:off x="2152575" y="3359923"/>
            <a:ext cx="535643" cy="409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1878DD5-13FB-4CD6-9F08-A3E36225950C}"/>
              </a:ext>
            </a:extLst>
          </p:cNvPr>
          <p:cNvSpPr/>
          <p:nvPr/>
        </p:nvSpPr>
        <p:spPr>
          <a:xfrm>
            <a:off x="2152575" y="4461598"/>
            <a:ext cx="535643" cy="409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370F2-06D9-4419-9214-77DCDF914797}"/>
              </a:ext>
            </a:extLst>
          </p:cNvPr>
          <p:cNvSpPr/>
          <p:nvPr/>
        </p:nvSpPr>
        <p:spPr>
          <a:xfrm>
            <a:off x="0" y="0"/>
            <a:ext cx="12192000" cy="678094"/>
          </a:xfrm>
          <a:prstGeom prst="rect">
            <a:avLst/>
          </a:prstGeom>
          <a:solidFill>
            <a:srgbClr val="24AB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Milestones and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Deliverables 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7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CF9094-0DFE-498D-B4F4-3D277489C615}"/>
              </a:ext>
            </a:extLst>
          </p:cNvPr>
          <p:cNvSpPr txBox="1"/>
          <p:nvPr/>
        </p:nvSpPr>
        <p:spPr>
          <a:xfrm flipH="1">
            <a:off x="5168326" y="733246"/>
            <a:ext cx="5686487" cy="61247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Taking the input image from a video or from a webcam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Heart disease prediction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Object recognition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Detecting patterns in credit card usage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Analyzing register data and detecting suspicious activity</a:t>
            </a:r>
          </a:p>
          <a:p>
            <a:endParaRPr lang="en-US" sz="2800" dirty="0"/>
          </a:p>
          <a:p>
            <a:endParaRPr lang="bg-BG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50CB6-4726-4A94-84DA-2AB4223BE3D9}"/>
              </a:ext>
            </a:extLst>
          </p:cNvPr>
          <p:cNvSpPr/>
          <p:nvPr/>
        </p:nvSpPr>
        <p:spPr>
          <a:xfrm>
            <a:off x="0" y="0"/>
            <a:ext cx="3765755" cy="6858000"/>
          </a:xfrm>
          <a:prstGeom prst="rect">
            <a:avLst/>
          </a:prstGeom>
          <a:solidFill>
            <a:srgbClr val="24AB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Further applications of KNN</a:t>
            </a:r>
            <a:endParaRPr lang="bg-BG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1E0E5-786E-4B17-A9D8-0A813FD5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20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3D9B6DA-9E3B-4096-B45F-98098D7A3A82}"/>
              </a:ext>
            </a:extLst>
          </p:cNvPr>
          <p:cNvCxnSpPr/>
          <p:nvPr/>
        </p:nvCxnSpPr>
        <p:spPr>
          <a:xfrm>
            <a:off x="1848255" y="933855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27F5B50-F109-4044-8E50-B11D34301E69}"/>
              </a:ext>
            </a:extLst>
          </p:cNvPr>
          <p:cNvCxnSpPr>
            <a:cxnSpLocks/>
          </p:cNvCxnSpPr>
          <p:nvPr/>
        </p:nvCxnSpPr>
        <p:spPr>
          <a:xfrm>
            <a:off x="377940" y="4669276"/>
            <a:ext cx="11436120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D6149A0-56DD-42FA-8C85-F30EE3BF9BAB}"/>
              </a:ext>
            </a:extLst>
          </p:cNvPr>
          <p:cNvSpPr txBox="1"/>
          <p:nvPr/>
        </p:nvSpPr>
        <p:spPr>
          <a:xfrm>
            <a:off x="1431127" y="2098538"/>
            <a:ext cx="2577829" cy="923330"/>
          </a:xfrm>
          <a:prstGeom prst="rect">
            <a:avLst/>
          </a:prstGeom>
          <a:noFill/>
          <a:ln w="31750" cmpd="thinThick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May 12 ~May 25</a:t>
            </a:r>
          </a:p>
          <a:p>
            <a:r>
              <a:rPr lang="en-US" dirty="0"/>
              <a:t>- Collecting ideas for the code and presentation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94B80D3-411C-4D10-B4D8-F2DE7CD70E3D}"/>
              </a:ext>
            </a:extLst>
          </p:cNvPr>
          <p:cNvSpPr txBox="1"/>
          <p:nvPr/>
        </p:nvSpPr>
        <p:spPr>
          <a:xfrm>
            <a:off x="9044399" y="1428174"/>
            <a:ext cx="2066053" cy="1754326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June 20 ~ July 15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Finish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Bug fixing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Presentation preparation</a:t>
            </a:r>
            <a:endParaRPr lang="en-DE" dirty="0"/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90D8C719-3CA8-46B4-9FF2-685F2F4063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43418" y="3521221"/>
            <a:ext cx="1471736" cy="771730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C39E2002-58E4-4A9E-9D1E-85382E1F1738}"/>
              </a:ext>
            </a:extLst>
          </p:cNvPr>
          <p:cNvCxnSpPr/>
          <p:nvPr/>
        </p:nvCxnSpPr>
        <p:spPr>
          <a:xfrm rot="5400000">
            <a:off x="674643" y="3187238"/>
            <a:ext cx="1607922" cy="1303506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A9168-50F6-46D8-A3FA-6BC2EBBFE045}"/>
              </a:ext>
            </a:extLst>
          </p:cNvPr>
          <p:cNvSpPr/>
          <p:nvPr/>
        </p:nvSpPr>
        <p:spPr>
          <a:xfrm>
            <a:off x="0" y="0"/>
            <a:ext cx="12192000" cy="678094"/>
          </a:xfrm>
          <a:prstGeom prst="rect">
            <a:avLst/>
          </a:prstGeom>
          <a:solidFill>
            <a:srgbClr val="24AB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  <a:cs typeface="Arial" panose="020B0604020202020204" pitchFamily="34" charset="0"/>
              </a:rPr>
              <a:t>Timeline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4D5972-EEF1-4B9A-BB12-5EBB400B42B0}"/>
              </a:ext>
            </a:extLst>
          </p:cNvPr>
          <p:cNvSpPr txBox="1"/>
          <p:nvPr/>
        </p:nvSpPr>
        <p:spPr>
          <a:xfrm>
            <a:off x="1713750" y="809246"/>
            <a:ext cx="2852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DB190-A913-4FC3-962E-0C307EDA5B73}"/>
              </a:ext>
            </a:extLst>
          </p:cNvPr>
          <p:cNvSpPr txBox="1"/>
          <p:nvPr/>
        </p:nvSpPr>
        <p:spPr>
          <a:xfrm>
            <a:off x="4881672" y="1648350"/>
            <a:ext cx="3290011" cy="1754326"/>
          </a:xfrm>
          <a:prstGeom prst="rect">
            <a:avLst/>
          </a:prstGeom>
          <a:noFill/>
          <a:ln w="41275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May 26~ June 20</a:t>
            </a:r>
          </a:p>
          <a:p>
            <a:r>
              <a:rPr lang="en-US" dirty="0"/>
              <a:t>- Task division and development:</a:t>
            </a:r>
          </a:p>
          <a:p>
            <a:r>
              <a:rPr lang="en-US" dirty="0"/>
              <a:t>     Georgi: Data processing </a:t>
            </a:r>
          </a:p>
          <a:p>
            <a:r>
              <a:rPr lang="en-US" dirty="0"/>
              <a:t>     Maria: PCA</a:t>
            </a:r>
          </a:p>
          <a:p>
            <a:r>
              <a:rPr lang="en-US" dirty="0"/>
              <a:t>     Gabriela: KNN</a:t>
            </a:r>
          </a:p>
          <a:p>
            <a:r>
              <a:rPr lang="en-US" dirty="0"/>
              <a:t>     Deniz: Further applications</a:t>
            </a:r>
            <a:endParaRPr lang="bg-B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1BFCC0-44A9-421A-B614-A7DC71D539E4}"/>
              </a:ext>
            </a:extLst>
          </p:cNvPr>
          <p:cNvCxnSpPr>
            <a:cxnSpLocks/>
          </p:cNvCxnSpPr>
          <p:nvPr/>
        </p:nvCxnSpPr>
        <p:spPr>
          <a:xfrm flipH="1">
            <a:off x="6526677" y="3402676"/>
            <a:ext cx="1259" cy="1240276"/>
          </a:xfrm>
          <a:prstGeom prst="straightConnector1">
            <a:avLst/>
          </a:prstGeom>
          <a:ln w="28575">
            <a:solidFill>
              <a:srgbClr val="010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2991E9-2C95-4D72-81C9-906D9AD780DE}"/>
              </a:ext>
            </a:extLst>
          </p:cNvPr>
          <p:cNvSpPr txBox="1"/>
          <p:nvPr/>
        </p:nvSpPr>
        <p:spPr>
          <a:xfrm>
            <a:off x="11267769" y="477847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bg-BG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1866372-80F4-48CC-B237-33DF1C23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59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743094-F6B8-4E8E-8C42-DA0A8064F386}"/>
              </a:ext>
            </a:extLst>
          </p:cNvPr>
          <p:cNvSpPr txBox="1"/>
          <p:nvPr/>
        </p:nvSpPr>
        <p:spPr>
          <a:xfrm>
            <a:off x="963562" y="2551837"/>
            <a:ext cx="81337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cs typeface="Arial" panose="020B0604020202020204" pitchFamily="34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00285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212A88-97EC-4404-809F-1B9C7027B2D6}"/>
              </a:ext>
            </a:extLst>
          </p:cNvPr>
          <p:cNvSpPr/>
          <p:nvPr/>
        </p:nvSpPr>
        <p:spPr>
          <a:xfrm>
            <a:off x="0" y="0"/>
            <a:ext cx="12192000" cy="678094"/>
          </a:xfrm>
          <a:prstGeom prst="rect">
            <a:avLst/>
          </a:prstGeom>
          <a:solidFill>
            <a:srgbClr val="24AB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8B1D7-1E75-4C2A-AAD3-F0FFAAAD82F2}"/>
              </a:ext>
            </a:extLst>
          </p:cNvPr>
          <p:cNvSpPr txBox="1"/>
          <p:nvPr/>
        </p:nvSpPr>
        <p:spPr>
          <a:xfrm>
            <a:off x="461395" y="1015067"/>
            <a:ext cx="11232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</a:rPr>
              <a:t>Belhumeur</a:t>
            </a:r>
            <a:r>
              <a:rPr lang="en-US" sz="2400" b="0" i="0" dirty="0">
                <a:effectLst/>
              </a:rPr>
              <a:t>, P.N., </a:t>
            </a:r>
            <a:r>
              <a:rPr lang="en-US" sz="2400" b="0" i="0" dirty="0" err="1">
                <a:effectLst/>
              </a:rPr>
              <a:t>Hespanha</a:t>
            </a:r>
            <a:r>
              <a:rPr lang="en-US" sz="2400" b="0" i="0" dirty="0">
                <a:effectLst/>
              </a:rPr>
              <a:t>, J.P. and Kriegman, D. "Eigenfaces vs. </a:t>
            </a:r>
            <a:r>
              <a:rPr lang="en-US" sz="2400" b="0" i="0" dirty="0" err="1">
                <a:effectLst/>
              </a:rPr>
              <a:t>Fisherfaces</a:t>
            </a:r>
            <a:r>
              <a:rPr lang="en-US" sz="2400" b="0" i="0" dirty="0">
                <a:effectLst/>
              </a:rPr>
              <a:t>: Recognition Using Class Specific Linear Projection." IEEE Transactions on Pattern Analysis and Machine Intelligence (1997), vol. 19, pp 711-720.</a:t>
            </a:r>
          </a:p>
          <a:p>
            <a:r>
              <a:rPr lang="en-US" sz="2400" b="0" i="0" dirty="0" err="1">
                <a:effectLst/>
              </a:rPr>
              <a:t>Gerbrands</a:t>
            </a:r>
            <a:r>
              <a:rPr lang="en-US" sz="2400" b="0" i="0" dirty="0">
                <a:effectLst/>
              </a:rPr>
              <a:t>, J.J. "On the relationships between SVD, KLT and PCA." Pattern Recognition (1981), vol. 14, issues 1-6, pp 375-381</a:t>
            </a:r>
          </a:p>
          <a:p>
            <a:r>
              <a:rPr lang="en-US" sz="2400" b="0" i="0" dirty="0">
                <a:effectLst/>
              </a:rPr>
              <a:t>Gareth, J. et al. "An introduction to statistical learning." Springer New York (2013), Chapter 4.4</a:t>
            </a:r>
          </a:p>
          <a:p>
            <a:r>
              <a:rPr lang="en-US" sz="2400" dirty="0" err="1"/>
              <a:t>Sasankar</a:t>
            </a:r>
            <a:r>
              <a:rPr lang="en-US" sz="2400" dirty="0"/>
              <a:t>, P. and </a:t>
            </a:r>
            <a:r>
              <a:rPr lang="en-US" sz="2400" dirty="0" err="1"/>
              <a:t>Kosarkar</a:t>
            </a:r>
            <a:r>
              <a:rPr lang="en-US" sz="2400" dirty="0"/>
              <a:t>, U. </a:t>
            </a:r>
            <a:r>
              <a:rPr lang="en-US" sz="2400" b="0" i="0" dirty="0">
                <a:effectLst/>
              </a:rPr>
              <a:t>“A study for Face </a:t>
            </a:r>
            <a:r>
              <a:rPr lang="en-US" sz="2400" dirty="0"/>
              <a:t>R</a:t>
            </a:r>
            <a:r>
              <a:rPr lang="en-US" sz="2400" b="0" i="0" dirty="0">
                <a:effectLst/>
              </a:rPr>
              <a:t>ecognition Using Techniques PCA and KNN“ Research Review Journals (2021)</a:t>
            </a:r>
          </a:p>
          <a:p>
            <a:r>
              <a:rPr lang="en-US" sz="2400" b="0" i="0" dirty="0" err="1">
                <a:effectLst/>
              </a:rPr>
              <a:t>Wirdiani</a:t>
            </a:r>
            <a:r>
              <a:rPr lang="en-US" sz="2400" b="0" i="0" dirty="0">
                <a:effectLst/>
              </a:rPr>
              <a:t>, N. et al. “Face Identification Based on K-Nearest Neighbor” Scientific Journal of Informatics (2019)</a:t>
            </a:r>
            <a:endParaRPr lang="bg-BG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49885-AB8D-40D4-8B80-3C46ADE1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852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9E5A31-BF6E-4FE2-B166-E55DCB2ADCD9}"/>
              </a:ext>
            </a:extLst>
          </p:cNvPr>
          <p:cNvSpPr/>
          <p:nvPr/>
        </p:nvSpPr>
        <p:spPr>
          <a:xfrm>
            <a:off x="0" y="0"/>
            <a:ext cx="3765755" cy="6858000"/>
          </a:xfrm>
          <a:prstGeom prst="rect">
            <a:avLst/>
          </a:prstGeom>
          <a:solidFill>
            <a:srgbClr val="24AB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</a:p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  <a:endParaRPr lang="bg-BG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A2656-A120-4FB9-9D62-430000FFDDBE}"/>
              </a:ext>
            </a:extLst>
          </p:cNvPr>
          <p:cNvSpPr txBox="1"/>
          <p:nvPr/>
        </p:nvSpPr>
        <p:spPr>
          <a:xfrm>
            <a:off x="4471602" y="2690336"/>
            <a:ext cx="7285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Creating a tool which recognizes faces in different lighting conditions</a:t>
            </a:r>
            <a:endParaRPr lang="en-DE" sz="3600" dirty="0"/>
          </a:p>
          <a:p>
            <a:r>
              <a:rPr lang="en-US" dirty="0"/>
              <a:t> </a:t>
            </a:r>
            <a:endParaRPr lang="bg-B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5076B-818D-47A4-8935-17D006F2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470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row: Right 34">
            <a:extLst>
              <a:ext uri="{FF2B5EF4-FFF2-40B4-BE49-F238E27FC236}">
                <a16:creationId xmlns:a16="http://schemas.microsoft.com/office/drawing/2014/main" id="{7FB13650-AA15-4C49-8BB1-6952C65151B6}"/>
              </a:ext>
            </a:extLst>
          </p:cNvPr>
          <p:cNvSpPr/>
          <p:nvPr/>
        </p:nvSpPr>
        <p:spPr>
          <a:xfrm rot="2548852">
            <a:off x="9835484" y="3378936"/>
            <a:ext cx="699529" cy="936781"/>
          </a:xfrm>
          <a:prstGeom prst="rightArrow">
            <a:avLst>
              <a:gd name="adj1" fmla="val 54773"/>
              <a:gd name="adj2" fmla="val 65475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1000">
                <a:schemeClr val="bg2">
                  <a:lumMod val="90000"/>
                </a:schemeClr>
              </a:gs>
              <a:gs pos="43000">
                <a:srgbClr val="DCDADA"/>
              </a:gs>
              <a:gs pos="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62E7624-C7E6-420F-A4FB-51BC5C7B76E4}"/>
              </a:ext>
            </a:extLst>
          </p:cNvPr>
          <p:cNvSpPr/>
          <p:nvPr/>
        </p:nvSpPr>
        <p:spPr>
          <a:xfrm rot="1835189">
            <a:off x="8049950" y="1742355"/>
            <a:ext cx="699529" cy="936781"/>
          </a:xfrm>
          <a:prstGeom prst="rightArrow">
            <a:avLst>
              <a:gd name="adj1" fmla="val 54773"/>
              <a:gd name="adj2" fmla="val 65475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1000">
                <a:schemeClr val="bg2">
                  <a:lumMod val="90000"/>
                </a:schemeClr>
              </a:gs>
              <a:gs pos="43000">
                <a:srgbClr val="DCDADA"/>
              </a:gs>
              <a:gs pos="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9EF0E91-EB60-45A5-9662-1E512F520BAE}"/>
              </a:ext>
            </a:extLst>
          </p:cNvPr>
          <p:cNvSpPr/>
          <p:nvPr/>
        </p:nvSpPr>
        <p:spPr>
          <a:xfrm rot="21380693">
            <a:off x="5457922" y="1273140"/>
            <a:ext cx="699529" cy="936781"/>
          </a:xfrm>
          <a:prstGeom prst="rightArrow">
            <a:avLst>
              <a:gd name="adj1" fmla="val 54773"/>
              <a:gd name="adj2" fmla="val 65475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1000">
                <a:schemeClr val="bg2">
                  <a:lumMod val="90000"/>
                </a:schemeClr>
              </a:gs>
              <a:gs pos="43000">
                <a:srgbClr val="DCDADA"/>
              </a:gs>
              <a:gs pos="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D15117F-59B8-4A8F-A37E-2696A11A923A}"/>
              </a:ext>
            </a:extLst>
          </p:cNvPr>
          <p:cNvSpPr/>
          <p:nvPr/>
        </p:nvSpPr>
        <p:spPr>
          <a:xfrm rot="19757493">
            <a:off x="3033189" y="1920015"/>
            <a:ext cx="699529" cy="936781"/>
          </a:xfrm>
          <a:prstGeom prst="rightArrow">
            <a:avLst>
              <a:gd name="adj1" fmla="val 54773"/>
              <a:gd name="adj2" fmla="val 65475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1000">
                <a:schemeClr val="bg2">
                  <a:lumMod val="90000"/>
                </a:schemeClr>
              </a:gs>
              <a:gs pos="43000">
                <a:srgbClr val="DCDADA"/>
              </a:gs>
              <a:gs pos="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78094"/>
          </a:xfrm>
          <a:prstGeom prst="rect">
            <a:avLst/>
          </a:prstGeom>
          <a:solidFill>
            <a:srgbClr val="24AB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Taking Facial Recognition Step by Step…</a:t>
            </a:r>
            <a:endParaRPr lang="bg-BG" sz="32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F38FF06-B721-4DFE-9B5C-E57930B0F946}"/>
              </a:ext>
            </a:extLst>
          </p:cNvPr>
          <p:cNvSpPr/>
          <p:nvPr/>
        </p:nvSpPr>
        <p:spPr>
          <a:xfrm rot="18490936">
            <a:off x="1417973" y="3543638"/>
            <a:ext cx="699529" cy="936781"/>
          </a:xfrm>
          <a:prstGeom prst="rightArrow">
            <a:avLst>
              <a:gd name="adj1" fmla="val 54773"/>
              <a:gd name="adj2" fmla="val 65475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1000">
                <a:schemeClr val="bg2">
                  <a:lumMod val="90000"/>
                </a:schemeClr>
              </a:gs>
              <a:gs pos="43000">
                <a:srgbClr val="DCDADA"/>
              </a:gs>
              <a:gs pos="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 descr="fsdfsdcsdcsdc">
            <a:extLst>
              <a:ext uri="{FF2B5EF4-FFF2-40B4-BE49-F238E27FC236}">
                <a16:creationId xmlns:a16="http://schemas.microsoft.com/office/drawing/2014/main" id="{64D8932A-FC1C-4BD8-8B3E-C81AA3B5208E}"/>
              </a:ext>
            </a:extLst>
          </p:cNvPr>
          <p:cNvSpPr/>
          <p:nvPr/>
        </p:nvSpPr>
        <p:spPr>
          <a:xfrm>
            <a:off x="381695" y="4059613"/>
            <a:ext cx="1603306" cy="1593908"/>
          </a:xfrm>
          <a:prstGeom prst="ellipse">
            <a:avLst/>
          </a:prstGeom>
          <a:solidFill>
            <a:srgbClr val="24A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919D6-76FA-40EE-BE2D-B731C943886A}"/>
              </a:ext>
            </a:extLst>
          </p:cNvPr>
          <p:cNvSpPr txBox="1"/>
          <p:nvPr/>
        </p:nvSpPr>
        <p:spPr>
          <a:xfrm>
            <a:off x="436398" y="4468827"/>
            <a:ext cx="1493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Acquisition</a:t>
            </a:r>
            <a:endParaRPr lang="bg-BG" sz="1800" dirty="0">
              <a:solidFill>
                <a:schemeClr val="bg1"/>
              </a:solidFill>
            </a:endParaRPr>
          </a:p>
          <a:p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4" name="Oval 13" descr="fsdfsdcsdcsdc">
            <a:extLst>
              <a:ext uri="{FF2B5EF4-FFF2-40B4-BE49-F238E27FC236}">
                <a16:creationId xmlns:a16="http://schemas.microsoft.com/office/drawing/2014/main" id="{6C002821-B68C-4379-88F5-0B176ED7777C}"/>
              </a:ext>
            </a:extLst>
          </p:cNvPr>
          <p:cNvSpPr/>
          <p:nvPr/>
        </p:nvSpPr>
        <p:spPr>
          <a:xfrm>
            <a:off x="1779649" y="2182772"/>
            <a:ext cx="1603306" cy="1593908"/>
          </a:xfrm>
          <a:prstGeom prst="ellipse">
            <a:avLst/>
          </a:prstGeom>
          <a:solidFill>
            <a:srgbClr val="24A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783FA-7D57-49DB-AB46-89C13D1F6270}"/>
              </a:ext>
            </a:extLst>
          </p:cNvPr>
          <p:cNvSpPr txBox="1"/>
          <p:nvPr/>
        </p:nvSpPr>
        <p:spPr>
          <a:xfrm>
            <a:off x="1834352" y="2576729"/>
            <a:ext cx="1493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Facial Detection</a:t>
            </a:r>
          </a:p>
          <a:p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6" name="Oval 15" descr="fsdfsdcsdcsdc">
            <a:extLst>
              <a:ext uri="{FF2B5EF4-FFF2-40B4-BE49-F238E27FC236}">
                <a16:creationId xmlns:a16="http://schemas.microsoft.com/office/drawing/2014/main" id="{DFB93FE8-F177-4B50-9319-1B8BCA1BF543}"/>
              </a:ext>
            </a:extLst>
          </p:cNvPr>
          <p:cNvSpPr/>
          <p:nvPr/>
        </p:nvSpPr>
        <p:spPr>
          <a:xfrm>
            <a:off x="3995740" y="1059721"/>
            <a:ext cx="1603306" cy="159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250AD7-49EC-4650-B7F4-89A2AE3F6A79}"/>
              </a:ext>
            </a:extLst>
          </p:cNvPr>
          <p:cNvSpPr txBox="1"/>
          <p:nvPr/>
        </p:nvSpPr>
        <p:spPr>
          <a:xfrm>
            <a:off x="4050443" y="1453678"/>
            <a:ext cx="1493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</a:t>
            </a:r>
            <a:endParaRPr lang="bg-BG" sz="1800" dirty="0">
              <a:solidFill>
                <a:schemeClr val="bg1"/>
              </a:solidFill>
            </a:endParaRPr>
          </a:p>
          <a:p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8" name="Oval 17" descr="fsdfsdcsdcsdc">
            <a:extLst>
              <a:ext uri="{FF2B5EF4-FFF2-40B4-BE49-F238E27FC236}">
                <a16:creationId xmlns:a16="http://schemas.microsoft.com/office/drawing/2014/main" id="{4816E795-2386-4F1F-962E-395F08ECB1AD}"/>
              </a:ext>
            </a:extLst>
          </p:cNvPr>
          <p:cNvSpPr/>
          <p:nvPr/>
        </p:nvSpPr>
        <p:spPr>
          <a:xfrm>
            <a:off x="6592956" y="1059721"/>
            <a:ext cx="1603306" cy="159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5BB1C-2FBE-42E2-B673-DE12D2355177}"/>
              </a:ext>
            </a:extLst>
          </p:cNvPr>
          <p:cNvSpPr txBox="1"/>
          <p:nvPr/>
        </p:nvSpPr>
        <p:spPr>
          <a:xfrm>
            <a:off x="6647659" y="1453678"/>
            <a:ext cx="1493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Facial recognition</a:t>
            </a:r>
            <a:endParaRPr lang="bg-BG" sz="1800" dirty="0">
              <a:solidFill>
                <a:schemeClr val="bg1"/>
              </a:solidFill>
            </a:endParaRPr>
          </a:p>
          <a:p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0" name="Oval 19" descr="fsdfsdcsdcsdc">
            <a:extLst>
              <a:ext uri="{FF2B5EF4-FFF2-40B4-BE49-F238E27FC236}">
                <a16:creationId xmlns:a16="http://schemas.microsoft.com/office/drawing/2014/main" id="{EDADF98D-5F36-4E55-8C84-0AA38C89BD14}"/>
              </a:ext>
            </a:extLst>
          </p:cNvPr>
          <p:cNvSpPr/>
          <p:nvPr/>
        </p:nvSpPr>
        <p:spPr>
          <a:xfrm>
            <a:off x="8603165" y="2306447"/>
            <a:ext cx="1603306" cy="159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4A1B7E-3C7B-421A-A4CC-7ED99A958CB9}"/>
              </a:ext>
            </a:extLst>
          </p:cNvPr>
          <p:cNvSpPr txBox="1"/>
          <p:nvPr/>
        </p:nvSpPr>
        <p:spPr>
          <a:xfrm>
            <a:off x="8500225" y="2660343"/>
            <a:ext cx="1809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Clasiffication</a:t>
            </a:r>
            <a:endParaRPr lang="bg-BG" sz="1800" dirty="0">
              <a:solidFill>
                <a:schemeClr val="bg1"/>
              </a:solidFill>
            </a:endParaRPr>
          </a:p>
          <a:p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4" name="Oval 23" descr="fsdfsdcsdcsdc">
            <a:extLst>
              <a:ext uri="{FF2B5EF4-FFF2-40B4-BE49-F238E27FC236}">
                <a16:creationId xmlns:a16="http://schemas.microsoft.com/office/drawing/2014/main" id="{0845F1F8-97AA-458C-917F-9487B4E7D4BF}"/>
              </a:ext>
            </a:extLst>
          </p:cNvPr>
          <p:cNvSpPr/>
          <p:nvPr/>
        </p:nvSpPr>
        <p:spPr>
          <a:xfrm>
            <a:off x="10140624" y="4133538"/>
            <a:ext cx="1603306" cy="159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B35FB3-A804-4670-BB32-FB5A47F00995}"/>
              </a:ext>
            </a:extLst>
          </p:cNvPr>
          <p:cNvSpPr txBox="1"/>
          <p:nvPr/>
        </p:nvSpPr>
        <p:spPr>
          <a:xfrm>
            <a:off x="10010977" y="4605378"/>
            <a:ext cx="18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results</a:t>
            </a:r>
            <a:endParaRPr lang="bg-BG" dirty="0">
              <a:solidFill>
                <a:schemeClr val="bg1"/>
              </a:solidFill>
            </a:endParaRPr>
          </a:p>
          <a:p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64F0CAFC-D5A3-403B-AC5A-32E643F9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1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3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-22307"/>
            <a:ext cx="12192000" cy="678094"/>
          </a:xfrm>
          <a:prstGeom prst="rect">
            <a:avLst/>
          </a:prstGeom>
          <a:solidFill>
            <a:srgbClr val="24AB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Dividing the Dataset</a:t>
            </a:r>
            <a:endParaRPr lang="bg-BG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97921" y="1240707"/>
            <a:ext cx="10515600" cy="1502494"/>
          </a:xfrm>
        </p:spPr>
        <p:txBody>
          <a:bodyPr>
            <a:normAutofit/>
          </a:bodyPr>
          <a:lstStyle/>
          <a:p>
            <a:r>
              <a:rPr lang="en-US" dirty="0"/>
              <a:t>Set of 2535 images of 39 subjects -&gt; 65 images per person</a:t>
            </a:r>
          </a:p>
          <a:p>
            <a:r>
              <a:rPr lang="en-US" dirty="0"/>
              <a:t>All greyscale (</a:t>
            </a:r>
            <a:r>
              <a:rPr lang="en-US" dirty="0" err="1"/>
              <a:t>pgm</a:t>
            </a:r>
            <a:r>
              <a:rPr lang="en-US" dirty="0"/>
              <a:t>) images under different light conditions</a:t>
            </a:r>
          </a:p>
          <a:p>
            <a:r>
              <a:rPr lang="en-US" dirty="0"/>
              <a:t>Size: 168 x 192 pixel </a:t>
            </a:r>
            <a:endParaRPr lang="en-DE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2663" y="3609080"/>
            <a:ext cx="3593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15 images for testing</a:t>
            </a:r>
            <a:endParaRPr lang="bg-BG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66831" y="3626666"/>
            <a:ext cx="35937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50 images for training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EF698-4AB9-48F9-8ED2-F64559898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t="54848" r="5313" b="14524"/>
          <a:stretch/>
        </p:blipFill>
        <p:spPr>
          <a:xfrm>
            <a:off x="697921" y="4229100"/>
            <a:ext cx="10796155" cy="2100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D302C8-A8C9-4443-8F0A-E63C144834CC}"/>
              </a:ext>
            </a:extLst>
          </p:cNvPr>
          <p:cNvSpPr txBox="1"/>
          <p:nvPr/>
        </p:nvSpPr>
        <p:spPr>
          <a:xfrm>
            <a:off x="4299133" y="2743201"/>
            <a:ext cx="3593730" cy="83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65 images per person</a:t>
            </a:r>
          </a:p>
          <a:p>
            <a:endParaRPr lang="bg-B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51A317-5D9A-46D8-9F9C-DC36F32C35EB}"/>
              </a:ext>
            </a:extLst>
          </p:cNvPr>
          <p:cNvCxnSpPr>
            <a:cxnSpLocks/>
          </p:cNvCxnSpPr>
          <p:nvPr/>
        </p:nvCxnSpPr>
        <p:spPr>
          <a:xfrm flipH="1">
            <a:off x="3776208" y="3197684"/>
            <a:ext cx="508165" cy="42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57844B-04C4-4107-9519-4398A7130194}"/>
              </a:ext>
            </a:extLst>
          </p:cNvPr>
          <p:cNvCxnSpPr>
            <a:cxnSpLocks/>
          </p:cNvCxnSpPr>
          <p:nvPr/>
        </p:nvCxnSpPr>
        <p:spPr>
          <a:xfrm>
            <a:off x="7731440" y="3236793"/>
            <a:ext cx="430265" cy="422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08AD0BF-4C44-42FF-938D-42E31382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134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22307"/>
            <a:ext cx="12192000" cy="678094"/>
          </a:xfrm>
          <a:prstGeom prst="rect">
            <a:avLst/>
          </a:prstGeom>
          <a:solidFill>
            <a:srgbClr val="24AB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Image Acquisition: Our Dataset</a:t>
            </a:r>
            <a:endParaRPr lang="bg-BG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652" y="1536719"/>
            <a:ext cx="2053547" cy="2346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43" y="1536720"/>
            <a:ext cx="2053547" cy="23469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033" y="1536721"/>
            <a:ext cx="2053549" cy="2346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10" y="1536720"/>
            <a:ext cx="2053550" cy="23469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97532" y="890033"/>
            <a:ext cx="519693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hlinkClick r:id="rId6"/>
              </a:rPr>
              <a:t>~ </a:t>
            </a:r>
            <a:r>
              <a:rPr lang="en-US" sz="2800" u="sng" dirty="0">
                <a:hlinkClick r:id="rId6"/>
              </a:rPr>
              <a:t>Extended Yale Face Database B ~</a:t>
            </a:r>
          </a:p>
          <a:p>
            <a:pPr algn="ctr"/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5610" y="4130210"/>
            <a:ext cx="3905932" cy="18190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51" y="3987650"/>
            <a:ext cx="3258117" cy="23390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826D3-8702-4340-961E-68C16D09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143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78094"/>
          </a:xfrm>
          <a:prstGeom prst="rect">
            <a:avLst/>
          </a:prstGeom>
          <a:solidFill>
            <a:srgbClr val="24AB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Image Processing</a:t>
            </a:r>
            <a:endParaRPr lang="bg-BG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47965" y="1362458"/>
            <a:ext cx="3647730" cy="1508105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IMAGE SEGMENTATION: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Flattening the image into a vector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Making an array using the vectors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778276" y="3799352"/>
            <a:ext cx="4170437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MEAN FACE EXTRACTION: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Image centering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Data normalization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Reducing the effect variant illumination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488" y="915506"/>
            <a:ext cx="5830192" cy="21431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65" y="3286738"/>
            <a:ext cx="4744413" cy="26261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857B4-B853-4B41-9057-DFC6F3BC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911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78094"/>
          </a:xfrm>
          <a:prstGeom prst="rect">
            <a:avLst/>
          </a:prstGeom>
          <a:solidFill>
            <a:srgbClr val="24AB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Feature Extraction Using PCA</a:t>
            </a:r>
            <a:endParaRPr lang="bg-BG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414987" y="2641051"/>
            <a:ext cx="828832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PCA (Principal Component Analysis)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Providing a lower dimensional picture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Calculates eigenvectors (v</a:t>
            </a:r>
            <a:r>
              <a:rPr lang="en-US" sz="1200" dirty="0"/>
              <a:t>i</a:t>
            </a:r>
            <a:r>
              <a:rPr lang="en-US" dirty="0"/>
              <a:t>) of the covariance matrix (S)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Extracts the features of a face (eyes, nose,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Making a template out of them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Reducing noise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Creating eigenfaces which look like shadows of the original picture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bg-BG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98AA5-D8E7-4264-B90D-ABF77FE1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24" y="939129"/>
            <a:ext cx="8096250" cy="1238250"/>
          </a:xfrm>
          <a:prstGeom prst="rect">
            <a:avLst/>
          </a:prstGeom>
        </p:spPr>
      </p:pic>
      <p:sp>
        <p:nvSpPr>
          <p:cNvPr id="8" name="AutoShape 2" descr="\mathbf {Sv} _{i}=\mathbf {T} \mathbf {T} ^{T}\mathbf {v} _{i}=\lambda _{i}\mathbf {v} _{i}">
            <a:extLst>
              <a:ext uri="{FF2B5EF4-FFF2-40B4-BE49-F238E27FC236}">
                <a16:creationId xmlns:a16="http://schemas.microsoft.com/office/drawing/2014/main" id="{7EB25A8E-8A99-4798-83AE-1677151A45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34D61-D714-4200-B209-9D966BCC321C}"/>
              </a:ext>
            </a:extLst>
          </p:cNvPr>
          <p:cNvSpPr txBox="1"/>
          <p:nvPr/>
        </p:nvSpPr>
        <p:spPr>
          <a:xfrm>
            <a:off x="7508147" y="3541552"/>
            <a:ext cx="3268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Sv</a:t>
            </a:r>
            <a:r>
              <a:rPr lang="de-DE" dirty="0"/>
              <a:t>i </a:t>
            </a:r>
            <a:r>
              <a:rPr lang="en-US" sz="3200" dirty="0"/>
              <a:t>=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TT</a:t>
            </a:r>
            <a:r>
              <a:rPr lang="en-US" sz="2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de-DE" sz="2800" dirty="0"/>
              <a:t> </a:t>
            </a:r>
            <a:r>
              <a:rPr lang="de-DE" sz="3200" dirty="0"/>
              <a:t>v</a:t>
            </a:r>
            <a:r>
              <a:rPr lang="de-DE" sz="2000" dirty="0"/>
              <a:t>i </a:t>
            </a:r>
            <a:r>
              <a:rPr lang="en-US" sz="3200" dirty="0"/>
              <a:t>= </a:t>
            </a:r>
            <a:r>
              <a:rPr lang="el-GR" sz="3200" dirty="0"/>
              <a:t>λ</a:t>
            </a:r>
            <a:r>
              <a:rPr lang="en-US" sz="2000" dirty="0" err="1"/>
              <a:t>i</a:t>
            </a:r>
            <a:r>
              <a:rPr lang="en-US" sz="3200" dirty="0" err="1"/>
              <a:t>v</a:t>
            </a:r>
            <a:r>
              <a:rPr lang="en-US" sz="2000" dirty="0" err="1"/>
              <a:t>i</a:t>
            </a:r>
            <a:endParaRPr lang="bg-BG" sz="2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6AED740-1FA9-491A-8EB7-4B1090AA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68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78094"/>
          </a:xfrm>
          <a:prstGeom prst="rect">
            <a:avLst/>
          </a:prstGeom>
          <a:solidFill>
            <a:srgbClr val="24AB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Feature Extraction Using PCA</a:t>
            </a:r>
            <a:endParaRPr lang="bg-BG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D49A8-8257-45F6-85B6-4F9E0592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60" y="1912690"/>
            <a:ext cx="5041829" cy="2438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828E0-FC10-4B35-9FA4-D29CC12BA692}"/>
              </a:ext>
            </a:extLst>
          </p:cNvPr>
          <p:cNvSpPr txBox="1"/>
          <p:nvPr/>
        </p:nvSpPr>
        <p:spPr>
          <a:xfrm>
            <a:off x="766643" y="1518407"/>
            <a:ext cx="4970995" cy="1477328"/>
          </a:xfrm>
          <a:prstGeom prst="rect">
            <a:avLst/>
          </a:prstGeom>
          <a:noFill/>
          <a:ln w="28575">
            <a:solidFill>
              <a:srgbClr val="24ABB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images of the training dataset are converted into the PCA space by subtracting the mean image from each of them and multiplying the result by the eigenfaces matrix.</a:t>
            </a:r>
          </a:p>
          <a:p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C171B-DFE1-4D0E-96A9-8FD88FD26B33}"/>
              </a:ext>
            </a:extLst>
          </p:cNvPr>
          <p:cNvSpPr txBox="1"/>
          <p:nvPr/>
        </p:nvSpPr>
        <p:spPr>
          <a:xfrm>
            <a:off x="766642" y="3218354"/>
            <a:ext cx="4970995" cy="1477328"/>
          </a:xfrm>
          <a:prstGeom prst="rect">
            <a:avLst/>
          </a:prstGeom>
          <a:noFill/>
          <a:ln w="28575">
            <a:solidFill>
              <a:srgbClr val="24ABB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Input image from the testing dataset is converted into the PCA space by subtracting the mean image from multiplying the result by the eigenfaces matrix.</a:t>
            </a:r>
          </a:p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F6DD-1F53-4687-A1DD-2E8EE1DD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913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78094"/>
          </a:xfrm>
          <a:prstGeom prst="rect">
            <a:avLst/>
          </a:prstGeom>
          <a:solidFill>
            <a:srgbClr val="24AB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Validation Using KNN (K-Nearest Neighbors)</a:t>
            </a:r>
            <a:endParaRPr lang="bg-BG" sz="3200" dirty="0"/>
          </a:p>
        </p:txBody>
      </p:sp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00" y="3949191"/>
            <a:ext cx="3689886" cy="276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2419" y="910647"/>
            <a:ext cx="4770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Comparing the input image with the ones in the dataset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Measuring the Euclidian distance between the pixels of different pictures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Creating a distance matrix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Assigning the new objects to the category of their most similar K nearest neighbors.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42103-9168-436A-9FDC-D5F5FAC0A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280" y="3680690"/>
            <a:ext cx="2053550" cy="2346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5B28CC-1AAD-4AE4-8EA6-FD5CB8E53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83" y="3680690"/>
            <a:ext cx="2053547" cy="23469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264AE3-8031-4662-8F9C-1AFF11D4F6C4}"/>
              </a:ext>
            </a:extLst>
          </p:cNvPr>
          <p:cNvSpPr txBox="1"/>
          <p:nvPr/>
        </p:nvSpPr>
        <p:spPr>
          <a:xfrm>
            <a:off x="7039891" y="3167799"/>
            <a:ext cx="155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  <a:endParaRPr lang="bg-B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F00BC-8E0E-4787-BF76-508EC4BCF7B6}"/>
              </a:ext>
            </a:extLst>
          </p:cNvPr>
          <p:cNvSpPr txBox="1"/>
          <p:nvPr/>
        </p:nvSpPr>
        <p:spPr>
          <a:xfrm>
            <a:off x="9185643" y="3167799"/>
            <a:ext cx="155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image</a:t>
            </a:r>
            <a:endParaRPr lang="bg-BG" dirty="0"/>
          </a:p>
        </p:txBody>
      </p:sp>
      <p:pic>
        <p:nvPicPr>
          <p:cNvPr id="2050" name="Picture 2" descr="kNN">
            <a:extLst>
              <a:ext uri="{FF2B5EF4-FFF2-40B4-BE49-F238E27FC236}">
                <a16:creationId xmlns:a16="http://schemas.microsoft.com/office/drawing/2014/main" id="{FCFCB9AC-8A18-42E2-A3F5-ACC32FE30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965" y="1440378"/>
            <a:ext cx="5638990" cy="99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A6272-784F-4969-8E85-2230A93C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1341-DD43-4CF2-B207-C5961E204D8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521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714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Gabi</dc:creator>
  <cp:lastModifiedBy>georgi georgiev</cp:lastModifiedBy>
  <cp:revision>86</cp:revision>
  <dcterms:created xsi:type="dcterms:W3CDTF">2021-05-11T13:33:35Z</dcterms:created>
  <dcterms:modified xsi:type="dcterms:W3CDTF">2021-05-12T08:53:03Z</dcterms:modified>
</cp:coreProperties>
</file>