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0" r:id="rId3"/>
    <p:sldId id="298" r:id="rId4"/>
    <p:sldId id="269" r:id="rId5"/>
    <p:sldId id="276" r:id="rId6"/>
    <p:sldId id="277" r:id="rId7"/>
    <p:sldId id="274" r:id="rId8"/>
    <p:sldId id="299" r:id="rId9"/>
    <p:sldId id="281" r:id="rId10"/>
    <p:sldId id="287" r:id="rId11"/>
    <p:sldId id="284" r:id="rId12"/>
    <p:sldId id="286" r:id="rId13"/>
    <p:sldId id="288" r:id="rId14"/>
    <p:sldId id="300" r:id="rId15"/>
    <p:sldId id="266" r:id="rId16"/>
    <p:sldId id="306" r:id="rId17"/>
    <p:sldId id="268" r:id="rId18"/>
    <p:sldId id="267" r:id="rId19"/>
    <p:sldId id="297" r:id="rId20"/>
    <p:sldId id="273" r:id="rId21"/>
    <p:sldId id="301" r:id="rId22"/>
    <p:sldId id="304" r:id="rId23"/>
    <p:sldId id="302" r:id="rId24"/>
    <p:sldId id="303" r:id="rId25"/>
    <p:sldId id="305"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Schentarra" initials="ES" lastIdx="2" clrIdx="0">
    <p:extLst>
      <p:ext uri="{19B8F6BF-5375-455C-9EA6-DF929625EA0E}">
        <p15:presenceInfo xmlns:p15="http://schemas.microsoft.com/office/powerpoint/2012/main" userId="3be7f3d2c4f094a5" providerId="Windows Live"/>
      </p:ext>
    </p:extLst>
  </p:cmAuthor>
  <p:cmAuthor id="2" name="Tobias Krumpf" initials="TK" lastIdx="1" clrIdx="1">
    <p:extLst>
      <p:ext uri="{19B8F6BF-5375-455C-9EA6-DF929625EA0E}">
        <p15:presenceInfo xmlns:p15="http://schemas.microsoft.com/office/powerpoint/2012/main" userId="78b78d4f0e9ad6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FA79E-366E-497E-89D9-24472A6D642B}" v="1" dt="2019-07-19T20:06:41.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78" d="100"/>
          <a:sy n="78" d="100"/>
        </p:scale>
        <p:origin x="7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i Weinberger" userId="aedb1d5d-b269-4cc7-9a0a-0ae9d05e5c20" providerId="ADAL" clId="{318FA79E-366E-497E-89D9-24472A6D642B}"/>
    <pc:docChg chg="custSel modSld">
      <pc:chgData name="Kathi Weinberger" userId="aedb1d5d-b269-4cc7-9a0a-0ae9d05e5c20" providerId="ADAL" clId="{318FA79E-366E-497E-89D9-24472A6D642B}" dt="2019-07-19T20:06:41.515" v="0" actId="313"/>
      <pc:docMkLst>
        <pc:docMk/>
      </pc:docMkLst>
      <pc:sldChg chg="modSp">
        <pc:chgData name="Kathi Weinberger" userId="aedb1d5d-b269-4cc7-9a0a-0ae9d05e5c20" providerId="ADAL" clId="{318FA79E-366E-497E-89D9-24472A6D642B}" dt="2019-07-19T20:06:41.515" v="0" actId="313"/>
        <pc:sldMkLst>
          <pc:docMk/>
          <pc:sldMk cId="3790366071" sldId="288"/>
        </pc:sldMkLst>
        <pc:spChg chg="mod">
          <ac:chgData name="Kathi Weinberger" userId="aedb1d5d-b269-4cc7-9a0a-0ae9d05e5c20" providerId="ADAL" clId="{318FA79E-366E-497E-89D9-24472A6D642B}" dt="2019-07-19T20:06:41.515" v="0" actId="313"/>
          <ac:spMkLst>
            <pc:docMk/>
            <pc:sldMk cId="3790366071" sldId="288"/>
            <ac:spMk id="2" creationId="{9BA55A3D-A6B6-4E18-AE1A-DA88D593646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10T04:49:57.944" idx="1">
    <p:pos x="10" y="10"/>
    <p:text>und wie siehts aus tobi?</p:text>
    <p:extLst>
      <p:ext uri="{C676402C-5697-4E1C-873F-D02D1690AC5C}">
        <p15:threadingInfo xmlns:p15="http://schemas.microsoft.com/office/powerpoint/2012/main" timeZoneBias="420"/>
      </p:ext>
    </p:extLst>
  </p:cm>
  <p:cm authorId="1" dt="2019-05-10T04:51:51.742" idx="2">
    <p:pos x="106" y="106"/>
    <p:text>TOBI?</p:text>
    <p:extLst>
      <p:ext uri="{C676402C-5697-4E1C-873F-D02D1690AC5C}">
        <p15:threadingInfo xmlns:p15="http://schemas.microsoft.com/office/powerpoint/2012/main" timeZoneBias="420"/>
      </p:ext>
    </p:extLst>
  </p:cm>
  <p:cm authorId="2" dt="2019-05-10T14:14:32.502" idx="1">
    <p:pos x="106" y="242"/>
    <p:text>ja was los=</p:text>
    <p:extLst>
      <p:ext uri="{C676402C-5697-4E1C-873F-D02D1690AC5C}">
        <p15:threadingInfo xmlns:p15="http://schemas.microsoft.com/office/powerpoint/2012/main" timeZoneBias="-1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0T04:49:57.944" idx="1">
    <p:pos x="10" y="10"/>
    <p:text>und wie siehts aus tobi?</p:text>
    <p:extLst>
      <p:ext uri="{C676402C-5697-4E1C-873F-D02D1690AC5C}">
        <p15:threadingInfo xmlns:p15="http://schemas.microsoft.com/office/powerpoint/2012/main" timeZoneBias="420"/>
      </p:ext>
    </p:extLst>
  </p:cm>
  <p:cm authorId="1" dt="2019-05-10T04:51:51.742" idx="2">
    <p:pos x="106" y="106"/>
    <p:text>TOBI?</p:text>
    <p:extLst>
      <p:ext uri="{C676402C-5697-4E1C-873F-D02D1690AC5C}">
        <p15:threadingInfo xmlns:p15="http://schemas.microsoft.com/office/powerpoint/2012/main" timeZoneBias="420"/>
      </p:ext>
    </p:extLst>
  </p:cm>
  <p:cm authorId="2" dt="2019-05-10T14:14:32.502" idx="1">
    <p:pos x="106" y="242"/>
    <p:text>ja was los=</p:text>
    <p:extLst>
      <p:ext uri="{C676402C-5697-4E1C-873F-D02D1690AC5C}">
        <p15:threadingInfo xmlns:p15="http://schemas.microsoft.com/office/powerpoint/2012/main" timeZoneBias="-120">
          <p15:parentCm authorId="1" idx="2"/>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594CC-64ED-49BA-8574-94DA63FCB1B2}"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de-DE"/>
        </a:p>
      </dgm:t>
    </dgm:pt>
    <dgm:pt modelId="{11EE9B3F-50C2-45AC-9708-61C04A06BCE2}">
      <dgm:prSet phldrT="[Text]"/>
      <dgm:spPr/>
      <dgm:t>
        <a:bodyPr/>
        <a:lstStyle/>
        <a:p>
          <a:r>
            <a:rPr lang="en-GB"/>
            <a:t>Cell lines</a:t>
          </a:r>
        </a:p>
      </dgm:t>
    </dgm:pt>
    <dgm:pt modelId="{4CFA32D5-DC7F-4611-9896-B999143AD2E6}" type="parTrans" cxnId="{83CAB809-5A6F-4EA9-837F-356DE6C24EFB}">
      <dgm:prSet/>
      <dgm:spPr/>
      <dgm:t>
        <a:bodyPr/>
        <a:lstStyle/>
        <a:p>
          <a:endParaRPr lang="de-DE"/>
        </a:p>
      </dgm:t>
    </dgm:pt>
    <dgm:pt modelId="{29038BB1-7636-42D6-B80B-CF6D0AC4D6E0}" type="sibTrans" cxnId="{83CAB809-5A6F-4EA9-837F-356DE6C24EFB}">
      <dgm:prSet/>
      <dgm:spPr/>
      <dgm:t>
        <a:bodyPr/>
        <a:lstStyle/>
        <a:p>
          <a:endParaRPr lang="de-DE"/>
        </a:p>
      </dgm:t>
    </dgm:pt>
    <dgm:pt modelId="{4B927D34-1C28-46B6-BECA-B2AC315D8C31}">
      <dgm:prSet phldrT="[Text]"/>
      <dgm:spPr/>
      <dgm:t>
        <a:bodyPr/>
        <a:lstStyle/>
        <a:p>
          <a:r>
            <a:rPr lang="de-DE"/>
            <a:t>Tissue</a:t>
          </a:r>
        </a:p>
      </dgm:t>
    </dgm:pt>
    <dgm:pt modelId="{0785E1D0-4A76-4440-89ED-50855BCBA8AE}" type="parTrans" cxnId="{8EED574D-4387-4F72-A0E4-9EC3719EA912}">
      <dgm:prSet/>
      <dgm:spPr/>
      <dgm:t>
        <a:bodyPr/>
        <a:lstStyle/>
        <a:p>
          <a:endParaRPr lang="de-DE"/>
        </a:p>
      </dgm:t>
    </dgm:pt>
    <dgm:pt modelId="{DE923076-9FCB-4273-9E96-5135CA83EAAE}" type="sibTrans" cxnId="{8EED574D-4387-4F72-A0E4-9EC3719EA912}">
      <dgm:prSet/>
      <dgm:spPr/>
      <dgm:t>
        <a:bodyPr/>
        <a:lstStyle/>
        <a:p>
          <a:endParaRPr lang="de-DE"/>
        </a:p>
      </dgm:t>
    </dgm:pt>
    <dgm:pt modelId="{1B4257E7-E692-4FC4-9322-7947232E283F}">
      <dgm:prSet phldrT="[Text]"/>
      <dgm:spPr/>
      <dgm:t>
        <a:bodyPr/>
        <a:lstStyle/>
        <a:p>
          <a:r>
            <a:rPr lang="de-DE"/>
            <a:t>Drug</a:t>
          </a:r>
        </a:p>
      </dgm:t>
    </dgm:pt>
    <dgm:pt modelId="{B37BDCDA-B218-4070-B04C-0BD0A78196E2}" type="parTrans" cxnId="{42AF0B0D-3357-4FA0-9CFF-9B293E0A598D}">
      <dgm:prSet/>
      <dgm:spPr/>
      <dgm:t>
        <a:bodyPr/>
        <a:lstStyle/>
        <a:p>
          <a:endParaRPr lang="de-DE"/>
        </a:p>
      </dgm:t>
    </dgm:pt>
    <dgm:pt modelId="{D5D4CE52-5BFB-4E3B-B935-0E322AAC1CA2}" type="sibTrans" cxnId="{42AF0B0D-3357-4FA0-9CFF-9B293E0A598D}">
      <dgm:prSet/>
      <dgm:spPr/>
      <dgm:t>
        <a:bodyPr/>
        <a:lstStyle/>
        <a:p>
          <a:endParaRPr lang="de-DE"/>
        </a:p>
      </dgm:t>
    </dgm:pt>
    <dgm:pt modelId="{D9369B2A-C022-4AD6-ABEC-169AD0912011}" type="pres">
      <dgm:prSet presAssocID="{B5C594CC-64ED-49BA-8574-94DA63FCB1B2}" presName="diagram" presStyleCnt="0">
        <dgm:presLayoutVars>
          <dgm:dir/>
          <dgm:resizeHandles val="exact"/>
        </dgm:presLayoutVars>
      </dgm:prSet>
      <dgm:spPr/>
    </dgm:pt>
    <dgm:pt modelId="{E55A82AC-DACF-4218-816F-97B061EAE13F}" type="pres">
      <dgm:prSet presAssocID="{11EE9B3F-50C2-45AC-9708-61C04A06BCE2}" presName="node" presStyleLbl="node1" presStyleIdx="0" presStyleCnt="3" custLinFactNeighborX="1189" custLinFactNeighborY="-5538">
        <dgm:presLayoutVars>
          <dgm:bulletEnabled val="1"/>
        </dgm:presLayoutVars>
      </dgm:prSet>
      <dgm:spPr/>
    </dgm:pt>
    <dgm:pt modelId="{69075702-54DD-4A7D-A381-340D6CDC5354}" type="pres">
      <dgm:prSet presAssocID="{29038BB1-7636-42D6-B80B-CF6D0AC4D6E0}" presName="sibTrans" presStyleCnt="0"/>
      <dgm:spPr/>
    </dgm:pt>
    <dgm:pt modelId="{5896283E-7AA4-4AA3-9233-B34ECDA66A18}" type="pres">
      <dgm:prSet presAssocID="{4B927D34-1C28-46B6-BECA-B2AC315D8C31}" presName="node" presStyleLbl="node1" presStyleIdx="1" presStyleCnt="3">
        <dgm:presLayoutVars>
          <dgm:bulletEnabled val="1"/>
        </dgm:presLayoutVars>
      </dgm:prSet>
      <dgm:spPr/>
    </dgm:pt>
    <dgm:pt modelId="{5C4C0885-B6FA-4926-93D3-6E776CBF7C8D}" type="pres">
      <dgm:prSet presAssocID="{DE923076-9FCB-4273-9E96-5135CA83EAAE}" presName="sibTrans" presStyleCnt="0"/>
      <dgm:spPr/>
    </dgm:pt>
    <dgm:pt modelId="{9D9B11F4-3967-4672-927E-5557BDF37E8F}" type="pres">
      <dgm:prSet presAssocID="{1B4257E7-E692-4FC4-9322-7947232E283F}" presName="node" presStyleLbl="node1" presStyleIdx="2" presStyleCnt="3">
        <dgm:presLayoutVars>
          <dgm:bulletEnabled val="1"/>
        </dgm:presLayoutVars>
      </dgm:prSet>
      <dgm:spPr/>
    </dgm:pt>
  </dgm:ptLst>
  <dgm:cxnLst>
    <dgm:cxn modelId="{83CAB809-5A6F-4EA9-837F-356DE6C24EFB}" srcId="{B5C594CC-64ED-49BA-8574-94DA63FCB1B2}" destId="{11EE9B3F-50C2-45AC-9708-61C04A06BCE2}" srcOrd="0" destOrd="0" parTransId="{4CFA32D5-DC7F-4611-9896-B999143AD2E6}" sibTransId="{29038BB1-7636-42D6-B80B-CF6D0AC4D6E0}"/>
    <dgm:cxn modelId="{42AF0B0D-3357-4FA0-9CFF-9B293E0A598D}" srcId="{B5C594CC-64ED-49BA-8574-94DA63FCB1B2}" destId="{1B4257E7-E692-4FC4-9322-7947232E283F}" srcOrd="2" destOrd="0" parTransId="{B37BDCDA-B218-4070-B04C-0BD0A78196E2}" sibTransId="{D5D4CE52-5BFB-4E3B-B935-0E322AAC1CA2}"/>
    <dgm:cxn modelId="{D7FCAC3A-0B03-4CA0-A639-FD3400465446}" type="presOf" srcId="{11EE9B3F-50C2-45AC-9708-61C04A06BCE2}" destId="{E55A82AC-DACF-4218-816F-97B061EAE13F}" srcOrd="0" destOrd="0" presId="urn:microsoft.com/office/officeart/2005/8/layout/default"/>
    <dgm:cxn modelId="{D798DB67-20B9-4B9E-AA0E-E2DA5EEBB708}" type="presOf" srcId="{B5C594CC-64ED-49BA-8574-94DA63FCB1B2}" destId="{D9369B2A-C022-4AD6-ABEC-169AD0912011}" srcOrd="0" destOrd="0" presId="urn:microsoft.com/office/officeart/2005/8/layout/default"/>
    <dgm:cxn modelId="{8EED574D-4387-4F72-A0E4-9EC3719EA912}" srcId="{B5C594CC-64ED-49BA-8574-94DA63FCB1B2}" destId="{4B927D34-1C28-46B6-BECA-B2AC315D8C31}" srcOrd="1" destOrd="0" parTransId="{0785E1D0-4A76-4440-89ED-50855BCBA8AE}" sibTransId="{DE923076-9FCB-4273-9E96-5135CA83EAAE}"/>
    <dgm:cxn modelId="{935CDAC7-4C6B-44A7-ACC6-FE118A0677DA}" type="presOf" srcId="{1B4257E7-E692-4FC4-9322-7947232E283F}" destId="{9D9B11F4-3967-4672-927E-5557BDF37E8F}" srcOrd="0" destOrd="0" presId="urn:microsoft.com/office/officeart/2005/8/layout/default"/>
    <dgm:cxn modelId="{09835CDA-D7C2-4313-8873-E2D2A3B9109C}" type="presOf" srcId="{4B927D34-1C28-46B6-BECA-B2AC315D8C31}" destId="{5896283E-7AA4-4AA3-9233-B34ECDA66A18}" srcOrd="0" destOrd="0" presId="urn:microsoft.com/office/officeart/2005/8/layout/default"/>
    <dgm:cxn modelId="{5839EBB5-6D5E-4AF7-AD17-E22748C65A36}" type="presParOf" srcId="{D9369B2A-C022-4AD6-ABEC-169AD0912011}" destId="{E55A82AC-DACF-4218-816F-97B061EAE13F}" srcOrd="0" destOrd="0" presId="urn:microsoft.com/office/officeart/2005/8/layout/default"/>
    <dgm:cxn modelId="{48DD4671-EEDD-4969-97DA-40C977AA845E}" type="presParOf" srcId="{D9369B2A-C022-4AD6-ABEC-169AD0912011}" destId="{69075702-54DD-4A7D-A381-340D6CDC5354}" srcOrd="1" destOrd="0" presId="urn:microsoft.com/office/officeart/2005/8/layout/default"/>
    <dgm:cxn modelId="{1383FBC7-0EA3-4D9E-8376-CD90C12F1A39}" type="presParOf" srcId="{D9369B2A-C022-4AD6-ABEC-169AD0912011}" destId="{5896283E-7AA4-4AA3-9233-B34ECDA66A18}" srcOrd="2" destOrd="0" presId="urn:microsoft.com/office/officeart/2005/8/layout/default"/>
    <dgm:cxn modelId="{9E25FF8A-06D3-470D-B8F8-49C5182DA69D}" type="presParOf" srcId="{D9369B2A-C022-4AD6-ABEC-169AD0912011}" destId="{5C4C0885-B6FA-4926-93D3-6E776CBF7C8D}" srcOrd="3" destOrd="0" presId="urn:microsoft.com/office/officeart/2005/8/layout/default"/>
    <dgm:cxn modelId="{4289290C-C979-4D51-85DA-29D09634B176}" type="presParOf" srcId="{D9369B2A-C022-4AD6-ABEC-169AD0912011}" destId="{9D9B11F4-3967-4672-927E-5557BDF37E8F}"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594CC-64ED-49BA-8574-94DA63FCB1B2}"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de-DE"/>
        </a:p>
      </dgm:t>
    </dgm:pt>
    <dgm:pt modelId="{11EE9B3F-50C2-45AC-9708-61C04A06BCE2}">
      <dgm:prSet phldrT="[Text]"/>
      <dgm:spPr/>
      <dgm:t>
        <a:bodyPr/>
        <a:lstStyle/>
        <a:p>
          <a:r>
            <a:rPr lang="de-DE" err="1"/>
            <a:t>Cell</a:t>
          </a:r>
          <a:r>
            <a:rPr lang="de-DE"/>
            <a:t> </a:t>
          </a:r>
          <a:r>
            <a:rPr lang="de-DE" err="1"/>
            <a:t>lines</a:t>
          </a:r>
          <a:endParaRPr lang="de-DE"/>
        </a:p>
      </dgm:t>
    </dgm:pt>
    <dgm:pt modelId="{4CFA32D5-DC7F-4611-9896-B999143AD2E6}" type="parTrans" cxnId="{83CAB809-5A6F-4EA9-837F-356DE6C24EFB}">
      <dgm:prSet/>
      <dgm:spPr/>
      <dgm:t>
        <a:bodyPr/>
        <a:lstStyle/>
        <a:p>
          <a:endParaRPr lang="de-DE"/>
        </a:p>
      </dgm:t>
    </dgm:pt>
    <dgm:pt modelId="{29038BB1-7636-42D6-B80B-CF6D0AC4D6E0}" type="sibTrans" cxnId="{83CAB809-5A6F-4EA9-837F-356DE6C24EFB}">
      <dgm:prSet/>
      <dgm:spPr/>
      <dgm:t>
        <a:bodyPr/>
        <a:lstStyle/>
        <a:p>
          <a:endParaRPr lang="de-DE"/>
        </a:p>
      </dgm:t>
    </dgm:pt>
    <dgm:pt modelId="{4B927D34-1C28-46B6-BECA-B2AC315D8C31}">
      <dgm:prSet phldrT="[Text]"/>
      <dgm:spPr/>
      <dgm:t>
        <a:bodyPr/>
        <a:lstStyle/>
        <a:p>
          <a:r>
            <a:rPr lang="de-DE"/>
            <a:t>Tissue</a:t>
          </a:r>
        </a:p>
      </dgm:t>
    </dgm:pt>
    <dgm:pt modelId="{0785E1D0-4A76-4440-89ED-50855BCBA8AE}" type="parTrans" cxnId="{8EED574D-4387-4F72-A0E4-9EC3719EA912}">
      <dgm:prSet/>
      <dgm:spPr/>
      <dgm:t>
        <a:bodyPr/>
        <a:lstStyle/>
        <a:p>
          <a:endParaRPr lang="de-DE"/>
        </a:p>
      </dgm:t>
    </dgm:pt>
    <dgm:pt modelId="{DE923076-9FCB-4273-9E96-5135CA83EAAE}" type="sibTrans" cxnId="{8EED574D-4387-4F72-A0E4-9EC3719EA912}">
      <dgm:prSet/>
      <dgm:spPr/>
      <dgm:t>
        <a:bodyPr/>
        <a:lstStyle/>
        <a:p>
          <a:endParaRPr lang="de-DE"/>
        </a:p>
      </dgm:t>
    </dgm:pt>
    <dgm:pt modelId="{1B4257E7-E692-4FC4-9322-7947232E283F}">
      <dgm:prSet phldrT="[Text]"/>
      <dgm:spPr/>
      <dgm:t>
        <a:bodyPr/>
        <a:lstStyle/>
        <a:p>
          <a:r>
            <a:rPr lang="de-DE"/>
            <a:t>Drug</a:t>
          </a:r>
        </a:p>
      </dgm:t>
    </dgm:pt>
    <dgm:pt modelId="{B37BDCDA-B218-4070-B04C-0BD0A78196E2}" type="parTrans" cxnId="{42AF0B0D-3357-4FA0-9CFF-9B293E0A598D}">
      <dgm:prSet/>
      <dgm:spPr/>
      <dgm:t>
        <a:bodyPr/>
        <a:lstStyle/>
        <a:p>
          <a:endParaRPr lang="de-DE"/>
        </a:p>
      </dgm:t>
    </dgm:pt>
    <dgm:pt modelId="{D5D4CE52-5BFB-4E3B-B935-0E322AAC1CA2}" type="sibTrans" cxnId="{42AF0B0D-3357-4FA0-9CFF-9B293E0A598D}">
      <dgm:prSet/>
      <dgm:spPr/>
      <dgm:t>
        <a:bodyPr/>
        <a:lstStyle/>
        <a:p>
          <a:endParaRPr lang="de-DE"/>
        </a:p>
      </dgm:t>
    </dgm:pt>
    <dgm:pt modelId="{D9369B2A-C022-4AD6-ABEC-169AD0912011}" type="pres">
      <dgm:prSet presAssocID="{B5C594CC-64ED-49BA-8574-94DA63FCB1B2}" presName="diagram" presStyleCnt="0">
        <dgm:presLayoutVars>
          <dgm:dir/>
          <dgm:resizeHandles val="exact"/>
        </dgm:presLayoutVars>
      </dgm:prSet>
      <dgm:spPr/>
    </dgm:pt>
    <dgm:pt modelId="{E55A82AC-DACF-4218-816F-97B061EAE13F}" type="pres">
      <dgm:prSet presAssocID="{11EE9B3F-50C2-45AC-9708-61C04A06BCE2}" presName="node" presStyleLbl="node1" presStyleIdx="0" presStyleCnt="3" custLinFactNeighborX="1189" custLinFactNeighborY="-5538">
        <dgm:presLayoutVars>
          <dgm:bulletEnabled val="1"/>
        </dgm:presLayoutVars>
      </dgm:prSet>
      <dgm:spPr/>
    </dgm:pt>
    <dgm:pt modelId="{69075702-54DD-4A7D-A381-340D6CDC5354}" type="pres">
      <dgm:prSet presAssocID="{29038BB1-7636-42D6-B80B-CF6D0AC4D6E0}" presName="sibTrans" presStyleCnt="0"/>
      <dgm:spPr/>
    </dgm:pt>
    <dgm:pt modelId="{5896283E-7AA4-4AA3-9233-B34ECDA66A18}" type="pres">
      <dgm:prSet presAssocID="{4B927D34-1C28-46B6-BECA-B2AC315D8C31}" presName="node" presStyleLbl="node1" presStyleIdx="1" presStyleCnt="3">
        <dgm:presLayoutVars>
          <dgm:bulletEnabled val="1"/>
        </dgm:presLayoutVars>
      </dgm:prSet>
      <dgm:spPr/>
    </dgm:pt>
    <dgm:pt modelId="{5C4C0885-B6FA-4926-93D3-6E776CBF7C8D}" type="pres">
      <dgm:prSet presAssocID="{DE923076-9FCB-4273-9E96-5135CA83EAAE}" presName="sibTrans" presStyleCnt="0"/>
      <dgm:spPr/>
    </dgm:pt>
    <dgm:pt modelId="{9D9B11F4-3967-4672-927E-5557BDF37E8F}" type="pres">
      <dgm:prSet presAssocID="{1B4257E7-E692-4FC4-9322-7947232E283F}" presName="node" presStyleLbl="node1" presStyleIdx="2" presStyleCnt="3">
        <dgm:presLayoutVars>
          <dgm:bulletEnabled val="1"/>
        </dgm:presLayoutVars>
      </dgm:prSet>
      <dgm:spPr/>
    </dgm:pt>
  </dgm:ptLst>
  <dgm:cxnLst>
    <dgm:cxn modelId="{83CAB809-5A6F-4EA9-837F-356DE6C24EFB}" srcId="{B5C594CC-64ED-49BA-8574-94DA63FCB1B2}" destId="{11EE9B3F-50C2-45AC-9708-61C04A06BCE2}" srcOrd="0" destOrd="0" parTransId="{4CFA32D5-DC7F-4611-9896-B999143AD2E6}" sibTransId="{29038BB1-7636-42D6-B80B-CF6D0AC4D6E0}"/>
    <dgm:cxn modelId="{42AF0B0D-3357-4FA0-9CFF-9B293E0A598D}" srcId="{B5C594CC-64ED-49BA-8574-94DA63FCB1B2}" destId="{1B4257E7-E692-4FC4-9322-7947232E283F}" srcOrd="2" destOrd="0" parTransId="{B37BDCDA-B218-4070-B04C-0BD0A78196E2}" sibTransId="{D5D4CE52-5BFB-4E3B-B935-0E322AAC1CA2}"/>
    <dgm:cxn modelId="{D7FCAC3A-0B03-4CA0-A639-FD3400465446}" type="presOf" srcId="{11EE9B3F-50C2-45AC-9708-61C04A06BCE2}" destId="{E55A82AC-DACF-4218-816F-97B061EAE13F}" srcOrd="0" destOrd="0" presId="urn:microsoft.com/office/officeart/2005/8/layout/default"/>
    <dgm:cxn modelId="{D798DB67-20B9-4B9E-AA0E-E2DA5EEBB708}" type="presOf" srcId="{B5C594CC-64ED-49BA-8574-94DA63FCB1B2}" destId="{D9369B2A-C022-4AD6-ABEC-169AD0912011}" srcOrd="0" destOrd="0" presId="urn:microsoft.com/office/officeart/2005/8/layout/default"/>
    <dgm:cxn modelId="{8EED574D-4387-4F72-A0E4-9EC3719EA912}" srcId="{B5C594CC-64ED-49BA-8574-94DA63FCB1B2}" destId="{4B927D34-1C28-46B6-BECA-B2AC315D8C31}" srcOrd="1" destOrd="0" parTransId="{0785E1D0-4A76-4440-89ED-50855BCBA8AE}" sibTransId="{DE923076-9FCB-4273-9E96-5135CA83EAAE}"/>
    <dgm:cxn modelId="{935CDAC7-4C6B-44A7-ACC6-FE118A0677DA}" type="presOf" srcId="{1B4257E7-E692-4FC4-9322-7947232E283F}" destId="{9D9B11F4-3967-4672-927E-5557BDF37E8F}" srcOrd="0" destOrd="0" presId="urn:microsoft.com/office/officeart/2005/8/layout/default"/>
    <dgm:cxn modelId="{09835CDA-D7C2-4313-8873-E2D2A3B9109C}" type="presOf" srcId="{4B927D34-1C28-46B6-BECA-B2AC315D8C31}" destId="{5896283E-7AA4-4AA3-9233-B34ECDA66A18}" srcOrd="0" destOrd="0" presId="urn:microsoft.com/office/officeart/2005/8/layout/default"/>
    <dgm:cxn modelId="{5839EBB5-6D5E-4AF7-AD17-E22748C65A36}" type="presParOf" srcId="{D9369B2A-C022-4AD6-ABEC-169AD0912011}" destId="{E55A82AC-DACF-4218-816F-97B061EAE13F}" srcOrd="0" destOrd="0" presId="urn:microsoft.com/office/officeart/2005/8/layout/default"/>
    <dgm:cxn modelId="{48DD4671-EEDD-4969-97DA-40C977AA845E}" type="presParOf" srcId="{D9369B2A-C022-4AD6-ABEC-169AD0912011}" destId="{69075702-54DD-4A7D-A381-340D6CDC5354}" srcOrd="1" destOrd="0" presId="urn:microsoft.com/office/officeart/2005/8/layout/default"/>
    <dgm:cxn modelId="{1383FBC7-0EA3-4D9E-8376-CD90C12F1A39}" type="presParOf" srcId="{D9369B2A-C022-4AD6-ABEC-169AD0912011}" destId="{5896283E-7AA4-4AA3-9233-B34ECDA66A18}" srcOrd="2" destOrd="0" presId="urn:microsoft.com/office/officeart/2005/8/layout/default"/>
    <dgm:cxn modelId="{9E25FF8A-06D3-470D-B8F8-49C5182DA69D}" type="presParOf" srcId="{D9369B2A-C022-4AD6-ABEC-169AD0912011}" destId="{5C4C0885-B6FA-4926-93D3-6E776CBF7C8D}" srcOrd="3" destOrd="0" presId="urn:microsoft.com/office/officeart/2005/8/layout/default"/>
    <dgm:cxn modelId="{4289290C-C979-4D51-85DA-29D09634B176}" type="presParOf" srcId="{D9369B2A-C022-4AD6-ABEC-169AD0912011}" destId="{9D9B11F4-3967-4672-927E-5557BDF37E8F}"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B5035B-CEBE-4FBF-9606-A4E181FC2FF6}" type="doc">
      <dgm:prSet loTypeId="urn:microsoft.com/office/officeart/2005/8/layout/hierarchy2" loCatId="hierarchy" qsTypeId="urn:microsoft.com/office/officeart/2005/8/quickstyle/simple1" qsCatId="simple" csTypeId="urn:microsoft.com/office/officeart/2005/8/colors/accent1_3" csCatId="accent1" phldr="1"/>
      <dgm:spPr/>
      <dgm:t>
        <a:bodyPr/>
        <a:lstStyle/>
        <a:p>
          <a:endParaRPr lang="de-DE"/>
        </a:p>
      </dgm:t>
    </dgm:pt>
    <dgm:pt modelId="{E785359F-25CA-4C2C-9FC3-2D2380511D85}">
      <dgm:prSet phldrT="[Text]" custT="1"/>
      <dgm:spPr/>
      <dgm:t>
        <a:bodyPr/>
        <a:lstStyle/>
        <a:p>
          <a:r>
            <a:rPr lang="en-GB" sz="2000">
              <a:latin typeface="Calibri"/>
              <a:cs typeface="Calibri Light"/>
            </a:rPr>
            <a:t>Question</a:t>
          </a:r>
        </a:p>
      </dgm:t>
    </dgm:pt>
    <dgm:pt modelId="{C3D89A66-DE64-4FA0-9813-5C911A55F128}" type="parTrans" cxnId="{5D2150B0-3F05-4D80-9A13-A95A626662E8}">
      <dgm:prSet/>
      <dgm:spPr/>
      <dgm:t>
        <a:bodyPr/>
        <a:lstStyle/>
        <a:p>
          <a:endParaRPr lang="de-DE" sz="2000"/>
        </a:p>
      </dgm:t>
    </dgm:pt>
    <dgm:pt modelId="{3272B69A-39AC-4BEE-8444-1F53CECEA4C2}" type="sibTrans" cxnId="{5D2150B0-3F05-4D80-9A13-A95A626662E8}">
      <dgm:prSet/>
      <dgm:spPr/>
      <dgm:t>
        <a:bodyPr/>
        <a:lstStyle/>
        <a:p>
          <a:endParaRPr lang="de-DE" sz="2000"/>
        </a:p>
      </dgm:t>
    </dgm:pt>
    <dgm:pt modelId="{80A77577-1CAD-4E00-B3DA-44CB1992D9AF}">
      <dgm:prSet phldrT="[Text]" custT="1"/>
      <dgm:spPr/>
      <dgm:t>
        <a:bodyPr/>
        <a:lstStyle/>
        <a:p>
          <a:r>
            <a:rPr lang="en-GB" sz="2000">
              <a:latin typeface="Calibri"/>
              <a:cs typeface="Calibri Light"/>
            </a:rPr>
            <a:t>H0=Mean values do not differ</a:t>
          </a:r>
        </a:p>
      </dgm:t>
    </dgm:pt>
    <dgm:pt modelId="{4AD97551-5A64-406B-943B-15871CF66AA9}" type="parTrans" cxnId="{EF7C980F-7373-4DB5-ADA2-2288577EE483}">
      <dgm:prSet custT="1"/>
      <dgm:spPr/>
      <dgm:t>
        <a:bodyPr/>
        <a:lstStyle/>
        <a:p>
          <a:endParaRPr lang="de-DE" sz="2000"/>
        </a:p>
      </dgm:t>
    </dgm:pt>
    <dgm:pt modelId="{190F172E-A4EE-4834-8E6E-3BDF99E1A23A}" type="sibTrans" cxnId="{EF7C980F-7373-4DB5-ADA2-2288577EE483}">
      <dgm:prSet/>
      <dgm:spPr/>
      <dgm:t>
        <a:bodyPr/>
        <a:lstStyle/>
        <a:p>
          <a:endParaRPr lang="de-DE" sz="2000"/>
        </a:p>
      </dgm:t>
    </dgm:pt>
    <dgm:pt modelId="{CD635370-C75F-4E24-96B5-F0D33FCE37EC}">
      <dgm:prSet phldrT="[Text]" custT="1"/>
      <dgm:spPr/>
      <dgm:t>
        <a:bodyPr/>
        <a:lstStyle/>
        <a:p>
          <a:r>
            <a:rPr lang="en-GB" sz="2000">
              <a:latin typeface="Calibri"/>
              <a:cs typeface="Calibri Light"/>
            </a:rPr>
            <a:t>Two sample unpaired t-test</a:t>
          </a:r>
        </a:p>
      </dgm:t>
    </dgm:pt>
    <dgm:pt modelId="{8CE50BBB-C24F-4179-9C93-5AD51F12EB6B}" type="parTrans" cxnId="{05635A56-5A9A-41BA-B6E6-D604D107D9E2}">
      <dgm:prSet custT="1"/>
      <dgm:spPr/>
      <dgm:t>
        <a:bodyPr/>
        <a:lstStyle/>
        <a:p>
          <a:endParaRPr lang="de-DE" sz="2000"/>
        </a:p>
      </dgm:t>
    </dgm:pt>
    <dgm:pt modelId="{343213CA-64F6-45FF-B75D-DE396335525D}" type="sibTrans" cxnId="{05635A56-5A9A-41BA-B6E6-D604D107D9E2}">
      <dgm:prSet/>
      <dgm:spPr/>
      <dgm:t>
        <a:bodyPr/>
        <a:lstStyle/>
        <a:p>
          <a:endParaRPr lang="de-DE" sz="2000"/>
        </a:p>
      </dgm:t>
    </dgm:pt>
    <dgm:pt modelId="{38722AC7-F5C8-41AA-B057-E715D8D98628}">
      <dgm:prSet phldrT="[Text]" custT="1"/>
      <dgm:spPr/>
      <dgm:t>
        <a:bodyPr/>
        <a:lstStyle/>
        <a:p>
          <a:r>
            <a:rPr lang="en-GB" sz="2000">
              <a:latin typeface="Calibri"/>
              <a:cs typeface="Calibri"/>
            </a:rPr>
            <a:t>Create Matrix of both drugs</a:t>
          </a:r>
        </a:p>
      </dgm:t>
    </dgm:pt>
    <dgm:pt modelId="{12A8E674-3473-4E1F-816C-06BBAABA7B25}" type="parTrans" cxnId="{5502A34F-D4A3-4F7C-8A28-78963520A279}">
      <dgm:prSet custT="1"/>
      <dgm:spPr/>
      <dgm:t>
        <a:bodyPr/>
        <a:lstStyle/>
        <a:p>
          <a:endParaRPr lang="de-DE" sz="2000"/>
        </a:p>
      </dgm:t>
    </dgm:pt>
    <dgm:pt modelId="{2B79BF80-AA7B-498B-AB51-2CEC3D9FA8EE}" type="sibTrans" cxnId="{5502A34F-D4A3-4F7C-8A28-78963520A279}">
      <dgm:prSet/>
      <dgm:spPr/>
      <dgm:t>
        <a:bodyPr/>
        <a:lstStyle/>
        <a:p>
          <a:endParaRPr lang="de-DE" sz="2000"/>
        </a:p>
      </dgm:t>
    </dgm:pt>
    <dgm:pt modelId="{96E44A4C-3A4C-41C3-841E-88A86BCAE333}">
      <dgm:prSet phldrT="[Text]" custT="1"/>
      <dgm:spPr/>
      <dgm:t>
        <a:bodyPr/>
        <a:lstStyle/>
        <a:p>
          <a:r>
            <a:rPr lang="en-GB" sz="2000">
              <a:latin typeface="Calibri"/>
              <a:cs typeface="Calibri"/>
            </a:rPr>
            <a:t>Bar plot like Gefitinib</a:t>
          </a:r>
        </a:p>
      </dgm:t>
    </dgm:pt>
    <dgm:pt modelId="{EB698AEF-8D62-489F-AADF-36FD5663594B}" type="parTrans" cxnId="{2354DD3C-45D4-4EB7-8709-D1E270BD8A88}">
      <dgm:prSet custT="1"/>
      <dgm:spPr/>
      <dgm:t>
        <a:bodyPr/>
        <a:lstStyle/>
        <a:p>
          <a:endParaRPr lang="de-DE" sz="2000"/>
        </a:p>
      </dgm:t>
    </dgm:pt>
    <dgm:pt modelId="{929AAE4C-9CC3-458D-AC73-B17A30B3A1FA}" type="sibTrans" cxnId="{2354DD3C-45D4-4EB7-8709-D1E270BD8A88}">
      <dgm:prSet/>
      <dgm:spPr/>
      <dgm:t>
        <a:bodyPr/>
        <a:lstStyle/>
        <a:p>
          <a:endParaRPr lang="de-DE" sz="2000"/>
        </a:p>
      </dgm:t>
    </dgm:pt>
    <dgm:pt modelId="{8E2E4656-E82F-408A-8E1D-3FC259C9F524}">
      <dgm:prSet phldrT="[Text]" custT="1"/>
      <dgm:spPr/>
      <dgm:t>
        <a:bodyPr/>
        <a:lstStyle/>
        <a:p>
          <a:r>
            <a:rPr lang="en-GB" sz="2000">
              <a:latin typeface="Calibri"/>
              <a:cs typeface="Calibri"/>
            </a:rPr>
            <a:t>Pearson correlation</a:t>
          </a:r>
        </a:p>
      </dgm:t>
    </dgm:pt>
    <dgm:pt modelId="{6721187B-B4F5-40D8-81D9-FA13B6C29329}" type="parTrans" cxnId="{7E944096-5EC0-460F-B8AB-225270E88E98}">
      <dgm:prSet custT="1"/>
      <dgm:spPr/>
      <dgm:t>
        <a:bodyPr/>
        <a:lstStyle/>
        <a:p>
          <a:endParaRPr lang="de-DE" sz="2000"/>
        </a:p>
      </dgm:t>
    </dgm:pt>
    <dgm:pt modelId="{7ED2B3B2-C780-4590-8EE2-D9B0DF7AA5F6}" type="sibTrans" cxnId="{7E944096-5EC0-460F-B8AB-225270E88E98}">
      <dgm:prSet/>
      <dgm:spPr/>
      <dgm:t>
        <a:bodyPr/>
        <a:lstStyle/>
        <a:p>
          <a:endParaRPr lang="de-DE" sz="2000"/>
        </a:p>
      </dgm:t>
    </dgm:pt>
    <dgm:pt modelId="{F0C3C1AD-93BD-4275-B182-6AE3B955CC30}">
      <dgm:prSet phldrT="[Text]" custT="1"/>
      <dgm:spPr/>
      <dgm:t>
        <a:bodyPr/>
        <a:lstStyle/>
        <a:p>
          <a:r>
            <a:rPr lang="en-GB" sz="2000">
              <a:latin typeface="Calibri"/>
              <a:cs typeface="Calibri Light"/>
            </a:rPr>
            <a:t>H1=Mean values differ </a:t>
          </a:r>
        </a:p>
      </dgm:t>
    </dgm:pt>
    <dgm:pt modelId="{249D72AE-C38B-4D07-950F-03AF340A27EC}" type="parTrans" cxnId="{41845235-F0B5-44D7-91B1-3642F3B5EA64}">
      <dgm:prSet custT="1"/>
      <dgm:spPr/>
      <dgm:t>
        <a:bodyPr/>
        <a:lstStyle/>
        <a:p>
          <a:endParaRPr lang="de-DE" sz="2000"/>
        </a:p>
      </dgm:t>
    </dgm:pt>
    <dgm:pt modelId="{F4BAD59F-3DA2-410E-B3C1-4C62F261610B}" type="sibTrans" cxnId="{41845235-F0B5-44D7-91B1-3642F3B5EA64}">
      <dgm:prSet/>
      <dgm:spPr/>
      <dgm:t>
        <a:bodyPr/>
        <a:lstStyle/>
        <a:p>
          <a:endParaRPr lang="de-DE" sz="2000"/>
        </a:p>
      </dgm:t>
    </dgm:pt>
    <dgm:pt modelId="{81722388-F089-42D5-9D48-1E7062162D15}" type="pres">
      <dgm:prSet presAssocID="{1CB5035B-CEBE-4FBF-9606-A4E181FC2FF6}" presName="diagram" presStyleCnt="0">
        <dgm:presLayoutVars>
          <dgm:chPref val="1"/>
          <dgm:dir/>
          <dgm:animOne val="branch"/>
          <dgm:animLvl val="lvl"/>
          <dgm:resizeHandles val="exact"/>
        </dgm:presLayoutVars>
      </dgm:prSet>
      <dgm:spPr/>
    </dgm:pt>
    <dgm:pt modelId="{85FBA746-2492-4382-97F0-0CC90F883B19}" type="pres">
      <dgm:prSet presAssocID="{E785359F-25CA-4C2C-9FC3-2D2380511D85}" presName="root1" presStyleCnt="0"/>
      <dgm:spPr/>
    </dgm:pt>
    <dgm:pt modelId="{95CE352D-AF36-4282-92CB-2DE2A85F0A32}" type="pres">
      <dgm:prSet presAssocID="{E785359F-25CA-4C2C-9FC3-2D2380511D85}" presName="LevelOneTextNode" presStyleLbl="node0" presStyleIdx="0" presStyleCnt="1" custScaleX="118563" custScaleY="117505" custLinFactNeighborX="-663">
        <dgm:presLayoutVars>
          <dgm:chPref val="3"/>
        </dgm:presLayoutVars>
      </dgm:prSet>
      <dgm:spPr/>
    </dgm:pt>
    <dgm:pt modelId="{15356E13-EB21-4645-9A92-7D3DAE0CF326}" type="pres">
      <dgm:prSet presAssocID="{E785359F-25CA-4C2C-9FC3-2D2380511D85}" presName="level2hierChild" presStyleCnt="0"/>
      <dgm:spPr/>
    </dgm:pt>
    <dgm:pt modelId="{763919B3-6A14-4B37-84AA-81E5D15D9368}" type="pres">
      <dgm:prSet presAssocID="{12A8E674-3473-4E1F-816C-06BBAABA7B25}" presName="conn2-1" presStyleLbl="parChTrans1D2" presStyleIdx="0" presStyleCnt="2"/>
      <dgm:spPr/>
    </dgm:pt>
    <dgm:pt modelId="{8AF9B81F-CFBB-4381-9698-E1BC47EA4FD2}" type="pres">
      <dgm:prSet presAssocID="{12A8E674-3473-4E1F-816C-06BBAABA7B25}" presName="connTx" presStyleLbl="parChTrans1D2" presStyleIdx="0" presStyleCnt="2"/>
      <dgm:spPr/>
    </dgm:pt>
    <dgm:pt modelId="{6B7FC69F-D107-4EDB-8645-452EC6D39C21}" type="pres">
      <dgm:prSet presAssocID="{38722AC7-F5C8-41AA-B057-E715D8D98628}" presName="root2" presStyleCnt="0"/>
      <dgm:spPr/>
    </dgm:pt>
    <dgm:pt modelId="{77D3EBD1-4229-497C-964C-9EFD74FFF36C}" type="pres">
      <dgm:prSet presAssocID="{38722AC7-F5C8-41AA-B057-E715D8D98628}" presName="LevelTwoTextNode" presStyleLbl="node2" presStyleIdx="0" presStyleCnt="2" custScaleX="113733" custScaleY="126629">
        <dgm:presLayoutVars>
          <dgm:chPref val="3"/>
        </dgm:presLayoutVars>
      </dgm:prSet>
      <dgm:spPr/>
    </dgm:pt>
    <dgm:pt modelId="{5B8B9B56-297F-4E21-9230-DDF3B73A689C}" type="pres">
      <dgm:prSet presAssocID="{38722AC7-F5C8-41AA-B057-E715D8D98628}" presName="level3hierChild" presStyleCnt="0"/>
      <dgm:spPr/>
    </dgm:pt>
    <dgm:pt modelId="{24D4C544-8881-4E06-9229-44CC51508EDD}" type="pres">
      <dgm:prSet presAssocID="{EB698AEF-8D62-489F-AADF-36FD5663594B}" presName="conn2-1" presStyleLbl="parChTrans1D3" presStyleIdx="0" presStyleCnt="3"/>
      <dgm:spPr/>
    </dgm:pt>
    <dgm:pt modelId="{F98C073C-08CC-4D83-BD6C-35E4B1BFD368}" type="pres">
      <dgm:prSet presAssocID="{EB698AEF-8D62-489F-AADF-36FD5663594B}" presName="connTx" presStyleLbl="parChTrans1D3" presStyleIdx="0" presStyleCnt="3"/>
      <dgm:spPr/>
    </dgm:pt>
    <dgm:pt modelId="{4AEE0DF3-D239-4B1E-9D26-BFAB9391AEC3}" type="pres">
      <dgm:prSet presAssocID="{96E44A4C-3A4C-41C3-841E-88A86BCAE333}" presName="root2" presStyleCnt="0"/>
      <dgm:spPr/>
    </dgm:pt>
    <dgm:pt modelId="{C49DF79B-7BF2-4F72-9FDB-FACDFABBB63F}" type="pres">
      <dgm:prSet presAssocID="{96E44A4C-3A4C-41C3-841E-88A86BCAE333}" presName="LevelTwoTextNode" presStyleLbl="node3" presStyleIdx="0" presStyleCnt="3">
        <dgm:presLayoutVars>
          <dgm:chPref val="3"/>
        </dgm:presLayoutVars>
      </dgm:prSet>
      <dgm:spPr/>
    </dgm:pt>
    <dgm:pt modelId="{963A7C15-60FD-423C-BC5B-8E6A83F4F77A}" type="pres">
      <dgm:prSet presAssocID="{96E44A4C-3A4C-41C3-841E-88A86BCAE333}" presName="level3hierChild" presStyleCnt="0"/>
      <dgm:spPr/>
    </dgm:pt>
    <dgm:pt modelId="{65095FD2-04F1-4199-B2DF-7ECA16AD042E}" type="pres">
      <dgm:prSet presAssocID="{6721187B-B4F5-40D8-81D9-FA13B6C29329}" presName="conn2-1" presStyleLbl="parChTrans1D4" presStyleIdx="0" presStyleCnt="1"/>
      <dgm:spPr/>
    </dgm:pt>
    <dgm:pt modelId="{30470340-7456-489C-AAC3-A677A05094C5}" type="pres">
      <dgm:prSet presAssocID="{6721187B-B4F5-40D8-81D9-FA13B6C29329}" presName="connTx" presStyleLbl="parChTrans1D4" presStyleIdx="0" presStyleCnt="1"/>
      <dgm:spPr/>
    </dgm:pt>
    <dgm:pt modelId="{86280E59-90F1-4123-9652-499946BFB62B}" type="pres">
      <dgm:prSet presAssocID="{8E2E4656-E82F-408A-8E1D-3FC259C9F524}" presName="root2" presStyleCnt="0"/>
      <dgm:spPr/>
    </dgm:pt>
    <dgm:pt modelId="{045B1C13-0321-4FC4-A1B7-EC4C61239790}" type="pres">
      <dgm:prSet presAssocID="{8E2E4656-E82F-408A-8E1D-3FC259C9F524}" presName="LevelTwoTextNode" presStyleLbl="node4" presStyleIdx="0" presStyleCnt="1">
        <dgm:presLayoutVars>
          <dgm:chPref val="3"/>
        </dgm:presLayoutVars>
      </dgm:prSet>
      <dgm:spPr/>
    </dgm:pt>
    <dgm:pt modelId="{57718C80-5D7E-46C3-9922-F095A729810D}" type="pres">
      <dgm:prSet presAssocID="{8E2E4656-E82F-408A-8E1D-3FC259C9F524}" presName="level3hierChild" presStyleCnt="0"/>
      <dgm:spPr/>
    </dgm:pt>
    <dgm:pt modelId="{C43A6925-123B-476F-B13C-CA162D9A49C9}" type="pres">
      <dgm:prSet presAssocID="{8CE50BBB-C24F-4179-9C93-5AD51F12EB6B}" presName="conn2-1" presStyleLbl="parChTrans1D2" presStyleIdx="1" presStyleCnt="2"/>
      <dgm:spPr/>
    </dgm:pt>
    <dgm:pt modelId="{F56DE22B-C8BD-4571-BE35-040F33FE7CC4}" type="pres">
      <dgm:prSet presAssocID="{8CE50BBB-C24F-4179-9C93-5AD51F12EB6B}" presName="connTx" presStyleLbl="parChTrans1D2" presStyleIdx="1" presStyleCnt="2"/>
      <dgm:spPr/>
    </dgm:pt>
    <dgm:pt modelId="{D451B663-19D4-43F7-BFE5-BE10E8F483FF}" type="pres">
      <dgm:prSet presAssocID="{CD635370-C75F-4E24-96B5-F0D33FCE37EC}" presName="root2" presStyleCnt="0"/>
      <dgm:spPr/>
    </dgm:pt>
    <dgm:pt modelId="{7824895C-06C5-47A8-A9A4-CB6ACE4B1190}" type="pres">
      <dgm:prSet presAssocID="{CD635370-C75F-4E24-96B5-F0D33FCE37EC}" presName="LevelTwoTextNode" presStyleLbl="node2" presStyleIdx="1" presStyleCnt="2" custScaleX="115344" custScaleY="112612">
        <dgm:presLayoutVars>
          <dgm:chPref val="3"/>
        </dgm:presLayoutVars>
      </dgm:prSet>
      <dgm:spPr/>
    </dgm:pt>
    <dgm:pt modelId="{FEE7BC33-901F-4116-B4E2-A539CC2D0BF3}" type="pres">
      <dgm:prSet presAssocID="{CD635370-C75F-4E24-96B5-F0D33FCE37EC}" presName="level3hierChild" presStyleCnt="0"/>
      <dgm:spPr/>
    </dgm:pt>
    <dgm:pt modelId="{6E26C98D-ABEC-4AF1-8D65-A8DA8290B454}" type="pres">
      <dgm:prSet presAssocID="{4AD97551-5A64-406B-943B-15871CF66AA9}" presName="conn2-1" presStyleLbl="parChTrans1D3" presStyleIdx="1" presStyleCnt="3"/>
      <dgm:spPr/>
    </dgm:pt>
    <dgm:pt modelId="{0E6CE610-4BF4-4F39-8595-AFA03BE12863}" type="pres">
      <dgm:prSet presAssocID="{4AD97551-5A64-406B-943B-15871CF66AA9}" presName="connTx" presStyleLbl="parChTrans1D3" presStyleIdx="1" presStyleCnt="3"/>
      <dgm:spPr/>
    </dgm:pt>
    <dgm:pt modelId="{6A2B1705-1E52-477A-B32A-E1AAC2548DFB}" type="pres">
      <dgm:prSet presAssocID="{80A77577-1CAD-4E00-B3DA-44CB1992D9AF}" presName="root2" presStyleCnt="0"/>
      <dgm:spPr/>
    </dgm:pt>
    <dgm:pt modelId="{240BFD4E-2589-4329-B567-71CE9F598446}" type="pres">
      <dgm:prSet presAssocID="{80A77577-1CAD-4E00-B3DA-44CB1992D9AF}" presName="LevelTwoTextNode" presStyleLbl="node3" presStyleIdx="1" presStyleCnt="3">
        <dgm:presLayoutVars>
          <dgm:chPref val="3"/>
        </dgm:presLayoutVars>
      </dgm:prSet>
      <dgm:spPr/>
    </dgm:pt>
    <dgm:pt modelId="{5628C3BC-557E-4AD0-84CE-227285D77FA1}" type="pres">
      <dgm:prSet presAssocID="{80A77577-1CAD-4E00-B3DA-44CB1992D9AF}" presName="level3hierChild" presStyleCnt="0"/>
      <dgm:spPr/>
    </dgm:pt>
    <dgm:pt modelId="{57030576-8D9A-4095-AA3F-B86C830CDF45}" type="pres">
      <dgm:prSet presAssocID="{249D72AE-C38B-4D07-950F-03AF340A27EC}" presName="conn2-1" presStyleLbl="parChTrans1D3" presStyleIdx="2" presStyleCnt="3"/>
      <dgm:spPr/>
    </dgm:pt>
    <dgm:pt modelId="{66C760B5-1DCC-4F3B-A053-B91FEA3EA9F6}" type="pres">
      <dgm:prSet presAssocID="{249D72AE-C38B-4D07-950F-03AF340A27EC}" presName="connTx" presStyleLbl="parChTrans1D3" presStyleIdx="2" presStyleCnt="3"/>
      <dgm:spPr/>
    </dgm:pt>
    <dgm:pt modelId="{1FB3FFA9-697C-4EF2-94BA-50938B933C02}" type="pres">
      <dgm:prSet presAssocID="{F0C3C1AD-93BD-4275-B182-6AE3B955CC30}" presName="root2" presStyleCnt="0"/>
      <dgm:spPr/>
    </dgm:pt>
    <dgm:pt modelId="{E199503D-C725-45D5-AB26-552883F542F5}" type="pres">
      <dgm:prSet presAssocID="{F0C3C1AD-93BD-4275-B182-6AE3B955CC30}" presName="LevelTwoTextNode" presStyleLbl="node3" presStyleIdx="2" presStyleCnt="3">
        <dgm:presLayoutVars>
          <dgm:chPref val="3"/>
        </dgm:presLayoutVars>
      </dgm:prSet>
      <dgm:spPr/>
    </dgm:pt>
    <dgm:pt modelId="{2CA4D2A2-928D-44BB-87EF-753096908410}" type="pres">
      <dgm:prSet presAssocID="{F0C3C1AD-93BD-4275-B182-6AE3B955CC30}" presName="level3hierChild" presStyleCnt="0"/>
      <dgm:spPr/>
    </dgm:pt>
  </dgm:ptLst>
  <dgm:cxnLst>
    <dgm:cxn modelId="{99F63A00-6C94-41FF-8C5E-F4B2C6223EE4}" type="presOf" srcId="{38722AC7-F5C8-41AA-B057-E715D8D98628}" destId="{77D3EBD1-4229-497C-964C-9EFD74FFF36C}" srcOrd="0" destOrd="0" presId="urn:microsoft.com/office/officeart/2005/8/layout/hierarchy2"/>
    <dgm:cxn modelId="{CFB34404-72C2-4328-8802-A00B816B6DE9}" type="presOf" srcId="{8CE50BBB-C24F-4179-9C93-5AD51F12EB6B}" destId="{F56DE22B-C8BD-4571-BE35-040F33FE7CC4}" srcOrd="1" destOrd="0" presId="urn:microsoft.com/office/officeart/2005/8/layout/hierarchy2"/>
    <dgm:cxn modelId="{0043BF0A-7955-4015-86AF-976ED7F9B7CD}" type="presOf" srcId="{12A8E674-3473-4E1F-816C-06BBAABA7B25}" destId="{763919B3-6A14-4B37-84AA-81E5D15D9368}" srcOrd="0" destOrd="0" presId="urn:microsoft.com/office/officeart/2005/8/layout/hierarchy2"/>
    <dgm:cxn modelId="{EF7C980F-7373-4DB5-ADA2-2288577EE483}" srcId="{CD635370-C75F-4E24-96B5-F0D33FCE37EC}" destId="{80A77577-1CAD-4E00-B3DA-44CB1992D9AF}" srcOrd="0" destOrd="0" parTransId="{4AD97551-5A64-406B-943B-15871CF66AA9}" sibTransId="{190F172E-A4EE-4834-8E6E-3BDF99E1A23A}"/>
    <dgm:cxn modelId="{41845235-F0B5-44D7-91B1-3642F3B5EA64}" srcId="{CD635370-C75F-4E24-96B5-F0D33FCE37EC}" destId="{F0C3C1AD-93BD-4275-B182-6AE3B955CC30}" srcOrd="1" destOrd="0" parTransId="{249D72AE-C38B-4D07-950F-03AF340A27EC}" sibTransId="{F4BAD59F-3DA2-410E-B3C1-4C62F261610B}"/>
    <dgm:cxn modelId="{2354DD3C-45D4-4EB7-8709-D1E270BD8A88}" srcId="{38722AC7-F5C8-41AA-B057-E715D8D98628}" destId="{96E44A4C-3A4C-41C3-841E-88A86BCAE333}" srcOrd="0" destOrd="0" parTransId="{EB698AEF-8D62-489F-AADF-36FD5663594B}" sibTransId="{929AAE4C-9CC3-458D-AC73-B17A30B3A1FA}"/>
    <dgm:cxn modelId="{359BC266-6253-4BD1-8CEB-E21EAC88E04F}" type="presOf" srcId="{249D72AE-C38B-4D07-950F-03AF340A27EC}" destId="{57030576-8D9A-4095-AA3F-B86C830CDF45}" srcOrd="0" destOrd="0" presId="urn:microsoft.com/office/officeart/2005/8/layout/hierarchy2"/>
    <dgm:cxn modelId="{D1804867-74FC-462F-961E-88E9F542AEF1}" type="presOf" srcId="{6721187B-B4F5-40D8-81D9-FA13B6C29329}" destId="{30470340-7456-489C-AAC3-A677A05094C5}" srcOrd="1" destOrd="0" presId="urn:microsoft.com/office/officeart/2005/8/layout/hierarchy2"/>
    <dgm:cxn modelId="{2DA26A67-8349-4593-9306-AD54BE4BF097}" type="presOf" srcId="{4AD97551-5A64-406B-943B-15871CF66AA9}" destId="{0E6CE610-4BF4-4F39-8595-AFA03BE12863}" srcOrd="1" destOrd="0" presId="urn:microsoft.com/office/officeart/2005/8/layout/hierarchy2"/>
    <dgm:cxn modelId="{A970B169-89B5-4EFD-84A1-02B7BB11FC5A}" type="presOf" srcId="{80A77577-1CAD-4E00-B3DA-44CB1992D9AF}" destId="{240BFD4E-2589-4329-B567-71CE9F598446}" srcOrd="0" destOrd="0" presId="urn:microsoft.com/office/officeart/2005/8/layout/hierarchy2"/>
    <dgm:cxn modelId="{6C49836C-3650-4960-93E6-EF66A414E4F0}" type="presOf" srcId="{6721187B-B4F5-40D8-81D9-FA13B6C29329}" destId="{65095FD2-04F1-4199-B2DF-7ECA16AD042E}" srcOrd="0" destOrd="0" presId="urn:microsoft.com/office/officeart/2005/8/layout/hierarchy2"/>
    <dgm:cxn modelId="{5502A34F-D4A3-4F7C-8A28-78963520A279}" srcId="{E785359F-25CA-4C2C-9FC3-2D2380511D85}" destId="{38722AC7-F5C8-41AA-B057-E715D8D98628}" srcOrd="0" destOrd="0" parTransId="{12A8E674-3473-4E1F-816C-06BBAABA7B25}" sibTransId="{2B79BF80-AA7B-498B-AB51-2CEC3D9FA8EE}"/>
    <dgm:cxn modelId="{6D518673-A095-40FB-A999-753CFFB5EE1E}" type="presOf" srcId="{CD635370-C75F-4E24-96B5-F0D33FCE37EC}" destId="{7824895C-06C5-47A8-A9A4-CB6ACE4B1190}" srcOrd="0" destOrd="0" presId="urn:microsoft.com/office/officeart/2005/8/layout/hierarchy2"/>
    <dgm:cxn modelId="{E9B08974-2C56-4AD4-BDE8-415C08D352DC}" type="presOf" srcId="{8E2E4656-E82F-408A-8E1D-3FC259C9F524}" destId="{045B1C13-0321-4FC4-A1B7-EC4C61239790}" srcOrd="0" destOrd="0" presId="urn:microsoft.com/office/officeart/2005/8/layout/hierarchy2"/>
    <dgm:cxn modelId="{05635A56-5A9A-41BA-B6E6-D604D107D9E2}" srcId="{E785359F-25CA-4C2C-9FC3-2D2380511D85}" destId="{CD635370-C75F-4E24-96B5-F0D33FCE37EC}" srcOrd="1" destOrd="0" parTransId="{8CE50BBB-C24F-4179-9C93-5AD51F12EB6B}" sibTransId="{343213CA-64F6-45FF-B75D-DE396335525D}"/>
    <dgm:cxn modelId="{5275847A-0B61-4EAA-86D6-34E1E94001B6}" type="presOf" srcId="{4AD97551-5A64-406B-943B-15871CF66AA9}" destId="{6E26C98D-ABEC-4AF1-8D65-A8DA8290B454}" srcOrd="0" destOrd="0" presId="urn:microsoft.com/office/officeart/2005/8/layout/hierarchy2"/>
    <dgm:cxn modelId="{8076A183-73E0-46CB-8CAD-715AC8C71F68}" type="presOf" srcId="{EB698AEF-8D62-489F-AADF-36FD5663594B}" destId="{F98C073C-08CC-4D83-BD6C-35E4B1BFD368}" srcOrd="1" destOrd="0" presId="urn:microsoft.com/office/officeart/2005/8/layout/hierarchy2"/>
    <dgm:cxn modelId="{B5239A93-DEC0-4818-A420-D41579019F39}" type="presOf" srcId="{8CE50BBB-C24F-4179-9C93-5AD51F12EB6B}" destId="{C43A6925-123B-476F-B13C-CA162D9A49C9}" srcOrd="0" destOrd="0" presId="urn:microsoft.com/office/officeart/2005/8/layout/hierarchy2"/>
    <dgm:cxn modelId="{7E944096-5EC0-460F-B8AB-225270E88E98}" srcId="{96E44A4C-3A4C-41C3-841E-88A86BCAE333}" destId="{8E2E4656-E82F-408A-8E1D-3FC259C9F524}" srcOrd="0" destOrd="0" parTransId="{6721187B-B4F5-40D8-81D9-FA13B6C29329}" sibTransId="{7ED2B3B2-C780-4590-8EE2-D9B0DF7AA5F6}"/>
    <dgm:cxn modelId="{943B7E9E-192C-4BEB-9360-263D73F4A7B2}" type="presOf" srcId="{1CB5035B-CEBE-4FBF-9606-A4E181FC2FF6}" destId="{81722388-F089-42D5-9D48-1E7062162D15}" srcOrd="0" destOrd="0" presId="urn:microsoft.com/office/officeart/2005/8/layout/hierarchy2"/>
    <dgm:cxn modelId="{ED63A1A8-473E-4934-B755-683626DD36BB}" type="presOf" srcId="{96E44A4C-3A4C-41C3-841E-88A86BCAE333}" destId="{C49DF79B-7BF2-4F72-9FDB-FACDFABBB63F}" srcOrd="0" destOrd="0" presId="urn:microsoft.com/office/officeart/2005/8/layout/hierarchy2"/>
    <dgm:cxn modelId="{D5015BAB-3FB5-4C46-937B-10B2DFA4A13A}" type="presOf" srcId="{12A8E674-3473-4E1F-816C-06BBAABA7B25}" destId="{8AF9B81F-CFBB-4381-9698-E1BC47EA4FD2}" srcOrd="1" destOrd="0" presId="urn:microsoft.com/office/officeart/2005/8/layout/hierarchy2"/>
    <dgm:cxn modelId="{5D2150B0-3F05-4D80-9A13-A95A626662E8}" srcId="{1CB5035B-CEBE-4FBF-9606-A4E181FC2FF6}" destId="{E785359F-25CA-4C2C-9FC3-2D2380511D85}" srcOrd="0" destOrd="0" parTransId="{C3D89A66-DE64-4FA0-9813-5C911A55F128}" sibTransId="{3272B69A-39AC-4BEE-8444-1F53CECEA4C2}"/>
    <dgm:cxn modelId="{F62A67B5-205B-4A95-96C6-B3A85E408872}" type="presOf" srcId="{249D72AE-C38B-4D07-950F-03AF340A27EC}" destId="{66C760B5-1DCC-4F3B-A053-B91FEA3EA9F6}" srcOrd="1" destOrd="0" presId="urn:microsoft.com/office/officeart/2005/8/layout/hierarchy2"/>
    <dgm:cxn modelId="{57E6BCB8-FE87-407F-91C4-1491258FC795}" type="presOf" srcId="{EB698AEF-8D62-489F-AADF-36FD5663594B}" destId="{24D4C544-8881-4E06-9229-44CC51508EDD}" srcOrd="0" destOrd="0" presId="urn:microsoft.com/office/officeart/2005/8/layout/hierarchy2"/>
    <dgm:cxn modelId="{607489C5-F790-47A8-A2F7-F1CD636C5D4C}" type="presOf" srcId="{F0C3C1AD-93BD-4275-B182-6AE3B955CC30}" destId="{E199503D-C725-45D5-AB26-552883F542F5}" srcOrd="0" destOrd="0" presId="urn:microsoft.com/office/officeart/2005/8/layout/hierarchy2"/>
    <dgm:cxn modelId="{A83763EC-1D6A-4060-88C6-ACCD4BAA9A15}" type="presOf" srcId="{E785359F-25CA-4C2C-9FC3-2D2380511D85}" destId="{95CE352D-AF36-4282-92CB-2DE2A85F0A32}" srcOrd="0" destOrd="0" presId="urn:microsoft.com/office/officeart/2005/8/layout/hierarchy2"/>
    <dgm:cxn modelId="{DF45A7DC-9AA9-4B9F-BE92-040EAB893160}" type="presParOf" srcId="{81722388-F089-42D5-9D48-1E7062162D15}" destId="{85FBA746-2492-4382-97F0-0CC90F883B19}" srcOrd="0" destOrd="0" presId="urn:microsoft.com/office/officeart/2005/8/layout/hierarchy2"/>
    <dgm:cxn modelId="{8DBC90FE-0AE7-4F16-9282-C80A6371A4C4}" type="presParOf" srcId="{85FBA746-2492-4382-97F0-0CC90F883B19}" destId="{95CE352D-AF36-4282-92CB-2DE2A85F0A32}" srcOrd="0" destOrd="0" presId="urn:microsoft.com/office/officeart/2005/8/layout/hierarchy2"/>
    <dgm:cxn modelId="{9CC9B463-1D6D-4CEC-84A5-DC0419A5CF26}" type="presParOf" srcId="{85FBA746-2492-4382-97F0-0CC90F883B19}" destId="{15356E13-EB21-4645-9A92-7D3DAE0CF326}" srcOrd="1" destOrd="0" presId="urn:microsoft.com/office/officeart/2005/8/layout/hierarchy2"/>
    <dgm:cxn modelId="{AC5689F4-7DAF-4AC4-BD21-6B1AAE80EE3B}" type="presParOf" srcId="{15356E13-EB21-4645-9A92-7D3DAE0CF326}" destId="{763919B3-6A14-4B37-84AA-81E5D15D9368}" srcOrd="0" destOrd="0" presId="urn:microsoft.com/office/officeart/2005/8/layout/hierarchy2"/>
    <dgm:cxn modelId="{8144B6B0-5B71-4E54-8BD9-A2D69951F09C}" type="presParOf" srcId="{763919B3-6A14-4B37-84AA-81E5D15D9368}" destId="{8AF9B81F-CFBB-4381-9698-E1BC47EA4FD2}" srcOrd="0" destOrd="0" presId="urn:microsoft.com/office/officeart/2005/8/layout/hierarchy2"/>
    <dgm:cxn modelId="{411F7194-B5FE-4D70-B8B8-DCC64AEF390A}" type="presParOf" srcId="{15356E13-EB21-4645-9A92-7D3DAE0CF326}" destId="{6B7FC69F-D107-4EDB-8645-452EC6D39C21}" srcOrd="1" destOrd="0" presId="urn:microsoft.com/office/officeart/2005/8/layout/hierarchy2"/>
    <dgm:cxn modelId="{1D3228E5-591B-4DDA-BBC0-27F2FA68EE52}" type="presParOf" srcId="{6B7FC69F-D107-4EDB-8645-452EC6D39C21}" destId="{77D3EBD1-4229-497C-964C-9EFD74FFF36C}" srcOrd="0" destOrd="0" presId="urn:microsoft.com/office/officeart/2005/8/layout/hierarchy2"/>
    <dgm:cxn modelId="{7DF626B5-1EC2-40CB-8190-9862C00F2F26}" type="presParOf" srcId="{6B7FC69F-D107-4EDB-8645-452EC6D39C21}" destId="{5B8B9B56-297F-4E21-9230-DDF3B73A689C}" srcOrd="1" destOrd="0" presId="urn:microsoft.com/office/officeart/2005/8/layout/hierarchy2"/>
    <dgm:cxn modelId="{3E1E273A-A83C-439F-A3C6-27DCCD45C74E}" type="presParOf" srcId="{5B8B9B56-297F-4E21-9230-DDF3B73A689C}" destId="{24D4C544-8881-4E06-9229-44CC51508EDD}" srcOrd="0" destOrd="0" presId="urn:microsoft.com/office/officeart/2005/8/layout/hierarchy2"/>
    <dgm:cxn modelId="{08251BF9-FAD7-457E-9706-E84BCFDA04C0}" type="presParOf" srcId="{24D4C544-8881-4E06-9229-44CC51508EDD}" destId="{F98C073C-08CC-4D83-BD6C-35E4B1BFD368}" srcOrd="0" destOrd="0" presId="urn:microsoft.com/office/officeart/2005/8/layout/hierarchy2"/>
    <dgm:cxn modelId="{BE606587-EA4B-469B-9B8A-B8F0A12D6674}" type="presParOf" srcId="{5B8B9B56-297F-4E21-9230-DDF3B73A689C}" destId="{4AEE0DF3-D239-4B1E-9D26-BFAB9391AEC3}" srcOrd="1" destOrd="0" presId="urn:microsoft.com/office/officeart/2005/8/layout/hierarchy2"/>
    <dgm:cxn modelId="{8C42400A-9769-4771-AAF6-63E1BD3975D6}" type="presParOf" srcId="{4AEE0DF3-D239-4B1E-9D26-BFAB9391AEC3}" destId="{C49DF79B-7BF2-4F72-9FDB-FACDFABBB63F}" srcOrd="0" destOrd="0" presId="urn:microsoft.com/office/officeart/2005/8/layout/hierarchy2"/>
    <dgm:cxn modelId="{54341F7A-A7C7-43A7-B6E8-EBD8AA1DC2DD}" type="presParOf" srcId="{4AEE0DF3-D239-4B1E-9D26-BFAB9391AEC3}" destId="{963A7C15-60FD-423C-BC5B-8E6A83F4F77A}" srcOrd="1" destOrd="0" presId="urn:microsoft.com/office/officeart/2005/8/layout/hierarchy2"/>
    <dgm:cxn modelId="{E1E5F0CF-2400-41EB-9A13-4B23A6795F69}" type="presParOf" srcId="{963A7C15-60FD-423C-BC5B-8E6A83F4F77A}" destId="{65095FD2-04F1-4199-B2DF-7ECA16AD042E}" srcOrd="0" destOrd="0" presId="urn:microsoft.com/office/officeart/2005/8/layout/hierarchy2"/>
    <dgm:cxn modelId="{535C3573-3B7E-480D-A5BB-4773F13259E3}" type="presParOf" srcId="{65095FD2-04F1-4199-B2DF-7ECA16AD042E}" destId="{30470340-7456-489C-AAC3-A677A05094C5}" srcOrd="0" destOrd="0" presId="urn:microsoft.com/office/officeart/2005/8/layout/hierarchy2"/>
    <dgm:cxn modelId="{3BD8FED8-B911-429C-BA9A-4DEC33E0974C}" type="presParOf" srcId="{963A7C15-60FD-423C-BC5B-8E6A83F4F77A}" destId="{86280E59-90F1-4123-9652-499946BFB62B}" srcOrd="1" destOrd="0" presId="urn:microsoft.com/office/officeart/2005/8/layout/hierarchy2"/>
    <dgm:cxn modelId="{6DB7FBD7-193A-4984-B0FB-5942FB5BDECF}" type="presParOf" srcId="{86280E59-90F1-4123-9652-499946BFB62B}" destId="{045B1C13-0321-4FC4-A1B7-EC4C61239790}" srcOrd="0" destOrd="0" presId="urn:microsoft.com/office/officeart/2005/8/layout/hierarchy2"/>
    <dgm:cxn modelId="{8AAD91CD-B579-4116-A0FF-56DEC88311E2}" type="presParOf" srcId="{86280E59-90F1-4123-9652-499946BFB62B}" destId="{57718C80-5D7E-46C3-9922-F095A729810D}" srcOrd="1" destOrd="0" presId="urn:microsoft.com/office/officeart/2005/8/layout/hierarchy2"/>
    <dgm:cxn modelId="{864E444F-C63C-4F48-9E56-6D14E59AADE8}" type="presParOf" srcId="{15356E13-EB21-4645-9A92-7D3DAE0CF326}" destId="{C43A6925-123B-476F-B13C-CA162D9A49C9}" srcOrd="2" destOrd="0" presId="urn:microsoft.com/office/officeart/2005/8/layout/hierarchy2"/>
    <dgm:cxn modelId="{0114A4F3-D304-486F-A483-41C1834CB3E2}" type="presParOf" srcId="{C43A6925-123B-476F-B13C-CA162D9A49C9}" destId="{F56DE22B-C8BD-4571-BE35-040F33FE7CC4}" srcOrd="0" destOrd="0" presId="urn:microsoft.com/office/officeart/2005/8/layout/hierarchy2"/>
    <dgm:cxn modelId="{A31082C3-D67F-4CB9-9BE6-98AE84607384}" type="presParOf" srcId="{15356E13-EB21-4645-9A92-7D3DAE0CF326}" destId="{D451B663-19D4-43F7-BFE5-BE10E8F483FF}" srcOrd="3" destOrd="0" presId="urn:microsoft.com/office/officeart/2005/8/layout/hierarchy2"/>
    <dgm:cxn modelId="{CA962EA9-E178-4FD4-9669-FBF92492B347}" type="presParOf" srcId="{D451B663-19D4-43F7-BFE5-BE10E8F483FF}" destId="{7824895C-06C5-47A8-A9A4-CB6ACE4B1190}" srcOrd="0" destOrd="0" presId="urn:microsoft.com/office/officeart/2005/8/layout/hierarchy2"/>
    <dgm:cxn modelId="{C226EAD9-ACB0-4656-9506-FC49FB4AC087}" type="presParOf" srcId="{D451B663-19D4-43F7-BFE5-BE10E8F483FF}" destId="{FEE7BC33-901F-4116-B4E2-A539CC2D0BF3}" srcOrd="1" destOrd="0" presId="urn:microsoft.com/office/officeart/2005/8/layout/hierarchy2"/>
    <dgm:cxn modelId="{32D9697B-9D95-43F1-982D-0A72EC82AB42}" type="presParOf" srcId="{FEE7BC33-901F-4116-B4E2-A539CC2D0BF3}" destId="{6E26C98D-ABEC-4AF1-8D65-A8DA8290B454}" srcOrd="0" destOrd="0" presId="urn:microsoft.com/office/officeart/2005/8/layout/hierarchy2"/>
    <dgm:cxn modelId="{CFAC8113-7687-471B-BD0B-81EF1A858E88}" type="presParOf" srcId="{6E26C98D-ABEC-4AF1-8D65-A8DA8290B454}" destId="{0E6CE610-4BF4-4F39-8595-AFA03BE12863}" srcOrd="0" destOrd="0" presId="urn:microsoft.com/office/officeart/2005/8/layout/hierarchy2"/>
    <dgm:cxn modelId="{B304BBDF-DBA5-4484-A896-206EFEA71EDC}" type="presParOf" srcId="{FEE7BC33-901F-4116-B4E2-A539CC2D0BF3}" destId="{6A2B1705-1E52-477A-B32A-E1AAC2548DFB}" srcOrd="1" destOrd="0" presId="urn:microsoft.com/office/officeart/2005/8/layout/hierarchy2"/>
    <dgm:cxn modelId="{BAD62556-591E-4E1A-973B-459AD42A9E7D}" type="presParOf" srcId="{6A2B1705-1E52-477A-B32A-E1AAC2548DFB}" destId="{240BFD4E-2589-4329-B567-71CE9F598446}" srcOrd="0" destOrd="0" presId="urn:microsoft.com/office/officeart/2005/8/layout/hierarchy2"/>
    <dgm:cxn modelId="{170D1F58-88E2-44A8-A8B0-222EC9AFF364}" type="presParOf" srcId="{6A2B1705-1E52-477A-B32A-E1AAC2548DFB}" destId="{5628C3BC-557E-4AD0-84CE-227285D77FA1}" srcOrd="1" destOrd="0" presId="urn:microsoft.com/office/officeart/2005/8/layout/hierarchy2"/>
    <dgm:cxn modelId="{2207244B-7180-46D9-99EC-0EA31CABFF49}" type="presParOf" srcId="{FEE7BC33-901F-4116-B4E2-A539CC2D0BF3}" destId="{57030576-8D9A-4095-AA3F-B86C830CDF45}" srcOrd="2" destOrd="0" presId="urn:microsoft.com/office/officeart/2005/8/layout/hierarchy2"/>
    <dgm:cxn modelId="{CA26D333-E39D-499C-91BB-5DF3974B1A6D}" type="presParOf" srcId="{57030576-8D9A-4095-AA3F-B86C830CDF45}" destId="{66C760B5-1DCC-4F3B-A053-B91FEA3EA9F6}" srcOrd="0" destOrd="0" presId="urn:microsoft.com/office/officeart/2005/8/layout/hierarchy2"/>
    <dgm:cxn modelId="{3A4D0FC1-7FAC-4082-BFFB-7700519F9122}" type="presParOf" srcId="{FEE7BC33-901F-4116-B4E2-A539CC2D0BF3}" destId="{1FB3FFA9-697C-4EF2-94BA-50938B933C02}" srcOrd="3" destOrd="0" presId="urn:microsoft.com/office/officeart/2005/8/layout/hierarchy2"/>
    <dgm:cxn modelId="{DB4816CF-C334-4034-BFAC-E51704BE6760}" type="presParOf" srcId="{1FB3FFA9-697C-4EF2-94BA-50938B933C02}" destId="{E199503D-C725-45D5-AB26-552883F542F5}" srcOrd="0" destOrd="0" presId="urn:microsoft.com/office/officeart/2005/8/layout/hierarchy2"/>
    <dgm:cxn modelId="{1AD7E3DA-EA0B-43AB-820E-FCA8686FC62A}" type="presParOf" srcId="{1FB3FFA9-697C-4EF2-94BA-50938B933C02}" destId="{2CA4D2A2-928D-44BB-87EF-75309690841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95E8F9-9132-4086-9BD7-BE715F13DDAA}" type="doc">
      <dgm:prSet loTypeId="urn:microsoft.com/office/officeart/2005/8/layout/chevron1" loCatId="process" qsTypeId="urn:microsoft.com/office/officeart/2005/8/quickstyle/simple2" qsCatId="simple" csTypeId="urn:microsoft.com/office/officeart/2005/8/colors/accent1_3" csCatId="accent1" phldr="1"/>
      <dgm:spPr/>
      <dgm:t>
        <a:bodyPr/>
        <a:lstStyle/>
        <a:p>
          <a:endParaRPr lang="de-DE"/>
        </a:p>
      </dgm:t>
    </dgm:pt>
    <dgm:pt modelId="{EFDD1146-7B1F-4C09-BF7B-65979010C83E}">
      <dgm:prSet/>
      <dgm:spPr/>
      <dgm:t>
        <a:bodyPr/>
        <a:lstStyle/>
        <a:p>
          <a:r>
            <a:rPr lang="en-GB"/>
            <a:t>Selection of </a:t>
          </a:r>
          <a:r>
            <a:rPr lang="en-GB" err="1"/>
            <a:t>Lapatinib</a:t>
          </a:r>
          <a:r>
            <a:rPr lang="en-GB"/>
            <a:t> response genes</a:t>
          </a:r>
          <a:endParaRPr lang="en-GB" sz="3000">
            <a:solidFill>
              <a:srgbClr val="010000"/>
            </a:solidFill>
            <a:latin typeface="Calibri Light"/>
            <a:cs typeface="Calibri Light"/>
          </a:endParaRPr>
        </a:p>
      </dgm:t>
    </dgm:pt>
    <dgm:pt modelId="{C062E15A-D383-4B7F-802E-8974406C77E0}" type="parTrans" cxnId="{AAFD5E5A-735C-4F42-ABE1-9E0058651091}">
      <dgm:prSet/>
      <dgm:spPr/>
      <dgm:t>
        <a:bodyPr/>
        <a:lstStyle/>
        <a:p>
          <a:endParaRPr lang="de-DE"/>
        </a:p>
      </dgm:t>
    </dgm:pt>
    <dgm:pt modelId="{E9BCBEAD-B8CD-432B-8B71-39515CB2CB5E}" type="sibTrans" cxnId="{AAFD5E5A-735C-4F42-ABE1-9E0058651091}">
      <dgm:prSet/>
      <dgm:spPr/>
      <dgm:t>
        <a:bodyPr/>
        <a:lstStyle/>
        <a:p>
          <a:endParaRPr lang="de-DE"/>
        </a:p>
      </dgm:t>
    </dgm:pt>
    <dgm:pt modelId="{5A82B875-35D6-4913-86A8-4DF91DEDCE74}">
      <dgm:prSet/>
      <dgm:spPr/>
      <dgm:t>
        <a:bodyPr/>
        <a:lstStyle/>
        <a:p>
          <a:r>
            <a:rPr lang="en-GB" sz="3000">
              <a:solidFill>
                <a:schemeClr val="bg1"/>
              </a:solidFill>
              <a:latin typeface="+mn-lt"/>
              <a:cs typeface="Calibri Light"/>
            </a:rPr>
            <a:t>Visualization of expression profiles</a:t>
          </a:r>
        </a:p>
      </dgm:t>
    </dgm:pt>
    <dgm:pt modelId="{FD34544B-6E49-472C-B0B0-47FD0568C57F}" type="parTrans" cxnId="{02809C90-DA9B-40D4-91D3-4E15E64FEDDF}">
      <dgm:prSet/>
      <dgm:spPr/>
      <dgm:t>
        <a:bodyPr/>
        <a:lstStyle/>
        <a:p>
          <a:endParaRPr lang="de-DE"/>
        </a:p>
      </dgm:t>
    </dgm:pt>
    <dgm:pt modelId="{28578917-65D5-45D5-9166-B4FF40BC19F5}" type="sibTrans" cxnId="{02809C90-DA9B-40D4-91D3-4E15E64FEDDF}">
      <dgm:prSet/>
      <dgm:spPr/>
      <dgm:t>
        <a:bodyPr/>
        <a:lstStyle/>
        <a:p>
          <a:endParaRPr lang="de-DE"/>
        </a:p>
      </dgm:t>
    </dgm:pt>
    <dgm:pt modelId="{F4A33A9A-4941-4DC4-9438-1335EFB64794}">
      <dgm:prSet/>
      <dgm:spPr/>
      <dgm:t>
        <a:bodyPr/>
        <a:lstStyle/>
        <a:p>
          <a:r>
            <a:rPr lang="en-GB" sz="3000">
              <a:solidFill>
                <a:schemeClr val="bg1"/>
              </a:solidFill>
              <a:latin typeface="+mn-lt"/>
              <a:cs typeface="Calibri Light"/>
            </a:rPr>
            <a:t>Investigation of CNS and breast cancer correlation</a:t>
          </a:r>
        </a:p>
      </dgm:t>
    </dgm:pt>
    <dgm:pt modelId="{894BB945-7FA5-44C6-BA95-6D3E0C9DF6A4}" type="parTrans" cxnId="{5D01E8C2-09E7-42F1-972F-94E98A463C08}">
      <dgm:prSet/>
      <dgm:spPr/>
      <dgm:t>
        <a:bodyPr/>
        <a:lstStyle/>
        <a:p>
          <a:endParaRPr lang="de-DE"/>
        </a:p>
      </dgm:t>
    </dgm:pt>
    <dgm:pt modelId="{40AD3106-C95B-4DDB-B078-2DBFA212FB82}" type="sibTrans" cxnId="{5D01E8C2-09E7-42F1-972F-94E98A463C08}">
      <dgm:prSet/>
      <dgm:spPr/>
      <dgm:t>
        <a:bodyPr/>
        <a:lstStyle/>
        <a:p>
          <a:endParaRPr lang="de-DE"/>
        </a:p>
      </dgm:t>
    </dgm:pt>
    <dgm:pt modelId="{46AF7FF2-3B44-4BD0-B3B1-B7FB9116E6BA}" type="pres">
      <dgm:prSet presAssocID="{7595E8F9-9132-4086-9BD7-BE715F13DDAA}" presName="Name0" presStyleCnt="0">
        <dgm:presLayoutVars>
          <dgm:dir/>
          <dgm:animLvl val="lvl"/>
          <dgm:resizeHandles val="exact"/>
        </dgm:presLayoutVars>
      </dgm:prSet>
      <dgm:spPr/>
    </dgm:pt>
    <dgm:pt modelId="{CC2CA58A-0667-498A-8756-249CA38DCDE6}" type="pres">
      <dgm:prSet presAssocID="{EFDD1146-7B1F-4C09-BF7B-65979010C83E}" presName="parTxOnly" presStyleLbl="node1" presStyleIdx="0" presStyleCnt="3">
        <dgm:presLayoutVars>
          <dgm:chMax val="0"/>
          <dgm:chPref val="0"/>
          <dgm:bulletEnabled val="1"/>
        </dgm:presLayoutVars>
      </dgm:prSet>
      <dgm:spPr/>
    </dgm:pt>
    <dgm:pt modelId="{E9E1A5DC-3C9E-4A16-95F1-3F240CAAE495}" type="pres">
      <dgm:prSet presAssocID="{E9BCBEAD-B8CD-432B-8B71-39515CB2CB5E}" presName="parTxOnlySpace" presStyleCnt="0"/>
      <dgm:spPr/>
    </dgm:pt>
    <dgm:pt modelId="{6220F284-2452-4570-82F9-014665DBEFD1}" type="pres">
      <dgm:prSet presAssocID="{5A82B875-35D6-4913-86A8-4DF91DEDCE74}" presName="parTxOnly" presStyleLbl="node1" presStyleIdx="1" presStyleCnt="3">
        <dgm:presLayoutVars>
          <dgm:chMax val="0"/>
          <dgm:chPref val="0"/>
          <dgm:bulletEnabled val="1"/>
        </dgm:presLayoutVars>
      </dgm:prSet>
      <dgm:spPr/>
    </dgm:pt>
    <dgm:pt modelId="{FFB68C35-4348-4331-8A91-9D68C67E7945}" type="pres">
      <dgm:prSet presAssocID="{28578917-65D5-45D5-9166-B4FF40BC19F5}" presName="parTxOnlySpace" presStyleCnt="0"/>
      <dgm:spPr/>
    </dgm:pt>
    <dgm:pt modelId="{2D320D8D-BBCF-48D7-8F3B-713F2ED24E8A}" type="pres">
      <dgm:prSet presAssocID="{F4A33A9A-4941-4DC4-9438-1335EFB64794}" presName="parTxOnly" presStyleLbl="node1" presStyleIdx="2" presStyleCnt="3">
        <dgm:presLayoutVars>
          <dgm:chMax val="0"/>
          <dgm:chPref val="0"/>
          <dgm:bulletEnabled val="1"/>
        </dgm:presLayoutVars>
      </dgm:prSet>
      <dgm:spPr/>
    </dgm:pt>
  </dgm:ptLst>
  <dgm:cxnLst>
    <dgm:cxn modelId="{41E6F426-8007-4D70-98BE-B861D0589222}" type="presOf" srcId="{5A82B875-35D6-4913-86A8-4DF91DEDCE74}" destId="{6220F284-2452-4570-82F9-014665DBEFD1}" srcOrd="0" destOrd="0" presId="urn:microsoft.com/office/officeart/2005/8/layout/chevron1"/>
    <dgm:cxn modelId="{05BC202A-EA41-42A2-AE1B-DA3B6C520A3D}" type="presOf" srcId="{F4A33A9A-4941-4DC4-9438-1335EFB64794}" destId="{2D320D8D-BBCF-48D7-8F3B-713F2ED24E8A}" srcOrd="0" destOrd="0" presId="urn:microsoft.com/office/officeart/2005/8/layout/chevron1"/>
    <dgm:cxn modelId="{AAFD5E5A-735C-4F42-ABE1-9E0058651091}" srcId="{7595E8F9-9132-4086-9BD7-BE715F13DDAA}" destId="{EFDD1146-7B1F-4C09-BF7B-65979010C83E}" srcOrd="0" destOrd="0" parTransId="{C062E15A-D383-4B7F-802E-8974406C77E0}" sibTransId="{E9BCBEAD-B8CD-432B-8B71-39515CB2CB5E}"/>
    <dgm:cxn modelId="{02809C90-DA9B-40D4-91D3-4E15E64FEDDF}" srcId="{7595E8F9-9132-4086-9BD7-BE715F13DDAA}" destId="{5A82B875-35D6-4913-86A8-4DF91DEDCE74}" srcOrd="1" destOrd="0" parTransId="{FD34544B-6E49-472C-B0B0-47FD0568C57F}" sibTransId="{28578917-65D5-45D5-9166-B4FF40BC19F5}"/>
    <dgm:cxn modelId="{E496AA9D-D94A-4089-83A6-079369FB8CF7}" type="presOf" srcId="{EFDD1146-7B1F-4C09-BF7B-65979010C83E}" destId="{CC2CA58A-0667-498A-8756-249CA38DCDE6}" srcOrd="0" destOrd="0" presId="urn:microsoft.com/office/officeart/2005/8/layout/chevron1"/>
    <dgm:cxn modelId="{5D01E8C2-09E7-42F1-972F-94E98A463C08}" srcId="{7595E8F9-9132-4086-9BD7-BE715F13DDAA}" destId="{F4A33A9A-4941-4DC4-9438-1335EFB64794}" srcOrd="2" destOrd="0" parTransId="{894BB945-7FA5-44C6-BA95-6D3E0C9DF6A4}" sibTransId="{40AD3106-C95B-4DDB-B078-2DBFA212FB82}"/>
    <dgm:cxn modelId="{9B0AD2C6-E7FD-4F60-AE43-1D22B0DBE334}" type="presOf" srcId="{7595E8F9-9132-4086-9BD7-BE715F13DDAA}" destId="{46AF7FF2-3B44-4BD0-B3B1-B7FB9116E6BA}" srcOrd="0" destOrd="0" presId="urn:microsoft.com/office/officeart/2005/8/layout/chevron1"/>
    <dgm:cxn modelId="{B8221EBC-4B36-4501-8191-DB0277BAEA79}" type="presParOf" srcId="{46AF7FF2-3B44-4BD0-B3B1-B7FB9116E6BA}" destId="{CC2CA58A-0667-498A-8756-249CA38DCDE6}" srcOrd="0" destOrd="0" presId="urn:microsoft.com/office/officeart/2005/8/layout/chevron1"/>
    <dgm:cxn modelId="{603395E3-81C6-4F09-988E-7C5A40F2FC9E}" type="presParOf" srcId="{46AF7FF2-3B44-4BD0-B3B1-B7FB9116E6BA}" destId="{E9E1A5DC-3C9E-4A16-95F1-3F240CAAE495}" srcOrd="1" destOrd="0" presId="urn:microsoft.com/office/officeart/2005/8/layout/chevron1"/>
    <dgm:cxn modelId="{3AC107DF-2F93-4293-8379-31002802DE89}" type="presParOf" srcId="{46AF7FF2-3B44-4BD0-B3B1-B7FB9116E6BA}" destId="{6220F284-2452-4570-82F9-014665DBEFD1}" srcOrd="2" destOrd="0" presId="urn:microsoft.com/office/officeart/2005/8/layout/chevron1"/>
    <dgm:cxn modelId="{EDC29F98-ABDC-4545-B56D-D3DF18893584}" type="presParOf" srcId="{46AF7FF2-3B44-4BD0-B3B1-B7FB9116E6BA}" destId="{FFB68C35-4348-4331-8A91-9D68C67E7945}" srcOrd="3" destOrd="0" presId="urn:microsoft.com/office/officeart/2005/8/layout/chevron1"/>
    <dgm:cxn modelId="{EB1CDE29-AC35-4FAD-80B2-A6FF451EDB25}" type="presParOf" srcId="{46AF7FF2-3B44-4BD0-B3B1-B7FB9116E6BA}" destId="{2D320D8D-BBCF-48D7-8F3B-713F2ED24E8A}"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A82AC-DACF-4218-816F-97B061EAE13F}">
      <dsp:nvSpPr>
        <dsp:cNvPr id="0" name=""/>
        <dsp:cNvSpPr/>
      </dsp:nvSpPr>
      <dsp:spPr>
        <a:xfrm>
          <a:off x="886909" y="0"/>
          <a:ext cx="1690159" cy="1014095"/>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Cell lines</a:t>
          </a:r>
        </a:p>
      </dsp:txBody>
      <dsp:txXfrm>
        <a:off x="886909" y="0"/>
        <a:ext cx="1690159" cy="1014095"/>
      </dsp:txXfrm>
    </dsp:sp>
    <dsp:sp modelId="{5896283E-7AA4-4AA3-9233-B34ECDA66A18}">
      <dsp:nvSpPr>
        <dsp:cNvPr id="0" name=""/>
        <dsp:cNvSpPr/>
      </dsp:nvSpPr>
      <dsp:spPr>
        <a:xfrm>
          <a:off x="866813" y="1184502"/>
          <a:ext cx="1690159" cy="1014095"/>
        </a:xfrm>
        <a:prstGeom prst="rect">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a:t>Tissue</a:t>
          </a:r>
        </a:p>
      </dsp:txBody>
      <dsp:txXfrm>
        <a:off x="866813" y="1184502"/>
        <a:ext cx="1690159" cy="1014095"/>
      </dsp:txXfrm>
    </dsp:sp>
    <dsp:sp modelId="{9D9B11F4-3967-4672-927E-5557BDF37E8F}">
      <dsp:nvSpPr>
        <dsp:cNvPr id="0" name=""/>
        <dsp:cNvSpPr/>
      </dsp:nvSpPr>
      <dsp:spPr>
        <a:xfrm>
          <a:off x="866813" y="2367614"/>
          <a:ext cx="1690159" cy="1014095"/>
        </a:xfrm>
        <a:prstGeom prst="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a:t>Drug</a:t>
          </a:r>
        </a:p>
      </dsp:txBody>
      <dsp:txXfrm>
        <a:off x="866813" y="2367614"/>
        <a:ext cx="1690159" cy="1014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A82AC-DACF-4218-816F-97B061EAE13F}">
      <dsp:nvSpPr>
        <dsp:cNvPr id="0" name=""/>
        <dsp:cNvSpPr/>
      </dsp:nvSpPr>
      <dsp:spPr>
        <a:xfrm>
          <a:off x="886909" y="0"/>
          <a:ext cx="1690159" cy="1014095"/>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err="1"/>
            <a:t>Cell</a:t>
          </a:r>
          <a:r>
            <a:rPr lang="de-DE" sz="3100" kern="1200"/>
            <a:t> </a:t>
          </a:r>
          <a:r>
            <a:rPr lang="de-DE" sz="3100" kern="1200" err="1"/>
            <a:t>lines</a:t>
          </a:r>
          <a:endParaRPr lang="de-DE" sz="3100" kern="1200"/>
        </a:p>
      </dsp:txBody>
      <dsp:txXfrm>
        <a:off x="886909" y="0"/>
        <a:ext cx="1690159" cy="1014095"/>
      </dsp:txXfrm>
    </dsp:sp>
    <dsp:sp modelId="{5896283E-7AA4-4AA3-9233-B34ECDA66A18}">
      <dsp:nvSpPr>
        <dsp:cNvPr id="0" name=""/>
        <dsp:cNvSpPr/>
      </dsp:nvSpPr>
      <dsp:spPr>
        <a:xfrm>
          <a:off x="866813" y="1184502"/>
          <a:ext cx="1690159" cy="1014095"/>
        </a:xfrm>
        <a:prstGeom prst="rect">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a:t>Tissue</a:t>
          </a:r>
        </a:p>
      </dsp:txBody>
      <dsp:txXfrm>
        <a:off x="866813" y="1184502"/>
        <a:ext cx="1690159" cy="1014095"/>
      </dsp:txXfrm>
    </dsp:sp>
    <dsp:sp modelId="{9D9B11F4-3967-4672-927E-5557BDF37E8F}">
      <dsp:nvSpPr>
        <dsp:cNvPr id="0" name=""/>
        <dsp:cNvSpPr/>
      </dsp:nvSpPr>
      <dsp:spPr>
        <a:xfrm>
          <a:off x="866813" y="2367614"/>
          <a:ext cx="1690159" cy="1014095"/>
        </a:xfrm>
        <a:prstGeom prst="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a:t>Drug</a:t>
          </a:r>
        </a:p>
      </dsp:txBody>
      <dsp:txXfrm>
        <a:off x="866813" y="2367614"/>
        <a:ext cx="1690159" cy="1014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E352D-AF36-4282-92CB-2DE2A85F0A32}">
      <dsp:nvSpPr>
        <dsp:cNvPr id="0" name=""/>
        <dsp:cNvSpPr/>
      </dsp:nvSpPr>
      <dsp:spPr>
        <a:xfrm>
          <a:off x="0" y="4457828"/>
          <a:ext cx="2497740" cy="1237725"/>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Light"/>
            </a:rPr>
            <a:t>Question</a:t>
          </a:r>
        </a:p>
      </dsp:txBody>
      <dsp:txXfrm>
        <a:off x="36252" y="4494080"/>
        <a:ext cx="2425236" cy="1165221"/>
      </dsp:txXfrm>
    </dsp:sp>
    <dsp:sp modelId="{763919B3-6A14-4B37-84AA-81E5D15D9368}">
      <dsp:nvSpPr>
        <dsp:cNvPr id="0" name=""/>
        <dsp:cNvSpPr/>
      </dsp:nvSpPr>
      <dsp:spPr>
        <a:xfrm rot="18846078">
          <a:off x="2313210" y="4632029"/>
          <a:ext cx="1213731" cy="17731"/>
        </a:xfrm>
        <a:custGeom>
          <a:avLst/>
          <a:gdLst/>
          <a:ahLst/>
          <a:cxnLst/>
          <a:rect l="0" t="0" r="0" b="0"/>
          <a:pathLst>
            <a:path>
              <a:moveTo>
                <a:pt x="0" y="8865"/>
              </a:moveTo>
              <a:lnTo>
                <a:pt x="1213731" y="8865"/>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889732" y="4610551"/>
        <a:ext cx="60686" cy="60686"/>
      </dsp:txXfrm>
    </dsp:sp>
    <dsp:sp modelId="{77D3EBD1-4229-497C-964C-9EFD74FFF36C}">
      <dsp:nvSpPr>
        <dsp:cNvPr id="0" name=""/>
        <dsp:cNvSpPr/>
      </dsp:nvSpPr>
      <dsp:spPr>
        <a:xfrm>
          <a:off x="3342411" y="3538182"/>
          <a:ext cx="2395987" cy="133383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a:rPr>
            <a:t>Create Matrix of both drugs</a:t>
          </a:r>
        </a:p>
      </dsp:txBody>
      <dsp:txXfrm>
        <a:off x="3381478" y="3577249"/>
        <a:ext cx="2317853" cy="1255698"/>
      </dsp:txXfrm>
    </dsp:sp>
    <dsp:sp modelId="{24D4C544-8881-4E06-9229-44CC51508EDD}">
      <dsp:nvSpPr>
        <dsp:cNvPr id="0" name=""/>
        <dsp:cNvSpPr/>
      </dsp:nvSpPr>
      <dsp:spPr>
        <a:xfrm>
          <a:off x="5738399" y="4196232"/>
          <a:ext cx="842671" cy="17731"/>
        </a:xfrm>
        <a:custGeom>
          <a:avLst/>
          <a:gdLst/>
          <a:ahLst/>
          <a:cxnLst/>
          <a:rect l="0" t="0" r="0" b="0"/>
          <a:pathLst>
            <a:path>
              <a:moveTo>
                <a:pt x="0" y="8865"/>
              </a:moveTo>
              <a:lnTo>
                <a:pt x="842671" y="8865"/>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6138668" y="4184031"/>
        <a:ext cx="42133" cy="42133"/>
      </dsp:txXfrm>
    </dsp:sp>
    <dsp:sp modelId="{C49DF79B-7BF2-4F72-9FDB-FACDFABBB63F}">
      <dsp:nvSpPr>
        <dsp:cNvPr id="0" name=""/>
        <dsp:cNvSpPr/>
      </dsp:nvSpPr>
      <dsp:spPr>
        <a:xfrm>
          <a:off x="6581070" y="3678429"/>
          <a:ext cx="2106677" cy="1053338"/>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a:rPr>
            <a:t>Bar plot like Gefitinib</a:t>
          </a:r>
        </a:p>
      </dsp:txBody>
      <dsp:txXfrm>
        <a:off x="6611921" y="3709280"/>
        <a:ext cx="2044975" cy="991636"/>
      </dsp:txXfrm>
    </dsp:sp>
    <dsp:sp modelId="{65095FD2-04F1-4199-B2DF-7ECA16AD042E}">
      <dsp:nvSpPr>
        <dsp:cNvPr id="0" name=""/>
        <dsp:cNvSpPr/>
      </dsp:nvSpPr>
      <dsp:spPr>
        <a:xfrm>
          <a:off x="8687748" y="4196232"/>
          <a:ext cx="842671" cy="17731"/>
        </a:xfrm>
        <a:custGeom>
          <a:avLst/>
          <a:gdLst/>
          <a:ahLst/>
          <a:cxnLst/>
          <a:rect l="0" t="0" r="0" b="0"/>
          <a:pathLst>
            <a:path>
              <a:moveTo>
                <a:pt x="0" y="8865"/>
              </a:moveTo>
              <a:lnTo>
                <a:pt x="842671" y="886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9088017" y="4184031"/>
        <a:ext cx="42133" cy="42133"/>
      </dsp:txXfrm>
    </dsp:sp>
    <dsp:sp modelId="{045B1C13-0321-4FC4-A1B7-EC4C61239790}">
      <dsp:nvSpPr>
        <dsp:cNvPr id="0" name=""/>
        <dsp:cNvSpPr/>
      </dsp:nvSpPr>
      <dsp:spPr>
        <a:xfrm>
          <a:off x="9530419" y="3678429"/>
          <a:ext cx="2106677" cy="1053338"/>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a:rPr>
            <a:t>Pearson correlation</a:t>
          </a:r>
        </a:p>
      </dsp:txBody>
      <dsp:txXfrm>
        <a:off x="9561270" y="3709280"/>
        <a:ext cx="2044975" cy="991636"/>
      </dsp:txXfrm>
    </dsp:sp>
    <dsp:sp modelId="{C43A6925-123B-476F-B13C-CA162D9A49C9}">
      <dsp:nvSpPr>
        <dsp:cNvPr id="0" name=""/>
        <dsp:cNvSpPr/>
      </dsp:nvSpPr>
      <dsp:spPr>
        <a:xfrm rot="2893271">
          <a:off x="2286182" y="5540534"/>
          <a:ext cx="1267785" cy="17731"/>
        </a:xfrm>
        <a:custGeom>
          <a:avLst/>
          <a:gdLst/>
          <a:ahLst/>
          <a:cxnLst/>
          <a:rect l="0" t="0" r="0" b="0"/>
          <a:pathLst>
            <a:path>
              <a:moveTo>
                <a:pt x="0" y="8865"/>
              </a:moveTo>
              <a:lnTo>
                <a:pt x="1267785" y="8865"/>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888381" y="5517705"/>
        <a:ext cx="63389" cy="63389"/>
      </dsp:txXfrm>
    </dsp:sp>
    <dsp:sp modelId="{7824895C-06C5-47A8-A9A4-CB6ACE4B1190}">
      <dsp:nvSpPr>
        <dsp:cNvPr id="0" name=""/>
        <dsp:cNvSpPr/>
      </dsp:nvSpPr>
      <dsp:spPr>
        <a:xfrm>
          <a:off x="3342411" y="5429015"/>
          <a:ext cx="2429926" cy="118618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Light"/>
            </a:rPr>
            <a:t>Two sample unpaired t-test</a:t>
          </a:r>
        </a:p>
      </dsp:txBody>
      <dsp:txXfrm>
        <a:off x="3377153" y="5463757"/>
        <a:ext cx="2360442" cy="1116702"/>
      </dsp:txXfrm>
    </dsp:sp>
    <dsp:sp modelId="{6E26C98D-ABEC-4AF1-8D65-A8DA8290B454}">
      <dsp:nvSpPr>
        <dsp:cNvPr id="0" name=""/>
        <dsp:cNvSpPr/>
      </dsp:nvSpPr>
      <dsp:spPr>
        <a:xfrm rot="19457599">
          <a:off x="5674797" y="5710407"/>
          <a:ext cx="1037752" cy="17731"/>
        </a:xfrm>
        <a:custGeom>
          <a:avLst/>
          <a:gdLst/>
          <a:ahLst/>
          <a:cxnLst/>
          <a:rect l="0" t="0" r="0" b="0"/>
          <a:pathLst>
            <a:path>
              <a:moveTo>
                <a:pt x="0" y="8865"/>
              </a:moveTo>
              <a:lnTo>
                <a:pt x="1037752" y="8865"/>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6167729" y="5693329"/>
        <a:ext cx="51887" cy="51887"/>
      </dsp:txXfrm>
    </dsp:sp>
    <dsp:sp modelId="{240BFD4E-2589-4329-B567-71CE9F598446}">
      <dsp:nvSpPr>
        <dsp:cNvPr id="0" name=""/>
        <dsp:cNvSpPr/>
      </dsp:nvSpPr>
      <dsp:spPr>
        <a:xfrm>
          <a:off x="6615008" y="4889768"/>
          <a:ext cx="2106677" cy="1053338"/>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Light"/>
            </a:rPr>
            <a:t>H0=Mean values do not differ</a:t>
          </a:r>
        </a:p>
      </dsp:txBody>
      <dsp:txXfrm>
        <a:off x="6645859" y="4920619"/>
        <a:ext cx="2044975" cy="991636"/>
      </dsp:txXfrm>
    </dsp:sp>
    <dsp:sp modelId="{57030576-8D9A-4095-AA3F-B86C830CDF45}">
      <dsp:nvSpPr>
        <dsp:cNvPr id="0" name=""/>
        <dsp:cNvSpPr/>
      </dsp:nvSpPr>
      <dsp:spPr>
        <a:xfrm rot="2142401">
          <a:off x="5674797" y="6316077"/>
          <a:ext cx="1037752" cy="17731"/>
        </a:xfrm>
        <a:custGeom>
          <a:avLst/>
          <a:gdLst/>
          <a:ahLst/>
          <a:cxnLst/>
          <a:rect l="0" t="0" r="0" b="0"/>
          <a:pathLst>
            <a:path>
              <a:moveTo>
                <a:pt x="0" y="8865"/>
              </a:moveTo>
              <a:lnTo>
                <a:pt x="1037752" y="8865"/>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6167729" y="6298999"/>
        <a:ext cx="51887" cy="51887"/>
      </dsp:txXfrm>
    </dsp:sp>
    <dsp:sp modelId="{E199503D-C725-45D5-AB26-552883F542F5}">
      <dsp:nvSpPr>
        <dsp:cNvPr id="0" name=""/>
        <dsp:cNvSpPr/>
      </dsp:nvSpPr>
      <dsp:spPr>
        <a:xfrm>
          <a:off x="6615008" y="6101108"/>
          <a:ext cx="2106677" cy="1053338"/>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Light"/>
            </a:rPr>
            <a:t>H1=Mean values differ </a:t>
          </a:r>
        </a:p>
      </dsp:txBody>
      <dsp:txXfrm>
        <a:off x="6645859" y="6131959"/>
        <a:ext cx="2044975" cy="9916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CA58A-0667-498A-8756-249CA38DCDE6}">
      <dsp:nvSpPr>
        <dsp:cNvPr id="0" name=""/>
        <dsp:cNvSpPr/>
      </dsp:nvSpPr>
      <dsp:spPr>
        <a:xfrm>
          <a:off x="3080" y="1424994"/>
          <a:ext cx="3753370" cy="1501348"/>
        </a:xfrm>
        <a:prstGeom prst="chevron">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a:t>Selection of </a:t>
          </a:r>
          <a:r>
            <a:rPr lang="en-GB" sz="2500" kern="1200" err="1"/>
            <a:t>Lapatinib</a:t>
          </a:r>
          <a:r>
            <a:rPr lang="en-GB" sz="2500" kern="1200"/>
            <a:t> response genes</a:t>
          </a:r>
          <a:endParaRPr lang="en-GB" sz="2500" kern="1200">
            <a:solidFill>
              <a:srgbClr val="010000"/>
            </a:solidFill>
            <a:latin typeface="Calibri Light"/>
            <a:cs typeface="Calibri Light"/>
          </a:endParaRPr>
        </a:p>
      </dsp:txBody>
      <dsp:txXfrm>
        <a:off x="753754" y="1424994"/>
        <a:ext cx="2252022" cy="1501348"/>
      </dsp:txXfrm>
    </dsp:sp>
    <dsp:sp modelId="{6220F284-2452-4570-82F9-014665DBEFD1}">
      <dsp:nvSpPr>
        <dsp:cNvPr id="0" name=""/>
        <dsp:cNvSpPr/>
      </dsp:nvSpPr>
      <dsp:spPr>
        <a:xfrm>
          <a:off x="3381114" y="1424994"/>
          <a:ext cx="3753370" cy="1501348"/>
        </a:xfrm>
        <a:prstGeom prst="chevron">
          <a:avLst/>
        </a:prstGeom>
        <a:solidFill>
          <a:schemeClr val="accent1">
            <a:shade val="80000"/>
            <a:hueOff val="174641"/>
            <a:satOff val="-3128"/>
            <a:lumOff val="1329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a:solidFill>
                <a:schemeClr val="bg1"/>
              </a:solidFill>
              <a:latin typeface="+mn-lt"/>
              <a:cs typeface="Calibri Light"/>
            </a:rPr>
            <a:t>Visualization of expression profiles</a:t>
          </a:r>
        </a:p>
      </dsp:txBody>
      <dsp:txXfrm>
        <a:off x="4131788" y="1424994"/>
        <a:ext cx="2252022" cy="1501348"/>
      </dsp:txXfrm>
    </dsp:sp>
    <dsp:sp modelId="{2D320D8D-BBCF-48D7-8F3B-713F2ED24E8A}">
      <dsp:nvSpPr>
        <dsp:cNvPr id="0" name=""/>
        <dsp:cNvSpPr/>
      </dsp:nvSpPr>
      <dsp:spPr>
        <a:xfrm>
          <a:off x="6759148" y="1424994"/>
          <a:ext cx="3753370" cy="1501348"/>
        </a:xfrm>
        <a:prstGeom prst="chevron">
          <a:avLst/>
        </a:prstGeom>
        <a:solidFill>
          <a:schemeClr val="accent1">
            <a:shade val="80000"/>
            <a:hueOff val="349283"/>
            <a:satOff val="-6256"/>
            <a:lumOff val="265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a:solidFill>
                <a:schemeClr val="bg1"/>
              </a:solidFill>
              <a:latin typeface="+mn-lt"/>
              <a:cs typeface="Calibri Light"/>
            </a:rPr>
            <a:t>Investigation of CNS and breast cancer correlation</a:t>
          </a:r>
        </a:p>
      </dsp:txBody>
      <dsp:txXfrm>
        <a:off x="7509822" y="1424994"/>
        <a:ext cx="2252022" cy="15013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B62FF-EC64-4363-B510-88BFB4C520D2}" type="datetimeFigureOut">
              <a:rPr lang="de-DE" smtClean="0"/>
              <a:t>19.07.2019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E22DF-6E2C-44CD-B9F8-B5D49E1FC618}" type="slidenum">
              <a:rPr lang="de-DE" smtClean="0"/>
              <a:t>‹Nr.›</a:t>
            </a:fld>
            <a:endParaRPr lang="de-DE"/>
          </a:p>
        </p:txBody>
      </p:sp>
    </p:spTree>
    <p:extLst>
      <p:ext uri="{BB962C8B-B14F-4D97-AF65-F5344CB8AC3E}">
        <p14:creationId xmlns:p14="http://schemas.microsoft.com/office/powerpoint/2010/main" val="2353222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cs typeface="Calibri"/>
            </a:endParaRPr>
          </a:p>
        </p:txBody>
      </p:sp>
      <p:sp>
        <p:nvSpPr>
          <p:cNvPr id="4" name="Foliennummernplatzhalter 3"/>
          <p:cNvSpPr>
            <a:spLocks noGrp="1"/>
          </p:cNvSpPr>
          <p:nvPr>
            <p:ph type="sldNum" sz="quarter" idx="5"/>
          </p:nvPr>
        </p:nvSpPr>
        <p:spPr/>
        <p:txBody>
          <a:bodyPr/>
          <a:lstStyle/>
          <a:p>
            <a:fld id="{535E22DF-6E2C-44CD-B9F8-B5D49E1FC618}" type="slidenum">
              <a:rPr lang="de-DE" smtClean="0"/>
              <a:t>4</a:t>
            </a:fld>
            <a:endParaRPr lang="de-DE"/>
          </a:p>
        </p:txBody>
      </p:sp>
    </p:spTree>
    <p:extLst>
      <p:ext uri="{BB962C8B-B14F-4D97-AF65-F5344CB8AC3E}">
        <p14:creationId xmlns:p14="http://schemas.microsoft.com/office/powerpoint/2010/main" val="3066222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https://www.ncbi.nlm.nih.gov/pmc/articles/PMC2933613/</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19</a:t>
            </a:fld>
            <a:endParaRPr lang="de-DE"/>
          </a:p>
        </p:txBody>
      </p:sp>
    </p:spTree>
    <p:extLst>
      <p:ext uri="{BB962C8B-B14F-4D97-AF65-F5344CB8AC3E}">
        <p14:creationId xmlns:p14="http://schemas.microsoft.com/office/powerpoint/2010/main" val="233194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535E22DF-6E2C-44CD-B9F8-B5D49E1FC618}" type="slidenum">
              <a:rPr lang="de-DE" smtClean="0"/>
              <a:t>20</a:t>
            </a:fld>
            <a:endParaRPr lang="de-DE"/>
          </a:p>
        </p:txBody>
      </p:sp>
    </p:spTree>
    <p:extLst>
      <p:ext uri="{BB962C8B-B14F-4D97-AF65-F5344CB8AC3E}">
        <p14:creationId xmlns:p14="http://schemas.microsoft.com/office/powerpoint/2010/main" val="381547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cs typeface="Calibri"/>
            </a:endParaRPr>
          </a:p>
        </p:txBody>
      </p:sp>
      <p:sp>
        <p:nvSpPr>
          <p:cNvPr id="4" name="Foliennummernplatzhalter 3"/>
          <p:cNvSpPr>
            <a:spLocks noGrp="1"/>
          </p:cNvSpPr>
          <p:nvPr>
            <p:ph type="sldNum" sz="quarter" idx="5"/>
          </p:nvPr>
        </p:nvSpPr>
        <p:spPr/>
        <p:txBody>
          <a:bodyPr/>
          <a:lstStyle/>
          <a:p>
            <a:fld id="{535E22DF-6E2C-44CD-B9F8-B5D49E1FC618}" type="slidenum">
              <a:rPr lang="de-DE" smtClean="0"/>
              <a:t>5</a:t>
            </a:fld>
            <a:endParaRPr lang="de-DE"/>
          </a:p>
        </p:txBody>
      </p:sp>
    </p:spTree>
    <p:extLst>
      <p:ext uri="{BB962C8B-B14F-4D97-AF65-F5344CB8AC3E}">
        <p14:creationId xmlns:p14="http://schemas.microsoft.com/office/powerpoint/2010/main" val="313751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@Tobi, </a:t>
            </a:r>
            <a:r>
              <a:rPr lang="en-US" err="1">
                <a:cs typeface="Calibri"/>
              </a:rPr>
              <a:t>wenn</a:t>
            </a:r>
            <a:r>
              <a:rPr lang="en-US">
                <a:cs typeface="Calibri"/>
              </a:rPr>
              <a:t> </a:t>
            </a:r>
            <a:r>
              <a:rPr lang="en-US" err="1">
                <a:cs typeface="Calibri"/>
              </a:rPr>
              <a:t>wir</a:t>
            </a:r>
            <a:r>
              <a:rPr lang="en-US">
                <a:cs typeface="Calibri"/>
              </a:rPr>
              <a:t> treated </a:t>
            </a:r>
            <a:r>
              <a:rPr lang="en-US" err="1">
                <a:cs typeface="Calibri"/>
              </a:rPr>
              <a:t>durch</a:t>
            </a:r>
            <a:r>
              <a:rPr lang="en-US">
                <a:cs typeface="Calibri"/>
              </a:rPr>
              <a:t> untreated </a:t>
            </a:r>
            <a:r>
              <a:rPr lang="en-US" err="1">
                <a:cs typeface="Calibri"/>
              </a:rPr>
              <a:t>teilen</a:t>
            </a:r>
            <a:r>
              <a:rPr lang="en-US">
                <a:cs typeface="Calibri"/>
              </a:rPr>
              <a:t> </a:t>
            </a:r>
            <a:r>
              <a:rPr lang="en-US" err="1">
                <a:cs typeface="Calibri"/>
              </a:rPr>
              <a:t>kriegen</a:t>
            </a:r>
            <a:r>
              <a:rPr lang="en-US">
                <a:cs typeface="Calibri"/>
              </a:rPr>
              <a:t> </a:t>
            </a:r>
            <a:r>
              <a:rPr lang="en-US" err="1">
                <a:cs typeface="Calibri"/>
              </a:rPr>
              <a:t>wir</a:t>
            </a:r>
            <a:r>
              <a:rPr lang="en-US">
                <a:cs typeface="Calibri"/>
              </a:rPr>
              <a:t> die </a:t>
            </a:r>
            <a:r>
              <a:rPr lang="en-US" err="1">
                <a:cs typeface="Calibri"/>
              </a:rPr>
              <a:t>Expressionsrate</a:t>
            </a:r>
            <a:r>
              <a:rPr lang="en-US">
                <a:cs typeface="Calibri"/>
              </a:rPr>
              <a:t>, das </a:t>
            </a:r>
            <a:r>
              <a:rPr lang="en-US" err="1">
                <a:cs typeface="Calibri"/>
              </a:rPr>
              <a:t>sollten</a:t>
            </a:r>
            <a:r>
              <a:rPr lang="en-US">
                <a:cs typeface="Calibri"/>
              </a:rPr>
              <a:t> </a:t>
            </a:r>
            <a:r>
              <a:rPr lang="en-US" err="1">
                <a:cs typeface="Calibri"/>
              </a:rPr>
              <a:t>wir</a:t>
            </a:r>
            <a:r>
              <a:rPr lang="en-US">
                <a:cs typeface="Calibri"/>
              </a:rPr>
              <a:t> </a:t>
            </a:r>
            <a:r>
              <a:rPr lang="en-US" err="1">
                <a:cs typeface="Calibri"/>
              </a:rPr>
              <a:t>auch</a:t>
            </a:r>
            <a:r>
              <a:rPr lang="en-US">
                <a:cs typeface="Calibri"/>
              </a:rPr>
              <a:t> </a:t>
            </a:r>
            <a:r>
              <a:rPr lang="en-US" err="1">
                <a:cs typeface="Calibri"/>
              </a:rPr>
              <a:t>machenn</a:t>
            </a:r>
            <a:r>
              <a:rPr lang="en-US">
                <a:cs typeface="Calibri"/>
              </a:rPr>
              <a:t>:)</a:t>
            </a:r>
          </a:p>
          <a:p>
            <a:r>
              <a:rPr lang="en-US">
                <a:cs typeface="Calibri"/>
              </a:rPr>
              <a:t>@</a:t>
            </a:r>
            <a:r>
              <a:rPr lang="en-US" err="1">
                <a:cs typeface="Calibri"/>
              </a:rPr>
              <a:t>evai</a:t>
            </a:r>
            <a:r>
              <a:rPr lang="en-US">
                <a:cs typeface="Calibri"/>
              </a:rPr>
              <a:t> know I am not that stupid but thanks :*</a:t>
            </a:r>
          </a:p>
        </p:txBody>
      </p:sp>
      <p:sp>
        <p:nvSpPr>
          <p:cNvPr id="4" name="Foliennummernplatzhalter 3"/>
          <p:cNvSpPr>
            <a:spLocks noGrp="1"/>
          </p:cNvSpPr>
          <p:nvPr>
            <p:ph type="sldNum" sz="quarter" idx="5"/>
          </p:nvPr>
        </p:nvSpPr>
        <p:spPr/>
        <p:txBody>
          <a:bodyPr/>
          <a:lstStyle/>
          <a:p>
            <a:fld id="{535E22DF-6E2C-44CD-B9F8-B5D49E1FC618}" type="slidenum">
              <a:rPr lang="de-DE" smtClean="0"/>
              <a:t>6</a:t>
            </a:fld>
            <a:endParaRPr lang="de-DE"/>
          </a:p>
        </p:txBody>
      </p:sp>
    </p:spTree>
    <p:extLst>
      <p:ext uri="{BB962C8B-B14F-4D97-AF65-F5344CB8AC3E}">
        <p14:creationId xmlns:p14="http://schemas.microsoft.com/office/powerpoint/2010/main" val="328997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PCA diagram shows clusters of cell types.</a:t>
            </a:r>
            <a:endParaRPr lang="de-DE"/>
          </a:p>
          <a:p>
            <a:r>
              <a:rPr lang="en-US"/>
              <a:t>The expression of about 10,000 genes per sample was measured.</a:t>
            </a:r>
            <a:endParaRPr lang="de-DE"/>
          </a:p>
          <a:p>
            <a:r>
              <a:rPr lang="en-US"/>
              <a:t>Each point represents a sample and its transcription profile.</a:t>
            </a:r>
            <a:endParaRPr lang="de-DE"/>
          </a:p>
          <a:p>
            <a:r>
              <a:rPr lang="en-US"/>
              <a:t>The general idea is that cells should cluster with similar expression profiles.</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11</a:t>
            </a:fld>
            <a:endParaRPr lang="de-DE"/>
          </a:p>
        </p:txBody>
      </p:sp>
    </p:spTree>
    <p:extLst>
      <p:ext uri="{BB962C8B-B14F-4D97-AF65-F5344CB8AC3E}">
        <p14:creationId xmlns:p14="http://schemas.microsoft.com/office/powerpoint/2010/main" val="178713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https://towardsdatascience.com/k-means-clustering-identifying-f-r-i-e-n-d-s-in-the-world-of-strangers-695537505d</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12</a:t>
            </a:fld>
            <a:endParaRPr lang="de-DE"/>
          </a:p>
        </p:txBody>
      </p:sp>
    </p:spTree>
    <p:extLst>
      <p:ext uri="{BB962C8B-B14F-4D97-AF65-F5344CB8AC3E}">
        <p14:creationId xmlns:p14="http://schemas.microsoft.com/office/powerpoint/2010/main" val="142992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https://www.ncbi.nlm.nih.gov/pmc/articles/PMC2933613/</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15</a:t>
            </a:fld>
            <a:endParaRPr lang="de-DE"/>
          </a:p>
        </p:txBody>
      </p:sp>
    </p:spTree>
    <p:extLst>
      <p:ext uri="{BB962C8B-B14F-4D97-AF65-F5344CB8AC3E}">
        <p14:creationId xmlns:p14="http://schemas.microsoft.com/office/powerpoint/2010/main" val="586254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https://www.ncbi.nlm.nih.gov/pmc/articles/PMC2933613/</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16</a:t>
            </a:fld>
            <a:endParaRPr lang="de-DE"/>
          </a:p>
        </p:txBody>
      </p:sp>
    </p:spTree>
    <p:extLst>
      <p:ext uri="{BB962C8B-B14F-4D97-AF65-F5344CB8AC3E}">
        <p14:creationId xmlns:p14="http://schemas.microsoft.com/office/powerpoint/2010/main" val="3682552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
              <a:t>evidence that activation of  (EGFRs) leads to tumor growth, progression, invasion and metastasis.</a:t>
            </a:r>
            <a:endParaRPr lang="en-US"/>
          </a:p>
          <a:p>
            <a:pPr marL="285750" indent="-285750">
              <a:buFont typeface="Arial,Sans-Serif"/>
              <a:buChar char="•"/>
            </a:pPr>
            <a:r>
              <a:rPr lang="en"/>
              <a:t> Erlotinib and gefitinib, two EGFR-targeted agents, relevant drugs for lung cancer treatment. </a:t>
            </a:r>
            <a:endParaRPr lang="en">
              <a:cs typeface="Calibri"/>
            </a:endParaRPr>
          </a:p>
          <a:p>
            <a:pPr marL="285750" indent="-285750">
              <a:buFont typeface="Arial,Sans-Serif"/>
              <a:buChar char="•"/>
            </a:pPr>
            <a:r>
              <a:rPr lang="en"/>
              <a:t>lapatinib, a dual tyrosine kinase inhibitor of EGFR and HER-2 receptors investigate the activity of lapatinib against (NSCLC).</a:t>
            </a:r>
          </a:p>
          <a:p>
            <a:pPr marL="285750" indent="-285750">
              <a:buFont typeface="Arial,Sans-Serif"/>
              <a:buChar char="•"/>
            </a:pPr>
            <a:r>
              <a:rPr lang="en"/>
              <a:t>The graph is color-coded by tissue of origin: Red for leukemia, blue for lung cancer, green for colon cancer, grey for CNS cancer, coral for melanoma, purple for ovarian cancer, gold for renal cancer, turquoise for prostate cancer and pink for breast cancer cell lines.</a:t>
            </a:r>
            <a:endParaRPr lang="en">
              <a:cs typeface="Calibri"/>
            </a:endParaRPr>
          </a:p>
        </p:txBody>
      </p:sp>
      <p:sp>
        <p:nvSpPr>
          <p:cNvPr id="4" name="Slide Number Placeholder 3"/>
          <p:cNvSpPr>
            <a:spLocks noGrp="1"/>
          </p:cNvSpPr>
          <p:nvPr>
            <p:ph type="sldNum" sz="quarter" idx="5"/>
          </p:nvPr>
        </p:nvSpPr>
        <p:spPr/>
        <p:txBody>
          <a:bodyPr/>
          <a:lstStyle/>
          <a:p>
            <a:fld id="{535E22DF-6E2C-44CD-B9F8-B5D49E1FC618}" type="slidenum">
              <a:rPr lang="de-DE" smtClean="0"/>
              <a:t>17</a:t>
            </a:fld>
            <a:endParaRPr lang="de-DE"/>
          </a:p>
        </p:txBody>
      </p:sp>
    </p:spTree>
    <p:extLst>
      <p:ext uri="{BB962C8B-B14F-4D97-AF65-F5344CB8AC3E}">
        <p14:creationId xmlns:p14="http://schemas.microsoft.com/office/powerpoint/2010/main" val="629366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35E22DF-6E2C-44CD-B9F8-B5D49E1FC618}" type="slidenum">
              <a:rPr lang="de-DE" smtClean="0"/>
              <a:t>18</a:t>
            </a:fld>
            <a:endParaRPr lang="de-DE"/>
          </a:p>
        </p:txBody>
      </p:sp>
    </p:spTree>
    <p:extLst>
      <p:ext uri="{BB962C8B-B14F-4D97-AF65-F5344CB8AC3E}">
        <p14:creationId xmlns:p14="http://schemas.microsoft.com/office/powerpoint/2010/main" val="59601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D0197-7C22-BC41-AA11-F1E6F2C67C2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A2B57FF-DFEB-1443-B1E4-88ED9354D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913E567-E6D1-4D4D-9E2B-74D1E83869BE}"/>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5" name="Fußzeilenplatzhalter 4">
            <a:extLst>
              <a:ext uri="{FF2B5EF4-FFF2-40B4-BE49-F238E27FC236}">
                <a16:creationId xmlns:a16="http://schemas.microsoft.com/office/drawing/2014/main" id="{4997BDB3-1703-F844-B1D5-A2837D9A0B7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970EB48-E926-CE4C-9991-F1ADB08201AD}"/>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165885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EDB00-1489-634C-9B28-531DE9BB7DE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B000B5F-6438-E244-9775-22E2800F24F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CC25CB7-CD8A-9F4E-89B1-FE1536D07CB9}"/>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5" name="Fußzeilenplatzhalter 4">
            <a:extLst>
              <a:ext uri="{FF2B5EF4-FFF2-40B4-BE49-F238E27FC236}">
                <a16:creationId xmlns:a16="http://schemas.microsoft.com/office/drawing/2014/main" id="{B5432C5B-8F6B-EE48-B353-7E9479E9D3F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87128E5-D1E5-5F47-B068-3E522D892B77}"/>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13249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91224E3-1D3F-B44C-9578-F1733728BE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3AE91B4-166B-BD49-BEB0-B78B7AE89DB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DB42857-695F-A64D-9319-C3C5DC71A671}"/>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5" name="Fußzeilenplatzhalter 4">
            <a:extLst>
              <a:ext uri="{FF2B5EF4-FFF2-40B4-BE49-F238E27FC236}">
                <a16:creationId xmlns:a16="http://schemas.microsoft.com/office/drawing/2014/main" id="{FE6ABAC0-12A3-364A-B9B3-6E12FB7307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21BC40-D7A7-5348-9BDA-1E886B0B7DBF}"/>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289612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43061-82DE-4641-96F8-BAAAA8F6410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DE6514D-FCAC-5546-8204-AA0460D9DB5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8B8C40-8AFD-FC49-BB4B-6B8AD49E02EF}"/>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5" name="Fußzeilenplatzhalter 4">
            <a:extLst>
              <a:ext uri="{FF2B5EF4-FFF2-40B4-BE49-F238E27FC236}">
                <a16:creationId xmlns:a16="http://schemas.microsoft.com/office/drawing/2014/main" id="{827B1D57-DC82-054F-A78B-37040B4CC6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34DA126-45FB-C14A-8EBD-53B809B5186A}"/>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121115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D843A-4488-234D-A0D9-7E913D61326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8FB7C12-B6EA-EB4E-A711-05FEF3962E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838F863-D04A-A447-BD15-C844852066A5}"/>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5" name="Fußzeilenplatzhalter 4">
            <a:extLst>
              <a:ext uri="{FF2B5EF4-FFF2-40B4-BE49-F238E27FC236}">
                <a16:creationId xmlns:a16="http://schemas.microsoft.com/office/drawing/2014/main" id="{376F232D-F56E-434D-85B5-AA313E7A2AE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0E26A8A-85F8-8342-BDEE-0704E38FB65C}"/>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418322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95BEF1-C7BE-474B-ADBD-00C288AFAA1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CD7154-2B93-9C46-B9D7-9DD4F6076BE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7F61C7F-D073-2F4A-88D1-624579D871B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2F788C6-3C9E-A743-9B74-354F04290637}"/>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6" name="Fußzeilenplatzhalter 5">
            <a:extLst>
              <a:ext uri="{FF2B5EF4-FFF2-40B4-BE49-F238E27FC236}">
                <a16:creationId xmlns:a16="http://schemas.microsoft.com/office/drawing/2014/main" id="{77887CBE-53E7-2940-B230-F14B577FD7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6BC75B5-BD85-DE44-B7BB-1269C8E050D7}"/>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256672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615E05-88CA-6F46-9F66-B30B1F6A9C0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D0785F0-AAE4-784B-BFBB-3B7719357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630E66-72F4-7B4D-BA63-1D708C6E228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8E54D42-F549-5E4A-A552-C42ADDC951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DC9342F-CFED-464C-BFDC-E81589341FE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41D39BE-30B7-9341-800C-CC54AFF05C9F}"/>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8" name="Fußzeilenplatzhalter 7">
            <a:extLst>
              <a:ext uri="{FF2B5EF4-FFF2-40B4-BE49-F238E27FC236}">
                <a16:creationId xmlns:a16="http://schemas.microsoft.com/office/drawing/2014/main" id="{6C23BD9A-2736-3C46-99FF-781043BF392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502497F-239B-1445-8CF8-71EF9703C854}"/>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216534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775580-7747-AC43-A951-783FA0D7B51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5F98ECB-B97E-E64A-9D25-8DA5BFA91816}"/>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4" name="Fußzeilenplatzhalter 3">
            <a:extLst>
              <a:ext uri="{FF2B5EF4-FFF2-40B4-BE49-F238E27FC236}">
                <a16:creationId xmlns:a16="http://schemas.microsoft.com/office/drawing/2014/main" id="{CE5E0472-BC4E-7E42-93D2-71EF9C82B3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16DA5AE-C0C8-744A-AF2E-0782A96932AA}"/>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401194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A0111AB-9F10-4045-9E01-51C357280FE2}"/>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3" name="Fußzeilenplatzhalter 2">
            <a:extLst>
              <a:ext uri="{FF2B5EF4-FFF2-40B4-BE49-F238E27FC236}">
                <a16:creationId xmlns:a16="http://schemas.microsoft.com/office/drawing/2014/main" id="{55480590-253C-D040-98A4-0E2280FE1CA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07ECF17-8B3A-804F-9C0A-DC32DD83FBFE}"/>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1089927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938BB-1C27-DA44-853E-59375928D11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A8D3FFD-844A-E149-B2A9-8C9DD28A8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2B1C741-02D1-314E-82C8-4A026378B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9E65F2-85AD-FC49-8A99-A9E1988AE76A}"/>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6" name="Fußzeilenplatzhalter 5">
            <a:extLst>
              <a:ext uri="{FF2B5EF4-FFF2-40B4-BE49-F238E27FC236}">
                <a16:creationId xmlns:a16="http://schemas.microsoft.com/office/drawing/2014/main" id="{F7CAAD83-E99E-0541-A359-CBBA98902C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DE93536-1A1C-4A45-85C3-8B7BC1EA0BBE}"/>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428623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2591-90A7-2E4D-819D-019CA2EF44C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F373DAE-6F76-0A4B-9178-B7DDE6C70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D135FF5-4085-FA4A-A07D-30A9579E6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78EC7E-DB3A-3747-9FD6-70B006AA40D0}"/>
              </a:ext>
            </a:extLst>
          </p:cNvPr>
          <p:cNvSpPr>
            <a:spLocks noGrp="1"/>
          </p:cNvSpPr>
          <p:nvPr>
            <p:ph type="dt" sz="half" idx="10"/>
          </p:nvPr>
        </p:nvSpPr>
        <p:spPr/>
        <p:txBody>
          <a:bodyPr/>
          <a:lstStyle/>
          <a:p>
            <a:fld id="{CDA9FD2C-2579-BE45-BCE2-21B14B0EAB64}" type="datetimeFigureOut">
              <a:rPr lang="de-DE" smtClean="0"/>
              <a:t>19.07.2019</a:t>
            </a:fld>
            <a:endParaRPr lang="de-DE"/>
          </a:p>
        </p:txBody>
      </p:sp>
      <p:sp>
        <p:nvSpPr>
          <p:cNvPr id="6" name="Fußzeilenplatzhalter 5">
            <a:extLst>
              <a:ext uri="{FF2B5EF4-FFF2-40B4-BE49-F238E27FC236}">
                <a16:creationId xmlns:a16="http://schemas.microsoft.com/office/drawing/2014/main" id="{39B556F4-0FD1-E848-9145-DE37E3C81B8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4229DA-F9A9-314E-A503-82AD52CD5091}"/>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363050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639BA16-8AEB-624F-A219-57CBDA083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84C094-57D0-E04E-9DFC-CD990ECEB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11295A3-FA51-694D-A841-BD6C578C5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9FD2C-2579-BE45-BCE2-21B14B0EAB64}" type="datetimeFigureOut">
              <a:rPr lang="de-DE" smtClean="0"/>
              <a:t>19.07.2019</a:t>
            </a:fld>
            <a:endParaRPr lang="de-DE"/>
          </a:p>
        </p:txBody>
      </p:sp>
      <p:sp>
        <p:nvSpPr>
          <p:cNvPr id="5" name="Fußzeilenplatzhalter 4">
            <a:extLst>
              <a:ext uri="{FF2B5EF4-FFF2-40B4-BE49-F238E27FC236}">
                <a16:creationId xmlns:a16="http://schemas.microsoft.com/office/drawing/2014/main" id="{78B1C058-AC9F-7A44-9D97-856B10D9C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B66C135-09A5-AA4B-95D5-AA0AEEFB01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F0A12-24E8-6F45-BF8D-BD34823458BC}" type="slidenum">
              <a:rPr lang="de-DE" smtClean="0"/>
              <a:t>‹Nr.›</a:t>
            </a:fld>
            <a:endParaRPr lang="de-DE"/>
          </a:p>
        </p:txBody>
      </p:sp>
    </p:spTree>
    <p:extLst>
      <p:ext uri="{BB962C8B-B14F-4D97-AF65-F5344CB8AC3E}">
        <p14:creationId xmlns:p14="http://schemas.microsoft.com/office/powerpoint/2010/main" val="3691999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6.jpg"/><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6.jpg"/><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image" Target="../media/image25.svg"/><Relationship Id="rId5" Type="http://schemas.openxmlformats.org/officeDocument/2006/relationships/diagramQuickStyle" Target="../diagrams/quickStyle3.xml"/><Relationship Id="rId10" Type="http://schemas.openxmlformats.org/officeDocument/2006/relationships/image" Target="../media/image8.png"/><Relationship Id="rId4" Type="http://schemas.openxmlformats.org/officeDocument/2006/relationships/diagramLayout" Target="../diagrams/layout3.xml"/><Relationship Id="rId9" Type="http://schemas.openxmlformats.org/officeDocument/2006/relationships/image" Target="../media/image31.sv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8.png"/><Relationship Id="rId7" Type="http://schemas.openxmlformats.org/officeDocument/2006/relationships/diagramQuickStyle" Target="../diagrams/quickStyle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Layout" Target="../diagrams/layout4.xml"/><Relationship Id="rId11" Type="http://schemas.openxmlformats.org/officeDocument/2006/relationships/image" Target="../media/image29.svg"/><Relationship Id="rId5" Type="http://schemas.openxmlformats.org/officeDocument/2006/relationships/diagramData" Target="../diagrams/data4.xml"/><Relationship Id="rId10" Type="http://schemas.openxmlformats.org/officeDocument/2006/relationships/image" Target="../media/image28.png"/><Relationship Id="rId4" Type="http://schemas.openxmlformats.org/officeDocument/2006/relationships/image" Target="../media/image25.svg"/><Relationship Id="rId9" Type="http://schemas.microsoft.com/office/2007/relationships/diagramDrawing" Target="../diagrams/drawing4.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4.sv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12"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5.svg"/><Relationship Id="rId5" Type="http://schemas.openxmlformats.org/officeDocument/2006/relationships/diagramLayout" Target="../diagrams/layout2.xml"/><Relationship Id="rId10" Type="http://schemas.openxmlformats.org/officeDocument/2006/relationships/image" Target="../media/image4.png"/><Relationship Id="rId4" Type="http://schemas.openxmlformats.org/officeDocument/2006/relationships/diagramData" Target="../diagrams/data2.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01C086-C5C8-A847-B111-0E7DB529718E}"/>
              </a:ext>
            </a:extLst>
          </p:cNvPr>
          <p:cNvSpPr>
            <a:spLocks noGrp="1"/>
          </p:cNvSpPr>
          <p:nvPr>
            <p:ph type="ctrTitle"/>
          </p:nvPr>
        </p:nvSpPr>
        <p:spPr>
          <a:xfrm>
            <a:off x="1795573" y="2187743"/>
            <a:ext cx="5293449" cy="2482515"/>
          </a:xfrm>
        </p:spPr>
        <p:txBody>
          <a:bodyPr anchor="ctr">
            <a:normAutofit/>
          </a:bodyPr>
          <a:lstStyle/>
          <a:p>
            <a:pPr algn="l"/>
            <a:r>
              <a:rPr lang="de-DE"/>
              <a:t>Lapatinib</a:t>
            </a:r>
          </a:p>
        </p:txBody>
      </p:sp>
      <p:sp>
        <p:nvSpPr>
          <p:cNvPr id="3" name="Untertitel 2">
            <a:extLst>
              <a:ext uri="{FF2B5EF4-FFF2-40B4-BE49-F238E27FC236}">
                <a16:creationId xmlns:a16="http://schemas.microsoft.com/office/drawing/2014/main" id="{210EAAFE-2FD5-FF48-BA21-4854BAB25168}"/>
              </a:ext>
            </a:extLst>
          </p:cNvPr>
          <p:cNvSpPr>
            <a:spLocks noGrp="1"/>
          </p:cNvSpPr>
          <p:nvPr>
            <p:ph type="subTitle" idx="1"/>
          </p:nvPr>
        </p:nvSpPr>
        <p:spPr>
          <a:xfrm>
            <a:off x="1795573" y="4670258"/>
            <a:ext cx="5293449" cy="1371405"/>
          </a:xfrm>
        </p:spPr>
        <p:txBody>
          <a:bodyPr vert="horz" lIns="91440" tIns="45720" rIns="91440" bIns="45720" rtlCol="0" anchor="t">
            <a:normAutofit fontScale="62500" lnSpcReduction="20000"/>
          </a:bodyPr>
          <a:lstStyle/>
          <a:p>
            <a:pPr algn="l"/>
            <a:r>
              <a:rPr lang="en-GB" sz="4000" b="1">
                <a:cs typeface="Calibri"/>
              </a:rPr>
              <a:t>Cellular response to drug pertubations</a:t>
            </a:r>
          </a:p>
          <a:p>
            <a:pPr algn="l"/>
            <a:r>
              <a:rPr lang="en-GB" b="1">
                <a:cs typeface="Calibri"/>
              </a:rPr>
              <a:t>Project proposal – Summerterm 2019 – 15.05.2019</a:t>
            </a:r>
          </a:p>
          <a:p>
            <a:pPr algn="l"/>
            <a:r>
              <a:rPr lang="en-GB"/>
              <a:t>Supervisors:</a:t>
            </a:r>
            <a:endParaRPr lang="en-GB">
              <a:cs typeface="Calibri"/>
            </a:endParaRPr>
          </a:p>
          <a:p>
            <a:pPr algn="l"/>
            <a:r>
              <a:rPr lang="en-GB"/>
              <a:t>Nicolàs Palacio-Escat &amp; Javier Perales-Patón</a:t>
            </a:r>
            <a:endParaRPr lang="en-GB">
              <a:cs typeface="Calibri"/>
            </a:endParaRPr>
          </a:p>
          <a:p>
            <a:endParaRPr lang="en-GB">
              <a:cs typeface="Calibri"/>
            </a:endParaRPr>
          </a:p>
          <a:p>
            <a:pPr algn="l"/>
            <a:endParaRPr lang="en-GB">
              <a:cs typeface="Calibri"/>
            </a:endParaRPr>
          </a:p>
        </p:txBody>
      </p:sp>
      <p:pic>
        <p:nvPicPr>
          <p:cNvPr id="9" name="Graphic 8">
            <a:extLst>
              <a:ext uri="{FF2B5EF4-FFF2-40B4-BE49-F238E27FC236}">
                <a16:creationId xmlns:a16="http://schemas.microsoft.com/office/drawing/2014/main" id="{7AC0669B-D4A3-44D0-BBB8-C981EAF4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10" name="Rechteck 9">
            <a:extLst>
              <a:ext uri="{FF2B5EF4-FFF2-40B4-BE49-F238E27FC236}">
                <a16:creationId xmlns:a16="http://schemas.microsoft.com/office/drawing/2014/main" id="{AFB7F14D-31A0-4811-B967-7B314B76ADAB}"/>
              </a:ext>
            </a:extLst>
          </p:cNvPr>
          <p:cNvSpPr/>
          <p:nvPr/>
        </p:nvSpPr>
        <p:spPr>
          <a:xfrm>
            <a:off x="8372319" y="3001735"/>
            <a:ext cx="1730828" cy="849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5">
            <a:extLst>
              <a:ext uri="{FF2B5EF4-FFF2-40B4-BE49-F238E27FC236}">
                <a16:creationId xmlns:a16="http://schemas.microsoft.com/office/drawing/2014/main" id="{24586CC1-BA7B-49F6-A34B-D8DFEFF578ED}"/>
              </a:ext>
            </a:extLst>
          </p:cNvPr>
          <p:cNvPicPr>
            <a:picLocks noChangeAspect="1"/>
          </p:cNvPicPr>
          <p:nvPr/>
        </p:nvPicPr>
        <p:blipFill>
          <a:blip r:embed="rId4"/>
          <a:stretch>
            <a:fillRect/>
          </a:stretch>
        </p:blipFill>
        <p:spPr>
          <a:xfrm>
            <a:off x="8610400" y="3009746"/>
            <a:ext cx="1295403" cy="838508"/>
          </a:xfrm>
          <a:prstGeom prst="rect">
            <a:avLst/>
          </a:prstGeom>
        </p:spPr>
      </p:pic>
      <p:sp>
        <p:nvSpPr>
          <p:cNvPr id="6" name="TextBox 5">
            <a:extLst>
              <a:ext uri="{FF2B5EF4-FFF2-40B4-BE49-F238E27FC236}">
                <a16:creationId xmlns:a16="http://schemas.microsoft.com/office/drawing/2014/main" id="{956BC212-5B97-4B14-80B8-0F8ECC033795}"/>
              </a:ext>
            </a:extLst>
          </p:cNvPr>
          <p:cNvSpPr txBox="1"/>
          <p:nvPr/>
        </p:nvSpPr>
        <p:spPr>
          <a:xfrm>
            <a:off x="1792999" y="6223109"/>
            <a:ext cx="748336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chemeClr val="bg2">
                    <a:lumMod val="75000"/>
                  </a:schemeClr>
                </a:solidFill>
              </a:rPr>
              <a:t>Katharina Weinberger | Eva Schentarra | Tobias Krumpf | Laura Keppler</a:t>
            </a:r>
          </a:p>
        </p:txBody>
      </p:sp>
    </p:spTree>
    <p:extLst>
      <p:ext uri="{BB962C8B-B14F-4D97-AF65-F5344CB8AC3E}">
        <p14:creationId xmlns:p14="http://schemas.microsoft.com/office/powerpoint/2010/main" val="3241842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B846-2110-44B1-8F70-32452D6B6776}"/>
              </a:ext>
            </a:extLst>
          </p:cNvPr>
          <p:cNvSpPr>
            <a:spLocks noGrp="1"/>
          </p:cNvSpPr>
          <p:nvPr>
            <p:ph type="title"/>
          </p:nvPr>
        </p:nvSpPr>
        <p:spPr>
          <a:xfrm>
            <a:off x="2077464" y="475961"/>
            <a:ext cx="9580180" cy="1325563"/>
          </a:xfrm>
        </p:spPr>
        <p:txBody>
          <a:bodyPr vert="horz" lIns="91440" tIns="45720" rIns="91440" bIns="45720" rtlCol="0" anchor="ctr">
            <a:noAutofit/>
          </a:bodyPr>
          <a:lstStyle/>
          <a:p>
            <a:r>
              <a:rPr lang="en-GB" sz="3200" b="1">
                <a:ea typeface="+mj-lt"/>
                <a:cs typeface="+mj-lt"/>
              </a:rPr>
              <a:t>Paired t-test</a:t>
            </a:r>
            <a:r>
              <a:rPr lang="en-GB" sz="3200">
                <a:ea typeface="+mj-lt"/>
                <a:cs typeface="+mj-lt"/>
              </a:rPr>
              <a:t> to test for significant differences </a:t>
            </a:r>
            <a:br>
              <a:rPr lang="en-GB" sz="3200">
                <a:ea typeface="+mj-lt"/>
                <a:cs typeface="+mj-lt"/>
              </a:rPr>
            </a:br>
            <a:r>
              <a:rPr lang="en-GB" sz="3200">
                <a:ea typeface="+mj-lt"/>
                <a:cs typeface="+mj-lt"/>
              </a:rPr>
              <a:t>between Lapatinib treated and untreated cells per gene</a:t>
            </a:r>
            <a:r>
              <a:rPr lang="de-DE" sz="3200">
                <a:ea typeface="+mj-lt"/>
                <a:cs typeface="+mj-lt"/>
              </a:rPr>
              <a:t> </a:t>
            </a:r>
          </a:p>
          <a:p>
            <a:endParaRPr lang="de-DE" sz="3200">
              <a:cs typeface="Calibri Light"/>
            </a:endParaRPr>
          </a:p>
        </p:txBody>
      </p:sp>
      <p:pic>
        <p:nvPicPr>
          <p:cNvPr id="5" name="Picture 5">
            <a:extLst>
              <a:ext uri="{FF2B5EF4-FFF2-40B4-BE49-F238E27FC236}">
                <a16:creationId xmlns:a16="http://schemas.microsoft.com/office/drawing/2014/main" id="{A226850D-3596-4B64-B065-B022E34F8246}"/>
              </a:ext>
            </a:extLst>
          </p:cNvPr>
          <p:cNvPicPr>
            <a:picLocks noGrp="1" noChangeAspect="1"/>
          </p:cNvPicPr>
          <p:nvPr>
            <p:ph idx="1"/>
          </p:nvPr>
        </p:nvPicPr>
        <p:blipFill>
          <a:blip r:embed="rId2"/>
          <a:stretch>
            <a:fillRect/>
          </a:stretch>
        </p:blipFill>
        <p:spPr>
          <a:xfrm>
            <a:off x="208864" y="165407"/>
            <a:ext cx="1788014" cy="1720532"/>
          </a:xfrm>
          <a:prstGeom prst="rect">
            <a:avLst/>
          </a:prstGeom>
        </p:spPr>
      </p:pic>
      <p:sp>
        <p:nvSpPr>
          <p:cNvPr id="8" name="Rectangle: Rounded Corners 7">
            <a:extLst>
              <a:ext uri="{FF2B5EF4-FFF2-40B4-BE49-F238E27FC236}">
                <a16:creationId xmlns:a16="http://schemas.microsoft.com/office/drawing/2014/main" id="{DB33CACD-9768-4E0E-BFFD-A8CF64AAEEBC}"/>
              </a:ext>
            </a:extLst>
          </p:cNvPr>
          <p:cNvSpPr/>
          <p:nvPr/>
        </p:nvSpPr>
        <p:spPr>
          <a:xfrm>
            <a:off x="8096787" y="2998076"/>
            <a:ext cx="3075708" cy="1187668"/>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err="1">
                <a:ea typeface="+mn-lt"/>
                <a:cs typeface="+mn-lt"/>
              </a:rPr>
              <a:t>NCI_TPW_gep_untreated.rds</a:t>
            </a:r>
          </a:p>
        </p:txBody>
      </p:sp>
      <p:sp>
        <p:nvSpPr>
          <p:cNvPr id="10" name="Rectangle: Rounded Corners 9">
            <a:extLst>
              <a:ext uri="{FF2B5EF4-FFF2-40B4-BE49-F238E27FC236}">
                <a16:creationId xmlns:a16="http://schemas.microsoft.com/office/drawing/2014/main" id="{50E34899-F242-47A8-908C-CFD29AC2E874}"/>
              </a:ext>
            </a:extLst>
          </p:cNvPr>
          <p:cNvSpPr/>
          <p:nvPr/>
        </p:nvSpPr>
        <p:spPr>
          <a:xfrm>
            <a:off x="986539" y="2998076"/>
            <a:ext cx="3254383" cy="1187668"/>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err="1">
                <a:ea typeface="+mn-lt"/>
                <a:cs typeface="+mn-lt"/>
              </a:rPr>
              <a:t>NCI_TPW_gep_treated.rds</a:t>
            </a:r>
          </a:p>
        </p:txBody>
      </p:sp>
      <p:sp>
        <p:nvSpPr>
          <p:cNvPr id="11" name="Arrow: Left-Right 10">
            <a:extLst>
              <a:ext uri="{FF2B5EF4-FFF2-40B4-BE49-F238E27FC236}">
                <a16:creationId xmlns:a16="http://schemas.microsoft.com/office/drawing/2014/main" id="{3A987E84-C8C2-486A-AFCC-F782AC960DA0}"/>
              </a:ext>
            </a:extLst>
          </p:cNvPr>
          <p:cNvSpPr/>
          <p:nvPr/>
        </p:nvSpPr>
        <p:spPr>
          <a:xfrm>
            <a:off x="5351289" y="3307552"/>
            <a:ext cx="1634357" cy="662150"/>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Rounded Corners 12">
            <a:extLst>
              <a:ext uri="{FF2B5EF4-FFF2-40B4-BE49-F238E27FC236}">
                <a16:creationId xmlns:a16="http://schemas.microsoft.com/office/drawing/2014/main" id="{AB96DB0F-66D8-46AA-8105-4459F8C26F20}"/>
              </a:ext>
            </a:extLst>
          </p:cNvPr>
          <p:cNvSpPr/>
          <p:nvPr/>
        </p:nvSpPr>
        <p:spPr>
          <a:xfrm>
            <a:off x="2749441" y="4712248"/>
            <a:ext cx="6842232" cy="167114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a:buChar char="ü"/>
            </a:pPr>
            <a:r>
              <a:rPr lang="de-DE">
                <a:solidFill>
                  <a:schemeClr val="tx1"/>
                </a:solidFill>
                <a:ea typeface="+mn-lt"/>
                <a:cs typeface="+mn-lt"/>
              </a:rPr>
              <a:t>On </a:t>
            </a:r>
            <a:r>
              <a:rPr lang="de-DE" err="1">
                <a:solidFill>
                  <a:schemeClr val="tx1"/>
                </a:solidFill>
                <a:ea typeface="+mn-lt"/>
                <a:cs typeface="+mn-lt"/>
              </a:rPr>
              <a:t>which</a:t>
            </a:r>
            <a:r>
              <a:rPr lang="de-DE">
                <a:solidFill>
                  <a:schemeClr val="tx1"/>
                </a:solidFill>
                <a:ea typeface="+mn-lt"/>
                <a:cs typeface="+mn-lt"/>
              </a:rPr>
              <a:t> genes </a:t>
            </a:r>
            <a:r>
              <a:rPr lang="de-DE" err="1">
                <a:solidFill>
                  <a:schemeClr val="tx1"/>
                </a:solidFill>
                <a:ea typeface="+mn-lt"/>
                <a:cs typeface="+mn-lt"/>
              </a:rPr>
              <a:t>does</a:t>
            </a:r>
            <a:r>
              <a:rPr lang="de-DE">
                <a:solidFill>
                  <a:schemeClr val="tx1"/>
                </a:solidFill>
                <a:ea typeface="+mn-lt"/>
                <a:cs typeface="+mn-lt"/>
              </a:rPr>
              <a:t> Lapatinib </a:t>
            </a:r>
            <a:r>
              <a:rPr lang="de-DE" err="1">
                <a:solidFill>
                  <a:schemeClr val="tx1"/>
                </a:solidFill>
                <a:ea typeface="+mn-lt"/>
                <a:cs typeface="+mn-lt"/>
              </a:rPr>
              <a:t>have</a:t>
            </a:r>
            <a:r>
              <a:rPr lang="de-DE">
                <a:solidFill>
                  <a:schemeClr val="tx1"/>
                </a:solidFill>
                <a:ea typeface="+mn-lt"/>
                <a:cs typeface="+mn-lt"/>
              </a:rPr>
              <a:t> </a:t>
            </a:r>
            <a:r>
              <a:rPr lang="de-DE" err="1">
                <a:solidFill>
                  <a:schemeClr val="tx1"/>
                </a:solidFill>
                <a:ea typeface="+mn-lt"/>
                <a:cs typeface="+mn-lt"/>
              </a:rPr>
              <a:t>the</a:t>
            </a:r>
            <a:r>
              <a:rPr lang="de-DE">
                <a:solidFill>
                  <a:schemeClr val="tx1"/>
                </a:solidFill>
                <a:ea typeface="+mn-lt"/>
                <a:cs typeface="+mn-lt"/>
              </a:rPr>
              <a:t> </a:t>
            </a:r>
            <a:r>
              <a:rPr lang="de-DE" err="1">
                <a:solidFill>
                  <a:schemeClr val="tx1"/>
                </a:solidFill>
                <a:ea typeface="+mn-lt"/>
                <a:cs typeface="+mn-lt"/>
              </a:rPr>
              <a:t>greatest</a:t>
            </a:r>
            <a:r>
              <a:rPr lang="de-DE">
                <a:solidFill>
                  <a:schemeClr val="tx1"/>
                </a:solidFill>
                <a:ea typeface="+mn-lt"/>
                <a:cs typeface="+mn-lt"/>
              </a:rPr>
              <a:t> </a:t>
            </a:r>
            <a:r>
              <a:rPr lang="de-DE" err="1">
                <a:solidFill>
                  <a:schemeClr val="tx1"/>
                </a:solidFill>
                <a:ea typeface="+mn-lt"/>
                <a:cs typeface="+mn-lt"/>
              </a:rPr>
              <a:t>influence</a:t>
            </a:r>
            <a:r>
              <a:rPr lang="de-DE">
                <a:solidFill>
                  <a:schemeClr val="tx1"/>
                </a:solidFill>
                <a:ea typeface="+mn-lt"/>
                <a:cs typeface="+mn-lt"/>
              </a:rPr>
              <a:t>?</a:t>
            </a:r>
            <a:endParaRPr lang="de-DE">
              <a:solidFill>
                <a:schemeClr val="tx1"/>
              </a:solidFill>
            </a:endParaRPr>
          </a:p>
          <a:p>
            <a:pPr marL="285750" indent="-285750">
              <a:buFont typeface="Wingdings"/>
              <a:buChar char="ü"/>
            </a:pPr>
            <a:r>
              <a:rPr lang="de-DE" err="1">
                <a:solidFill>
                  <a:schemeClr val="tx1"/>
                </a:solidFill>
                <a:ea typeface="+mn-lt"/>
                <a:cs typeface="+mn-lt"/>
              </a:rPr>
              <a:t>Does</a:t>
            </a:r>
            <a:r>
              <a:rPr lang="de-DE">
                <a:solidFill>
                  <a:schemeClr val="tx1"/>
                </a:solidFill>
                <a:ea typeface="+mn-lt"/>
                <a:cs typeface="+mn-lt"/>
              </a:rPr>
              <a:t> Lapatinib </a:t>
            </a:r>
            <a:r>
              <a:rPr lang="de-DE" err="1">
                <a:solidFill>
                  <a:schemeClr val="tx1"/>
                </a:solidFill>
                <a:ea typeface="+mn-lt"/>
                <a:cs typeface="+mn-lt"/>
              </a:rPr>
              <a:t>significantly</a:t>
            </a:r>
            <a:r>
              <a:rPr lang="de-DE">
                <a:solidFill>
                  <a:schemeClr val="tx1"/>
                </a:solidFill>
                <a:ea typeface="+mn-lt"/>
                <a:cs typeface="+mn-lt"/>
              </a:rPr>
              <a:t> </a:t>
            </a:r>
            <a:r>
              <a:rPr lang="de-DE" err="1">
                <a:solidFill>
                  <a:schemeClr val="tx1"/>
                </a:solidFill>
                <a:ea typeface="+mn-lt"/>
                <a:cs typeface="+mn-lt"/>
              </a:rPr>
              <a:t>reduce</a:t>
            </a:r>
            <a:r>
              <a:rPr lang="de-DE">
                <a:solidFill>
                  <a:schemeClr val="tx1"/>
                </a:solidFill>
                <a:ea typeface="+mn-lt"/>
                <a:cs typeface="+mn-lt"/>
              </a:rPr>
              <a:t> </a:t>
            </a:r>
            <a:r>
              <a:rPr lang="de-DE" err="1">
                <a:solidFill>
                  <a:schemeClr val="tx1"/>
                </a:solidFill>
                <a:ea typeface="+mn-lt"/>
                <a:cs typeface="+mn-lt"/>
              </a:rPr>
              <a:t>the</a:t>
            </a:r>
            <a:r>
              <a:rPr lang="de-DE">
                <a:solidFill>
                  <a:schemeClr val="tx1"/>
                </a:solidFill>
                <a:ea typeface="+mn-lt"/>
                <a:cs typeface="+mn-lt"/>
              </a:rPr>
              <a:t> </a:t>
            </a:r>
            <a:r>
              <a:rPr lang="de-DE" err="1">
                <a:solidFill>
                  <a:schemeClr val="tx1"/>
                </a:solidFill>
                <a:ea typeface="+mn-lt"/>
                <a:cs typeface="+mn-lt"/>
              </a:rPr>
              <a:t>expression</a:t>
            </a:r>
            <a:r>
              <a:rPr lang="de-DE">
                <a:solidFill>
                  <a:schemeClr val="tx1"/>
                </a:solidFill>
                <a:ea typeface="+mn-lt"/>
                <a:cs typeface="+mn-lt"/>
              </a:rPr>
              <a:t> </a:t>
            </a:r>
            <a:r>
              <a:rPr lang="de-DE" err="1">
                <a:solidFill>
                  <a:schemeClr val="tx1"/>
                </a:solidFill>
                <a:ea typeface="+mn-lt"/>
                <a:cs typeface="+mn-lt"/>
              </a:rPr>
              <a:t>of</a:t>
            </a:r>
            <a:r>
              <a:rPr lang="de-DE">
                <a:solidFill>
                  <a:schemeClr val="tx1"/>
                </a:solidFill>
                <a:ea typeface="+mn-lt"/>
                <a:cs typeface="+mn-lt"/>
              </a:rPr>
              <a:t> </a:t>
            </a:r>
            <a:r>
              <a:rPr lang="de-DE" err="1">
                <a:solidFill>
                  <a:schemeClr val="tx1"/>
                </a:solidFill>
                <a:ea typeface="+mn-lt"/>
                <a:cs typeface="+mn-lt"/>
              </a:rPr>
              <a:t>biomarkers</a:t>
            </a:r>
            <a:r>
              <a:rPr lang="de-DE">
                <a:solidFill>
                  <a:schemeClr val="tx1"/>
                </a:solidFill>
                <a:ea typeface="+mn-lt"/>
                <a:cs typeface="+mn-lt"/>
              </a:rPr>
              <a:t>?</a:t>
            </a:r>
          </a:p>
          <a:p>
            <a:pPr marL="285750" indent="-285750">
              <a:buFont typeface="Wingdings"/>
              <a:buChar char="ü"/>
            </a:pPr>
            <a:r>
              <a:rPr lang="de-DE" err="1">
                <a:solidFill>
                  <a:schemeClr val="tx1"/>
                </a:solidFill>
                <a:ea typeface="+mn-lt"/>
                <a:cs typeface="+mn-lt"/>
              </a:rPr>
              <a:t>For</a:t>
            </a:r>
            <a:r>
              <a:rPr lang="de-DE">
                <a:solidFill>
                  <a:schemeClr val="tx1"/>
                </a:solidFill>
                <a:ea typeface="+mn-lt"/>
                <a:cs typeface="+mn-lt"/>
              </a:rPr>
              <a:t> </a:t>
            </a:r>
            <a:r>
              <a:rPr lang="de-DE" err="1">
                <a:solidFill>
                  <a:schemeClr val="tx1"/>
                </a:solidFill>
                <a:ea typeface="+mn-lt"/>
                <a:cs typeface="+mn-lt"/>
              </a:rPr>
              <a:t>which</a:t>
            </a:r>
            <a:r>
              <a:rPr lang="de-DE">
                <a:solidFill>
                  <a:schemeClr val="tx1"/>
                </a:solidFill>
                <a:ea typeface="+mn-lt"/>
                <a:cs typeface="+mn-lt"/>
              </a:rPr>
              <a:t> </a:t>
            </a:r>
            <a:r>
              <a:rPr lang="de-DE" err="1">
                <a:solidFill>
                  <a:schemeClr val="tx1"/>
                </a:solidFill>
                <a:ea typeface="+mn-lt"/>
                <a:cs typeface="+mn-lt"/>
              </a:rPr>
              <a:t>types</a:t>
            </a:r>
            <a:r>
              <a:rPr lang="de-DE">
                <a:solidFill>
                  <a:schemeClr val="tx1"/>
                </a:solidFill>
                <a:ea typeface="+mn-lt"/>
                <a:cs typeface="+mn-lt"/>
              </a:rPr>
              <a:t> </a:t>
            </a:r>
            <a:r>
              <a:rPr lang="de-DE" err="1">
                <a:solidFill>
                  <a:schemeClr val="tx1"/>
                </a:solidFill>
                <a:ea typeface="+mn-lt"/>
                <a:cs typeface="+mn-lt"/>
              </a:rPr>
              <a:t>of</a:t>
            </a:r>
            <a:r>
              <a:rPr lang="de-DE">
                <a:solidFill>
                  <a:schemeClr val="tx1"/>
                </a:solidFill>
                <a:ea typeface="+mn-lt"/>
                <a:cs typeface="+mn-lt"/>
              </a:rPr>
              <a:t> </a:t>
            </a:r>
            <a:r>
              <a:rPr lang="de-DE" err="1">
                <a:solidFill>
                  <a:schemeClr val="tx1"/>
                </a:solidFill>
                <a:ea typeface="+mn-lt"/>
                <a:cs typeface="+mn-lt"/>
              </a:rPr>
              <a:t>cancer</a:t>
            </a:r>
            <a:r>
              <a:rPr lang="de-DE">
                <a:solidFill>
                  <a:schemeClr val="tx1"/>
                </a:solidFill>
                <a:ea typeface="+mn-lt"/>
                <a:cs typeface="+mn-lt"/>
              </a:rPr>
              <a:t> </a:t>
            </a:r>
            <a:r>
              <a:rPr lang="de-DE" err="1">
                <a:solidFill>
                  <a:schemeClr val="tx1"/>
                </a:solidFill>
                <a:ea typeface="+mn-lt"/>
                <a:cs typeface="+mn-lt"/>
              </a:rPr>
              <a:t>does</a:t>
            </a:r>
            <a:r>
              <a:rPr lang="de-DE">
                <a:solidFill>
                  <a:schemeClr val="tx1"/>
                </a:solidFill>
                <a:ea typeface="+mn-lt"/>
                <a:cs typeface="+mn-lt"/>
              </a:rPr>
              <a:t> Lapatinib </a:t>
            </a:r>
            <a:r>
              <a:rPr lang="de-DE" err="1">
                <a:solidFill>
                  <a:schemeClr val="tx1"/>
                </a:solidFill>
                <a:ea typeface="+mn-lt"/>
                <a:cs typeface="+mn-lt"/>
              </a:rPr>
              <a:t>have</a:t>
            </a:r>
            <a:r>
              <a:rPr lang="de-DE">
                <a:solidFill>
                  <a:schemeClr val="tx1"/>
                </a:solidFill>
                <a:ea typeface="+mn-lt"/>
                <a:cs typeface="+mn-lt"/>
              </a:rPr>
              <a:t> </a:t>
            </a:r>
            <a:r>
              <a:rPr lang="de-DE" err="1">
                <a:solidFill>
                  <a:schemeClr val="tx1"/>
                </a:solidFill>
                <a:ea typeface="+mn-lt"/>
                <a:cs typeface="+mn-lt"/>
              </a:rPr>
              <a:t>the</a:t>
            </a:r>
            <a:r>
              <a:rPr lang="de-DE">
                <a:solidFill>
                  <a:schemeClr val="tx1"/>
                </a:solidFill>
                <a:ea typeface="+mn-lt"/>
                <a:cs typeface="+mn-lt"/>
              </a:rPr>
              <a:t> </a:t>
            </a:r>
            <a:r>
              <a:rPr lang="de-DE" err="1">
                <a:solidFill>
                  <a:schemeClr val="tx1"/>
                </a:solidFill>
                <a:ea typeface="+mn-lt"/>
                <a:cs typeface="+mn-lt"/>
              </a:rPr>
              <a:t>greatest</a:t>
            </a:r>
            <a:r>
              <a:rPr lang="de-DE">
                <a:solidFill>
                  <a:schemeClr val="tx1"/>
                </a:solidFill>
                <a:ea typeface="+mn-lt"/>
                <a:cs typeface="+mn-lt"/>
              </a:rPr>
              <a:t> </a:t>
            </a:r>
            <a:r>
              <a:rPr lang="de-DE" err="1">
                <a:solidFill>
                  <a:schemeClr val="tx1"/>
                </a:solidFill>
                <a:ea typeface="+mn-lt"/>
                <a:cs typeface="+mn-lt"/>
              </a:rPr>
              <a:t>effect</a:t>
            </a:r>
            <a:r>
              <a:rPr lang="de-DE">
                <a:solidFill>
                  <a:schemeClr val="tx1"/>
                </a:solidFill>
                <a:ea typeface="+mn-lt"/>
                <a:cs typeface="+mn-lt"/>
              </a:rPr>
              <a:t>?</a:t>
            </a:r>
          </a:p>
        </p:txBody>
      </p:sp>
    </p:spTree>
    <p:extLst>
      <p:ext uri="{BB962C8B-B14F-4D97-AF65-F5344CB8AC3E}">
        <p14:creationId xmlns:p14="http://schemas.microsoft.com/office/powerpoint/2010/main" val="2872576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BF26-D84D-4417-BA03-B1EAE6DD32D7}"/>
              </a:ext>
            </a:extLst>
          </p:cNvPr>
          <p:cNvSpPr>
            <a:spLocks noGrp="1"/>
          </p:cNvSpPr>
          <p:nvPr>
            <p:ph type="title"/>
          </p:nvPr>
        </p:nvSpPr>
        <p:spPr>
          <a:xfrm>
            <a:off x="2182090" y="323561"/>
            <a:ext cx="8853055" cy="1325563"/>
          </a:xfrm>
        </p:spPr>
        <p:txBody>
          <a:bodyPr>
            <a:normAutofit/>
          </a:bodyPr>
          <a:lstStyle/>
          <a:p>
            <a:r>
              <a:rPr lang="en-US" sz="3200">
                <a:ea typeface="+mj-lt"/>
                <a:cs typeface="+mj-lt"/>
              </a:rPr>
              <a:t>Using a </a:t>
            </a:r>
            <a:r>
              <a:rPr lang="en-US" sz="3200" b="1">
                <a:ea typeface="+mj-lt"/>
                <a:cs typeface="+mj-lt"/>
              </a:rPr>
              <a:t>PCA</a:t>
            </a:r>
            <a:r>
              <a:rPr lang="en-US" sz="3200">
                <a:ea typeface="+mj-lt"/>
                <a:cs typeface="+mj-lt"/>
              </a:rPr>
              <a:t> to display cells with similar expression profiles (pattern finding) </a:t>
            </a:r>
            <a:endParaRPr lang="de-DE" sz="3200">
              <a:ea typeface="+mj-lt"/>
              <a:cs typeface="+mj-lt"/>
            </a:endParaRPr>
          </a:p>
        </p:txBody>
      </p:sp>
      <p:pic>
        <p:nvPicPr>
          <p:cNvPr id="3" name="Picture 4">
            <a:extLst>
              <a:ext uri="{FF2B5EF4-FFF2-40B4-BE49-F238E27FC236}">
                <a16:creationId xmlns:a16="http://schemas.microsoft.com/office/drawing/2014/main" id="{729BFB22-732A-4FD3-81BB-54D7090BD422}"/>
              </a:ext>
            </a:extLst>
          </p:cNvPr>
          <p:cNvPicPr>
            <a:picLocks noGrp="1" noChangeAspect="1"/>
          </p:cNvPicPr>
          <p:nvPr>
            <p:ph idx="1"/>
          </p:nvPr>
        </p:nvPicPr>
        <p:blipFill>
          <a:blip r:embed="rId3"/>
          <a:stretch>
            <a:fillRect/>
          </a:stretch>
        </p:blipFill>
        <p:spPr>
          <a:xfrm>
            <a:off x="488582" y="212942"/>
            <a:ext cx="1697242" cy="1636688"/>
          </a:xfrm>
          <a:prstGeom prst="rect">
            <a:avLst/>
          </a:prstGeom>
        </p:spPr>
      </p:pic>
      <p:pic>
        <p:nvPicPr>
          <p:cNvPr id="6" name="Picture 4" descr="Ein Bild, das Text, Karte enthält.&#10;&#10;Mit sehr hoher Zuverlässigkeit generierte Beschreibung">
            <a:extLst>
              <a:ext uri="{FF2B5EF4-FFF2-40B4-BE49-F238E27FC236}">
                <a16:creationId xmlns:a16="http://schemas.microsoft.com/office/drawing/2014/main" id="{3FA6364A-61C1-4B7B-BFF0-91C7218FE360}"/>
              </a:ext>
            </a:extLst>
          </p:cNvPr>
          <p:cNvPicPr>
            <a:picLocks noChangeAspect="1"/>
          </p:cNvPicPr>
          <p:nvPr/>
        </p:nvPicPr>
        <p:blipFill rotWithShape="1">
          <a:blip r:embed="rId4"/>
          <a:srcRect l="-19" r="-1220" b="9211"/>
          <a:stretch/>
        </p:blipFill>
        <p:spPr>
          <a:xfrm>
            <a:off x="363649" y="2314325"/>
            <a:ext cx="6856273" cy="3110699"/>
          </a:xfrm>
          <a:prstGeom prst="rect">
            <a:avLst/>
          </a:prstGeom>
        </p:spPr>
      </p:pic>
      <p:sp>
        <p:nvSpPr>
          <p:cNvPr id="4" name="Rectangle: Rounded Corners 3">
            <a:extLst>
              <a:ext uri="{FF2B5EF4-FFF2-40B4-BE49-F238E27FC236}">
                <a16:creationId xmlns:a16="http://schemas.microsoft.com/office/drawing/2014/main" id="{045D5A82-5BBE-42B3-BF5C-C68EBE5D9BBA}"/>
              </a:ext>
            </a:extLst>
          </p:cNvPr>
          <p:cNvSpPr/>
          <p:nvPr/>
        </p:nvSpPr>
        <p:spPr>
          <a:xfrm>
            <a:off x="7119325" y="1652753"/>
            <a:ext cx="4457820" cy="1770992"/>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p>
          <a:p>
            <a:r>
              <a:rPr lang="de-DE" err="1">
                <a:ea typeface="+mn-lt"/>
                <a:cs typeface="+mn-lt"/>
              </a:rPr>
              <a:t>NCI_TPW_gep_treated.rds</a:t>
            </a:r>
          </a:p>
          <a:p>
            <a:r>
              <a:rPr lang="de-DE" err="1">
                <a:ea typeface="+mn-lt"/>
                <a:cs typeface="+mn-lt"/>
              </a:rPr>
              <a:t>NCI_TPW_gep_untreated.rds</a:t>
            </a:r>
          </a:p>
          <a:p>
            <a:endParaRPr lang="de-DE">
              <a:ea typeface="+mn-lt"/>
              <a:cs typeface="+mn-lt"/>
            </a:endParaRPr>
          </a:p>
          <a:p>
            <a:r>
              <a:rPr lang="de-DE" err="1">
                <a:ea typeface="+mn-lt"/>
                <a:cs typeface="+mn-lt"/>
              </a:rPr>
              <a:t>Cellline_Annotation$Microsatellite_instability_status</a:t>
            </a:r>
            <a:endParaRPr lang="de-DE" err="1"/>
          </a:p>
        </p:txBody>
      </p:sp>
      <p:cxnSp>
        <p:nvCxnSpPr>
          <p:cNvPr id="8" name="Straight Arrow Connector 7">
            <a:extLst>
              <a:ext uri="{FF2B5EF4-FFF2-40B4-BE49-F238E27FC236}">
                <a16:creationId xmlns:a16="http://schemas.microsoft.com/office/drawing/2014/main" id="{5CF49DEE-5A82-4CA2-84C1-2E1F5AB12619}"/>
              </a:ext>
            </a:extLst>
          </p:cNvPr>
          <p:cNvCxnSpPr/>
          <p:nvPr/>
        </p:nvCxnSpPr>
        <p:spPr>
          <a:xfrm>
            <a:off x="6642538" y="2509345"/>
            <a:ext cx="10511" cy="292187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83335CA-8370-47D7-A5C2-EC0CCC11AB10}"/>
              </a:ext>
            </a:extLst>
          </p:cNvPr>
          <p:cNvCxnSpPr/>
          <p:nvPr/>
        </p:nvCxnSpPr>
        <p:spPr>
          <a:xfrm>
            <a:off x="6752896" y="2509345"/>
            <a:ext cx="10511" cy="292187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11D1939-801B-4A32-8638-C12E722C9D95}"/>
              </a:ext>
            </a:extLst>
          </p:cNvPr>
          <p:cNvSpPr/>
          <p:nvPr/>
        </p:nvSpPr>
        <p:spPr>
          <a:xfrm>
            <a:off x="7121744" y="3913461"/>
            <a:ext cx="4445874" cy="2133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a:buChar char="ü"/>
            </a:pPr>
            <a:r>
              <a:rPr lang="de-DE">
                <a:solidFill>
                  <a:schemeClr val="tx1"/>
                </a:solidFill>
                <a:cs typeface="Calibri"/>
              </a:rPr>
              <a:t>Log 2 fold change</a:t>
            </a:r>
          </a:p>
          <a:p>
            <a:pPr marL="285750" indent="-285750">
              <a:buFont typeface="Wingdings"/>
              <a:buChar char="ü"/>
            </a:pPr>
            <a:r>
              <a:rPr lang="de-DE" b="1">
                <a:solidFill>
                  <a:schemeClr val="tx1"/>
                </a:solidFill>
                <a:ea typeface="+mn-lt"/>
                <a:cs typeface="+mn-lt"/>
              </a:rPr>
              <a:t>Principal Component Analysis</a:t>
            </a:r>
            <a:r>
              <a:rPr lang="de-DE">
                <a:solidFill>
                  <a:schemeClr val="tx1"/>
                </a:solidFill>
                <a:ea typeface="+mn-lt"/>
                <a:cs typeface="+mn-lt"/>
              </a:rPr>
              <a:t> (</a:t>
            </a:r>
            <a:r>
              <a:rPr lang="de-DE" b="1">
                <a:solidFill>
                  <a:schemeClr val="tx1"/>
                </a:solidFill>
                <a:ea typeface="+mn-lt"/>
                <a:cs typeface="+mn-lt"/>
              </a:rPr>
              <a:t>PCA</a:t>
            </a:r>
            <a:r>
              <a:rPr lang="de-DE">
                <a:solidFill>
                  <a:schemeClr val="tx1"/>
                </a:solidFill>
                <a:ea typeface="+mn-lt"/>
                <a:cs typeface="+mn-lt"/>
              </a:rPr>
              <a:t>)</a:t>
            </a:r>
            <a:endParaRPr lang="de-DE">
              <a:solidFill>
                <a:schemeClr val="tx1"/>
              </a:solidFill>
              <a:cs typeface="Calibri"/>
            </a:endParaRPr>
          </a:p>
          <a:p>
            <a:pPr marL="285750" indent="-285750">
              <a:buFont typeface="Wingdings"/>
              <a:buChar char="ü"/>
            </a:pPr>
            <a:r>
              <a:rPr lang="de-DE">
                <a:solidFill>
                  <a:schemeClr val="tx1"/>
                </a:solidFill>
                <a:ea typeface="+mn-lt"/>
                <a:cs typeface="+mn-lt"/>
              </a:rPr>
              <a:t>specific sample staining and labeling for microsatellite instability/stability and cancer types</a:t>
            </a:r>
            <a:endParaRPr lang="de-DE">
              <a:solidFill>
                <a:schemeClr val="tx1"/>
              </a:solidFill>
              <a:cs typeface="Calibri"/>
            </a:endParaRPr>
          </a:p>
        </p:txBody>
      </p:sp>
      <p:sp>
        <p:nvSpPr>
          <p:cNvPr id="9" name="TextBox 8">
            <a:extLst>
              <a:ext uri="{FF2B5EF4-FFF2-40B4-BE49-F238E27FC236}">
                <a16:creationId xmlns:a16="http://schemas.microsoft.com/office/drawing/2014/main" id="{EBCED9EE-3CFB-498D-97CC-B382F452C0BB}"/>
              </a:ext>
            </a:extLst>
          </p:cNvPr>
          <p:cNvSpPr txBox="1"/>
          <p:nvPr/>
        </p:nvSpPr>
        <p:spPr>
          <a:xfrm>
            <a:off x="573800" y="5476874"/>
            <a:ext cx="596987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chemeClr val="bg2">
                    <a:lumMod val="75000"/>
                  </a:schemeClr>
                </a:solidFill>
              </a:rPr>
              <a:t>Pollen </a:t>
            </a:r>
            <a:r>
              <a:rPr lang="de-DE" sz="1400" i="1">
                <a:solidFill>
                  <a:schemeClr val="bg2">
                    <a:lumMod val="75000"/>
                  </a:schemeClr>
                </a:solidFill>
              </a:rPr>
              <a:t>et all </a:t>
            </a:r>
            <a:r>
              <a:rPr lang="de-DE" sz="1400">
                <a:solidFill>
                  <a:schemeClr val="bg2">
                    <a:lumMod val="75000"/>
                  </a:schemeClr>
                </a:solidFill>
              </a:rPr>
              <a:t>(2014). Low-coverage single-cell mRNA sequencing reveals cellular heterogeneity and activated signaling pathways in developing cerebral cortex. Nature Biotechnology volume 32, pages 1053–1058</a:t>
            </a:r>
          </a:p>
          <a:p>
            <a:pPr algn="l"/>
            <a:endParaRPr lang="de-DE" sz="1400">
              <a:solidFill>
                <a:schemeClr val="bg2">
                  <a:lumMod val="75000"/>
                </a:schemeClr>
              </a:solidFill>
            </a:endParaRPr>
          </a:p>
        </p:txBody>
      </p:sp>
      <p:sp>
        <p:nvSpPr>
          <p:cNvPr id="7" name="Geschweifte Klammer rechts 6">
            <a:extLst>
              <a:ext uri="{FF2B5EF4-FFF2-40B4-BE49-F238E27FC236}">
                <a16:creationId xmlns:a16="http://schemas.microsoft.com/office/drawing/2014/main" id="{FEFE4431-238E-46B4-8ECC-8724328B52BA}"/>
              </a:ext>
            </a:extLst>
          </p:cNvPr>
          <p:cNvSpPr/>
          <p:nvPr/>
        </p:nvSpPr>
        <p:spPr>
          <a:xfrm>
            <a:off x="10049980" y="1995323"/>
            <a:ext cx="176468" cy="546538"/>
          </a:xfrm>
          <a:prstGeom prst="rightBrace">
            <a:avLst/>
          </a:prstGeom>
          <a:noFill/>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93F1161D-C585-41FC-B70C-BC6699F366ED}"/>
              </a:ext>
            </a:extLst>
          </p:cNvPr>
          <p:cNvSpPr txBox="1"/>
          <p:nvPr/>
        </p:nvSpPr>
        <p:spPr>
          <a:xfrm>
            <a:off x="10186494" y="1946384"/>
            <a:ext cx="15029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bg1"/>
                </a:solidFill>
              </a:rPr>
              <a:t>Lapatinib-Biomarker</a:t>
            </a:r>
          </a:p>
        </p:txBody>
      </p:sp>
    </p:spTree>
    <p:extLst>
      <p:ext uri="{BB962C8B-B14F-4D97-AF65-F5344CB8AC3E}">
        <p14:creationId xmlns:p14="http://schemas.microsoft.com/office/powerpoint/2010/main" val="3655807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B77D-1F8F-442B-B6DC-614C1C5E48BA}"/>
              </a:ext>
            </a:extLst>
          </p:cNvPr>
          <p:cNvSpPr>
            <a:spLocks noGrp="1"/>
          </p:cNvSpPr>
          <p:nvPr>
            <p:ph type="title"/>
          </p:nvPr>
        </p:nvSpPr>
        <p:spPr>
          <a:xfrm>
            <a:off x="2403763" y="365125"/>
            <a:ext cx="8950037" cy="1325563"/>
          </a:xfrm>
        </p:spPr>
        <p:txBody>
          <a:bodyPr>
            <a:normAutofit/>
          </a:bodyPr>
          <a:lstStyle/>
          <a:p>
            <a:r>
              <a:rPr lang="en-GB" sz="3200" b="1">
                <a:cs typeface="Calibri Light"/>
              </a:rPr>
              <a:t>k-means clustering</a:t>
            </a:r>
            <a:r>
              <a:rPr lang="en-GB" sz="3200">
                <a:cs typeface="Calibri Light"/>
              </a:rPr>
              <a:t> to group cell lines with similar drug sensitivities </a:t>
            </a:r>
          </a:p>
        </p:txBody>
      </p:sp>
      <p:pic>
        <p:nvPicPr>
          <p:cNvPr id="4" name="Picture 4">
            <a:extLst>
              <a:ext uri="{FF2B5EF4-FFF2-40B4-BE49-F238E27FC236}">
                <a16:creationId xmlns:a16="http://schemas.microsoft.com/office/drawing/2014/main" id="{342DE938-7057-4B3E-87D0-A171A7D4CF4D}"/>
              </a:ext>
            </a:extLst>
          </p:cNvPr>
          <p:cNvPicPr>
            <a:picLocks noGrp="1" noChangeAspect="1"/>
          </p:cNvPicPr>
          <p:nvPr>
            <p:ph idx="1"/>
          </p:nvPr>
        </p:nvPicPr>
        <p:blipFill>
          <a:blip r:embed="rId3"/>
          <a:stretch>
            <a:fillRect/>
          </a:stretch>
        </p:blipFill>
        <p:spPr>
          <a:xfrm>
            <a:off x="577442" y="361997"/>
            <a:ext cx="1823604" cy="1737012"/>
          </a:xfrm>
          <a:prstGeom prst="rect">
            <a:avLst/>
          </a:prstGeom>
        </p:spPr>
      </p:pic>
      <p:pic>
        <p:nvPicPr>
          <p:cNvPr id="6" name="Picture 6">
            <a:extLst>
              <a:ext uri="{FF2B5EF4-FFF2-40B4-BE49-F238E27FC236}">
                <a16:creationId xmlns:a16="http://schemas.microsoft.com/office/drawing/2014/main" id="{B5048993-BCC5-4892-AF61-FFCF2A7B9434}"/>
              </a:ext>
            </a:extLst>
          </p:cNvPr>
          <p:cNvPicPr>
            <a:picLocks noChangeAspect="1"/>
          </p:cNvPicPr>
          <p:nvPr/>
        </p:nvPicPr>
        <p:blipFill>
          <a:blip r:embed="rId4"/>
          <a:stretch>
            <a:fillRect/>
          </a:stretch>
        </p:blipFill>
        <p:spPr>
          <a:xfrm>
            <a:off x="466356" y="2608762"/>
            <a:ext cx="5027527" cy="2690556"/>
          </a:xfrm>
          <a:prstGeom prst="rect">
            <a:avLst/>
          </a:prstGeom>
        </p:spPr>
      </p:pic>
      <p:sp>
        <p:nvSpPr>
          <p:cNvPr id="8" name="Rectangle: Rounded Corners 7">
            <a:extLst>
              <a:ext uri="{FF2B5EF4-FFF2-40B4-BE49-F238E27FC236}">
                <a16:creationId xmlns:a16="http://schemas.microsoft.com/office/drawing/2014/main" id="{0F8220C7-CB00-4175-A28F-02A973053387}"/>
              </a:ext>
            </a:extLst>
          </p:cNvPr>
          <p:cNvSpPr/>
          <p:nvPr/>
        </p:nvSpPr>
        <p:spPr>
          <a:xfrm>
            <a:off x="6321972" y="2688021"/>
            <a:ext cx="1839310" cy="914400"/>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a:ea typeface="+mn-lt"/>
                <a:cs typeface="+mn-lt"/>
              </a:rPr>
              <a:t>NegLogGI50.rds</a:t>
            </a:r>
            <a:endParaRPr lang="de-DE">
              <a:cs typeface="Calibri" panose="020F0502020204030204"/>
            </a:endParaRPr>
          </a:p>
        </p:txBody>
      </p:sp>
      <p:sp>
        <p:nvSpPr>
          <p:cNvPr id="10" name="Rectangle: Rounded Corners 9">
            <a:extLst>
              <a:ext uri="{FF2B5EF4-FFF2-40B4-BE49-F238E27FC236}">
                <a16:creationId xmlns:a16="http://schemas.microsoft.com/office/drawing/2014/main" id="{37888D1B-DC64-4A0A-82E2-78A744D51259}"/>
              </a:ext>
            </a:extLst>
          </p:cNvPr>
          <p:cNvSpPr/>
          <p:nvPr/>
        </p:nvSpPr>
        <p:spPr>
          <a:xfrm>
            <a:off x="6322959" y="4281323"/>
            <a:ext cx="5181598" cy="13243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tx1"/>
                </a:solidFill>
                <a:ea typeface="+mn-lt"/>
                <a:cs typeface="+mn-lt"/>
              </a:rPr>
              <a:t>Which cell lines are the most sensitive to Lapatinib?</a:t>
            </a:r>
          </a:p>
        </p:txBody>
      </p:sp>
      <p:cxnSp>
        <p:nvCxnSpPr>
          <p:cNvPr id="11" name="Straight Arrow Connector 10">
            <a:extLst>
              <a:ext uri="{FF2B5EF4-FFF2-40B4-BE49-F238E27FC236}">
                <a16:creationId xmlns:a16="http://schemas.microsoft.com/office/drawing/2014/main" id="{6ED2B3AF-A13E-4FE0-AE7C-4496AF07B06F}"/>
              </a:ext>
            </a:extLst>
          </p:cNvPr>
          <p:cNvCxnSpPr/>
          <p:nvPr/>
        </p:nvCxnSpPr>
        <p:spPr>
          <a:xfrm>
            <a:off x="5649310" y="2688021"/>
            <a:ext cx="10511" cy="292187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E170AD-3061-42A3-A2FA-4F7912CCA1A0}"/>
              </a:ext>
            </a:extLst>
          </p:cNvPr>
          <p:cNvCxnSpPr>
            <a:cxnSpLocks/>
          </p:cNvCxnSpPr>
          <p:nvPr/>
        </p:nvCxnSpPr>
        <p:spPr>
          <a:xfrm>
            <a:off x="5791199" y="2688020"/>
            <a:ext cx="10511" cy="2921875"/>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398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5A3D-A6B6-4E18-AE1A-DA88D593646C}"/>
              </a:ext>
            </a:extLst>
          </p:cNvPr>
          <p:cNvSpPr>
            <a:spLocks noGrp="1"/>
          </p:cNvSpPr>
          <p:nvPr>
            <p:ph type="title"/>
          </p:nvPr>
        </p:nvSpPr>
        <p:spPr>
          <a:xfrm>
            <a:off x="2393732" y="459718"/>
            <a:ext cx="9433033" cy="1325563"/>
          </a:xfrm>
        </p:spPr>
        <p:txBody>
          <a:bodyPr>
            <a:normAutofit/>
          </a:bodyPr>
          <a:lstStyle/>
          <a:p>
            <a:r>
              <a:rPr lang="en-GB" sz="3200" dirty="0">
                <a:ea typeface="+mj-lt"/>
                <a:cs typeface="+mj-lt"/>
              </a:rPr>
              <a:t>Modelling of a </a:t>
            </a:r>
            <a:r>
              <a:rPr lang="en-GB" sz="3200" b="1" dirty="0">
                <a:ea typeface="+mj-lt"/>
                <a:cs typeface="+mj-lt"/>
              </a:rPr>
              <a:t>linear relationship</a:t>
            </a:r>
            <a:r>
              <a:rPr lang="en-GB" sz="3200" dirty="0">
                <a:ea typeface="+mj-lt"/>
                <a:cs typeface="+mj-lt"/>
              </a:rPr>
              <a:t> between cell doubling time and inoculation density by </a:t>
            </a:r>
            <a:r>
              <a:rPr lang="en-GB" sz="3200" b="1" dirty="0">
                <a:ea typeface="+mj-lt"/>
                <a:cs typeface="+mj-lt"/>
              </a:rPr>
              <a:t>Pearson correlation</a:t>
            </a:r>
            <a:endParaRPr lang="en-GB" b="1" dirty="0">
              <a:cs typeface="Calibri Light"/>
            </a:endParaRPr>
          </a:p>
        </p:txBody>
      </p:sp>
      <p:pic>
        <p:nvPicPr>
          <p:cNvPr id="4" name="Picture 4" descr="Ein Bild, das Objekt enthält.&#10;&#10;Mit sehr hoher Zuverlässigkeit generierte Beschreibung">
            <a:extLst>
              <a:ext uri="{FF2B5EF4-FFF2-40B4-BE49-F238E27FC236}">
                <a16:creationId xmlns:a16="http://schemas.microsoft.com/office/drawing/2014/main" id="{57B0C282-57BA-4AF7-AEDE-B809D976F353}"/>
              </a:ext>
            </a:extLst>
          </p:cNvPr>
          <p:cNvPicPr>
            <a:picLocks noGrp="1" noChangeAspect="1"/>
          </p:cNvPicPr>
          <p:nvPr>
            <p:ph idx="1"/>
          </p:nvPr>
        </p:nvPicPr>
        <p:blipFill>
          <a:blip r:embed="rId2"/>
          <a:stretch>
            <a:fillRect/>
          </a:stretch>
        </p:blipFill>
        <p:spPr>
          <a:xfrm>
            <a:off x="532534" y="240651"/>
            <a:ext cx="1902910" cy="1832325"/>
          </a:xfrm>
          <a:prstGeom prst="rect">
            <a:avLst/>
          </a:prstGeom>
        </p:spPr>
      </p:pic>
      <p:sp>
        <p:nvSpPr>
          <p:cNvPr id="7" name="Rectangle: Rounded Corners 6">
            <a:extLst>
              <a:ext uri="{FF2B5EF4-FFF2-40B4-BE49-F238E27FC236}">
                <a16:creationId xmlns:a16="http://schemas.microsoft.com/office/drawing/2014/main" id="{B5467D18-E554-427D-A752-E170A162DF07}"/>
              </a:ext>
            </a:extLst>
          </p:cNvPr>
          <p:cNvSpPr/>
          <p:nvPr/>
        </p:nvSpPr>
        <p:spPr>
          <a:xfrm>
            <a:off x="708015" y="2614447"/>
            <a:ext cx="4284396" cy="840829"/>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err="1">
                <a:ea typeface="+mn-lt"/>
                <a:cs typeface="+mn-lt"/>
              </a:rPr>
              <a:t>Cellline_Annotation$Inoculation_Density</a:t>
            </a:r>
            <a:endParaRPr lang="de-DE"/>
          </a:p>
        </p:txBody>
      </p:sp>
      <p:sp>
        <p:nvSpPr>
          <p:cNvPr id="8" name="Rectangle: Rounded Corners 7">
            <a:extLst>
              <a:ext uri="{FF2B5EF4-FFF2-40B4-BE49-F238E27FC236}">
                <a16:creationId xmlns:a16="http://schemas.microsoft.com/office/drawing/2014/main" id="{7C6DEC88-D732-4197-87D9-796B34F5BB47}"/>
              </a:ext>
            </a:extLst>
          </p:cNvPr>
          <p:cNvSpPr/>
          <p:nvPr/>
        </p:nvSpPr>
        <p:spPr>
          <a:xfrm>
            <a:off x="7481932" y="2624957"/>
            <a:ext cx="3716839" cy="835573"/>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a:ea typeface="+mn-lt"/>
                <a:cs typeface="+mn-lt"/>
              </a:rPr>
              <a:t>Cellline_Annotation$Doubling_Time</a:t>
            </a:r>
            <a:endParaRPr lang="de-DE"/>
          </a:p>
        </p:txBody>
      </p:sp>
      <p:sp>
        <p:nvSpPr>
          <p:cNvPr id="9" name="Arrow: Right 8">
            <a:extLst>
              <a:ext uri="{FF2B5EF4-FFF2-40B4-BE49-F238E27FC236}">
                <a16:creationId xmlns:a16="http://schemas.microsoft.com/office/drawing/2014/main" id="{F65A38AC-9559-4158-9B5C-AB34947E6DB3}"/>
              </a:ext>
            </a:extLst>
          </p:cNvPr>
          <p:cNvSpPr/>
          <p:nvPr/>
        </p:nvSpPr>
        <p:spPr>
          <a:xfrm>
            <a:off x="5669859" y="2634890"/>
            <a:ext cx="1271751" cy="80929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3" name="Picture 4" descr="Ein Bild, das Text, Himmel, Karte, Foto enthält.&#10;&#10;Mit sehr hoher Zuverlässigkeit generierte Beschreibung">
            <a:extLst>
              <a:ext uri="{FF2B5EF4-FFF2-40B4-BE49-F238E27FC236}">
                <a16:creationId xmlns:a16="http://schemas.microsoft.com/office/drawing/2014/main" id="{68C15DDE-A16D-4E6C-AE1C-E1428EF5DB58}"/>
              </a:ext>
            </a:extLst>
          </p:cNvPr>
          <p:cNvPicPr>
            <a:picLocks noChangeAspect="1"/>
          </p:cNvPicPr>
          <p:nvPr/>
        </p:nvPicPr>
        <p:blipFill>
          <a:blip r:embed="rId3"/>
          <a:stretch>
            <a:fillRect/>
          </a:stretch>
        </p:blipFill>
        <p:spPr>
          <a:xfrm>
            <a:off x="3715407" y="4024651"/>
            <a:ext cx="4913586" cy="1798892"/>
          </a:xfrm>
          <a:prstGeom prst="rect">
            <a:avLst/>
          </a:prstGeom>
        </p:spPr>
      </p:pic>
      <p:sp>
        <p:nvSpPr>
          <p:cNvPr id="6" name="TextBox 5">
            <a:extLst>
              <a:ext uri="{FF2B5EF4-FFF2-40B4-BE49-F238E27FC236}">
                <a16:creationId xmlns:a16="http://schemas.microsoft.com/office/drawing/2014/main" id="{E40EBC5B-F5F9-4B40-8D80-45CA245EF7E5}"/>
              </a:ext>
            </a:extLst>
          </p:cNvPr>
          <p:cNvSpPr txBox="1"/>
          <p:nvPr/>
        </p:nvSpPr>
        <p:spPr>
          <a:xfrm>
            <a:off x="3716393" y="6044433"/>
            <a:ext cx="59698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chemeClr val="bg2">
                    <a:lumMod val="75000"/>
                  </a:schemeClr>
                </a:solidFill>
              </a:rPr>
              <a:t>https://www.statisticshowto.datasciencecentral.com/probability-and-statistics/correlation-coefficient-formula/</a:t>
            </a:r>
          </a:p>
        </p:txBody>
      </p:sp>
    </p:spTree>
    <p:extLst>
      <p:ext uri="{BB962C8B-B14F-4D97-AF65-F5344CB8AC3E}">
        <p14:creationId xmlns:p14="http://schemas.microsoft.com/office/powerpoint/2010/main" val="3790366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0DCA23D-8CEB-4E7C-840F-CC75B681A2D9}"/>
              </a:ext>
            </a:extLst>
          </p:cNvPr>
          <p:cNvSpPr txBox="1">
            <a:spLocks/>
          </p:cNvSpPr>
          <p:nvPr/>
        </p:nvSpPr>
        <p:spPr>
          <a:xfrm>
            <a:off x="838200" y="268287"/>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Timeline</a:t>
            </a:r>
          </a:p>
        </p:txBody>
      </p:sp>
      <p:sp>
        <p:nvSpPr>
          <p:cNvPr id="5" name="Pfeil: eingekerbt nach rechts 4">
            <a:extLst>
              <a:ext uri="{FF2B5EF4-FFF2-40B4-BE49-F238E27FC236}">
                <a16:creationId xmlns:a16="http://schemas.microsoft.com/office/drawing/2014/main" id="{3779C87A-DEF3-4F4B-A8FC-5071A77F0181}"/>
              </a:ext>
            </a:extLst>
          </p:cNvPr>
          <p:cNvSpPr/>
          <p:nvPr/>
        </p:nvSpPr>
        <p:spPr>
          <a:xfrm>
            <a:off x="554183" y="2728267"/>
            <a:ext cx="9367212" cy="2171160"/>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ihandform: Form 5">
            <a:extLst>
              <a:ext uri="{FF2B5EF4-FFF2-40B4-BE49-F238E27FC236}">
                <a16:creationId xmlns:a16="http://schemas.microsoft.com/office/drawing/2014/main" id="{3C521D7C-8B00-4DBD-AACF-20544C6986C2}"/>
              </a:ext>
            </a:extLst>
          </p:cNvPr>
          <p:cNvSpPr/>
          <p:nvPr/>
        </p:nvSpPr>
        <p:spPr>
          <a:xfrm>
            <a:off x="558402"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2500" kern="1200"/>
              <a:t>Broad</a:t>
            </a:r>
            <a:r>
              <a:rPr lang="en-US" sz="2500" kern="1200"/>
              <a:t> </a:t>
            </a:r>
            <a:r>
              <a:rPr lang="de-DE" sz="2500" kern="1200"/>
              <a:t>Analysis  </a:t>
            </a:r>
            <a:br>
              <a:rPr lang="de-DE" sz="2500" kern="1200"/>
            </a:br>
            <a:endParaRPr lang="de-DE" sz="2500" kern="1200">
              <a:solidFill>
                <a:srgbClr val="010000"/>
              </a:solidFill>
              <a:latin typeface="Calibri Light"/>
              <a:cs typeface="Calibri Light"/>
            </a:endParaRPr>
          </a:p>
        </p:txBody>
      </p:sp>
      <p:sp>
        <p:nvSpPr>
          <p:cNvPr id="7" name="Ellipse 6">
            <a:extLst>
              <a:ext uri="{FF2B5EF4-FFF2-40B4-BE49-F238E27FC236}">
                <a16:creationId xmlns:a16="http://schemas.microsoft.com/office/drawing/2014/main" id="{2E7CAA9C-2C83-49BB-9A17-CF92FA35A651}"/>
              </a:ext>
            </a:extLst>
          </p:cNvPr>
          <p:cNvSpPr/>
          <p:nvPr/>
        </p:nvSpPr>
        <p:spPr>
          <a:xfrm>
            <a:off x="1301712"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ihandform: Form 7">
            <a:extLst>
              <a:ext uri="{FF2B5EF4-FFF2-40B4-BE49-F238E27FC236}">
                <a16:creationId xmlns:a16="http://schemas.microsoft.com/office/drawing/2014/main" id="{18C93096-9CD4-441E-BDE1-24CEAE15D3DF}"/>
              </a:ext>
            </a:extLst>
          </p:cNvPr>
          <p:cNvSpPr/>
          <p:nvPr/>
        </p:nvSpPr>
        <p:spPr>
          <a:xfrm>
            <a:off x="2689283"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GB" sz="2500" kern="1200"/>
              <a:t>Specific Analysis </a:t>
            </a:r>
            <a:br>
              <a:rPr lang="en-GB" sz="2500" kern="1200"/>
            </a:br>
            <a:r>
              <a:rPr lang="en-GB" sz="2500" kern="1200">
                <a:solidFill>
                  <a:srgbClr val="010000"/>
                </a:solidFill>
              </a:rPr>
              <a:t>(2 Weeks)</a:t>
            </a:r>
          </a:p>
        </p:txBody>
      </p:sp>
      <p:sp>
        <p:nvSpPr>
          <p:cNvPr id="9" name="Ellipse 8">
            <a:extLst>
              <a:ext uri="{FF2B5EF4-FFF2-40B4-BE49-F238E27FC236}">
                <a16:creationId xmlns:a16="http://schemas.microsoft.com/office/drawing/2014/main" id="{513909DF-82A6-420B-AA91-5CE4B89F0F9C}"/>
              </a:ext>
            </a:extLst>
          </p:cNvPr>
          <p:cNvSpPr/>
          <p:nvPr/>
        </p:nvSpPr>
        <p:spPr>
          <a:xfrm>
            <a:off x="343259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ihandform: Form 9">
            <a:extLst>
              <a:ext uri="{FF2B5EF4-FFF2-40B4-BE49-F238E27FC236}">
                <a16:creationId xmlns:a16="http://schemas.microsoft.com/office/drawing/2014/main" id="{4CE5E024-36FD-4CD4-9E4F-8981B2AFA7B8}"/>
              </a:ext>
            </a:extLst>
          </p:cNvPr>
          <p:cNvSpPr/>
          <p:nvPr/>
        </p:nvSpPr>
        <p:spPr>
          <a:xfrm>
            <a:off x="5014067" y="1088926"/>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algn="ctr" defTabSz="1111250">
              <a:lnSpc>
                <a:spcPct val="90000"/>
              </a:lnSpc>
              <a:spcBef>
                <a:spcPct val="0"/>
              </a:spcBef>
              <a:spcAft>
                <a:spcPct val="35000"/>
              </a:spcAft>
            </a:pPr>
            <a:r>
              <a:rPr lang="de-DE" sz="2500"/>
              <a:t>Main Questions</a:t>
            </a:r>
            <a:br>
              <a:rPr lang="de-DE" sz="2500" kern="1200"/>
            </a:br>
            <a:r>
              <a:rPr lang="de-DE" sz="2500" kern="1200">
                <a:solidFill>
                  <a:srgbClr val="010000"/>
                </a:solidFill>
              </a:rPr>
              <a:t>(4 </a:t>
            </a:r>
            <a:r>
              <a:rPr lang="en-GB" sz="2500" kern="1200">
                <a:solidFill>
                  <a:srgbClr val="010000"/>
                </a:solidFill>
              </a:rPr>
              <a:t>Weeks</a:t>
            </a:r>
            <a:r>
              <a:rPr lang="de-DE" sz="2500" kern="1200">
                <a:solidFill>
                  <a:srgbClr val="010000"/>
                </a:solidFill>
              </a:rPr>
              <a:t>)</a:t>
            </a:r>
            <a:endParaRPr lang="de-DE"/>
          </a:p>
        </p:txBody>
      </p:sp>
      <p:sp>
        <p:nvSpPr>
          <p:cNvPr id="11" name="Ellipse 10">
            <a:extLst>
              <a:ext uri="{FF2B5EF4-FFF2-40B4-BE49-F238E27FC236}">
                <a16:creationId xmlns:a16="http://schemas.microsoft.com/office/drawing/2014/main" id="{7153EB81-CFD4-47D9-9328-B2461A803458}"/>
              </a:ext>
            </a:extLst>
          </p:cNvPr>
          <p:cNvSpPr/>
          <p:nvPr/>
        </p:nvSpPr>
        <p:spPr>
          <a:xfrm>
            <a:off x="556347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0D16A53E-55B8-4BF5-BFE1-CB9B3B18EFE5}"/>
              </a:ext>
            </a:extLst>
          </p:cNvPr>
          <p:cNvSpPr/>
          <p:nvPr/>
        </p:nvSpPr>
        <p:spPr>
          <a:xfrm>
            <a:off x="6951044"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Presentation</a:t>
            </a:r>
            <a:br>
              <a:rPr lang="de-DE" sz="2500" kern="1200"/>
            </a:br>
            <a:r>
              <a:rPr lang="en-US" sz="2500" kern="1200">
                <a:solidFill>
                  <a:srgbClr val="010000"/>
                </a:solidFill>
              </a:rPr>
              <a:t>(1 </a:t>
            </a:r>
            <a:r>
              <a:rPr lang="de-DE" sz="2500" kern="1200">
                <a:solidFill>
                  <a:srgbClr val="010000"/>
                </a:solidFill>
              </a:rPr>
              <a:t>Week)</a:t>
            </a:r>
            <a:endParaRPr lang="en-US" sz="2500" kern="1200">
              <a:solidFill>
                <a:srgbClr val="010000"/>
              </a:solidFill>
            </a:endParaRPr>
          </a:p>
        </p:txBody>
      </p:sp>
      <p:sp>
        <p:nvSpPr>
          <p:cNvPr id="13" name="Ellipse 12">
            <a:extLst>
              <a:ext uri="{FF2B5EF4-FFF2-40B4-BE49-F238E27FC236}">
                <a16:creationId xmlns:a16="http://schemas.microsoft.com/office/drawing/2014/main" id="{27B8B0BD-18C1-4F66-8EA2-F73615BFE518}"/>
              </a:ext>
            </a:extLst>
          </p:cNvPr>
          <p:cNvSpPr/>
          <p:nvPr/>
        </p:nvSpPr>
        <p:spPr>
          <a:xfrm>
            <a:off x="7694354"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ihandform: Form 31">
            <a:extLst>
              <a:ext uri="{FF2B5EF4-FFF2-40B4-BE49-F238E27FC236}">
                <a16:creationId xmlns:a16="http://schemas.microsoft.com/office/drawing/2014/main" id="{11E35717-F25E-4AC5-85B7-2E502F674481}"/>
              </a:ext>
            </a:extLst>
          </p:cNvPr>
          <p:cNvSpPr/>
          <p:nvPr/>
        </p:nvSpPr>
        <p:spPr>
          <a:xfrm>
            <a:off x="1318966" y="4392871"/>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endParaRPr lang="de-DE" sz="2200" kern="1200">
              <a:latin typeface="Calibri"/>
              <a:cs typeface="Calibri"/>
            </a:endParaRPr>
          </a:p>
        </p:txBody>
      </p:sp>
      <p:sp>
        <p:nvSpPr>
          <p:cNvPr id="496" name="Rechteck 20" descr="Checkmark">
            <a:extLst>
              <a:ext uri="{FF2B5EF4-FFF2-40B4-BE49-F238E27FC236}">
                <a16:creationId xmlns:a16="http://schemas.microsoft.com/office/drawing/2014/main" id="{66E3102D-A7E8-4075-A029-ED4E9BF27B36}"/>
              </a:ext>
            </a:extLst>
          </p:cNvPr>
          <p:cNvSpPr/>
          <p:nvPr/>
        </p:nvSpPr>
        <p:spPr>
          <a:xfrm>
            <a:off x="376365" y="2162211"/>
            <a:ext cx="680904" cy="6809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98" name="Rechteck 21" descr="Monthly calendar">
            <a:extLst>
              <a:ext uri="{FF2B5EF4-FFF2-40B4-BE49-F238E27FC236}">
                <a16:creationId xmlns:a16="http://schemas.microsoft.com/office/drawing/2014/main" id="{BD97C293-E9E6-4FE5-8C84-ECDB33E175EA}"/>
              </a:ext>
            </a:extLst>
          </p:cNvPr>
          <p:cNvSpPr/>
          <p:nvPr/>
        </p:nvSpPr>
        <p:spPr>
          <a:xfrm>
            <a:off x="2273310" y="4566940"/>
            <a:ext cx="680904" cy="6809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500" name="Rechteck 22" descr="Bullseye">
            <a:extLst>
              <a:ext uri="{FF2B5EF4-FFF2-40B4-BE49-F238E27FC236}">
                <a16:creationId xmlns:a16="http://schemas.microsoft.com/office/drawing/2014/main" id="{D5792AD4-10D7-4677-A454-48262147A059}"/>
              </a:ext>
            </a:extLst>
          </p:cNvPr>
          <p:cNvSpPr/>
          <p:nvPr/>
        </p:nvSpPr>
        <p:spPr>
          <a:xfrm>
            <a:off x="4718693" y="2155356"/>
            <a:ext cx="680904" cy="68090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2126EC6C-0AD6-484E-BB02-A09AC7024DAA}"/>
              </a:ext>
            </a:extLst>
          </p:cNvPr>
          <p:cNvSpPr txBox="1"/>
          <p:nvPr/>
        </p:nvSpPr>
        <p:spPr>
          <a:xfrm>
            <a:off x="889427" y="2645534"/>
            <a:ext cx="1468831" cy="477054"/>
          </a:xfrm>
          <a:prstGeom prst="rect">
            <a:avLst/>
          </a:prstGeom>
          <a:noFill/>
        </p:spPr>
        <p:txBody>
          <a:bodyPr wrap="square" rtlCol="0">
            <a:spAutoFit/>
          </a:bodyPr>
          <a:lstStyle/>
          <a:p>
            <a:r>
              <a:rPr lang="de-DE" sz="2500"/>
              <a:t>(1 Week)</a:t>
            </a:r>
          </a:p>
        </p:txBody>
      </p:sp>
      <p:sp>
        <p:nvSpPr>
          <p:cNvPr id="23" name="Rechteck 23" descr="Teacher">
            <a:extLst>
              <a:ext uri="{FF2B5EF4-FFF2-40B4-BE49-F238E27FC236}">
                <a16:creationId xmlns:a16="http://schemas.microsoft.com/office/drawing/2014/main" id="{E940B329-F4FA-4B5C-8772-F09AA4605544}"/>
              </a:ext>
            </a:extLst>
          </p:cNvPr>
          <p:cNvSpPr/>
          <p:nvPr/>
        </p:nvSpPr>
        <p:spPr>
          <a:xfrm>
            <a:off x="6436545" y="4548004"/>
            <a:ext cx="680904" cy="68090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9" name="Rectangle 12">
            <a:extLst>
              <a:ext uri="{FF2B5EF4-FFF2-40B4-BE49-F238E27FC236}">
                <a16:creationId xmlns:a16="http://schemas.microsoft.com/office/drawing/2014/main" id="{8B1F740F-951E-41A9-93C8-4ED05608A8C1}"/>
              </a:ext>
            </a:extLst>
          </p:cNvPr>
          <p:cNvSpPr/>
          <p:nvPr/>
        </p:nvSpPr>
        <p:spPr>
          <a:xfrm>
            <a:off x="2077410" y="1293830"/>
            <a:ext cx="2323345" cy="1176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Sans-Serif"/>
              <a:buChar char="ü"/>
            </a:pPr>
            <a:r>
              <a:rPr lang="en-GB">
                <a:solidFill>
                  <a:srgbClr val="000000"/>
                </a:solidFill>
                <a:ea typeface="+mn-lt"/>
                <a:cs typeface="+mn-lt"/>
              </a:rPr>
              <a:t>Familiarize with the Data</a:t>
            </a:r>
            <a:r>
              <a:rPr lang="en-GB">
                <a:ea typeface="+mn-lt"/>
                <a:cs typeface="+mn-lt"/>
              </a:rPr>
              <a:t> </a:t>
            </a:r>
          </a:p>
          <a:p>
            <a:pPr marL="285750" indent="-285750">
              <a:buFont typeface="Wingdings,Sans-Serif"/>
              <a:buChar char="ü"/>
            </a:pPr>
            <a:r>
              <a:rPr lang="en-GB">
                <a:solidFill>
                  <a:srgbClr val="000000"/>
                </a:solidFill>
                <a:ea typeface="+mn-lt"/>
                <a:cs typeface="+mn-lt"/>
              </a:rPr>
              <a:t>General plots</a:t>
            </a:r>
            <a:r>
              <a:rPr lang="en-GB">
                <a:ea typeface="+mn-lt"/>
                <a:cs typeface="+mn-lt"/>
              </a:rPr>
              <a:t> </a:t>
            </a:r>
          </a:p>
          <a:p>
            <a:pPr marL="285750" indent="-285750">
              <a:buFont typeface="Wingdings,Sans-Serif"/>
              <a:buChar char="ü"/>
            </a:pPr>
            <a:r>
              <a:rPr lang="en-GB">
                <a:solidFill>
                  <a:srgbClr val="000000"/>
                </a:solidFill>
                <a:ea typeface="+mn-lt"/>
                <a:cs typeface="+mn-lt"/>
              </a:rPr>
              <a:t>Data reduction</a:t>
            </a:r>
            <a:r>
              <a:rPr lang="de-DE">
                <a:ea typeface="+mn-lt"/>
                <a:cs typeface="+mn-lt"/>
              </a:rPr>
              <a:t> </a:t>
            </a:r>
          </a:p>
        </p:txBody>
      </p:sp>
      <p:cxnSp>
        <p:nvCxnSpPr>
          <p:cNvPr id="20" name="Straight Arrow Connector 41">
            <a:extLst>
              <a:ext uri="{FF2B5EF4-FFF2-40B4-BE49-F238E27FC236}">
                <a16:creationId xmlns:a16="http://schemas.microsoft.com/office/drawing/2014/main" id="{BE8DBD2E-4452-4FBF-8234-54EE01C27B5A}"/>
              </a:ext>
            </a:extLst>
          </p:cNvPr>
          <p:cNvCxnSpPr>
            <a:cxnSpLocks/>
          </p:cNvCxnSpPr>
          <p:nvPr/>
        </p:nvCxnSpPr>
        <p:spPr>
          <a:xfrm flipV="1">
            <a:off x="1578543" y="1949796"/>
            <a:ext cx="451476" cy="61189"/>
          </a:xfrm>
          <a:prstGeom prst="straightConnector1">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Callout: Bent Line 11">
            <a:extLst>
              <a:ext uri="{FF2B5EF4-FFF2-40B4-BE49-F238E27FC236}">
                <a16:creationId xmlns:a16="http://schemas.microsoft.com/office/drawing/2014/main" id="{6DF580F9-079F-41E2-B16E-070AC069FA3C}"/>
              </a:ext>
            </a:extLst>
          </p:cNvPr>
          <p:cNvSpPr/>
          <p:nvPr/>
        </p:nvSpPr>
        <p:spPr>
          <a:xfrm>
            <a:off x="4426932" y="5287099"/>
            <a:ext cx="2690517" cy="1493190"/>
          </a:xfrm>
          <a:prstGeom prst="borderCallout2">
            <a:avLst>
              <a:gd name="adj1" fmla="val 65257"/>
              <a:gd name="adj2" fmla="val -2609"/>
              <a:gd name="adj3" fmla="val 22819"/>
              <a:gd name="adj4" fmla="val -27399"/>
              <a:gd name="adj5" fmla="val 21811"/>
              <a:gd name="adj6" fmla="val -2842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rtl="0">
              <a:buFont typeface="Wingdings"/>
              <a:buChar char="ü"/>
            </a:pPr>
            <a:r>
              <a:rPr lang="en-GB">
                <a:solidFill>
                  <a:srgbClr val="000000"/>
                </a:solidFill>
                <a:latin typeface="Calibri"/>
                <a:ea typeface="Arial"/>
                <a:cs typeface="Arial"/>
              </a:rPr>
              <a:t>Selection of biomarkers</a:t>
            </a:r>
            <a:r>
              <a:rPr lang="en-GB">
                <a:latin typeface="Calibri"/>
                <a:ea typeface="Arial"/>
                <a:cs typeface="Arial"/>
              </a:rPr>
              <a:t>​</a:t>
            </a:r>
            <a:endParaRPr lang="en-GB">
              <a:cs typeface="Calibri"/>
            </a:endParaRPr>
          </a:p>
          <a:p>
            <a:pPr marL="285750" lvl="0" indent="-285750" rtl="0">
              <a:buFont typeface="Wingdings"/>
              <a:buChar char="ü"/>
            </a:pPr>
            <a:r>
              <a:rPr lang="en-GB">
                <a:solidFill>
                  <a:srgbClr val="000000"/>
                </a:solidFill>
                <a:latin typeface="Calibri"/>
                <a:ea typeface="Arial"/>
                <a:cs typeface="Arial"/>
              </a:rPr>
              <a:t>Paired t-test</a:t>
            </a:r>
            <a:r>
              <a:rPr lang="en-GB">
                <a:latin typeface="Calibri"/>
                <a:ea typeface="Arial"/>
                <a:cs typeface="Arial"/>
              </a:rPr>
              <a:t>​</a:t>
            </a:r>
          </a:p>
          <a:p>
            <a:pPr marL="285750" lvl="0" indent="-285750" rtl="0">
              <a:buFont typeface="Wingdings"/>
              <a:buChar char="ü"/>
            </a:pPr>
            <a:r>
              <a:rPr lang="en-GB">
                <a:solidFill>
                  <a:srgbClr val="000000"/>
                </a:solidFill>
                <a:latin typeface="Calibri"/>
                <a:ea typeface="Arial"/>
                <a:cs typeface="Arial"/>
              </a:rPr>
              <a:t>PCA</a:t>
            </a:r>
            <a:r>
              <a:rPr lang="en-GB">
                <a:latin typeface="Calibri"/>
                <a:ea typeface="Arial"/>
                <a:cs typeface="Arial"/>
              </a:rPr>
              <a:t>​</a:t>
            </a:r>
          </a:p>
          <a:p>
            <a:pPr marL="285750" lvl="0" indent="-285750" rtl="0">
              <a:buFont typeface="Wingdings"/>
              <a:buChar char="ü"/>
            </a:pPr>
            <a:r>
              <a:rPr lang="en-GB">
                <a:solidFill>
                  <a:srgbClr val="000000"/>
                </a:solidFill>
                <a:latin typeface="Calibri"/>
                <a:ea typeface="Arial"/>
                <a:cs typeface="Arial"/>
              </a:rPr>
              <a:t>k-means clustering</a:t>
            </a:r>
            <a:r>
              <a:rPr lang="en-GB">
                <a:latin typeface="Calibri"/>
                <a:ea typeface="Arial"/>
                <a:cs typeface="Arial"/>
              </a:rPr>
              <a:t>​</a:t>
            </a:r>
          </a:p>
          <a:p>
            <a:pPr marL="285750" indent="-285750">
              <a:buFont typeface="Wingdings"/>
              <a:buChar char="ü"/>
            </a:pPr>
            <a:r>
              <a:rPr lang="en-GB">
                <a:solidFill>
                  <a:srgbClr val="000000"/>
                </a:solidFill>
                <a:latin typeface="Calibri"/>
                <a:cs typeface="Arial"/>
              </a:rPr>
              <a:t>linear relationship</a:t>
            </a:r>
          </a:p>
        </p:txBody>
      </p:sp>
      <p:sp>
        <p:nvSpPr>
          <p:cNvPr id="2" name="Textfeld 24">
            <a:extLst>
              <a:ext uri="{FF2B5EF4-FFF2-40B4-BE49-F238E27FC236}">
                <a16:creationId xmlns:a16="http://schemas.microsoft.com/office/drawing/2014/main" id="{ECC001FC-85E9-4066-8098-5A4872245EA9}"/>
              </a:ext>
            </a:extLst>
          </p:cNvPr>
          <p:cNvSpPr txBox="1"/>
          <p:nvPr/>
        </p:nvSpPr>
        <p:spPr>
          <a:xfrm>
            <a:off x="10063513" y="3215943"/>
            <a:ext cx="1905902" cy="1200329"/>
          </a:xfrm>
          <a:prstGeom prst="rect">
            <a:avLst/>
          </a:prstGeom>
          <a:noFill/>
          <a:ln>
            <a:solidFill>
              <a:srgbClr val="4472C4"/>
            </a:solidFill>
          </a:ln>
        </p:spPr>
        <p:txBody>
          <a:bodyPr wrap="square" rtlCol="0" anchor="t">
            <a:spAutoFit/>
          </a:bodyPr>
          <a:lstStyle/>
          <a:p>
            <a:pPr algn="ctr"/>
            <a:r>
              <a:rPr lang="de-DE" sz="2400"/>
              <a:t>Final </a:t>
            </a:r>
            <a:r>
              <a:rPr lang="en-GB" sz="2400"/>
              <a:t>Presentation</a:t>
            </a:r>
            <a:br>
              <a:rPr lang="en-GB" sz="2400"/>
            </a:br>
            <a:r>
              <a:rPr lang="en-GB" sz="2400">
                <a:cs typeface="Calibri"/>
              </a:rPr>
              <a:t>(24.07.2019)</a:t>
            </a:r>
          </a:p>
        </p:txBody>
      </p:sp>
    </p:spTree>
    <p:extLst>
      <p:ext uri="{BB962C8B-B14F-4D97-AF65-F5344CB8AC3E}">
        <p14:creationId xmlns:p14="http://schemas.microsoft.com/office/powerpoint/2010/main" val="922477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317204"/>
            <a:ext cx="10515600" cy="1325563"/>
          </a:xfrm>
        </p:spPr>
        <p:txBody>
          <a:bodyPr>
            <a:normAutofit/>
          </a:bodyPr>
          <a:lstStyle/>
          <a:p>
            <a:r>
              <a:rPr lang="en-GB" sz="3200">
                <a:ea typeface="+mj-lt"/>
                <a:cs typeface="+mj-lt"/>
              </a:rPr>
              <a:t>Does the cell doubling time correlate with reduced               drug sensitivity?</a:t>
            </a:r>
            <a:endParaRPr lang="en-GB"/>
          </a:p>
        </p:txBody>
      </p:sp>
      <p:sp>
        <p:nvSpPr>
          <p:cNvPr id="23" name="TextBox 8">
            <a:extLst>
              <a:ext uri="{FF2B5EF4-FFF2-40B4-BE49-F238E27FC236}">
                <a16:creationId xmlns:a16="http://schemas.microsoft.com/office/drawing/2014/main" id="{7BC2CC34-3B79-476D-A12F-61ADFEE46DB3}"/>
              </a:ext>
            </a:extLst>
          </p:cNvPr>
          <p:cNvSpPr txBox="1"/>
          <p:nvPr/>
        </p:nvSpPr>
        <p:spPr>
          <a:xfrm>
            <a:off x="4532246" y="979985"/>
            <a:ext cx="475404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err="1">
                <a:solidFill>
                  <a:schemeClr val="bg1">
                    <a:lumMod val="65000"/>
                  </a:schemeClr>
                </a:solidFill>
              </a:rPr>
              <a:t>Based</a:t>
            </a:r>
            <a:r>
              <a:rPr lang="de-DE" sz="1100">
                <a:solidFill>
                  <a:schemeClr val="bg1">
                    <a:lumMod val="65000"/>
                  </a:schemeClr>
                </a:solidFill>
              </a:rPr>
              <a:t> on: </a:t>
            </a:r>
            <a:r>
              <a:rPr lang="en-GB" sz="1100" err="1">
                <a:solidFill>
                  <a:schemeClr val="bg1">
                    <a:lumMod val="65000"/>
                  </a:schemeClr>
                </a:solidFill>
              </a:rPr>
              <a:t>Zhong</a:t>
            </a:r>
            <a:r>
              <a:rPr lang="en-GB" sz="1100">
                <a:solidFill>
                  <a:schemeClr val="bg1">
                    <a:lumMod val="65000"/>
                  </a:schemeClr>
                </a:solidFill>
              </a:rPr>
              <a:t>, X., </a:t>
            </a:r>
            <a:r>
              <a:rPr lang="en-GB" sz="1100" err="1">
                <a:solidFill>
                  <a:schemeClr val="bg1">
                    <a:lumMod val="65000"/>
                  </a:schemeClr>
                </a:solidFill>
              </a:rPr>
              <a:t>Xiong</a:t>
            </a:r>
            <a:r>
              <a:rPr lang="en-GB" sz="1100">
                <a:solidFill>
                  <a:schemeClr val="bg1">
                    <a:lumMod val="65000"/>
                  </a:schemeClr>
                </a:solidFill>
              </a:rPr>
              <a:t>, M., </a:t>
            </a:r>
            <a:r>
              <a:rPr lang="en-GB" sz="1100" err="1">
                <a:solidFill>
                  <a:schemeClr val="bg1">
                    <a:lumMod val="65000"/>
                  </a:schemeClr>
                </a:solidFill>
              </a:rPr>
              <a:t>Meng</a:t>
            </a:r>
            <a:r>
              <a:rPr lang="en-GB" sz="1100">
                <a:solidFill>
                  <a:schemeClr val="bg1">
                    <a:lumMod val="65000"/>
                  </a:schemeClr>
                </a:solidFill>
              </a:rPr>
              <a:t>, X., and Gong, R. (2010). Comparison of the multi-drug resistant human hepatocellular carcinoma cell line Bel-7402/ADM model established by three methods. Journal of experimental &amp; clinical cancer research : CR</a:t>
            </a:r>
            <a:r>
              <a:rPr lang="en-GB" sz="1100" i="1">
                <a:solidFill>
                  <a:schemeClr val="bg1">
                    <a:lumMod val="65000"/>
                  </a:schemeClr>
                </a:solidFill>
              </a:rPr>
              <a:t> 29</a:t>
            </a:r>
            <a:r>
              <a:rPr lang="en-GB" sz="1100">
                <a:solidFill>
                  <a:schemeClr val="bg1">
                    <a:lumMod val="65000"/>
                  </a:schemeClr>
                </a:solidFill>
              </a:rPr>
              <a:t>, 115-115.</a:t>
            </a:r>
          </a:p>
          <a:p>
            <a:endParaRPr lang="de-DE" sz="1400" i="1">
              <a:solidFill>
                <a:schemeClr val="bg1">
                  <a:lumMod val="65000"/>
                </a:schemeClr>
              </a:solidFill>
            </a:endParaRPr>
          </a:p>
        </p:txBody>
      </p:sp>
      <p:sp>
        <p:nvSpPr>
          <p:cNvPr id="24" name="Rechteck 23" descr="Bullseye">
            <a:extLst>
              <a:ext uri="{FF2B5EF4-FFF2-40B4-BE49-F238E27FC236}">
                <a16:creationId xmlns:a16="http://schemas.microsoft.com/office/drawing/2014/main" id="{8F247538-C5A3-4BBB-8778-70B4686D1E2C}"/>
              </a:ext>
            </a:extLst>
          </p:cNvPr>
          <p:cNvSpPr/>
          <p:nvPr/>
        </p:nvSpPr>
        <p:spPr>
          <a:xfrm>
            <a:off x="577914" y="385065"/>
            <a:ext cx="999095" cy="100323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4" name="Grafik 3">
            <a:extLst>
              <a:ext uri="{FF2B5EF4-FFF2-40B4-BE49-F238E27FC236}">
                <a16:creationId xmlns:a16="http://schemas.microsoft.com/office/drawing/2014/main" id="{283056C7-CF79-462C-96F0-ED4F824A0345}"/>
              </a:ext>
            </a:extLst>
          </p:cNvPr>
          <p:cNvPicPr>
            <a:picLocks noChangeAspect="1"/>
          </p:cNvPicPr>
          <p:nvPr/>
        </p:nvPicPr>
        <p:blipFill>
          <a:blip r:embed="rId5"/>
          <a:stretch>
            <a:fillRect/>
          </a:stretch>
        </p:blipFill>
        <p:spPr>
          <a:xfrm>
            <a:off x="3260945" y="2627651"/>
            <a:ext cx="5670110" cy="3109109"/>
          </a:xfrm>
          <a:prstGeom prst="rect">
            <a:avLst/>
          </a:prstGeom>
        </p:spPr>
      </p:pic>
    </p:spTree>
    <p:extLst>
      <p:ext uri="{BB962C8B-B14F-4D97-AF65-F5344CB8AC3E}">
        <p14:creationId xmlns:p14="http://schemas.microsoft.com/office/powerpoint/2010/main" val="34676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317204"/>
            <a:ext cx="10515600" cy="1325563"/>
          </a:xfrm>
        </p:spPr>
        <p:txBody>
          <a:bodyPr>
            <a:normAutofit/>
          </a:bodyPr>
          <a:lstStyle/>
          <a:p>
            <a:r>
              <a:rPr lang="en-GB" sz="3200">
                <a:ea typeface="+mj-lt"/>
                <a:cs typeface="+mj-lt"/>
              </a:rPr>
              <a:t>Does the cell doubling time correlate with reduced               drug sensitivity?</a:t>
            </a:r>
            <a:endParaRPr lang="en-GB"/>
          </a:p>
        </p:txBody>
      </p:sp>
      <p:sp>
        <p:nvSpPr>
          <p:cNvPr id="13" name="Rectangle: Rounded Corners 7">
            <a:extLst>
              <a:ext uri="{FF2B5EF4-FFF2-40B4-BE49-F238E27FC236}">
                <a16:creationId xmlns:a16="http://schemas.microsoft.com/office/drawing/2014/main" id="{08A3C4FA-E7BE-46B9-A9A7-CA228F559012}"/>
              </a:ext>
            </a:extLst>
          </p:cNvPr>
          <p:cNvSpPr/>
          <p:nvPr/>
        </p:nvSpPr>
        <p:spPr>
          <a:xfrm>
            <a:off x="4281107" y="2073848"/>
            <a:ext cx="3769390" cy="1028279"/>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a:cs typeface="Calibri"/>
              </a:rPr>
              <a:t>DATA:</a:t>
            </a:r>
            <a:r>
              <a:rPr lang="de-DE">
                <a:ea typeface="+mn-lt"/>
                <a:cs typeface="+mn-lt"/>
              </a:rPr>
              <a:t>NegLog</a:t>
            </a:r>
            <a:r>
              <a:rPr lang="de-DE">
                <a:solidFill>
                  <a:srgbClr val="FF0000"/>
                </a:solidFill>
                <a:ea typeface="+mn-lt"/>
                <a:cs typeface="+mn-lt"/>
              </a:rPr>
              <a:t>GI50</a:t>
            </a:r>
            <a:endParaRPr lang="de-DE">
              <a:solidFill>
                <a:srgbClr val="FF0000"/>
              </a:solidFill>
              <a:cs typeface="Calibri" panose="020F0502020204030204"/>
            </a:endParaRPr>
          </a:p>
        </p:txBody>
      </p:sp>
      <p:sp>
        <p:nvSpPr>
          <p:cNvPr id="19" name="Rectangle: Rounded Corners 7">
            <a:extLst>
              <a:ext uri="{FF2B5EF4-FFF2-40B4-BE49-F238E27FC236}">
                <a16:creationId xmlns:a16="http://schemas.microsoft.com/office/drawing/2014/main" id="{D34B25A5-BBD6-4769-8978-6777D2288CCC}"/>
              </a:ext>
            </a:extLst>
          </p:cNvPr>
          <p:cNvSpPr/>
          <p:nvPr/>
        </p:nvSpPr>
        <p:spPr>
          <a:xfrm>
            <a:off x="9044903" y="4720178"/>
            <a:ext cx="2068949" cy="923330"/>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a:cs typeface="Calibri"/>
              </a:rPr>
              <a:t>DATA:</a:t>
            </a:r>
            <a:endParaRPr lang="de-DE"/>
          </a:p>
          <a:p>
            <a:pPr algn="ctr"/>
            <a:r>
              <a:rPr lang="de-DE" err="1">
                <a:ea typeface="+mn-lt"/>
                <a:cs typeface="+mn-lt"/>
              </a:rPr>
              <a:t>Fold_change</a:t>
            </a:r>
            <a:r>
              <a:rPr lang="de-DE">
                <a:ea typeface="+mn-lt"/>
                <a:cs typeface="+mn-lt"/>
              </a:rPr>
              <a:t> (</a:t>
            </a:r>
            <a:r>
              <a:rPr lang="de-DE" err="1">
                <a:ea typeface="+mn-lt"/>
                <a:cs typeface="+mn-lt"/>
              </a:rPr>
              <a:t>mean</a:t>
            </a:r>
            <a:r>
              <a:rPr lang="de-DE">
                <a:ea typeface="+mn-lt"/>
                <a:cs typeface="+mn-lt"/>
              </a:rPr>
              <a:t>/median)</a:t>
            </a:r>
            <a:endParaRPr lang="de-DE">
              <a:solidFill>
                <a:srgbClr val="FF0000"/>
              </a:solidFill>
            </a:endParaRPr>
          </a:p>
        </p:txBody>
      </p:sp>
      <p:sp>
        <p:nvSpPr>
          <p:cNvPr id="23" name="TextBox 8">
            <a:extLst>
              <a:ext uri="{FF2B5EF4-FFF2-40B4-BE49-F238E27FC236}">
                <a16:creationId xmlns:a16="http://schemas.microsoft.com/office/drawing/2014/main" id="{7BC2CC34-3B79-476D-A12F-61ADFEE46DB3}"/>
              </a:ext>
            </a:extLst>
          </p:cNvPr>
          <p:cNvSpPr txBox="1"/>
          <p:nvPr/>
        </p:nvSpPr>
        <p:spPr>
          <a:xfrm>
            <a:off x="4532246" y="979985"/>
            <a:ext cx="475404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err="1">
                <a:solidFill>
                  <a:schemeClr val="bg1">
                    <a:lumMod val="65000"/>
                  </a:schemeClr>
                </a:solidFill>
              </a:rPr>
              <a:t>Based</a:t>
            </a:r>
            <a:r>
              <a:rPr lang="de-DE" sz="1100">
                <a:solidFill>
                  <a:schemeClr val="bg1">
                    <a:lumMod val="65000"/>
                  </a:schemeClr>
                </a:solidFill>
              </a:rPr>
              <a:t> on: </a:t>
            </a:r>
            <a:r>
              <a:rPr lang="en-GB" sz="1100" err="1">
                <a:solidFill>
                  <a:schemeClr val="bg1">
                    <a:lumMod val="65000"/>
                  </a:schemeClr>
                </a:solidFill>
              </a:rPr>
              <a:t>Zhong</a:t>
            </a:r>
            <a:r>
              <a:rPr lang="en-GB" sz="1100">
                <a:solidFill>
                  <a:schemeClr val="bg1">
                    <a:lumMod val="65000"/>
                  </a:schemeClr>
                </a:solidFill>
              </a:rPr>
              <a:t>, X., </a:t>
            </a:r>
            <a:r>
              <a:rPr lang="en-GB" sz="1100" err="1">
                <a:solidFill>
                  <a:schemeClr val="bg1">
                    <a:lumMod val="65000"/>
                  </a:schemeClr>
                </a:solidFill>
              </a:rPr>
              <a:t>Xiong</a:t>
            </a:r>
            <a:r>
              <a:rPr lang="en-GB" sz="1100">
                <a:solidFill>
                  <a:schemeClr val="bg1">
                    <a:lumMod val="65000"/>
                  </a:schemeClr>
                </a:solidFill>
              </a:rPr>
              <a:t>, M., </a:t>
            </a:r>
            <a:r>
              <a:rPr lang="en-GB" sz="1100" err="1">
                <a:solidFill>
                  <a:schemeClr val="bg1">
                    <a:lumMod val="65000"/>
                  </a:schemeClr>
                </a:solidFill>
              </a:rPr>
              <a:t>Meng</a:t>
            </a:r>
            <a:r>
              <a:rPr lang="en-GB" sz="1100">
                <a:solidFill>
                  <a:schemeClr val="bg1">
                    <a:lumMod val="65000"/>
                  </a:schemeClr>
                </a:solidFill>
              </a:rPr>
              <a:t>, X., and Gong, R. (2010). Comparison of the multi-drug resistant human hepatocellular carcinoma cell line Bel-7402/ADM model established by three methods. Journal of experimental &amp; clinical cancer research : CR</a:t>
            </a:r>
            <a:r>
              <a:rPr lang="en-GB" sz="1100" i="1">
                <a:solidFill>
                  <a:schemeClr val="bg1">
                    <a:lumMod val="65000"/>
                  </a:schemeClr>
                </a:solidFill>
              </a:rPr>
              <a:t> 29</a:t>
            </a:r>
            <a:r>
              <a:rPr lang="en-GB" sz="1100">
                <a:solidFill>
                  <a:schemeClr val="bg1">
                    <a:lumMod val="65000"/>
                  </a:schemeClr>
                </a:solidFill>
              </a:rPr>
              <a:t>, 115-115.</a:t>
            </a:r>
          </a:p>
          <a:p>
            <a:endParaRPr lang="de-DE" sz="1400" i="1">
              <a:solidFill>
                <a:schemeClr val="bg1">
                  <a:lumMod val="65000"/>
                </a:schemeClr>
              </a:solidFill>
            </a:endParaRPr>
          </a:p>
        </p:txBody>
      </p:sp>
      <p:sp>
        <p:nvSpPr>
          <p:cNvPr id="24" name="Rechteck 23" descr="Bullseye">
            <a:extLst>
              <a:ext uri="{FF2B5EF4-FFF2-40B4-BE49-F238E27FC236}">
                <a16:creationId xmlns:a16="http://schemas.microsoft.com/office/drawing/2014/main" id="{8F247538-C5A3-4BBB-8778-70B4686D1E2C}"/>
              </a:ext>
            </a:extLst>
          </p:cNvPr>
          <p:cNvSpPr/>
          <p:nvPr/>
        </p:nvSpPr>
        <p:spPr>
          <a:xfrm>
            <a:off x="577914" y="385065"/>
            <a:ext cx="999095" cy="100323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34" name="Rectangle: Rounded Corners 7">
            <a:extLst>
              <a:ext uri="{FF2B5EF4-FFF2-40B4-BE49-F238E27FC236}">
                <a16:creationId xmlns:a16="http://schemas.microsoft.com/office/drawing/2014/main" id="{894B7652-187A-4533-82AA-0219FC94CEE8}"/>
              </a:ext>
            </a:extLst>
          </p:cNvPr>
          <p:cNvSpPr/>
          <p:nvPr/>
        </p:nvSpPr>
        <p:spPr>
          <a:xfrm>
            <a:off x="706216" y="4720179"/>
            <a:ext cx="2353017" cy="1091232"/>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a:cs typeface="Calibri"/>
              </a:rPr>
              <a:t>DATA:</a:t>
            </a:r>
            <a:endParaRPr lang="de-DE"/>
          </a:p>
          <a:p>
            <a:pPr algn="ctr"/>
            <a:r>
              <a:rPr lang="de-DE" err="1">
                <a:solidFill>
                  <a:schemeClr val="bg1"/>
                </a:solidFill>
                <a:ea typeface="+mn-lt"/>
                <a:cs typeface="+mn-lt"/>
              </a:rPr>
              <a:t>Cellline_Annotation$Doubling_Time</a:t>
            </a:r>
            <a:endParaRPr lang="de-DE">
              <a:solidFill>
                <a:schemeClr val="bg1"/>
              </a:solidFill>
              <a:ea typeface="+mn-lt"/>
              <a:cs typeface="+mn-lt"/>
            </a:endParaRPr>
          </a:p>
        </p:txBody>
      </p:sp>
      <p:sp>
        <p:nvSpPr>
          <p:cNvPr id="35" name="Arrow: Right 8">
            <a:extLst>
              <a:ext uri="{FF2B5EF4-FFF2-40B4-BE49-F238E27FC236}">
                <a16:creationId xmlns:a16="http://schemas.microsoft.com/office/drawing/2014/main" id="{637565D9-A9BA-4B1E-B867-F81146B29821}"/>
              </a:ext>
            </a:extLst>
          </p:cNvPr>
          <p:cNvSpPr/>
          <p:nvPr/>
        </p:nvSpPr>
        <p:spPr>
          <a:xfrm rot="18892824">
            <a:off x="2577884" y="3400041"/>
            <a:ext cx="2026067" cy="80929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rPr>
              <a:t>Linear </a:t>
            </a:r>
            <a:r>
              <a:rPr lang="de-DE" dirty="0" err="1">
                <a:solidFill>
                  <a:schemeClr val="tx1"/>
                </a:solidFill>
              </a:rPr>
              <a:t>regression</a:t>
            </a:r>
            <a:endParaRPr lang="de-DE" dirty="0">
              <a:solidFill>
                <a:schemeClr val="tx1"/>
              </a:solidFill>
            </a:endParaRPr>
          </a:p>
        </p:txBody>
      </p:sp>
      <p:sp>
        <p:nvSpPr>
          <p:cNvPr id="7" name="Pfeil: nach links und rechts 6">
            <a:extLst>
              <a:ext uri="{FF2B5EF4-FFF2-40B4-BE49-F238E27FC236}">
                <a16:creationId xmlns:a16="http://schemas.microsoft.com/office/drawing/2014/main" id="{F326D61E-F0BE-4DA5-BB04-7D7EE91621D3}"/>
              </a:ext>
            </a:extLst>
          </p:cNvPr>
          <p:cNvSpPr/>
          <p:nvPr/>
        </p:nvSpPr>
        <p:spPr>
          <a:xfrm>
            <a:off x="3319624" y="4526866"/>
            <a:ext cx="5573932" cy="1028279"/>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Multiple Regression</a:t>
            </a:r>
          </a:p>
        </p:txBody>
      </p:sp>
      <p:sp>
        <p:nvSpPr>
          <p:cNvPr id="8" name="Rechteck 7">
            <a:extLst>
              <a:ext uri="{FF2B5EF4-FFF2-40B4-BE49-F238E27FC236}">
                <a16:creationId xmlns:a16="http://schemas.microsoft.com/office/drawing/2014/main" id="{ACE020C6-0BF5-44C9-A2FB-CAD4E3E7599B}"/>
              </a:ext>
            </a:extLst>
          </p:cNvPr>
          <p:cNvSpPr/>
          <p:nvPr/>
        </p:nvSpPr>
        <p:spPr>
          <a:xfrm>
            <a:off x="5910733" y="3099151"/>
            <a:ext cx="510138" cy="1681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Form 16">
            <a:extLst>
              <a:ext uri="{FF2B5EF4-FFF2-40B4-BE49-F238E27FC236}">
                <a16:creationId xmlns:a16="http://schemas.microsoft.com/office/drawing/2014/main" id="{C1AFAA94-671E-4139-9CDB-0141DDD8676F}"/>
              </a:ext>
            </a:extLst>
          </p:cNvPr>
          <p:cNvSpPr/>
          <p:nvPr/>
        </p:nvSpPr>
        <p:spPr>
          <a:xfrm>
            <a:off x="3333762" y="5850242"/>
            <a:ext cx="2030448" cy="812179"/>
          </a:xfrm>
          <a:custGeom>
            <a:avLst/>
            <a:gdLst>
              <a:gd name="connsiteX0" fmla="*/ 0 w 2030448"/>
              <a:gd name="connsiteY0" fmla="*/ 0 h 812179"/>
              <a:gd name="connsiteX1" fmla="*/ 1624359 w 2030448"/>
              <a:gd name="connsiteY1" fmla="*/ 0 h 812179"/>
              <a:gd name="connsiteX2" fmla="*/ 2030448 w 2030448"/>
              <a:gd name="connsiteY2" fmla="*/ 406090 h 812179"/>
              <a:gd name="connsiteX3" fmla="*/ 1624359 w 2030448"/>
              <a:gd name="connsiteY3" fmla="*/ 812179 h 812179"/>
              <a:gd name="connsiteX4" fmla="*/ 0 w 2030448"/>
              <a:gd name="connsiteY4" fmla="*/ 812179 h 812179"/>
              <a:gd name="connsiteX5" fmla="*/ 406090 w 2030448"/>
              <a:gd name="connsiteY5" fmla="*/ 406090 h 812179"/>
              <a:gd name="connsiteX6" fmla="*/ 0 w 2030448"/>
              <a:gd name="connsiteY6" fmla="*/ 0 h 81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0448" h="812179">
                <a:moveTo>
                  <a:pt x="0" y="0"/>
                </a:moveTo>
                <a:lnTo>
                  <a:pt x="1624359" y="0"/>
                </a:lnTo>
                <a:lnTo>
                  <a:pt x="2030448" y="406090"/>
                </a:lnTo>
                <a:lnTo>
                  <a:pt x="1624359" y="812179"/>
                </a:lnTo>
                <a:lnTo>
                  <a:pt x="0" y="812179"/>
                </a:lnTo>
                <a:lnTo>
                  <a:pt x="406090" y="40609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0103" tIns="34671" rIns="440760" bIns="34671" numCol="1" spcCol="1270" anchor="ctr" anchorCtr="0">
            <a:noAutofit/>
          </a:bodyPr>
          <a:lstStyle/>
          <a:p>
            <a:pPr marL="0" lvl="0" indent="0" algn="ctr" defTabSz="1155700">
              <a:lnSpc>
                <a:spcPct val="90000"/>
              </a:lnSpc>
              <a:spcBef>
                <a:spcPct val="0"/>
              </a:spcBef>
              <a:spcAft>
                <a:spcPct val="35000"/>
              </a:spcAft>
              <a:buNone/>
            </a:pPr>
            <a:r>
              <a:rPr lang="de-DE" sz="2600" kern="1200" dirty="0"/>
              <a:t>Training</a:t>
            </a:r>
          </a:p>
        </p:txBody>
      </p:sp>
      <p:sp>
        <p:nvSpPr>
          <p:cNvPr id="18" name="Freihandform: Form 17">
            <a:extLst>
              <a:ext uri="{FF2B5EF4-FFF2-40B4-BE49-F238E27FC236}">
                <a16:creationId xmlns:a16="http://schemas.microsoft.com/office/drawing/2014/main" id="{3EEB9649-38E6-43EB-93C1-DCA4C42C2EE2}"/>
              </a:ext>
            </a:extLst>
          </p:cNvPr>
          <p:cNvSpPr/>
          <p:nvPr/>
        </p:nvSpPr>
        <p:spPr>
          <a:xfrm>
            <a:off x="5161166" y="5850242"/>
            <a:ext cx="2030448" cy="812179"/>
          </a:xfrm>
          <a:custGeom>
            <a:avLst/>
            <a:gdLst>
              <a:gd name="connsiteX0" fmla="*/ 0 w 2030448"/>
              <a:gd name="connsiteY0" fmla="*/ 0 h 812179"/>
              <a:gd name="connsiteX1" fmla="*/ 1624359 w 2030448"/>
              <a:gd name="connsiteY1" fmla="*/ 0 h 812179"/>
              <a:gd name="connsiteX2" fmla="*/ 2030448 w 2030448"/>
              <a:gd name="connsiteY2" fmla="*/ 406090 h 812179"/>
              <a:gd name="connsiteX3" fmla="*/ 1624359 w 2030448"/>
              <a:gd name="connsiteY3" fmla="*/ 812179 h 812179"/>
              <a:gd name="connsiteX4" fmla="*/ 0 w 2030448"/>
              <a:gd name="connsiteY4" fmla="*/ 812179 h 812179"/>
              <a:gd name="connsiteX5" fmla="*/ 406090 w 2030448"/>
              <a:gd name="connsiteY5" fmla="*/ 406090 h 812179"/>
              <a:gd name="connsiteX6" fmla="*/ 0 w 2030448"/>
              <a:gd name="connsiteY6" fmla="*/ 0 h 81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0448" h="812179">
                <a:moveTo>
                  <a:pt x="0" y="0"/>
                </a:moveTo>
                <a:lnTo>
                  <a:pt x="1624359" y="0"/>
                </a:lnTo>
                <a:lnTo>
                  <a:pt x="2030448" y="406090"/>
                </a:lnTo>
                <a:lnTo>
                  <a:pt x="1624359" y="812179"/>
                </a:lnTo>
                <a:lnTo>
                  <a:pt x="0" y="812179"/>
                </a:lnTo>
                <a:lnTo>
                  <a:pt x="406090" y="40609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0103" tIns="34671" rIns="440760" bIns="34671" numCol="1" spcCol="1270" anchor="ctr" anchorCtr="0">
            <a:noAutofit/>
          </a:bodyPr>
          <a:lstStyle/>
          <a:p>
            <a:pPr marL="0" lvl="0" indent="0" algn="ctr" defTabSz="1155700">
              <a:lnSpc>
                <a:spcPct val="90000"/>
              </a:lnSpc>
              <a:spcBef>
                <a:spcPct val="0"/>
              </a:spcBef>
              <a:spcAft>
                <a:spcPct val="35000"/>
              </a:spcAft>
              <a:buNone/>
            </a:pPr>
            <a:r>
              <a:rPr lang="de-DE" sz="2600" kern="1200" err="1"/>
              <a:t>Testing</a:t>
            </a:r>
            <a:endParaRPr lang="de-DE" sz="2600" kern="1200"/>
          </a:p>
        </p:txBody>
      </p:sp>
      <p:sp>
        <p:nvSpPr>
          <p:cNvPr id="21" name="Freihandform: Form 20">
            <a:extLst>
              <a:ext uri="{FF2B5EF4-FFF2-40B4-BE49-F238E27FC236}">
                <a16:creationId xmlns:a16="http://schemas.microsoft.com/office/drawing/2014/main" id="{7E5E1646-C0F9-4579-91CC-374F892AAE97}"/>
              </a:ext>
            </a:extLst>
          </p:cNvPr>
          <p:cNvSpPr/>
          <p:nvPr/>
        </p:nvSpPr>
        <p:spPr>
          <a:xfrm>
            <a:off x="6988570" y="5850242"/>
            <a:ext cx="2030448" cy="812179"/>
          </a:xfrm>
          <a:custGeom>
            <a:avLst/>
            <a:gdLst>
              <a:gd name="connsiteX0" fmla="*/ 0 w 2030448"/>
              <a:gd name="connsiteY0" fmla="*/ 0 h 812179"/>
              <a:gd name="connsiteX1" fmla="*/ 1624359 w 2030448"/>
              <a:gd name="connsiteY1" fmla="*/ 0 h 812179"/>
              <a:gd name="connsiteX2" fmla="*/ 2030448 w 2030448"/>
              <a:gd name="connsiteY2" fmla="*/ 406090 h 812179"/>
              <a:gd name="connsiteX3" fmla="*/ 1624359 w 2030448"/>
              <a:gd name="connsiteY3" fmla="*/ 812179 h 812179"/>
              <a:gd name="connsiteX4" fmla="*/ 0 w 2030448"/>
              <a:gd name="connsiteY4" fmla="*/ 812179 h 812179"/>
              <a:gd name="connsiteX5" fmla="*/ 406090 w 2030448"/>
              <a:gd name="connsiteY5" fmla="*/ 406090 h 812179"/>
              <a:gd name="connsiteX6" fmla="*/ 0 w 2030448"/>
              <a:gd name="connsiteY6" fmla="*/ 0 h 81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0448" h="812179">
                <a:moveTo>
                  <a:pt x="0" y="0"/>
                </a:moveTo>
                <a:lnTo>
                  <a:pt x="1624359" y="0"/>
                </a:lnTo>
                <a:lnTo>
                  <a:pt x="2030448" y="406090"/>
                </a:lnTo>
                <a:lnTo>
                  <a:pt x="1624359" y="812179"/>
                </a:lnTo>
                <a:lnTo>
                  <a:pt x="0" y="812179"/>
                </a:lnTo>
                <a:lnTo>
                  <a:pt x="406090" y="40609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0103" tIns="34671" rIns="440760" bIns="34671" numCol="1" spcCol="1270" anchor="ctr" anchorCtr="0">
            <a:noAutofit/>
          </a:bodyPr>
          <a:lstStyle/>
          <a:p>
            <a:pPr marL="0" lvl="0" indent="0" algn="ctr" defTabSz="1155700">
              <a:lnSpc>
                <a:spcPct val="90000"/>
              </a:lnSpc>
              <a:spcBef>
                <a:spcPct val="0"/>
              </a:spcBef>
              <a:spcAft>
                <a:spcPct val="35000"/>
              </a:spcAft>
              <a:buNone/>
            </a:pPr>
            <a:r>
              <a:rPr lang="de-DE" sz="2600" kern="1200" err="1"/>
              <a:t>Predict</a:t>
            </a:r>
            <a:endParaRPr lang="de-DE" sz="2600" kern="1200"/>
          </a:p>
        </p:txBody>
      </p:sp>
      <p:sp>
        <p:nvSpPr>
          <p:cNvPr id="12" name="Textfeld 11">
            <a:extLst>
              <a:ext uri="{FF2B5EF4-FFF2-40B4-BE49-F238E27FC236}">
                <a16:creationId xmlns:a16="http://schemas.microsoft.com/office/drawing/2014/main" id="{30780FBE-2332-4CBE-B05A-6C99BAB5BECE}"/>
              </a:ext>
            </a:extLst>
          </p:cNvPr>
          <p:cNvSpPr txBox="1"/>
          <p:nvPr/>
        </p:nvSpPr>
        <p:spPr>
          <a:xfrm>
            <a:off x="2067876" y="6124714"/>
            <a:ext cx="2150460" cy="369332"/>
          </a:xfrm>
          <a:prstGeom prst="rect">
            <a:avLst/>
          </a:prstGeom>
          <a:noFill/>
        </p:spPr>
        <p:txBody>
          <a:bodyPr wrap="square" rtlCol="0" anchor="t">
            <a:spAutoFit/>
          </a:bodyPr>
          <a:lstStyle/>
          <a:p>
            <a:r>
              <a:rPr lang="en-GB"/>
              <a:t>Principle</a:t>
            </a:r>
            <a:r>
              <a:rPr lang="de-DE"/>
              <a:t>:</a:t>
            </a:r>
          </a:p>
        </p:txBody>
      </p:sp>
      <p:pic>
        <p:nvPicPr>
          <p:cNvPr id="20" name="Grafik 19">
            <a:extLst>
              <a:ext uri="{FF2B5EF4-FFF2-40B4-BE49-F238E27FC236}">
                <a16:creationId xmlns:a16="http://schemas.microsoft.com/office/drawing/2014/main" id="{56A1949B-B78D-4B3C-BDED-FE3C8C91EE1C}"/>
              </a:ext>
            </a:extLst>
          </p:cNvPr>
          <p:cNvPicPr>
            <a:picLocks noChangeAspect="1"/>
          </p:cNvPicPr>
          <p:nvPr/>
        </p:nvPicPr>
        <p:blipFill>
          <a:blip r:embed="rId5"/>
          <a:stretch>
            <a:fillRect/>
          </a:stretch>
        </p:blipFill>
        <p:spPr>
          <a:xfrm>
            <a:off x="9606211" y="1580160"/>
            <a:ext cx="2265866" cy="1242449"/>
          </a:xfrm>
          <a:prstGeom prst="rect">
            <a:avLst/>
          </a:prstGeom>
        </p:spPr>
      </p:pic>
      <p:sp>
        <p:nvSpPr>
          <p:cNvPr id="22" name="Arrow: Right 8">
            <a:extLst>
              <a:ext uri="{FF2B5EF4-FFF2-40B4-BE49-F238E27FC236}">
                <a16:creationId xmlns:a16="http://schemas.microsoft.com/office/drawing/2014/main" id="{3DE17680-5B7C-4B3D-A935-3BFA5C56906A}"/>
              </a:ext>
            </a:extLst>
          </p:cNvPr>
          <p:cNvSpPr/>
          <p:nvPr/>
        </p:nvSpPr>
        <p:spPr>
          <a:xfrm rot="13447688" flipV="1">
            <a:off x="7781311" y="3383208"/>
            <a:ext cx="2026067" cy="80929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rPr>
              <a:t>Linear </a:t>
            </a:r>
            <a:r>
              <a:rPr lang="de-DE" dirty="0" err="1">
                <a:solidFill>
                  <a:schemeClr val="tx1"/>
                </a:solidFill>
              </a:rPr>
              <a:t>regression</a:t>
            </a:r>
            <a:endParaRPr lang="de-DE" dirty="0">
              <a:solidFill>
                <a:schemeClr val="tx1"/>
              </a:solidFill>
            </a:endParaRPr>
          </a:p>
        </p:txBody>
      </p:sp>
    </p:spTree>
    <p:extLst>
      <p:ext uri="{BB962C8B-B14F-4D97-AF65-F5344CB8AC3E}">
        <p14:creationId xmlns:p14="http://schemas.microsoft.com/office/powerpoint/2010/main" val="992611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34" grpId="0" animBg="1"/>
      <p:bldP spid="35" grpId="0" animBg="1"/>
      <p:bldP spid="7" grpId="0" animBg="1"/>
      <p:bldP spid="8" grpId="0" animBg="1"/>
      <p:bldP spid="17" grpId="0" animBg="1"/>
      <p:bldP spid="18" grpId="0" animBg="1"/>
      <p:bldP spid="21" grpId="0" animBg="1"/>
      <p:bldP spid="12"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5ACBC39-810C-4524-91BE-C06C978CF17E}"/>
              </a:ext>
            </a:extLst>
          </p:cNvPr>
          <p:cNvPicPr>
            <a:picLocks noGrp="1" noChangeAspect="1"/>
          </p:cNvPicPr>
          <p:nvPr>
            <p:ph idx="1"/>
          </p:nvPr>
        </p:nvPicPr>
        <p:blipFill>
          <a:blip r:embed="rId3"/>
          <a:stretch>
            <a:fillRect/>
          </a:stretch>
        </p:blipFill>
        <p:spPr>
          <a:xfrm>
            <a:off x="378685" y="78413"/>
            <a:ext cx="3737662" cy="6645034"/>
          </a:xfrm>
          <a:prstGeom prst="rect">
            <a:avLst/>
          </a:prstGeom>
        </p:spPr>
      </p:pic>
      <p:sp>
        <p:nvSpPr>
          <p:cNvPr id="7" name="Arrow: Right 6">
            <a:extLst>
              <a:ext uri="{FF2B5EF4-FFF2-40B4-BE49-F238E27FC236}">
                <a16:creationId xmlns:a16="http://schemas.microsoft.com/office/drawing/2014/main" id="{FB0B2BF7-18B0-4AA3-A7F6-62FEC4A6BF8C}"/>
              </a:ext>
            </a:extLst>
          </p:cNvPr>
          <p:cNvSpPr/>
          <p:nvPr/>
        </p:nvSpPr>
        <p:spPr>
          <a:xfrm>
            <a:off x="5715613" y="4435900"/>
            <a:ext cx="977515" cy="484909"/>
          </a:xfrm>
          <a:prstGeom prst="rightArrow">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 name="TextBox 5">
            <a:extLst>
              <a:ext uri="{FF2B5EF4-FFF2-40B4-BE49-F238E27FC236}">
                <a16:creationId xmlns:a16="http://schemas.microsoft.com/office/drawing/2014/main" id="{02738D3E-7B77-4543-9CC5-D05045396D52}"/>
              </a:ext>
            </a:extLst>
          </p:cNvPr>
          <p:cNvSpPr txBox="1"/>
          <p:nvPr/>
        </p:nvSpPr>
        <p:spPr>
          <a:xfrm>
            <a:off x="4298625" y="6211669"/>
            <a:ext cx="36514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Holbeck, Susan L et al. “Analysis of Food and Drug Administration-approved anticancer agents in the NCI60 panel of human tumor cell lines.” </a:t>
            </a:r>
            <a:r>
              <a:rPr lang="en-US" sz="900" i="1"/>
              <a:t>Molecular cancer therapeutics</a:t>
            </a:r>
            <a:r>
              <a:rPr lang="en-US" sz="900"/>
              <a:t> vol. 9,5 (2010): 1451-60. doi:10.1158/1535-7163.MCT-10-0106</a:t>
            </a:r>
          </a:p>
        </p:txBody>
      </p:sp>
      <p:grpSp>
        <p:nvGrpSpPr>
          <p:cNvPr id="5" name="Gruppieren 4"/>
          <p:cNvGrpSpPr/>
          <p:nvPr/>
        </p:nvGrpSpPr>
        <p:grpSpPr>
          <a:xfrm>
            <a:off x="7950068" y="102128"/>
            <a:ext cx="3810205" cy="6728978"/>
            <a:chOff x="7188964" y="76874"/>
            <a:chExt cx="3810205" cy="6728978"/>
          </a:xfrm>
        </p:grpSpPr>
        <p:grpSp>
          <p:nvGrpSpPr>
            <p:cNvPr id="3" name="Gruppieren 2"/>
            <p:cNvGrpSpPr/>
            <p:nvPr/>
          </p:nvGrpSpPr>
          <p:grpSpPr>
            <a:xfrm>
              <a:off x="7188964" y="76874"/>
              <a:ext cx="3737662" cy="6728978"/>
              <a:chOff x="7188964" y="76874"/>
              <a:chExt cx="3737662" cy="6728978"/>
            </a:xfrm>
          </p:grpSpPr>
          <p:pic>
            <p:nvPicPr>
              <p:cNvPr id="9" name="Picture 4">
                <a:extLst>
                  <a:ext uri="{FF2B5EF4-FFF2-40B4-BE49-F238E27FC236}">
                    <a16:creationId xmlns:a16="http://schemas.microsoft.com/office/drawing/2014/main" id="{022A38FB-805B-46BF-8B0C-0CFB34ACAF45}"/>
                  </a:ext>
                </a:extLst>
              </p:cNvPr>
              <p:cNvPicPr>
                <a:picLocks noChangeAspect="1"/>
              </p:cNvPicPr>
              <p:nvPr/>
            </p:nvPicPr>
            <p:blipFill>
              <a:blip r:embed="rId3"/>
              <a:stretch>
                <a:fillRect/>
              </a:stretch>
            </p:blipFill>
            <p:spPr>
              <a:xfrm>
                <a:off x="7188964" y="76874"/>
                <a:ext cx="3737662" cy="6645034"/>
              </a:xfrm>
              <a:prstGeom prst="rect">
                <a:avLst/>
              </a:prstGeom>
            </p:spPr>
          </p:pic>
          <p:sp>
            <p:nvSpPr>
              <p:cNvPr id="10" name="Rectangle 9">
                <a:extLst>
                  <a:ext uri="{FF2B5EF4-FFF2-40B4-BE49-F238E27FC236}">
                    <a16:creationId xmlns:a16="http://schemas.microsoft.com/office/drawing/2014/main" id="{64F1F71E-D776-4879-AD48-7B97809E8349}"/>
                  </a:ext>
                </a:extLst>
              </p:cNvPr>
              <p:cNvSpPr/>
              <p:nvPr/>
            </p:nvSpPr>
            <p:spPr>
              <a:xfrm>
                <a:off x="8083068" y="174430"/>
                <a:ext cx="1054484" cy="6088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tangle 10">
                <a:extLst>
                  <a:ext uri="{FF2B5EF4-FFF2-40B4-BE49-F238E27FC236}">
                    <a16:creationId xmlns:a16="http://schemas.microsoft.com/office/drawing/2014/main" id="{015448D8-E92F-43CC-A0BE-540812AC74A9}"/>
                  </a:ext>
                </a:extLst>
              </p:cNvPr>
              <p:cNvSpPr/>
              <p:nvPr/>
            </p:nvSpPr>
            <p:spPr>
              <a:xfrm>
                <a:off x="8141277" y="6436397"/>
                <a:ext cx="931332" cy="369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TextBox 11">
              <a:extLst>
                <a:ext uri="{FF2B5EF4-FFF2-40B4-BE49-F238E27FC236}">
                  <a16:creationId xmlns:a16="http://schemas.microsoft.com/office/drawing/2014/main" id="{392D45E3-4653-4127-9EAF-6F1C542543AD}"/>
                </a:ext>
              </a:extLst>
            </p:cNvPr>
            <p:cNvSpPr txBox="1"/>
            <p:nvPr/>
          </p:nvSpPr>
          <p:spPr>
            <a:xfrm>
              <a:off x="8255970" y="6414131"/>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400" err="1">
                  <a:latin typeface="Arial" panose="020B0604020202020204" pitchFamily="34" charset="0"/>
                  <a:cs typeface="Arial" panose="020B0604020202020204" pitchFamily="34" charset="0"/>
                </a:rPr>
                <a:t>Erlotinib</a:t>
              </a:r>
              <a:endParaRPr lang="de-DE" sz="1400">
                <a:latin typeface="Arial" panose="020B0604020202020204" pitchFamily="34" charset="0"/>
                <a:cs typeface="Arial" panose="020B0604020202020204" pitchFamily="34" charset="0"/>
              </a:endParaRPr>
            </a:p>
          </p:txBody>
        </p:sp>
      </p:grpSp>
      <p:sp>
        <p:nvSpPr>
          <p:cNvPr id="13" name="TextBox 1">
            <a:extLst>
              <a:ext uri="{FF2B5EF4-FFF2-40B4-BE49-F238E27FC236}">
                <a16:creationId xmlns:a16="http://schemas.microsoft.com/office/drawing/2014/main" id="{8762EB7C-D77A-4223-841D-07344ECE50DA}"/>
              </a:ext>
            </a:extLst>
          </p:cNvPr>
          <p:cNvSpPr txBox="1"/>
          <p:nvPr/>
        </p:nvSpPr>
        <p:spPr>
          <a:xfrm>
            <a:off x="4458673" y="1908852"/>
            <a:ext cx="3491395"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a:latin typeface="Tw Cen MT" panose="020B0602020104020603" pitchFamily="34" charset="0"/>
              </a:rPr>
              <a:t>Antitumor and antiangiogenic effect of the dual EGFR and HER-2 tyrosine kinase inhibitor </a:t>
            </a:r>
            <a:r>
              <a:rPr lang="en-GB" b="1" err="1">
                <a:latin typeface="Tw Cen MT" panose="020B0602020104020603" pitchFamily="34" charset="0"/>
              </a:rPr>
              <a:t>lapatinib</a:t>
            </a:r>
            <a:r>
              <a:rPr lang="en-GB" b="1">
                <a:latin typeface="Tw Cen MT" panose="020B0602020104020603" pitchFamily="34" charset="0"/>
              </a:rPr>
              <a:t> in a lung cancer model.</a:t>
            </a:r>
          </a:p>
          <a:p>
            <a:pPr marL="285750" indent="-285750" algn="ctr">
              <a:buFont typeface="Arial"/>
              <a:buChar char="•"/>
            </a:pPr>
            <a:endParaRPr lang="en">
              <a:latin typeface="Tw Cen MT" panose="020B0602020104020603" pitchFamily="34" charset="0"/>
              <a:cs typeface="Calibri" panose="020F0502020204030204"/>
            </a:endParaRPr>
          </a:p>
          <a:p>
            <a:pPr algn="ctr"/>
            <a:r>
              <a:rPr lang="de-DE">
                <a:latin typeface="Tw Cen MT" panose="020B0602020104020603" pitchFamily="34" charset="0"/>
                <a:ea typeface="+mn-lt"/>
                <a:cs typeface="+mn-lt"/>
              </a:rPr>
              <a:t>(Diaz </a:t>
            </a:r>
            <a:r>
              <a:rPr lang="de-DE" i="1">
                <a:latin typeface="Tw Cen MT" panose="020B0602020104020603" pitchFamily="34" charset="0"/>
                <a:ea typeface="+mn-lt"/>
                <a:cs typeface="+mn-lt"/>
              </a:rPr>
              <a:t>et al.</a:t>
            </a:r>
            <a:r>
              <a:rPr lang="de-DE">
                <a:latin typeface="Tw Cen MT" panose="020B0602020104020603" pitchFamily="34" charset="0"/>
                <a:ea typeface="+mn-lt"/>
                <a:cs typeface="+mn-lt"/>
              </a:rPr>
              <a:t>, 2010)</a:t>
            </a:r>
            <a:endParaRPr lang="de-DE">
              <a:latin typeface="Tw Cen MT" panose="020B0602020104020603" pitchFamily="34" charset="0"/>
              <a:cs typeface="Calibri"/>
            </a:endParaRPr>
          </a:p>
        </p:txBody>
      </p:sp>
      <p:pic>
        <p:nvPicPr>
          <p:cNvPr id="2" name="Graphic 7" descr="Glühlampe">
            <a:extLst>
              <a:ext uri="{FF2B5EF4-FFF2-40B4-BE49-F238E27FC236}">
                <a16:creationId xmlns:a16="http://schemas.microsoft.com/office/drawing/2014/main" id="{409BB833-2BAD-4BB1-B77A-AC470AF81D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9230" y="1303117"/>
            <a:ext cx="615388" cy="605742"/>
          </a:xfrm>
          <a:prstGeom prst="rect">
            <a:avLst/>
          </a:prstGeom>
        </p:spPr>
      </p:pic>
    </p:spTree>
    <p:extLst>
      <p:ext uri="{BB962C8B-B14F-4D97-AF65-F5344CB8AC3E}">
        <p14:creationId xmlns:p14="http://schemas.microsoft.com/office/powerpoint/2010/main" val="3094987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5">
            <a:extLst>
              <a:ext uri="{FF2B5EF4-FFF2-40B4-BE49-F238E27FC236}">
                <a16:creationId xmlns:a16="http://schemas.microsoft.com/office/drawing/2014/main" id="{BC412FA4-DA66-4BBE-9E5D-4F7B59615AB5}"/>
              </a:ext>
            </a:extLst>
          </p:cNvPr>
          <p:cNvGraphicFramePr/>
          <p:nvPr>
            <p:extLst>
              <p:ext uri="{D42A27DB-BD31-4B8C-83A1-F6EECF244321}">
                <p14:modId xmlns:p14="http://schemas.microsoft.com/office/powerpoint/2010/main" val="1660776222"/>
              </p:ext>
            </p:extLst>
          </p:nvPr>
        </p:nvGraphicFramePr>
        <p:xfrm>
          <a:off x="237325" y="-1270769"/>
          <a:ext cx="11639097" cy="10692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193EDAB2-2E64-4AD5-AB53-EA27BE7417F6}"/>
              </a:ext>
            </a:extLst>
          </p:cNvPr>
          <p:cNvSpPr>
            <a:spLocks noGrp="1"/>
          </p:cNvSpPr>
          <p:nvPr>
            <p:ph type="title"/>
          </p:nvPr>
        </p:nvSpPr>
        <p:spPr>
          <a:xfrm>
            <a:off x="1694329" y="365125"/>
            <a:ext cx="9661058" cy="1325563"/>
          </a:xfrm>
        </p:spPr>
        <p:txBody>
          <a:bodyPr>
            <a:normAutofit/>
          </a:bodyPr>
          <a:lstStyle/>
          <a:p>
            <a:r>
              <a:rPr lang="de-DE" sz="3200" err="1">
                <a:ea typeface="+mj-lt"/>
                <a:cs typeface="+mj-lt"/>
              </a:rPr>
              <a:t>Does</a:t>
            </a:r>
            <a:r>
              <a:rPr lang="de-DE" sz="3200">
                <a:ea typeface="+mj-lt"/>
                <a:cs typeface="+mj-lt"/>
              </a:rPr>
              <a:t> </a:t>
            </a:r>
            <a:r>
              <a:rPr lang="de-DE" sz="3200" err="1">
                <a:ea typeface="+mj-lt"/>
                <a:cs typeface="+mj-lt"/>
              </a:rPr>
              <a:t>Lapatinib</a:t>
            </a:r>
            <a:r>
              <a:rPr lang="de-DE" sz="3200">
                <a:ea typeface="+mj-lt"/>
                <a:cs typeface="+mj-lt"/>
              </a:rPr>
              <a:t> </a:t>
            </a:r>
            <a:r>
              <a:rPr lang="de-DE" sz="3200" err="1">
                <a:ea typeface="+mj-lt"/>
                <a:cs typeface="+mj-lt"/>
              </a:rPr>
              <a:t>have</a:t>
            </a:r>
            <a:r>
              <a:rPr lang="de-DE" sz="3200">
                <a:ea typeface="+mj-lt"/>
                <a:cs typeface="+mj-lt"/>
              </a:rPr>
              <a:t> a </a:t>
            </a:r>
            <a:r>
              <a:rPr lang="de-DE" sz="3200" err="1">
                <a:ea typeface="+mj-lt"/>
                <a:cs typeface="+mj-lt"/>
              </a:rPr>
              <a:t>similar</a:t>
            </a:r>
            <a:r>
              <a:rPr lang="de-DE" sz="3200">
                <a:ea typeface="+mj-lt"/>
                <a:cs typeface="+mj-lt"/>
              </a:rPr>
              <a:t> </a:t>
            </a:r>
            <a:r>
              <a:rPr lang="de-DE" sz="3200" err="1">
                <a:ea typeface="+mj-lt"/>
                <a:cs typeface="+mj-lt"/>
              </a:rPr>
              <a:t>effect</a:t>
            </a:r>
            <a:r>
              <a:rPr lang="de-DE" sz="3200">
                <a:ea typeface="+mj-lt"/>
                <a:cs typeface="+mj-lt"/>
              </a:rPr>
              <a:t> on </a:t>
            </a:r>
            <a:r>
              <a:rPr lang="de-DE" sz="3200" err="1">
                <a:ea typeface="+mj-lt"/>
                <a:cs typeface="+mj-lt"/>
              </a:rPr>
              <a:t>lung</a:t>
            </a:r>
            <a:r>
              <a:rPr lang="de-DE" sz="3200">
                <a:ea typeface="+mj-lt"/>
                <a:cs typeface="+mj-lt"/>
              </a:rPr>
              <a:t> </a:t>
            </a:r>
            <a:br>
              <a:rPr lang="de-DE" sz="3200">
                <a:ea typeface="+mj-lt"/>
                <a:cs typeface="+mj-lt"/>
              </a:rPr>
            </a:br>
            <a:r>
              <a:rPr lang="de-DE" sz="3200" err="1">
                <a:ea typeface="+mj-lt"/>
                <a:cs typeface="+mj-lt"/>
              </a:rPr>
              <a:t>cancer</a:t>
            </a:r>
            <a:r>
              <a:rPr lang="de-DE" sz="3200">
                <a:ea typeface="+mj-lt"/>
                <a:cs typeface="+mj-lt"/>
              </a:rPr>
              <a:t> </a:t>
            </a:r>
            <a:r>
              <a:rPr lang="de-DE" sz="3200" err="1">
                <a:ea typeface="+mj-lt"/>
                <a:cs typeface="+mj-lt"/>
              </a:rPr>
              <a:t>as</a:t>
            </a:r>
            <a:r>
              <a:rPr lang="de-DE" sz="3200">
                <a:ea typeface="+mj-lt"/>
                <a:cs typeface="+mj-lt"/>
              </a:rPr>
              <a:t> </a:t>
            </a:r>
            <a:r>
              <a:rPr lang="de-DE" sz="3200" err="1">
                <a:ea typeface="+mj-lt"/>
                <a:cs typeface="+mj-lt"/>
              </a:rPr>
              <a:t>Erlotinib</a:t>
            </a:r>
            <a:r>
              <a:rPr lang="de-DE" sz="3200">
                <a:ea typeface="+mj-lt"/>
                <a:cs typeface="+mj-lt"/>
              </a:rPr>
              <a:t>?</a:t>
            </a:r>
            <a:endParaRPr lang="de-DE" sz="3200"/>
          </a:p>
        </p:txBody>
      </p:sp>
      <p:pic>
        <p:nvPicPr>
          <p:cNvPr id="9" name="Graphic 4" descr="Lungen">
            <a:extLst>
              <a:ext uri="{FF2B5EF4-FFF2-40B4-BE49-F238E27FC236}">
                <a16:creationId xmlns:a16="http://schemas.microsoft.com/office/drawing/2014/main" id="{9B647D2A-806A-4F43-8636-7F18C75795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39404" y="246053"/>
            <a:ext cx="1564341" cy="1564341"/>
          </a:xfrm>
          <a:prstGeom prst="rect">
            <a:avLst/>
          </a:prstGeom>
        </p:spPr>
      </p:pic>
      <p:sp>
        <p:nvSpPr>
          <p:cNvPr id="3" name="Rectangle: Rounded Corners 7">
            <a:extLst>
              <a:ext uri="{FF2B5EF4-FFF2-40B4-BE49-F238E27FC236}">
                <a16:creationId xmlns:a16="http://schemas.microsoft.com/office/drawing/2014/main" id="{1EC9EDFD-52C7-4CB4-806F-1F7D52EECEEC}"/>
              </a:ext>
            </a:extLst>
          </p:cNvPr>
          <p:cNvSpPr/>
          <p:nvPr/>
        </p:nvSpPr>
        <p:spPr>
          <a:xfrm>
            <a:off x="5003368" y="1582686"/>
            <a:ext cx="1521490" cy="761275"/>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a:ea typeface="+mn-lt"/>
                <a:cs typeface="+mn-lt"/>
              </a:rPr>
              <a:t>NegLogGI50</a:t>
            </a:r>
            <a:endParaRPr lang="de-DE">
              <a:solidFill>
                <a:srgbClr val="FF0000"/>
              </a:solidFill>
            </a:endParaRPr>
          </a:p>
        </p:txBody>
      </p:sp>
      <p:sp>
        <p:nvSpPr>
          <p:cNvPr id="4" name="Rectangle: Rounded Corners 3">
            <a:extLst>
              <a:ext uri="{FF2B5EF4-FFF2-40B4-BE49-F238E27FC236}">
                <a16:creationId xmlns:a16="http://schemas.microsoft.com/office/drawing/2014/main" id="{4A99AE0C-3BBC-4CD0-B251-942200D11EFE}"/>
              </a:ext>
            </a:extLst>
          </p:cNvPr>
          <p:cNvSpPr/>
          <p:nvPr/>
        </p:nvSpPr>
        <p:spPr>
          <a:xfrm>
            <a:off x="4532789" y="5270016"/>
            <a:ext cx="1665586" cy="921205"/>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sz="1600">
                <a:cs typeface="Calibri"/>
              </a:rPr>
              <a:t>DATA:</a:t>
            </a:r>
            <a:endParaRPr lang="de-DE" sz="1600"/>
          </a:p>
          <a:p>
            <a:r>
              <a:rPr lang="de-DE" sz="1600" err="1">
                <a:ea typeface="+mn-lt"/>
                <a:cs typeface="+mn-lt"/>
              </a:rPr>
              <a:t>NCI_TPW_gep_treated.rds</a:t>
            </a:r>
            <a:endParaRPr lang="de-DE" sz="1600">
              <a:ea typeface="+mn-lt"/>
              <a:cs typeface="+mn-lt"/>
            </a:endParaRPr>
          </a:p>
        </p:txBody>
      </p:sp>
      <p:sp>
        <p:nvSpPr>
          <p:cNvPr id="13" name="Rechteck 12" descr="Bullseye">
            <a:extLst>
              <a:ext uri="{FF2B5EF4-FFF2-40B4-BE49-F238E27FC236}">
                <a16:creationId xmlns:a16="http://schemas.microsoft.com/office/drawing/2014/main" id="{8F247538-C5A3-4BBB-8778-70B4686D1E2C}"/>
              </a:ext>
            </a:extLst>
          </p:cNvPr>
          <p:cNvSpPr/>
          <p:nvPr/>
        </p:nvSpPr>
        <p:spPr>
          <a:xfrm>
            <a:off x="577914" y="385065"/>
            <a:ext cx="999095" cy="1003233"/>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8" name="Picture 4">
            <a:extLst>
              <a:ext uri="{FF2B5EF4-FFF2-40B4-BE49-F238E27FC236}">
                <a16:creationId xmlns:a16="http://schemas.microsoft.com/office/drawing/2014/main" id="{09E0EAFF-9E5B-445E-AB41-421322C982A4}"/>
              </a:ext>
            </a:extLst>
          </p:cNvPr>
          <p:cNvPicPr>
            <a:picLocks noChangeAspect="1"/>
          </p:cNvPicPr>
          <p:nvPr/>
        </p:nvPicPr>
        <p:blipFill>
          <a:blip r:embed="rId12"/>
          <a:stretch>
            <a:fillRect/>
          </a:stretch>
        </p:blipFill>
        <p:spPr>
          <a:xfrm>
            <a:off x="8650230" y="1334681"/>
            <a:ext cx="860958" cy="1530662"/>
          </a:xfrm>
          <a:prstGeom prst="rect">
            <a:avLst/>
          </a:prstGeom>
        </p:spPr>
      </p:pic>
    </p:spTree>
    <p:extLst>
      <p:ext uri="{BB962C8B-B14F-4D97-AF65-F5344CB8AC3E}">
        <p14:creationId xmlns:p14="http://schemas.microsoft.com/office/powerpoint/2010/main" val="100795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graphicEl>
                                              <a:dgm id="{95CE352D-AF36-4282-92CB-2DE2A85F0A32}"/>
                                            </p:graphicEl>
                                          </p:spTgt>
                                        </p:tgtEl>
                                        <p:attrNameLst>
                                          <p:attrName>style.visibility</p:attrName>
                                        </p:attrNameLst>
                                      </p:cBhvr>
                                      <p:to>
                                        <p:strVal val="visible"/>
                                      </p:to>
                                    </p:set>
                                    <p:animEffect transition="in" filter="fade">
                                      <p:cBhvr>
                                        <p:cTn id="7" dur="500"/>
                                        <p:tgtEl>
                                          <p:spTgt spid="25">
                                            <p:graphicEl>
                                              <a:dgm id="{95CE352D-AF36-4282-92CB-2DE2A85F0A3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graphicEl>
                                              <a:dgm id="{763919B3-6A14-4B37-84AA-81E5D15D9368}"/>
                                            </p:graphicEl>
                                          </p:spTgt>
                                        </p:tgtEl>
                                        <p:attrNameLst>
                                          <p:attrName>style.visibility</p:attrName>
                                        </p:attrNameLst>
                                      </p:cBhvr>
                                      <p:to>
                                        <p:strVal val="visible"/>
                                      </p:to>
                                    </p:set>
                                    <p:animEffect transition="in" filter="fade">
                                      <p:cBhvr>
                                        <p:cTn id="12" dur="500"/>
                                        <p:tgtEl>
                                          <p:spTgt spid="25">
                                            <p:graphicEl>
                                              <a:dgm id="{763919B3-6A14-4B37-84AA-81E5D15D936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graphicEl>
                                              <a:dgm id="{77D3EBD1-4229-497C-964C-9EFD74FFF36C}"/>
                                            </p:graphicEl>
                                          </p:spTgt>
                                        </p:tgtEl>
                                        <p:attrNameLst>
                                          <p:attrName>style.visibility</p:attrName>
                                        </p:attrNameLst>
                                      </p:cBhvr>
                                      <p:to>
                                        <p:strVal val="visible"/>
                                      </p:to>
                                    </p:set>
                                    <p:animEffect transition="in" filter="fade">
                                      <p:cBhvr>
                                        <p:cTn id="15" dur="500"/>
                                        <p:tgtEl>
                                          <p:spTgt spid="25">
                                            <p:graphicEl>
                                              <a:dgm id="{77D3EBD1-4229-497C-964C-9EFD74FFF36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graphicEl>
                                              <a:dgm id="{24D4C544-8881-4E06-9229-44CC51508EDD}"/>
                                            </p:graphicEl>
                                          </p:spTgt>
                                        </p:tgtEl>
                                        <p:attrNameLst>
                                          <p:attrName>style.visibility</p:attrName>
                                        </p:attrNameLst>
                                      </p:cBhvr>
                                      <p:to>
                                        <p:strVal val="visible"/>
                                      </p:to>
                                    </p:set>
                                    <p:animEffect transition="in" filter="fade">
                                      <p:cBhvr>
                                        <p:cTn id="27" dur="500"/>
                                        <p:tgtEl>
                                          <p:spTgt spid="25">
                                            <p:graphicEl>
                                              <a:dgm id="{24D4C544-8881-4E06-9229-44CC51508EDD}"/>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graphicEl>
                                              <a:dgm id="{C49DF79B-7BF2-4F72-9FDB-FACDFABBB63F}"/>
                                            </p:graphicEl>
                                          </p:spTgt>
                                        </p:tgtEl>
                                        <p:attrNameLst>
                                          <p:attrName>style.visibility</p:attrName>
                                        </p:attrNameLst>
                                      </p:cBhvr>
                                      <p:to>
                                        <p:strVal val="visible"/>
                                      </p:to>
                                    </p:set>
                                    <p:animEffect transition="in" filter="fade">
                                      <p:cBhvr>
                                        <p:cTn id="30" dur="500"/>
                                        <p:tgtEl>
                                          <p:spTgt spid="25">
                                            <p:graphicEl>
                                              <a:dgm id="{C49DF79B-7BF2-4F72-9FDB-FACDFABBB63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graphicEl>
                                              <a:dgm id="{65095FD2-04F1-4199-B2DF-7ECA16AD042E}"/>
                                            </p:graphicEl>
                                          </p:spTgt>
                                        </p:tgtEl>
                                        <p:attrNameLst>
                                          <p:attrName>style.visibility</p:attrName>
                                        </p:attrNameLst>
                                      </p:cBhvr>
                                      <p:to>
                                        <p:strVal val="visible"/>
                                      </p:to>
                                    </p:set>
                                    <p:animEffect transition="in" filter="fade">
                                      <p:cBhvr>
                                        <p:cTn id="42" dur="500"/>
                                        <p:tgtEl>
                                          <p:spTgt spid="25">
                                            <p:graphicEl>
                                              <a:dgm id="{65095FD2-04F1-4199-B2DF-7ECA16AD042E}"/>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graphicEl>
                                              <a:dgm id="{045B1C13-0321-4FC4-A1B7-EC4C61239790}"/>
                                            </p:graphicEl>
                                          </p:spTgt>
                                        </p:tgtEl>
                                        <p:attrNameLst>
                                          <p:attrName>style.visibility</p:attrName>
                                        </p:attrNameLst>
                                      </p:cBhvr>
                                      <p:to>
                                        <p:strVal val="visible"/>
                                      </p:to>
                                    </p:set>
                                    <p:animEffect transition="in" filter="fade">
                                      <p:cBhvr>
                                        <p:cTn id="45" dur="500"/>
                                        <p:tgtEl>
                                          <p:spTgt spid="25">
                                            <p:graphicEl>
                                              <a:dgm id="{045B1C13-0321-4FC4-A1B7-EC4C61239790}"/>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graphicEl>
                                              <a:dgm id="{C43A6925-123B-476F-B13C-CA162D9A49C9}"/>
                                            </p:graphicEl>
                                          </p:spTgt>
                                        </p:tgtEl>
                                        <p:attrNameLst>
                                          <p:attrName>style.visibility</p:attrName>
                                        </p:attrNameLst>
                                      </p:cBhvr>
                                      <p:to>
                                        <p:strVal val="visible"/>
                                      </p:to>
                                    </p:set>
                                    <p:animEffect transition="in" filter="fade">
                                      <p:cBhvr>
                                        <p:cTn id="50" dur="500"/>
                                        <p:tgtEl>
                                          <p:spTgt spid="25">
                                            <p:graphicEl>
                                              <a:dgm id="{C43A6925-123B-476F-B13C-CA162D9A49C9}"/>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graphicEl>
                                              <a:dgm id="{7824895C-06C5-47A8-A9A4-CB6ACE4B1190}"/>
                                            </p:graphicEl>
                                          </p:spTgt>
                                        </p:tgtEl>
                                        <p:attrNameLst>
                                          <p:attrName>style.visibility</p:attrName>
                                        </p:attrNameLst>
                                      </p:cBhvr>
                                      <p:to>
                                        <p:strVal val="visible"/>
                                      </p:to>
                                    </p:set>
                                    <p:animEffect transition="in" filter="fade">
                                      <p:cBhvr>
                                        <p:cTn id="53" dur="500"/>
                                        <p:tgtEl>
                                          <p:spTgt spid="25">
                                            <p:graphicEl>
                                              <a:dgm id="{7824895C-06C5-47A8-A9A4-CB6ACE4B1190}"/>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5">
                                            <p:graphicEl>
                                              <a:dgm id="{6E26C98D-ABEC-4AF1-8D65-A8DA8290B454}"/>
                                            </p:graphicEl>
                                          </p:spTgt>
                                        </p:tgtEl>
                                        <p:attrNameLst>
                                          <p:attrName>style.visibility</p:attrName>
                                        </p:attrNameLst>
                                      </p:cBhvr>
                                      <p:to>
                                        <p:strVal val="visible"/>
                                      </p:to>
                                    </p:set>
                                    <p:animEffect transition="in" filter="fade">
                                      <p:cBhvr>
                                        <p:cTn id="65" dur="500"/>
                                        <p:tgtEl>
                                          <p:spTgt spid="25">
                                            <p:graphicEl>
                                              <a:dgm id="{6E26C98D-ABEC-4AF1-8D65-A8DA8290B454}"/>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graphicEl>
                                              <a:dgm id="{240BFD4E-2589-4329-B567-71CE9F598446}"/>
                                            </p:graphicEl>
                                          </p:spTgt>
                                        </p:tgtEl>
                                        <p:attrNameLst>
                                          <p:attrName>style.visibility</p:attrName>
                                        </p:attrNameLst>
                                      </p:cBhvr>
                                      <p:to>
                                        <p:strVal val="visible"/>
                                      </p:to>
                                    </p:set>
                                    <p:animEffect transition="in" filter="fade">
                                      <p:cBhvr>
                                        <p:cTn id="68" dur="500"/>
                                        <p:tgtEl>
                                          <p:spTgt spid="25">
                                            <p:graphicEl>
                                              <a:dgm id="{240BFD4E-2589-4329-B567-71CE9F598446}"/>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graphicEl>
                                              <a:dgm id="{57030576-8D9A-4095-AA3F-B86C830CDF45}"/>
                                            </p:graphicEl>
                                          </p:spTgt>
                                        </p:tgtEl>
                                        <p:attrNameLst>
                                          <p:attrName>style.visibility</p:attrName>
                                        </p:attrNameLst>
                                      </p:cBhvr>
                                      <p:to>
                                        <p:strVal val="visible"/>
                                      </p:to>
                                    </p:set>
                                    <p:animEffect transition="in" filter="fade">
                                      <p:cBhvr>
                                        <p:cTn id="73" dur="500"/>
                                        <p:tgtEl>
                                          <p:spTgt spid="25">
                                            <p:graphicEl>
                                              <a:dgm id="{57030576-8D9A-4095-AA3F-B86C830CDF45}"/>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graphicEl>
                                              <a:dgm id="{E199503D-C725-45D5-AB26-552883F542F5}"/>
                                            </p:graphicEl>
                                          </p:spTgt>
                                        </p:tgtEl>
                                        <p:attrNameLst>
                                          <p:attrName>style.visibility</p:attrName>
                                        </p:attrNameLst>
                                      </p:cBhvr>
                                      <p:to>
                                        <p:strVal val="visible"/>
                                      </p:to>
                                    </p:set>
                                    <p:animEffect transition="in" filter="fade">
                                      <p:cBhvr>
                                        <p:cTn id="76" dur="500"/>
                                        <p:tgtEl>
                                          <p:spTgt spid="25">
                                            <p:graphicEl>
                                              <a:dgm id="{E199503D-C725-45D5-AB26-552883F542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uiExpand="1">
        <p:bldSub>
          <a:bldDgm bld="one"/>
        </p:bldSub>
      </p:bldGraphic>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317204"/>
            <a:ext cx="10515600" cy="1325563"/>
          </a:xfrm>
        </p:spPr>
        <p:txBody>
          <a:bodyPr>
            <a:normAutofit/>
          </a:bodyPr>
          <a:lstStyle/>
          <a:p>
            <a:r>
              <a:rPr lang="de-DE" sz="3200" err="1"/>
              <a:t>Does</a:t>
            </a:r>
            <a:r>
              <a:rPr lang="de-DE" sz="3200"/>
              <a:t> Lapatinib </a:t>
            </a:r>
            <a:r>
              <a:rPr lang="de-DE" sz="3200" err="1"/>
              <a:t>have</a:t>
            </a:r>
            <a:r>
              <a:rPr lang="de-DE" sz="3200"/>
              <a:t> a </a:t>
            </a:r>
            <a:r>
              <a:rPr lang="de-DE" sz="3200" err="1"/>
              <a:t>similar</a:t>
            </a:r>
            <a:r>
              <a:rPr lang="de-DE" sz="3200"/>
              <a:t> </a:t>
            </a:r>
            <a:r>
              <a:rPr lang="de-DE" sz="3200" err="1"/>
              <a:t>effect</a:t>
            </a:r>
            <a:r>
              <a:rPr lang="de-DE" sz="3200"/>
              <a:t> on </a:t>
            </a:r>
            <a:r>
              <a:rPr lang="de-DE" sz="3200" err="1"/>
              <a:t>brain</a:t>
            </a:r>
            <a:r>
              <a:rPr lang="de-DE" sz="3200"/>
              <a:t> </a:t>
            </a:r>
            <a:r>
              <a:rPr lang="de-DE" sz="3200" err="1"/>
              <a:t>metastases</a:t>
            </a:r>
            <a:r>
              <a:rPr lang="de-DE" sz="3200"/>
              <a:t> </a:t>
            </a:r>
            <a:r>
              <a:rPr lang="de-DE" sz="3200" err="1"/>
              <a:t>as</a:t>
            </a:r>
            <a:r>
              <a:rPr lang="de-DE" sz="3200"/>
              <a:t> </a:t>
            </a:r>
            <a:r>
              <a:rPr lang="de-DE" sz="3200" err="1"/>
              <a:t>it</a:t>
            </a:r>
            <a:r>
              <a:rPr lang="de-DE" sz="3200"/>
              <a:t> </a:t>
            </a:r>
            <a:r>
              <a:rPr lang="de-DE" sz="3200" err="1"/>
              <a:t>does</a:t>
            </a:r>
            <a:r>
              <a:rPr lang="de-DE" sz="3200"/>
              <a:t> on </a:t>
            </a:r>
            <a:r>
              <a:rPr lang="de-DE" sz="3200" err="1"/>
              <a:t>breast</a:t>
            </a:r>
            <a:r>
              <a:rPr lang="de-DE" sz="3200"/>
              <a:t> </a:t>
            </a:r>
            <a:r>
              <a:rPr lang="de-DE" sz="3200" err="1"/>
              <a:t>cancer</a:t>
            </a:r>
            <a:r>
              <a:rPr lang="de-DE" sz="3200"/>
              <a:t>?</a:t>
            </a:r>
            <a:endParaRPr lang="en-GB"/>
          </a:p>
        </p:txBody>
      </p:sp>
      <p:sp>
        <p:nvSpPr>
          <p:cNvPr id="24" name="Rechteck 23" descr="Bullseye">
            <a:extLst>
              <a:ext uri="{FF2B5EF4-FFF2-40B4-BE49-F238E27FC236}">
                <a16:creationId xmlns:a16="http://schemas.microsoft.com/office/drawing/2014/main" id="{8F247538-C5A3-4BBB-8778-70B4686D1E2C}"/>
              </a:ext>
            </a:extLst>
          </p:cNvPr>
          <p:cNvSpPr/>
          <p:nvPr/>
        </p:nvSpPr>
        <p:spPr>
          <a:xfrm>
            <a:off x="577914" y="385065"/>
            <a:ext cx="999095" cy="100323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aphicFrame>
        <p:nvGraphicFramePr>
          <p:cNvPr id="14" name="Inhaltsplatzhalter 4"/>
          <p:cNvGraphicFramePr>
            <a:graphicFrameLocks noGrp="1"/>
          </p:cNvGraphicFramePr>
          <p:nvPr>
            <p:ph idx="1"/>
            <p:extLst>
              <p:ext uri="{D42A27DB-BD31-4B8C-83A1-F6EECF244321}">
                <p14:modId xmlns:p14="http://schemas.microsoft.com/office/powerpoint/2010/main" val="1339734996"/>
              </p:ext>
            </p:extLst>
          </p:nvPr>
        </p:nvGraphicFramePr>
        <p:xfrm>
          <a:off x="838068" y="1167218"/>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0" name="Graphic 7" descr="Glühlampe">
            <a:extLst>
              <a:ext uri="{FF2B5EF4-FFF2-40B4-BE49-F238E27FC236}">
                <a16:creationId xmlns:a16="http://schemas.microsoft.com/office/drawing/2014/main" id="{27757D17-3991-43E6-BB53-D983F8122A5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6163" y="1607917"/>
            <a:ext cx="615388" cy="605742"/>
          </a:xfrm>
          <a:prstGeom prst="rect">
            <a:avLst/>
          </a:prstGeom>
        </p:spPr>
      </p:pic>
      <p:sp>
        <p:nvSpPr>
          <p:cNvPr id="34" name="TextBox 33">
            <a:extLst>
              <a:ext uri="{FF2B5EF4-FFF2-40B4-BE49-F238E27FC236}">
                <a16:creationId xmlns:a16="http://schemas.microsoft.com/office/drawing/2014/main" id="{EA7535CB-4FCD-45BC-B30A-4CFC6242D37B}"/>
              </a:ext>
            </a:extLst>
          </p:cNvPr>
          <p:cNvSpPr txBox="1"/>
          <p:nvPr/>
        </p:nvSpPr>
        <p:spPr>
          <a:xfrm>
            <a:off x="1529207" y="1739518"/>
            <a:ext cx="9824461"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b="1">
                <a:latin typeface="Tw Cen MT"/>
                <a:cs typeface="Calibri Light"/>
              </a:rPr>
              <a:t>The efficacy of Lapatinib and capecitabine in HER-2 positive breast cancer with brain metastases.</a:t>
            </a:r>
            <a:endParaRPr lang="de-DE" b="1">
              <a:latin typeface="Tw Cen MT"/>
              <a:cs typeface="Calibri Light"/>
            </a:endParaRPr>
          </a:p>
          <a:p>
            <a:pPr algn="ctr"/>
            <a:r>
              <a:rPr lang="en-GB" sz="1600">
                <a:latin typeface="Tw Cen MT"/>
                <a:ea typeface="+mn-lt"/>
                <a:cs typeface="+mn-lt"/>
              </a:rPr>
              <a:t>(</a:t>
            </a:r>
            <a:r>
              <a:rPr lang="en-GB" sz="1600" err="1">
                <a:latin typeface="Tw Cen MT"/>
                <a:ea typeface="+mn-lt"/>
                <a:cs typeface="+mn-lt"/>
              </a:rPr>
              <a:t>Bachelot</a:t>
            </a:r>
            <a:r>
              <a:rPr lang="en-GB" sz="1600">
                <a:latin typeface="Tw Cen MT"/>
                <a:ea typeface="+mn-lt"/>
                <a:cs typeface="+mn-lt"/>
              </a:rPr>
              <a:t> </a:t>
            </a:r>
            <a:r>
              <a:rPr lang="en-GB" sz="1600" i="1">
                <a:latin typeface="Tw Cen MT"/>
                <a:ea typeface="+mn-lt"/>
                <a:cs typeface="+mn-lt"/>
              </a:rPr>
              <a:t>et al.</a:t>
            </a:r>
            <a:r>
              <a:rPr lang="en-GB" sz="1600">
                <a:latin typeface="Tw Cen MT"/>
                <a:ea typeface="+mn-lt"/>
                <a:cs typeface="+mn-lt"/>
              </a:rPr>
              <a:t>, 2013)</a:t>
            </a:r>
            <a:endParaRPr lang="en" sz="1600">
              <a:latin typeface="Tw Cen MT"/>
            </a:endParaRPr>
          </a:p>
          <a:p>
            <a:pPr algn="ctr"/>
            <a:endParaRPr lang="en">
              <a:latin typeface="TW Cen MT"/>
              <a:cs typeface="Calibri" panose="020F0502020204030204"/>
            </a:endParaRPr>
          </a:p>
        </p:txBody>
      </p:sp>
      <p:graphicFrame>
        <p:nvGraphicFramePr>
          <p:cNvPr id="15" name="Table 7">
            <a:extLst>
              <a:ext uri="{FF2B5EF4-FFF2-40B4-BE49-F238E27FC236}">
                <a16:creationId xmlns:a16="http://schemas.microsoft.com/office/drawing/2014/main" id="{DEEC841A-28C8-4144-B923-EAE72D32EBEE}"/>
              </a:ext>
            </a:extLst>
          </p:cNvPr>
          <p:cNvGraphicFramePr>
            <a:graphicFrameLocks noGrp="1"/>
          </p:cNvGraphicFramePr>
          <p:nvPr>
            <p:extLst>
              <p:ext uri="{D42A27DB-BD31-4B8C-83A1-F6EECF244321}">
                <p14:modId xmlns:p14="http://schemas.microsoft.com/office/powerpoint/2010/main" val="1550402535"/>
              </p:ext>
            </p:extLst>
          </p:nvPr>
        </p:nvGraphicFramePr>
        <p:xfrm>
          <a:off x="4184410" y="4267199"/>
          <a:ext cx="3340768" cy="2286000"/>
        </p:xfrm>
        <a:graphic>
          <a:graphicData uri="http://schemas.openxmlformats.org/drawingml/2006/table">
            <a:tbl>
              <a:tblPr firstRow="1" bandRow="1">
                <a:tableStyleId>{5FD0F851-EC5A-4D38-B0AD-8093EC10F338}</a:tableStyleId>
              </a:tblPr>
              <a:tblGrid>
                <a:gridCol w="3340768">
                  <a:extLst>
                    <a:ext uri="{9D8B030D-6E8A-4147-A177-3AD203B41FA5}">
                      <a16:colId xmlns:a16="http://schemas.microsoft.com/office/drawing/2014/main" val="2845760525"/>
                    </a:ext>
                  </a:extLst>
                </a:gridCol>
              </a:tblGrid>
              <a:tr h="228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p>
                      <a:pPr marL="0" marR="0" lvl="0" indent="0" algn="ctr" defTabSz="914400" rtl="0" eaLnBrk="1" fontAlgn="auto" latinLnBrk="0" hangingPunct="1">
                        <a:lnSpc>
                          <a:spcPct val="100000"/>
                        </a:lnSpc>
                        <a:spcBef>
                          <a:spcPts val="0"/>
                        </a:spcBef>
                        <a:spcAft>
                          <a:spcPts val="0"/>
                        </a:spcAft>
                        <a:buClrTx/>
                        <a:buSzTx/>
                        <a:buFontTx/>
                        <a:buNone/>
                        <a:tabLst/>
                        <a:defRPr/>
                      </a:pPr>
                      <a:r>
                        <a:rPr lang="de-DE" err="1"/>
                        <a:t>Heat</a:t>
                      </a:r>
                      <a:r>
                        <a:rPr lang="de-DE"/>
                        <a:t> </a:t>
                      </a:r>
                      <a:r>
                        <a:rPr lang="de-DE" err="1"/>
                        <a:t>map</a:t>
                      </a:r>
                      <a:r>
                        <a:rPr lang="de-DE"/>
                        <a:t> of </a:t>
                      </a:r>
                      <a:r>
                        <a:rPr lang="de-DE" err="1"/>
                        <a:t>expression</a:t>
                      </a:r>
                      <a:r>
                        <a:rPr lang="de-DE"/>
                        <a:t> </a:t>
                      </a:r>
                      <a:r>
                        <a:rPr lang="de-DE" err="1"/>
                        <a:t>pattern</a:t>
                      </a:r>
                      <a:r>
                        <a:rPr lang="de-DE"/>
                        <a:t> of </a:t>
                      </a:r>
                      <a:r>
                        <a:rPr lang="de-DE" err="1"/>
                        <a:t>the</a:t>
                      </a:r>
                      <a:r>
                        <a:rPr lang="de-DE"/>
                        <a:t> </a:t>
                      </a:r>
                      <a:r>
                        <a:rPr lang="de-DE" err="1"/>
                        <a:t>signature</a:t>
                      </a:r>
                      <a:r>
                        <a:rPr lang="de-DE"/>
                        <a:t> genes </a:t>
                      </a:r>
                      <a:r>
                        <a:rPr lang="de-DE" err="1"/>
                        <a:t>among</a:t>
                      </a:r>
                      <a:r>
                        <a:rPr lang="de-DE" baseline="0"/>
                        <a:t> </a:t>
                      </a:r>
                      <a:r>
                        <a:rPr lang="de-DE" baseline="0" err="1"/>
                        <a:t>selected</a:t>
                      </a:r>
                      <a:r>
                        <a:rPr lang="de-DE" baseline="0"/>
                        <a:t> </a:t>
                      </a:r>
                      <a:r>
                        <a:rPr lang="de-DE" baseline="0" err="1"/>
                        <a:t>cell</a:t>
                      </a:r>
                      <a:r>
                        <a:rPr lang="de-DE" baseline="0"/>
                        <a:t> </a:t>
                      </a:r>
                      <a:r>
                        <a:rPr lang="de-DE" baseline="0" err="1"/>
                        <a:t>lines</a:t>
                      </a:r>
                      <a:endParaRPr lang="de-DE"/>
                    </a:p>
                  </a:txBody>
                  <a:tcPr/>
                </a:tc>
                <a:extLst>
                  <a:ext uri="{0D108BD9-81ED-4DB2-BD59-A6C34878D82A}">
                    <a16:rowId xmlns:a16="http://schemas.microsoft.com/office/drawing/2014/main" val="3966697404"/>
                  </a:ext>
                </a:extLst>
              </a:tr>
            </a:tbl>
          </a:graphicData>
        </a:graphic>
      </p:graphicFrame>
      <p:graphicFrame>
        <p:nvGraphicFramePr>
          <p:cNvPr id="16" name="Table 7">
            <a:extLst>
              <a:ext uri="{FF2B5EF4-FFF2-40B4-BE49-F238E27FC236}">
                <a16:creationId xmlns:a16="http://schemas.microsoft.com/office/drawing/2014/main" id="{DEEC841A-28C8-4144-B923-EAE72D32EBEE}"/>
              </a:ext>
            </a:extLst>
          </p:cNvPr>
          <p:cNvGraphicFramePr>
            <a:graphicFrameLocks noGrp="1"/>
          </p:cNvGraphicFramePr>
          <p:nvPr>
            <p:extLst>
              <p:ext uri="{D42A27DB-BD31-4B8C-83A1-F6EECF244321}">
                <p14:modId xmlns:p14="http://schemas.microsoft.com/office/powerpoint/2010/main" val="1352211502"/>
              </p:ext>
            </p:extLst>
          </p:nvPr>
        </p:nvGraphicFramePr>
        <p:xfrm>
          <a:off x="7525178" y="4267199"/>
          <a:ext cx="3340768" cy="2286000"/>
        </p:xfrm>
        <a:graphic>
          <a:graphicData uri="http://schemas.openxmlformats.org/drawingml/2006/table">
            <a:tbl>
              <a:tblPr firstRow="1" bandRow="1">
                <a:tableStyleId>{5FD0F851-EC5A-4D38-B0AD-8093EC10F338}</a:tableStyleId>
              </a:tblPr>
              <a:tblGrid>
                <a:gridCol w="3340768">
                  <a:extLst>
                    <a:ext uri="{9D8B030D-6E8A-4147-A177-3AD203B41FA5}">
                      <a16:colId xmlns:a16="http://schemas.microsoft.com/office/drawing/2014/main" val="2845760525"/>
                    </a:ext>
                  </a:extLst>
                </a:gridCol>
              </a:tblGrid>
              <a:tr h="228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p>
                      <a:pPr marL="0" marR="0" lvl="0" indent="0" algn="ctr" defTabSz="914400" rtl="0" eaLnBrk="1" fontAlgn="auto" latinLnBrk="0" hangingPunct="1">
                        <a:lnSpc>
                          <a:spcPct val="100000"/>
                        </a:lnSpc>
                        <a:spcBef>
                          <a:spcPts val="0"/>
                        </a:spcBef>
                        <a:spcAft>
                          <a:spcPts val="0"/>
                        </a:spcAft>
                        <a:buClrTx/>
                        <a:buSzTx/>
                        <a:buFontTx/>
                        <a:buNone/>
                        <a:tabLst/>
                        <a:defRPr/>
                      </a:pPr>
                      <a:r>
                        <a:rPr lang="de-DE" err="1"/>
                        <a:t>Identifying</a:t>
                      </a:r>
                      <a:r>
                        <a:rPr lang="de-DE" baseline="0"/>
                        <a:t> </a:t>
                      </a:r>
                      <a:r>
                        <a:rPr lang="de-DE" baseline="0" err="1"/>
                        <a:t>correlation</a:t>
                      </a:r>
                      <a:r>
                        <a:rPr lang="de-DE" baseline="0"/>
                        <a:t> </a:t>
                      </a:r>
                      <a:r>
                        <a:rPr lang="de-DE" baseline="0" err="1"/>
                        <a:t>structure</a:t>
                      </a:r>
                      <a:endParaRPr lang="de-DE" baseline="0"/>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baseline="0"/>
                    </a:p>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err="1"/>
                        <a:t>Calculating</a:t>
                      </a:r>
                      <a:r>
                        <a:rPr lang="de-DE" baseline="0"/>
                        <a:t> </a:t>
                      </a:r>
                      <a:r>
                        <a:rPr lang="de-DE" baseline="0" err="1"/>
                        <a:t>statistical</a:t>
                      </a:r>
                      <a:r>
                        <a:rPr lang="de-DE" baseline="0"/>
                        <a:t> </a:t>
                      </a:r>
                      <a:r>
                        <a:rPr lang="de-DE" baseline="0" err="1"/>
                        <a:t>significance</a:t>
                      </a:r>
                      <a:endParaRPr lang="de-DE"/>
                    </a:p>
                  </a:txBody>
                  <a:tcPr/>
                </a:tc>
                <a:extLst>
                  <a:ext uri="{0D108BD9-81ED-4DB2-BD59-A6C34878D82A}">
                    <a16:rowId xmlns:a16="http://schemas.microsoft.com/office/drawing/2014/main" val="3966697404"/>
                  </a:ext>
                </a:extLst>
              </a:tr>
            </a:tbl>
          </a:graphicData>
        </a:graphic>
      </p:graphicFrame>
      <p:graphicFrame>
        <p:nvGraphicFramePr>
          <p:cNvPr id="10" name="Table 7">
            <a:extLst>
              <a:ext uri="{FF2B5EF4-FFF2-40B4-BE49-F238E27FC236}">
                <a16:creationId xmlns:a16="http://schemas.microsoft.com/office/drawing/2014/main" id="{DEEC841A-28C8-4144-B923-EAE72D32EBEE}"/>
              </a:ext>
            </a:extLst>
          </p:cNvPr>
          <p:cNvGraphicFramePr>
            <a:graphicFrameLocks noGrp="1"/>
          </p:cNvGraphicFramePr>
          <p:nvPr>
            <p:extLst>
              <p:ext uri="{D42A27DB-BD31-4B8C-83A1-F6EECF244321}">
                <p14:modId xmlns:p14="http://schemas.microsoft.com/office/powerpoint/2010/main" val="2014756427"/>
              </p:ext>
            </p:extLst>
          </p:nvPr>
        </p:nvGraphicFramePr>
        <p:xfrm>
          <a:off x="843642" y="4267199"/>
          <a:ext cx="3340768" cy="2286000"/>
        </p:xfrm>
        <a:graphic>
          <a:graphicData uri="http://schemas.openxmlformats.org/drawingml/2006/table">
            <a:tbl>
              <a:tblPr firstRow="1" bandRow="1">
                <a:tableStyleId>{5FD0F851-EC5A-4D38-B0AD-8093EC10F338}</a:tableStyleId>
              </a:tblPr>
              <a:tblGrid>
                <a:gridCol w="3340768">
                  <a:extLst>
                    <a:ext uri="{9D8B030D-6E8A-4147-A177-3AD203B41FA5}">
                      <a16:colId xmlns:a16="http://schemas.microsoft.com/office/drawing/2014/main" val="2845760525"/>
                    </a:ext>
                  </a:extLst>
                </a:gridCol>
              </a:tblGrid>
              <a:tr h="2286000">
                <a:tc>
                  <a:txBody>
                    <a:bodyPr/>
                    <a:lstStyle/>
                    <a:p>
                      <a:pPr algn="ctr"/>
                      <a:r>
                        <a:rPr lang="de-DE" err="1"/>
                        <a:t>Creating</a:t>
                      </a:r>
                      <a:r>
                        <a:rPr lang="de-DE"/>
                        <a:t> </a:t>
                      </a:r>
                      <a:r>
                        <a:rPr lang="de-DE" err="1"/>
                        <a:t>matrix</a:t>
                      </a:r>
                      <a:r>
                        <a:rPr lang="de-DE"/>
                        <a:t> </a:t>
                      </a:r>
                      <a:r>
                        <a:rPr lang="de-DE" err="1"/>
                        <a:t>with</a:t>
                      </a:r>
                      <a:r>
                        <a:rPr lang="de-DE"/>
                        <a:t> CNS </a:t>
                      </a:r>
                      <a:r>
                        <a:rPr lang="de-DE" err="1"/>
                        <a:t>and</a:t>
                      </a:r>
                      <a:r>
                        <a:rPr lang="de-DE"/>
                        <a:t> </a:t>
                      </a:r>
                      <a:r>
                        <a:rPr lang="de-DE" err="1"/>
                        <a:t>breats</a:t>
                      </a:r>
                      <a:r>
                        <a:rPr lang="de-DE"/>
                        <a:t> </a:t>
                      </a:r>
                      <a:r>
                        <a:rPr lang="de-DE" err="1"/>
                        <a:t>cancer</a:t>
                      </a:r>
                      <a:r>
                        <a:rPr lang="de-DE"/>
                        <a:t> </a:t>
                      </a:r>
                      <a:r>
                        <a:rPr lang="de-DE" err="1"/>
                        <a:t>cell</a:t>
                      </a:r>
                      <a:r>
                        <a:rPr lang="de-DE"/>
                        <a:t> </a:t>
                      </a:r>
                      <a:r>
                        <a:rPr lang="de-DE" err="1"/>
                        <a:t>lines</a:t>
                      </a:r>
                      <a:endParaRPr lang="de-DE"/>
                    </a:p>
                    <a:p>
                      <a:pPr lvl="0" algn="ctr">
                        <a:buNone/>
                      </a:pPr>
                      <a:endParaRPr lang="de-DE"/>
                    </a:p>
                    <a:p>
                      <a:pPr lvl="0" algn="ctr">
                        <a:buNone/>
                      </a:pPr>
                      <a:r>
                        <a:rPr lang="de-DE" err="1"/>
                        <a:t>Volcano</a:t>
                      </a:r>
                      <a:r>
                        <a:rPr lang="de-DE"/>
                        <a:t> </a:t>
                      </a:r>
                      <a:r>
                        <a:rPr lang="de-DE" err="1"/>
                        <a:t>plot</a:t>
                      </a:r>
                      <a:r>
                        <a:rPr lang="de-DE"/>
                        <a:t> of </a:t>
                      </a:r>
                      <a:r>
                        <a:rPr lang="de-DE" err="1"/>
                        <a:t>each</a:t>
                      </a:r>
                      <a:r>
                        <a:rPr lang="de-DE"/>
                        <a:t> </a:t>
                      </a:r>
                      <a:r>
                        <a:rPr lang="de-DE" err="1"/>
                        <a:t>cell</a:t>
                      </a:r>
                      <a:r>
                        <a:rPr lang="de-DE"/>
                        <a:t> </a:t>
                      </a:r>
                      <a:r>
                        <a:rPr lang="de-DE" err="1"/>
                        <a:t>line</a:t>
                      </a:r>
                      <a:endParaRPr lang="de-DE"/>
                    </a:p>
                    <a:p>
                      <a:pPr lvl="0" algn="ctr">
                        <a:buNone/>
                      </a:pPr>
                      <a:endParaRPr lang="de-DE"/>
                    </a:p>
                    <a:p>
                      <a:pPr lvl="0" algn="ctr">
                        <a:buNone/>
                      </a:pPr>
                      <a:r>
                        <a:rPr lang="de-DE"/>
                        <a:t>Setting </a:t>
                      </a:r>
                      <a:r>
                        <a:rPr lang="de-DE" err="1"/>
                        <a:t>thresholds</a:t>
                      </a:r>
                      <a:r>
                        <a:rPr lang="de-DE"/>
                        <a:t> </a:t>
                      </a:r>
                      <a:r>
                        <a:rPr lang="de-DE" err="1"/>
                        <a:t>and</a:t>
                      </a:r>
                      <a:r>
                        <a:rPr lang="de-DE"/>
                        <a:t> </a:t>
                      </a:r>
                      <a:r>
                        <a:rPr lang="de-DE" err="1"/>
                        <a:t>selecting</a:t>
                      </a:r>
                      <a:r>
                        <a:rPr lang="de-DE" baseline="0"/>
                        <a:t> </a:t>
                      </a:r>
                      <a:r>
                        <a:rPr lang="de-DE" err="1"/>
                        <a:t>signature</a:t>
                      </a:r>
                      <a:r>
                        <a:rPr lang="de-DE"/>
                        <a:t> genes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txBody>
                  <a:tcPr/>
                </a:tc>
                <a:extLst>
                  <a:ext uri="{0D108BD9-81ED-4DB2-BD59-A6C34878D82A}">
                    <a16:rowId xmlns:a16="http://schemas.microsoft.com/office/drawing/2014/main" val="3966697404"/>
                  </a:ext>
                </a:extLst>
              </a:tr>
            </a:tbl>
          </a:graphicData>
        </a:graphic>
      </p:graphicFrame>
    </p:spTree>
    <p:extLst>
      <p:ext uri="{BB962C8B-B14F-4D97-AF65-F5344CB8AC3E}">
        <p14:creationId xmlns:p14="http://schemas.microsoft.com/office/powerpoint/2010/main" val="365413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feld 6">
            <a:extLst>
              <a:ext uri="{FF2B5EF4-FFF2-40B4-BE49-F238E27FC236}">
                <a16:creationId xmlns:a16="http://schemas.microsoft.com/office/drawing/2014/main" id="{C8FCC918-C6B2-401A-B625-C9B481E8C3C8}"/>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solidFill>
                  <a:srgbClr val="FFFFFF"/>
                </a:solidFill>
                <a:latin typeface="+mj-lt"/>
                <a:ea typeface="+mj-ea"/>
                <a:cs typeface="+mj-cs"/>
              </a:rPr>
              <a:t>Milestones</a:t>
            </a:r>
          </a:p>
        </p:txBody>
      </p:sp>
      <p:sp>
        <p:nvSpPr>
          <p:cNvPr id="3" name="Rechteck: abgerundete Ecken 2">
            <a:extLst>
              <a:ext uri="{FF2B5EF4-FFF2-40B4-BE49-F238E27FC236}">
                <a16:creationId xmlns:a16="http://schemas.microsoft.com/office/drawing/2014/main" id="{B6743BF3-0AFF-40FD-9AFB-FA38167A8C32}"/>
              </a:ext>
            </a:extLst>
          </p:cNvPr>
          <p:cNvSpPr/>
          <p:nvPr/>
        </p:nvSpPr>
        <p:spPr>
          <a:xfrm>
            <a:off x="5194300" y="473366"/>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4" name="Rechteck 3" descr="Checkmark">
            <a:extLst>
              <a:ext uri="{FF2B5EF4-FFF2-40B4-BE49-F238E27FC236}">
                <a16:creationId xmlns:a16="http://schemas.microsoft.com/office/drawing/2014/main" id="{8EA24672-62E4-406D-A95C-1B6177313EC3}"/>
              </a:ext>
            </a:extLst>
          </p:cNvPr>
          <p:cNvSpPr/>
          <p:nvPr/>
        </p:nvSpPr>
        <p:spPr>
          <a:xfrm>
            <a:off x="5568797" y="751918"/>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Freihandform: Form 4">
            <a:extLst>
              <a:ext uri="{FF2B5EF4-FFF2-40B4-BE49-F238E27FC236}">
                <a16:creationId xmlns:a16="http://schemas.microsoft.com/office/drawing/2014/main" id="{E1F2C391-76D5-4FDE-B9B7-470512629AF4}"/>
              </a:ext>
            </a:extLst>
          </p:cNvPr>
          <p:cNvSpPr/>
          <p:nvPr/>
        </p:nvSpPr>
        <p:spPr>
          <a:xfrm>
            <a:off x="6624199" y="473366"/>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a:t>Broad </a:t>
            </a:r>
            <a:r>
              <a:rPr lang="de-DE" sz="2200" kern="1200"/>
              <a:t>Analysis</a:t>
            </a:r>
            <a:endParaRPr lang="de-DE" sz="2200" kern="1200">
              <a:latin typeface="Calibri Light"/>
              <a:cs typeface="Calibri Light"/>
            </a:endParaRPr>
          </a:p>
        </p:txBody>
      </p:sp>
      <p:sp>
        <p:nvSpPr>
          <p:cNvPr id="6" name="Rechteck: abgerundete Ecken 5">
            <a:extLst>
              <a:ext uri="{FF2B5EF4-FFF2-40B4-BE49-F238E27FC236}">
                <a16:creationId xmlns:a16="http://schemas.microsoft.com/office/drawing/2014/main" id="{3099B956-FFDD-40AA-8698-477C1D99458C}"/>
              </a:ext>
            </a:extLst>
          </p:cNvPr>
          <p:cNvSpPr/>
          <p:nvPr/>
        </p:nvSpPr>
        <p:spPr>
          <a:xfrm>
            <a:off x="5194300" y="2020877"/>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Rechteck 7" descr="Monthly calendar">
            <a:extLst>
              <a:ext uri="{FF2B5EF4-FFF2-40B4-BE49-F238E27FC236}">
                <a16:creationId xmlns:a16="http://schemas.microsoft.com/office/drawing/2014/main" id="{D85C079C-81B2-4B78-900D-A74FA783830D}"/>
              </a:ext>
            </a:extLst>
          </p:cNvPr>
          <p:cNvSpPr/>
          <p:nvPr/>
        </p:nvSpPr>
        <p:spPr>
          <a:xfrm>
            <a:off x="5568797" y="2299429"/>
            <a:ext cx="680904" cy="68090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Freihandform: Form 8">
            <a:extLst>
              <a:ext uri="{FF2B5EF4-FFF2-40B4-BE49-F238E27FC236}">
                <a16:creationId xmlns:a16="http://schemas.microsoft.com/office/drawing/2014/main" id="{EEC76C14-50A6-4600-9D60-7513D1743F2A}"/>
              </a:ext>
            </a:extLst>
          </p:cNvPr>
          <p:cNvSpPr/>
          <p:nvPr/>
        </p:nvSpPr>
        <p:spPr>
          <a:xfrm>
            <a:off x="6624199" y="2020877"/>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a:t>Specific Analysis</a:t>
            </a:r>
            <a:r>
              <a:rPr lang="de-DE" sz="2200" kern="1200"/>
              <a:t> </a:t>
            </a:r>
            <a:endParaRPr lang="en-US" sz="2200" kern="1200"/>
          </a:p>
        </p:txBody>
      </p:sp>
      <p:sp>
        <p:nvSpPr>
          <p:cNvPr id="10" name="Rechteck: abgerundete Ecken 9">
            <a:extLst>
              <a:ext uri="{FF2B5EF4-FFF2-40B4-BE49-F238E27FC236}">
                <a16:creationId xmlns:a16="http://schemas.microsoft.com/office/drawing/2014/main" id="{F7182E67-DCA1-4FC2-A0B7-E910D25664D6}"/>
              </a:ext>
            </a:extLst>
          </p:cNvPr>
          <p:cNvSpPr/>
          <p:nvPr/>
        </p:nvSpPr>
        <p:spPr>
          <a:xfrm>
            <a:off x="5194299" y="3583863"/>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hteck 10" descr="Bullseye">
            <a:extLst>
              <a:ext uri="{FF2B5EF4-FFF2-40B4-BE49-F238E27FC236}">
                <a16:creationId xmlns:a16="http://schemas.microsoft.com/office/drawing/2014/main" id="{18215FE2-D35C-498E-A6A0-2DF79B404B5A}"/>
              </a:ext>
            </a:extLst>
          </p:cNvPr>
          <p:cNvSpPr/>
          <p:nvPr/>
        </p:nvSpPr>
        <p:spPr>
          <a:xfrm>
            <a:off x="5568797" y="3846939"/>
            <a:ext cx="680904" cy="68090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E0822D17-2462-48CF-AA02-81EF26F75792}"/>
              </a:ext>
            </a:extLst>
          </p:cNvPr>
          <p:cNvSpPr/>
          <p:nvPr/>
        </p:nvSpPr>
        <p:spPr>
          <a:xfrm>
            <a:off x="6624199" y="3568388"/>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defTabSz="977900">
              <a:spcBef>
                <a:spcPct val="0"/>
              </a:spcBef>
              <a:spcAft>
                <a:spcPct val="35000"/>
              </a:spcAft>
            </a:pPr>
            <a:r>
              <a:rPr lang="de-DE" sz="2200">
                <a:cs typeface="Calibri Light" panose="020F0302020204030204"/>
              </a:rPr>
              <a:t>Main Questions</a:t>
            </a:r>
            <a:endParaRPr lang="en-US" sz="2200" kern="1200"/>
          </a:p>
        </p:txBody>
      </p:sp>
      <p:sp>
        <p:nvSpPr>
          <p:cNvPr id="13" name="Rechteck: abgerundete Ecken 12">
            <a:extLst>
              <a:ext uri="{FF2B5EF4-FFF2-40B4-BE49-F238E27FC236}">
                <a16:creationId xmlns:a16="http://schemas.microsoft.com/office/drawing/2014/main" id="{4DC9B0C0-5B00-480C-A212-13341C2C9BFE}"/>
              </a:ext>
            </a:extLst>
          </p:cNvPr>
          <p:cNvSpPr/>
          <p:nvPr/>
        </p:nvSpPr>
        <p:spPr>
          <a:xfrm>
            <a:off x="5194300" y="5115898"/>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Rechteck 13" descr="Teacher">
            <a:extLst>
              <a:ext uri="{FF2B5EF4-FFF2-40B4-BE49-F238E27FC236}">
                <a16:creationId xmlns:a16="http://schemas.microsoft.com/office/drawing/2014/main" id="{52923B92-C1C4-47CE-A5E9-8C4616C35596}"/>
              </a:ext>
            </a:extLst>
          </p:cNvPr>
          <p:cNvSpPr/>
          <p:nvPr/>
        </p:nvSpPr>
        <p:spPr>
          <a:xfrm>
            <a:off x="5568797" y="5394450"/>
            <a:ext cx="680904" cy="68090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5" name="Freihandform: Form 14">
            <a:extLst>
              <a:ext uri="{FF2B5EF4-FFF2-40B4-BE49-F238E27FC236}">
                <a16:creationId xmlns:a16="http://schemas.microsoft.com/office/drawing/2014/main" id="{3E4A573C-AA66-4508-861D-0BDDBC0664CE}"/>
              </a:ext>
            </a:extLst>
          </p:cNvPr>
          <p:cNvSpPr/>
          <p:nvPr/>
        </p:nvSpPr>
        <p:spPr>
          <a:xfrm>
            <a:off x="6624199" y="5115898"/>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a:t>Presentation</a:t>
            </a:r>
          </a:p>
        </p:txBody>
      </p:sp>
    </p:spTree>
    <p:extLst>
      <p:ext uri="{BB962C8B-B14F-4D97-AF65-F5344CB8AC3E}">
        <p14:creationId xmlns:p14="http://schemas.microsoft.com/office/powerpoint/2010/main" val="1183026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in Bild, das Text, Karte enthält.&#10;&#10;Mit sehr hoher Zuverlässigkeit generierte Beschreibung">
            <a:extLst>
              <a:ext uri="{FF2B5EF4-FFF2-40B4-BE49-F238E27FC236}">
                <a16:creationId xmlns:a16="http://schemas.microsoft.com/office/drawing/2014/main" id="{B7C4E42C-2E53-4B4B-97D3-1D6B97AFD831}"/>
              </a:ext>
            </a:extLst>
          </p:cNvPr>
          <p:cNvPicPr>
            <a:picLocks noGrp="1" noChangeAspect="1"/>
          </p:cNvPicPr>
          <p:nvPr>
            <p:ph idx="1"/>
          </p:nvPr>
        </p:nvPicPr>
        <p:blipFill>
          <a:blip r:embed="rId3"/>
          <a:stretch>
            <a:fillRect/>
          </a:stretch>
        </p:blipFill>
        <p:spPr>
          <a:xfrm>
            <a:off x="838200" y="2341801"/>
            <a:ext cx="10515600" cy="3318986"/>
          </a:xfrm>
          <a:prstGeom prst="rect">
            <a:avLst/>
          </a:prstGeom>
        </p:spPr>
      </p:pic>
      <p:sp>
        <p:nvSpPr>
          <p:cNvPr id="7" name="Titel 1">
            <a:extLst>
              <a:ext uri="{FF2B5EF4-FFF2-40B4-BE49-F238E27FC236}">
                <a16:creationId xmlns:a16="http://schemas.microsoft.com/office/drawing/2014/main" id="{27032EFF-C498-46DB-B3E3-A7A712691892}"/>
              </a:ext>
            </a:extLst>
          </p:cNvPr>
          <p:cNvSpPr txBox="1">
            <a:spLocks/>
          </p:cNvSpPr>
          <p:nvPr/>
        </p:nvSpPr>
        <p:spPr>
          <a:xfrm>
            <a:off x="1676400" y="317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a:cs typeface="Calibri Light"/>
              </a:rPr>
              <a:t>Volcano plot?</a:t>
            </a:r>
          </a:p>
        </p:txBody>
      </p:sp>
      <p:sp>
        <p:nvSpPr>
          <p:cNvPr id="9" name="Rechteck 23" descr="Bullseye">
            <a:extLst>
              <a:ext uri="{FF2B5EF4-FFF2-40B4-BE49-F238E27FC236}">
                <a16:creationId xmlns:a16="http://schemas.microsoft.com/office/drawing/2014/main" id="{1F96379B-166D-4EBF-9FD0-AF362DF87BC3}"/>
              </a:ext>
            </a:extLst>
          </p:cNvPr>
          <p:cNvSpPr/>
          <p:nvPr/>
        </p:nvSpPr>
        <p:spPr>
          <a:xfrm>
            <a:off x="577914" y="385065"/>
            <a:ext cx="999095" cy="100323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3" name="Textfeld 2"/>
          <p:cNvSpPr txBox="1"/>
          <p:nvPr/>
        </p:nvSpPr>
        <p:spPr>
          <a:xfrm>
            <a:off x="7888940" y="6148258"/>
            <a:ext cx="4303060" cy="600164"/>
          </a:xfrm>
          <a:prstGeom prst="rect">
            <a:avLst/>
          </a:prstGeom>
          <a:noFill/>
        </p:spPr>
        <p:txBody>
          <a:bodyPr wrap="square" rtlCol="0" anchor="t">
            <a:spAutoFit/>
          </a:bodyPr>
          <a:lstStyle/>
          <a:p>
            <a:r>
              <a:rPr lang="en-GB" sz="1100">
                <a:solidFill>
                  <a:schemeClr val="bg1">
                    <a:lumMod val="65000"/>
                  </a:schemeClr>
                </a:solidFill>
              </a:rPr>
              <a:t>Tang,</a:t>
            </a:r>
            <a:r>
              <a:rPr lang="en-GB" sz="1100" i="1">
                <a:solidFill>
                  <a:schemeClr val="bg1">
                    <a:lumMod val="65000"/>
                  </a:schemeClr>
                </a:solidFill>
              </a:rPr>
              <a:t> et al.</a:t>
            </a:r>
            <a:r>
              <a:rPr lang="en-GB" sz="1100">
                <a:solidFill>
                  <a:schemeClr val="bg1">
                    <a:lumMod val="65000"/>
                  </a:schemeClr>
                </a:solidFill>
              </a:rPr>
              <a:t> (2017). A novel immune biomarker </a:t>
            </a:r>
            <a:r>
              <a:rPr lang="en-GB" sz="1100" i="1">
                <a:solidFill>
                  <a:schemeClr val="bg1">
                    <a:lumMod val="65000"/>
                  </a:schemeClr>
                </a:solidFill>
              </a:rPr>
              <a:t>IFI27</a:t>
            </a:r>
            <a:r>
              <a:rPr lang="en-GB" sz="1100">
                <a:solidFill>
                  <a:schemeClr val="bg1">
                    <a:lumMod val="65000"/>
                  </a:schemeClr>
                </a:solidFill>
              </a:rPr>
              <a:t> discriminates between influenza and bacteria in patients with suspected respiratory infection. European Respiratory Journal</a:t>
            </a:r>
            <a:r>
              <a:rPr lang="en-GB" sz="1100" i="1">
                <a:solidFill>
                  <a:schemeClr val="bg1">
                    <a:lumMod val="65000"/>
                  </a:schemeClr>
                </a:solidFill>
              </a:rPr>
              <a:t> 49</a:t>
            </a:r>
            <a:r>
              <a:rPr lang="en-GB" sz="1100">
                <a:solidFill>
                  <a:schemeClr val="bg1">
                    <a:lumMod val="65000"/>
                  </a:schemeClr>
                </a:solidFill>
              </a:rPr>
              <a:t>, 1602098.</a:t>
            </a:r>
          </a:p>
        </p:txBody>
      </p:sp>
      <p:sp>
        <p:nvSpPr>
          <p:cNvPr id="5" name="Textfeld 4"/>
          <p:cNvSpPr txBox="1"/>
          <p:nvPr/>
        </p:nvSpPr>
        <p:spPr>
          <a:xfrm>
            <a:off x="6822139" y="518320"/>
            <a:ext cx="4867836" cy="923330"/>
          </a:xfrm>
          <a:prstGeom prst="rect">
            <a:avLst/>
          </a:prstGeom>
          <a:ln w="28575">
            <a:solidFill>
              <a:srgbClr val="F5A52C"/>
            </a:solid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r>
              <a:rPr lang="en-GB" b="1" u="sng"/>
              <a:t>Necessary calculations:</a:t>
            </a:r>
          </a:p>
          <a:p>
            <a:pPr marL="285750" indent="-285750">
              <a:buFontTx/>
              <a:buChar char="-"/>
            </a:pPr>
            <a:r>
              <a:rPr lang="en-GB"/>
              <a:t>log fold change of gene expression data</a:t>
            </a:r>
          </a:p>
          <a:p>
            <a:pPr marL="285750" indent="-285750">
              <a:buFontTx/>
              <a:buChar char="-"/>
            </a:pPr>
            <a:r>
              <a:rPr lang="en-GB"/>
              <a:t>Paired t-test comparing gene expression levels</a:t>
            </a:r>
          </a:p>
        </p:txBody>
      </p:sp>
      <p:sp>
        <p:nvSpPr>
          <p:cNvPr id="11" name="Rectangle: Rounded Corners 3">
            <a:extLst>
              <a:ext uri="{FF2B5EF4-FFF2-40B4-BE49-F238E27FC236}">
                <a16:creationId xmlns:a16="http://schemas.microsoft.com/office/drawing/2014/main" id="{4A99AE0C-3BBC-4CD0-B251-942200D11EFE}"/>
              </a:ext>
            </a:extLst>
          </p:cNvPr>
          <p:cNvSpPr/>
          <p:nvPr/>
        </p:nvSpPr>
        <p:spPr>
          <a:xfrm>
            <a:off x="577914" y="5773480"/>
            <a:ext cx="4244462" cy="974942"/>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sz="1600">
                <a:cs typeface="Calibri"/>
              </a:rPr>
              <a:t>DATA:</a:t>
            </a:r>
            <a:endParaRPr lang="de-DE" sz="1600"/>
          </a:p>
          <a:p>
            <a:r>
              <a:rPr lang="de-DE" sz="1600" err="1">
                <a:ea typeface="+mn-lt"/>
                <a:cs typeface="+mn-lt"/>
              </a:rPr>
              <a:t>NCI_TPW_gep_treated.rds</a:t>
            </a:r>
            <a:endParaRPr lang="de-DE" sz="1600">
              <a:ea typeface="+mn-lt"/>
              <a:cs typeface="+mn-lt"/>
            </a:endParaRPr>
          </a:p>
          <a:p>
            <a:r>
              <a:rPr lang="de-DE" sz="1600" err="1">
                <a:ea typeface="+mn-lt"/>
                <a:cs typeface="+mn-lt"/>
              </a:rPr>
              <a:t>NCI_TPW_gep_untreated.rds</a:t>
            </a:r>
            <a:endParaRPr lang="de-DE" sz="1600">
              <a:ea typeface="+mn-lt"/>
              <a:cs typeface="+mn-lt"/>
            </a:endParaRPr>
          </a:p>
          <a:p>
            <a:endParaRPr lang="de-DE" sz="1600">
              <a:ea typeface="+mn-lt"/>
              <a:cs typeface="+mn-lt"/>
            </a:endParaRPr>
          </a:p>
        </p:txBody>
      </p:sp>
      <p:sp>
        <p:nvSpPr>
          <p:cNvPr id="2" name="Geschweifte Klammer rechts 6">
            <a:extLst>
              <a:ext uri="{FF2B5EF4-FFF2-40B4-BE49-F238E27FC236}">
                <a16:creationId xmlns:a16="http://schemas.microsoft.com/office/drawing/2014/main" id="{0EB81A0D-89BF-49E6-945C-6F2F07258674}"/>
              </a:ext>
            </a:extLst>
          </p:cNvPr>
          <p:cNvSpPr/>
          <p:nvPr/>
        </p:nvSpPr>
        <p:spPr>
          <a:xfrm>
            <a:off x="3162673" y="5990938"/>
            <a:ext cx="176468" cy="546538"/>
          </a:xfrm>
          <a:prstGeom prst="rightBrace">
            <a:avLst/>
          </a:prstGeom>
          <a:noFill/>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 name="Textfeld 10">
            <a:extLst>
              <a:ext uri="{FF2B5EF4-FFF2-40B4-BE49-F238E27FC236}">
                <a16:creationId xmlns:a16="http://schemas.microsoft.com/office/drawing/2014/main" id="{99E3D4B7-A069-49F3-B420-9F1AFDFDBFA8}"/>
              </a:ext>
            </a:extLst>
          </p:cNvPr>
          <p:cNvSpPr txBox="1"/>
          <p:nvPr/>
        </p:nvSpPr>
        <p:spPr>
          <a:xfrm>
            <a:off x="3299187" y="5990845"/>
            <a:ext cx="15811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600">
                <a:solidFill>
                  <a:schemeClr val="bg1"/>
                </a:solidFill>
                <a:cs typeface="Calibri"/>
              </a:rPr>
              <a:t>CNS and </a:t>
            </a:r>
            <a:r>
              <a:rPr lang="de-DE" sz="1600" err="1">
                <a:solidFill>
                  <a:schemeClr val="bg1"/>
                </a:solidFill>
                <a:cs typeface="Calibri"/>
              </a:rPr>
              <a:t>breast</a:t>
            </a:r>
            <a:r>
              <a:rPr lang="de-DE" sz="1600">
                <a:solidFill>
                  <a:schemeClr val="bg1"/>
                </a:solidFill>
                <a:cs typeface="Calibri"/>
              </a:rPr>
              <a:t> </a:t>
            </a:r>
            <a:r>
              <a:rPr lang="de-DE" sz="1600" err="1">
                <a:solidFill>
                  <a:schemeClr val="bg1"/>
                </a:solidFill>
                <a:cs typeface="Calibri"/>
              </a:rPr>
              <a:t>cancer</a:t>
            </a:r>
            <a:r>
              <a:rPr lang="de-DE" sz="1600">
                <a:solidFill>
                  <a:schemeClr val="bg1"/>
                </a:solidFill>
                <a:cs typeface="Calibri"/>
              </a:rPr>
              <a:t> </a:t>
            </a:r>
            <a:r>
              <a:rPr lang="de-DE" sz="1600" err="1">
                <a:solidFill>
                  <a:schemeClr val="bg1"/>
                </a:solidFill>
                <a:cs typeface="Calibri"/>
              </a:rPr>
              <a:t>cell</a:t>
            </a:r>
            <a:r>
              <a:rPr lang="de-DE" sz="1600">
                <a:solidFill>
                  <a:schemeClr val="bg1"/>
                </a:solidFill>
                <a:cs typeface="Calibri"/>
              </a:rPr>
              <a:t> </a:t>
            </a:r>
            <a:r>
              <a:rPr lang="de-DE" sz="1600" err="1">
                <a:solidFill>
                  <a:schemeClr val="bg1"/>
                </a:solidFill>
                <a:cs typeface="Calibri"/>
              </a:rPr>
              <a:t>lines</a:t>
            </a:r>
            <a:endParaRPr lang="de-DE" sz="1600">
              <a:solidFill>
                <a:schemeClr val="bg1"/>
              </a:solidFill>
              <a:cs typeface="Calibri"/>
            </a:endParaRPr>
          </a:p>
        </p:txBody>
      </p:sp>
    </p:spTree>
    <p:extLst>
      <p:ext uri="{BB962C8B-B14F-4D97-AF65-F5344CB8AC3E}">
        <p14:creationId xmlns:p14="http://schemas.microsoft.com/office/powerpoint/2010/main" val="2285864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fltVal val="0"/>
                                          </p:val>
                                        </p:tav>
                                        <p:tav tm="100000">
                                          <p:val>
                                            <p:strVal val="#ppt_w"/>
                                          </p:val>
                                        </p:tav>
                                      </p:tavLst>
                                    </p:anim>
                                    <p:anim calcmode="lin" valueType="num">
                                      <p:cBhvr>
                                        <p:cTn id="13" dur="750" fill="hold"/>
                                        <p:tgtEl>
                                          <p:spTgt spid="5"/>
                                        </p:tgtEl>
                                        <p:attrNameLst>
                                          <p:attrName>ppt_h</p:attrName>
                                        </p:attrNameLst>
                                      </p:cBhvr>
                                      <p:tavLst>
                                        <p:tav tm="0">
                                          <p:val>
                                            <p:fltVal val="0"/>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0DCA23D-8CEB-4E7C-840F-CC75B681A2D9}"/>
              </a:ext>
            </a:extLst>
          </p:cNvPr>
          <p:cNvSpPr txBox="1">
            <a:spLocks/>
          </p:cNvSpPr>
          <p:nvPr/>
        </p:nvSpPr>
        <p:spPr>
          <a:xfrm>
            <a:off x="838200" y="268287"/>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Timeline</a:t>
            </a:r>
          </a:p>
        </p:txBody>
      </p:sp>
      <p:sp>
        <p:nvSpPr>
          <p:cNvPr id="5" name="Pfeil: eingekerbt nach rechts 4">
            <a:extLst>
              <a:ext uri="{FF2B5EF4-FFF2-40B4-BE49-F238E27FC236}">
                <a16:creationId xmlns:a16="http://schemas.microsoft.com/office/drawing/2014/main" id="{3779C87A-DEF3-4F4B-A8FC-5071A77F0181}"/>
              </a:ext>
            </a:extLst>
          </p:cNvPr>
          <p:cNvSpPr/>
          <p:nvPr/>
        </p:nvSpPr>
        <p:spPr>
          <a:xfrm>
            <a:off x="554183" y="2646832"/>
            <a:ext cx="9355579" cy="2258411"/>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ihandform: Form 5">
            <a:extLst>
              <a:ext uri="{FF2B5EF4-FFF2-40B4-BE49-F238E27FC236}">
                <a16:creationId xmlns:a16="http://schemas.microsoft.com/office/drawing/2014/main" id="{3C521D7C-8B00-4DBD-AACF-20544C6986C2}"/>
              </a:ext>
            </a:extLst>
          </p:cNvPr>
          <p:cNvSpPr/>
          <p:nvPr/>
        </p:nvSpPr>
        <p:spPr>
          <a:xfrm>
            <a:off x="558402"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2500" kern="1200"/>
              <a:t>Broad</a:t>
            </a:r>
            <a:r>
              <a:rPr lang="en-US" sz="2500" kern="1200"/>
              <a:t> </a:t>
            </a:r>
            <a:r>
              <a:rPr lang="de-DE" sz="2500" kern="1200"/>
              <a:t>Analysis  </a:t>
            </a:r>
            <a:br>
              <a:rPr lang="de-DE" sz="2500" kern="1200"/>
            </a:br>
            <a:endParaRPr lang="de-DE" sz="2500" kern="1200">
              <a:solidFill>
                <a:srgbClr val="010000"/>
              </a:solidFill>
              <a:latin typeface="Calibri Light"/>
              <a:cs typeface="Calibri Light"/>
            </a:endParaRPr>
          </a:p>
        </p:txBody>
      </p:sp>
      <p:sp>
        <p:nvSpPr>
          <p:cNvPr id="7" name="Ellipse 6">
            <a:extLst>
              <a:ext uri="{FF2B5EF4-FFF2-40B4-BE49-F238E27FC236}">
                <a16:creationId xmlns:a16="http://schemas.microsoft.com/office/drawing/2014/main" id="{2E7CAA9C-2C83-49BB-9A17-CF92FA35A651}"/>
              </a:ext>
            </a:extLst>
          </p:cNvPr>
          <p:cNvSpPr/>
          <p:nvPr/>
        </p:nvSpPr>
        <p:spPr>
          <a:xfrm>
            <a:off x="1301712"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ihandform: Form 7">
            <a:extLst>
              <a:ext uri="{FF2B5EF4-FFF2-40B4-BE49-F238E27FC236}">
                <a16:creationId xmlns:a16="http://schemas.microsoft.com/office/drawing/2014/main" id="{18C93096-9CD4-441E-BDE1-24CEAE15D3DF}"/>
              </a:ext>
            </a:extLst>
          </p:cNvPr>
          <p:cNvSpPr/>
          <p:nvPr/>
        </p:nvSpPr>
        <p:spPr>
          <a:xfrm>
            <a:off x="2689283"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de-DE" sz="2500" kern="1200"/>
              <a:t>Specific </a:t>
            </a:r>
            <a:r>
              <a:rPr lang="en-US" sz="2500" kern="1200"/>
              <a:t>Analysis</a:t>
            </a:r>
            <a:r>
              <a:rPr lang="de-DE" sz="2500" kern="1200"/>
              <a:t> </a:t>
            </a:r>
            <a:br>
              <a:rPr lang="de-DE" sz="2500" kern="1200"/>
            </a:br>
            <a:r>
              <a:rPr lang="de-DE" sz="2500" kern="1200">
                <a:solidFill>
                  <a:srgbClr val="010000"/>
                </a:solidFill>
              </a:rPr>
              <a:t>(2 </a:t>
            </a:r>
            <a:r>
              <a:rPr lang="de-DE" sz="2500" kern="1200" err="1">
                <a:solidFill>
                  <a:srgbClr val="010000"/>
                </a:solidFill>
              </a:rPr>
              <a:t>Weeks</a:t>
            </a:r>
            <a:r>
              <a:rPr lang="de-DE" sz="2500" kern="1200">
                <a:solidFill>
                  <a:srgbClr val="010000"/>
                </a:solidFill>
              </a:rPr>
              <a:t>)</a:t>
            </a:r>
          </a:p>
        </p:txBody>
      </p:sp>
      <p:sp>
        <p:nvSpPr>
          <p:cNvPr id="9" name="Ellipse 8">
            <a:extLst>
              <a:ext uri="{FF2B5EF4-FFF2-40B4-BE49-F238E27FC236}">
                <a16:creationId xmlns:a16="http://schemas.microsoft.com/office/drawing/2014/main" id="{513909DF-82A6-420B-AA91-5CE4B89F0F9C}"/>
              </a:ext>
            </a:extLst>
          </p:cNvPr>
          <p:cNvSpPr/>
          <p:nvPr/>
        </p:nvSpPr>
        <p:spPr>
          <a:xfrm>
            <a:off x="343259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ihandform: Form 9">
            <a:extLst>
              <a:ext uri="{FF2B5EF4-FFF2-40B4-BE49-F238E27FC236}">
                <a16:creationId xmlns:a16="http://schemas.microsoft.com/office/drawing/2014/main" id="{4CE5E024-36FD-4CD4-9E4F-8981B2AFA7B8}"/>
              </a:ext>
            </a:extLst>
          </p:cNvPr>
          <p:cNvSpPr/>
          <p:nvPr/>
        </p:nvSpPr>
        <p:spPr>
          <a:xfrm>
            <a:off x="5014067" y="1088926"/>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algn="ctr" defTabSz="1111250">
              <a:lnSpc>
                <a:spcPct val="90000"/>
              </a:lnSpc>
              <a:spcBef>
                <a:spcPct val="0"/>
              </a:spcBef>
              <a:spcAft>
                <a:spcPct val="35000"/>
              </a:spcAft>
            </a:pPr>
            <a:r>
              <a:rPr lang="de-DE" sz="2500"/>
              <a:t>Main Questions</a:t>
            </a:r>
            <a:br>
              <a:rPr lang="de-DE" sz="2500" kern="1200">
                <a:solidFill>
                  <a:srgbClr val="010000"/>
                </a:solidFill>
              </a:rPr>
            </a:br>
            <a:r>
              <a:rPr lang="de-DE" sz="2500" kern="1200">
                <a:solidFill>
                  <a:srgbClr val="010000"/>
                </a:solidFill>
              </a:rPr>
              <a:t>(4 </a:t>
            </a:r>
            <a:r>
              <a:rPr lang="de-DE" sz="2500" kern="1200" err="1">
                <a:solidFill>
                  <a:srgbClr val="010000"/>
                </a:solidFill>
              </a:rPr>
              <a:t>Weeks</a:t>
            </a:r>
            <a:r>
              <a:rPr lang="de-DE" sz="2500" kern="1200">
                <a:solidFill>
                  <a:srgbClr val="010000"/>
                </a:solidFill>
              </a:rPr>
              <a:t>)</a:t>
            </a:r>
            <a:endParaRPr lang="de-DE"/>
          </a:p>
        </p:txBody>
      </p:sp>
      <p:sp>
        <p:nvSpPr>
          <p:cNvPr id="11" name="Ellipse 10">
            <a:extLst>
              <a:ext uri="{FF2B5EF4-FFF2-40B4-BE49-F238E27FC236}">
                <a16:creationId xmlns:a16="http://schemas.microsoft.com/office/drawing/2014/main" id="{7153EB81-CFD4-47D9-9328-B2461A803458}"/>
              </a:ext>
            </a:extLst>
          </p:cNvPr>
          <p:cNvSpPr/>
          <p:nvPr/>
        </p:nvSpPr>
        <p:spPr>
          <a:xfrm>
            <a:off x="556347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0D16A53E-55B8-4BF5-BFE1-CB9B3B18EFE5}"/>
              </a:ext>
            </a:extLst>
          </p:cNvPr>
          <p:cNvSpPr/>
          <p:nvPr/>
        </p:nvSpPr>
        <p:spPr>
          <a:xfrm>
            <a:off x="6951044"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Presentation</a:t>
            </a:r>
            <a:br>
              <a:rPr lang="de-DE" sz="2500" kern="1200"/>
            </a:br>
            <a:r>
              <a:rPr lang="en-US" sz="2500" kern="1200">
                <a:solidFill>
                  <a:srgbClr val="010000"/>
                </a:solidFill>
              </a:rPr>
              <a:t>(1 </a:t>
            </a:r>
            <a:r>
              <a:rPr lang="de-DE" sz="2500" kern="1200">
                <a:solidFill>
                  <a:srgbClr val="010000"/>
                </a:solidFill>
              </a:rPr>
              <a:t>Week)</a:t>
            </a:r>
            <a:endParaRPr lang="en-US" sz="2500" kern="1200">
              <a:solidFill>
                <a:srgbClr val="010000"/>
              </a:solidFill>
            </a:endParaRPr>
          </a:p>
        </p:txBody>
      </p:sp>
      <p:sp>
        <p:nvSpPr>
          <p:cNvPr id="13" name="Ellipse 12">
            <a:extLst>
              <a:ext uri="{FF2B5EF4-FFF2-40B4-BE49-F238E27FC236}">
                <a16:creationId xmlns:a16="http://schemas.microsoft.com/office/drawing/2014/main" id="{27B8B0BD-18C1-4F66-8EA2-F73615BFE518}"/>
              </a:ext>
            </a:extLst>
          </p:cNvPr>
          <p:cNvSpPr/>
          <p:nvPr/>
        </p:nvSpPr>
        <p:spPr>
          <a:xfrm>
            <a:off x="7694354"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ihandform: Form 31">
            <a:extLst>
              <a:ext uri="{FF2B5EF4-FFF2-40B4-BE49-F238E27FC236}">
                <a16:creationId xmlns:a16="http://schemas.microsoft.com/office/drawing/2014/main" id="{11E35717-F25E-4AC5-85B7-2E502F674481}"/>
              </a:ext>
            </a:extLst>
          </p:cNvPr>
          <p:cNvSpPr/>
          <p:nvPr/>
        </p:nvSpPr>
        <p:spPr>
          <a:xfrm>
            <a:off x="1318966" y="4392871"/>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endParaRPr lang="de-DE" sz="2200" kern="1200">
              <a:latin typeface="Calibri"/>
              <a:cs typeface="Calibri"/>
            </a:endParaRPr>
          </a:p>
        </p:txBody>
      </p:sp>
      <p:sp>
        <p:nvSpPr>
          <p:cNvPr id="496" name="Rechteck 20" descr="Checkmark">
            <a:extLst>
              <a:ext uri="{FF2B5EF4-FFF2-40B4-BE49-F238E27FC236}">
                <a16:creationId xmlns:a16="http://schemas.microsoft.com/office/drawing/2014/main" id="{66E3102D-A7E8-4075-A029-ED4E9BF27B36}"/>
              </a:ext>
            </a:extLst>
          </p:cNvPr>
          <p:cNvSpPr/>
          <p:nvPr/>
        </p:nvSpPr>
        <p:spPr>
          <a:xfrm>
            <a:off x="376365" y="2162211"/>
            <a:ext cx="680904" cy="6809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98" name="Rechteck 21" descr="Monthly calendar">
            <a:extLst>
              <a:ext uri="{FF2B5EF4-FFF2-40B4-BE49-F238E27FC236}">
                <a16:creationId xmlns:a16="http://schemas.microsoft.com/office/drawing/2014/main" id="{BD97C293-E9E6-4FE5-8C84-ECDB33E175EA}"/>
              </a:ext>
            </a:extLst>
          </p:cNvPr>
          <p:cNvSpPr/>
          <p:nvPr/>
        </p:nvSpPr>
        <p:spPr>
          <a:xfrm>
            <a:off x="2273310" y="4566940"/>
            <a:ext cx="680904" cy="6809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500" name="Rechteck 22" descr="Bullseye">
            <a:extLst>
              <a:ext uri="{FF2B5EF4-FFF2-40B4-BE49-F238E27FC236}">
                <a16:creationId xmlns:a16="http://schemas.microsoft.com/office/drawing/2014/main" id="{D5792AD4-10D7-4677-A454-48262147A059}"/>
              </a:ext>
            </a:extLst>
          </p:cNvPr>
          <p:cNvSpPr/>
          <p:nvPr/>
        </p:nvSpPr>
        <p:spPr>
          <a:xfrm>
            <a:off x="4718693" y="2155356"/>
            <a:ext cx="680904" cy="68090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2126EC6C-0AD6-484E-BB02-A09AC7024DAA}"/>
              </a:ext>
            </a:extLst>
          </p:cNvPr>
          <p:cNvSpPr txBox="1"/>
          <p:nvPr/>
        </p:nvSpPr>
        <p:spPr>
          <a:xfrm>
            <a:off x="889427" y="2645534"/>
            <a:ext cx="1468831" cy="477054"/>
          </a:xfrm>
          <a:prstGeom prst="rect">
            <a:avLst/>
          </a:prstGeom>
          <a:noFill/>
        </p:spPr>
        <p:txBody>
          <a:bodyPr wrap="square" rtlCol="0">
            <a:spAutoFit/>
          </a:bodyPr>
          <a:lstStyle/>
          <a:p>
            <a:r>
              <a:rPr lang="de-DE" sz="2500"/>
              <a:t>(1 Week)</a:t>
            </a:r>
          </a:p>
        </p:txBody>
      </p:sp>
      <p:sp>
        <p:nvSpPr>
          <p:cNvPr id="23" name="Rechteck 23" descr="Teacher">
            <a:extLst>
              <a:ext uri="{FF2B5EF4-FFF2-40B4-BE49-F238E27FC236}">
                <a16:creationId xmlns:a16="http://schemas.microsoft.com/office/drawing/2014/main" id="{E940B329-F4FA-4B5C-8772-F09AA4605544}"/>
              </a:ext>
            </a:extLst>
          </p:cNvPr>
          <p:cNvSpPr/>
          <p:nvPr/>
        </p:nvSpPr>
        <p:spPr>
          <a:xfrm>
            <a:off x="6436545" y="4548004"/>
            <a:ext cx="680904" cy="68090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9" name="Rectangle 12">
            <a:extLst>
              <a:ext uri="{FF2B5EF4-FFF2-40B4-BE49-F238E27FC236}">
                <a16:creationId xmlns:a16="http://schemas.microsoft.com/office/drawing/2014/main" id="{8B1F740F-951E-41A9-93C8-4ED05608A8C1}"/>
              </a:ext>
            </a:extLst>
          </p:cNvPr>
          <p:cNvSpPr/>
          <p:nvPr/>
        </p:nvSpPr>
        <p:spPr>
          <a:xfrm>
            <a:off x="2103686" y="1320106"/>
            <a:ext cx="2323345" cy="1176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Sans-Serif"/>
              <a:buChar char="ü"/>
            </a:pPr>
            <a:r>
              <a:rPr lang="en-GB">
                <a:solidFill>
                  <a:srgbClr val="000000"/>
                </a:solidFill>
                <a:ea typeface="+mn-lt"/>
                <a:cs typeface="+mn-lt"/>
              </a:rPr>
              <a:t>Familiarize with the Data</a:t>
            </a:r>
            <a:r>
              <a:rPr lang="en-GB">
                <a:ea typeface="+mn-lt"/>
                <a:cs typeface="+mn-lt"/>
              </a:rPr>
              <a:t> </a:t>
            </a:r>
          </a:p>
          <a:p>
            <a:pPr marL="285750" indent="-285750">
              <a:buFont typeface="Wingdings,Sans-Serif"/>
              <a:buChar char="ü"/>
            </a:pPr>
            <a:r>
              <a:rPr lang="en-GB">
                <a:solidFill>
                  <a:srgbClr val="000000"/>
                </a:solidFill>
                <a:ea typeface="+mn-lt"/>
                <a:cs typeface="+mn-lt"/>
              </a:rPr>
              <a:t>General plots</a:t>
            </a:r>
            <a:r>
              <a:rPr lang="en-GB">
                <a:ea typeface="+mn-lt"/>
                <a:cs typeface="+mn-lt"/>
              </a:rPr>
              <a:t> </a:t>
            </a:r>
          </a:p>
          <a:p>
            <a:pPr marL="285750" indent="-285750">
              <a:buFont typeface="Wingdings,Sans-Serif"/>
              <a:buChar char="ü"/>
            </a:pPr>
            <a:r>
              <a:rPr lang="en-GB">
                <a:solidFill>
                  <a:srgbClr val="000000"/>
                </a:solidFill>
                <a:ea typeface="+mn-lt"/>
                <a:cs typeface="+mn-lt"/>
              </a:rPr>
              <a:t>Data reduction</a:t>
            </a:r>
            <a:r>
              <a:rPr lang="en-GB">
                <a:ea typeface="+mn-lt"/>
                <a:cs typeface="+mn-lt"/>
              </a:rPr>
              <a:t> </a:t>
            </a:r>
          </a:p>
        </p:txBody>
      </p:sp>
      <p:cxnSp>
        <p:nvCxnSpPr>
          <p:cNvPr id="20" name="Straight Arrow Connector 41">
            <a:extLst>
              <a:ext uri="{FF2B5EF4-FFF2-40B4-BE49-F238E27FC236}">
                <a16:creationId xmlns:a16="http://schemas.microsoft.com/office/drawing/2014/main" id="{BE8DBD2E-4452-4FBF-8234-54EE01C27B5A}"/>
              </a:ext>
            </a:extLst>
          </p:cNvPr>
          <p:cNvCxnSpPr>
            <a:cxnSpLocks/>
          </p:cNvCxnSpPr>
          <p:nvPr/>
        </p:nvCxnSpPr>
        <p:spPr>
          <a:xfrm flipV="1">
            <a:off x="1578543" y="1949796"/>
            <a:ext cx="451476" cy="61189"/>
          </a:xfrm>
          <a:prstGeom prst="straightConnector1">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Callout: Bent Line 11">
            <a:extLst>
              <a:ext uri="{FF2B5EF4-FFF2-40B4-BE49-F238E27FC236}">
                <a16:creationId xmlns:a16="http://schemas.microsoft.com/office/drawing/2014/main" id="{6DF580F9-079F-41E2-B16E-070AC069FA3C}"/>
              </a:ext>
            </a:extLst>
          </p:cNvPr>
          <p:cNvSpPr/>
          <p:nvPr/>
        </p:nvSpPr>
        <p:spPr>
          <a:xfrm>
            <a:off x="4426932" y="5287099"/>
            <a:ext cx="2690517" cy="1493190"/>
          </a:xfrm>
          <a:prstGeom prst="borderCallout2">
            <a:avLst>
              <a:gd name="adj1" fmla="val 65257"/>
              <a:gd name="adj2" fmla="val -2609"/>
              <a:gd name="adj3" fmla="val 22819"/>
              <a:gd name="adj4" fmla="val -27399"/>
              <a:gd name="adj5" fmla="val 21811"/>
              <a:gd name="adj6" fmla="val -2842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rtl="0">
              <a:buFont typeface="Wingdings"/>
              <a:buChar char="ü"/>
            </a:pPr>
            <a:r>
              <a:rPr lang="en-GB">
                <a:solidFill>
                  <a:srgbClr val="000000"/>
                </a:solidFill>
                <a:latin typeface="Calibri"/>
                <a:ea typeface="Arial"/>
                <a:cs typeface="Arial"/>
              </a:rPr>
              <a:t>Selection of biomarkers</a:t>
            </a:r>
            <a:r>
              <a:rPr lang="en-GB">
                <a:latin typeface="Calibri"/>
                <a:ea typeface="Arial"/>
                <a:cs typeface="Arial"/>
              </a:rPr>
              <a:t>​</a:t>
            </a:r>
            <a:endParaRPr lang="en-GB">
              <a:cs typeface="Calibri"/>
            </a:endParaRPr>
          </a:p>
          <a:p>
            <a:pPr marL="285750" lvl="0" indent="-285750" rtl="0">
              <a:buFont typeface="Wingdings"/>
              <a:buChar char="ü"/>
            </a:pPr>
            <a:r>
              <a:rPr lang="en-GB">
                <a:solidFill>
                  <a:srgbClr val="000000"/>
                </a:solidFill>
                <a:latin typeface="Calibri"/>
                <a:ea typeface="Arial"/>
                <a:cs typeface="Arial"/>
              </a:rPr>
              <a:t>Paired t-test</a:t>
            </a:r>
            <a:r>
              <a:rPr lang="en-GB">
                <a:latin typeface="Calibri"/>
                <a:ea typeface="Arial"/>
                <a:cs typeface="Arial"/>
              </a:rPr>
              <a:t>​</a:t>
            </a:r>
          </a:p>
          <a:p>
            <a:pPr marL="285750" lvl="0" indent="-285750" rtl="0">
              <a:buFont typeface="Wingdings"/>
              <a:buChar char="ü"/>
            </a:pPr>
            <a:r>
              <a:rPr lang="en-GB">
                <a:solidFill>
                  <a:srgbClr val="000000"/>
                </a:solidFill>
                <a:latin typeface="Calibri"/>
                <a:ea typeface="Arial"/>
                <a:cs typeface="Arial"/>
              </a:rPr>
              <a:t>PCA</a:t>
            </a:r>
            <a:r>
              <a:rPr lang="en-GB">
                <a:latin typeface="Calibri"/>
                <a:ea typeface="Arial"/>
                <a:cs typeface="Arial"/>
              </a:rPr>
              <a:t>​</a:t>
            </a:r>
          </a:p>
          <a:p>
            <a:pPr marL="285750" lvl="0" indent="-285750" rtl="0">
              <a:buFont typeface="Wingdings"/>
              <a:buChar char="ü"/>
            </a:pPr>
            <a:r>
              <a:rPr lang="en-GB">
                <a:solidFill>
                  <a:srgbClr val="000000"/>
                </a:solidFill>
                <a:latin typeface="Calibri"/>
                <a:ea typeface="Arial"/>
                <a:cs typeface="Arial"/>
              </a:rPr>
              <a:t>k-means clustering</a:t>
            </a:r>
            <a:r>
              <a:rPr lang="en-GB">
                <a:latin typeface="Calibri"/>
                <a:ea typeface="Arial"/>
                <a:cs typeface="Arial"/>
              </a:rPr>
              <a:t>​</a:t>
            </a:r>
          </a:p>
          <a:p>
            <a:pPr marL="285750" indent="-285750">
              <a:buFont typeface="Wingdings"/>
              <a:buChar char="ü"/>
            </a:pPr>
            <a:r>
              <a:rPr lang="en-GB">
                <a:solidFill>
                  <a:schemeClr val="tx1"/>
                </a:solidFill>
                <a:ea typeface="+mn-lt"/>
                <a:cs typeface="+mn-lt"/>
              </a:rPr>
              <a:t>linear relationship</a:t>
            </a:r>
            <a:endParaRPr lang="en-GB">
              <a:solidFill>
                <a:schemeClr val="tx1"/>
              </a:solidFill>
              <a:latin typeface="Calibri"/>
              <a:ea typeface="Arial"/>
              <a:cs typeface="Calibri" panose="020F0502020204030204"/>
            </a:endParaRPr>
          </a:p>
        </p:txBody>
      </p:sp>
      <p:sp>
        <p:nvSpPr>
          <p:cNvPr id="22" name="Rectangle 12">
            <a:extLst>
              <a:ext uri="{FF2B5EF4-FFF2-40B4-BE49-F238E27FC236}">
                <a16:creationId xmlns:a16="http://schemas.microsoft.com/office/drawing/2014/main" id="{5FA62295-B3B3-4AAA-90B9-A62132F38844}"/>
              </a:ext>
            </a:extLst>
          </p:cNvPr>
          <p:cNvSpPr/>
          <p:nvPr/>
        </p:nvSpPr>
        <p:spPr>
          <a:xfrm>
            <a:off x="6695943" y="991356"/>
            <a:ext cx="3539055" cy="11709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Sans-Serif"/>
              <a:buChar char="ü"/>
            </a:pPr>
            <a:r>
              <a:rPr lang="en-GB">
                <a:solidFill>
                  <a:srgbClr val="000000"/>
                </a:solidFill>
                <a:ea typeface="+mn-lt"/>
                <a:cs typeface="+mn-lt"/>
              </a:rPr>
              <a:t>Drug </a:t>
            </a:r>
            <a:r>
              <a:rPr lang="en-GB">
                <a:solidFill>
                  <a:schemeClr val="tx1"/>
                </a:solidFill>
                <a:ea typeface="+mn-lt"/>
                <a:cs typeface="+mn-lt"/>
              </a:rPr>
              <a:t>sensitivity</a:t>
            </a:r>
            <a:r>
              <a:rPr lang="en-GB">
                <a:solidFill>
                  <a:srgbClr val="000000"/>
                </a:solidFill>
                <a:ea typeface="+mn-lt"/>
                <a:cs typeface="+mn-lt"/>
              </a:rPr>
              <a:t> correlation</a:t>
            </a:r>
            <a:endParaRPr lang="de-DE">
              <a:solidFill>
                <a:srgbClr val="000000"/>
              </a:solidFill>
              <a:ea typeface="+mn-lt"/>
              <a:cs typeface="+mn-lt"/>
            </a:endParaRPr>
          </a:p>
          <a:p>
            <a:pPr marL="285750" indent="-285750">
              <a:buFont typeface="Wingdings,Sans-Serif"/>
              <a:buChar char="ü"/>
            </a:pPr>
            <a:r>
              <a:rPr lang="en-GB">
                <a:solidFill>
                  <a:schemeClr val="tx1"/>
                </a:solidFill>
                <a:ea typeface="+mn-lt"/>
                <a:cs typeface="+mn-lt"/>
              </a:rPr>
              <a:t>Comparison with Erlotinib</a:t>
            </a:r>
          </a:p>
          <a:p>
            <a:pPr marL="285750" indent="-285750">
              <a:buFont typeface="Wingdings,Sans-Serif"/>
              <a:buChar char="ü"/>
            </a:pPr>
            <a:r>
              <a:rPr lang="en-GB">
                <a:solidFill>
                  <a:schemeClr val="tx1"/>
                </a:solidFill>
                <a:ea typeface="+mn-lt"/>
                <a:cs typeface="+mn-lt"/>
              </a:rPr>
              <a:t>Effect of Lapatinib on CNS cancer</a:t>
            </a:r>
          </a:p>
        </p:txBody>
      </p:sp>
      <p:cxnSp>
        <p:nvCxnSpPr>
          <p:cNvPr id="24" name="Straight Arrow Connector 41">
            <a:extLst>
              <a:ext uri="{FF2B5EF4-FFF2-40B4-BE49-F238E27FC236}">
                <a16:creationId xmlns:a16="http://schemas.microsoft.com/office/drawing/2014/main" id="{15D66BE7-4A97-431E-9189-C96500CD47E8}"/>
              </a:ext>
            </a:extLst>
          </p:cNvPr>
          <p:cNvCxnSpPr>
            <a:cxnSpLocks/>
          </p:cNvCxnSpPr>
          <p:nvPr/>
        </p:nvCxnSpPr>
        <p:spPr>
          <a:xfrm flipV="1">
            <a:off x="6109825" y="1565886"/>
            <a:ext cx="567812" cy="439281"/>
          </a:xfrm>
          <a:prstGeom prst="straightConnector1">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feld 24">
            <a:extLst>
              <a:ext uri="{FF2B5EF4-FFF2-40B4-BE49-F238E27FC236}">
                <a16:creationId xmlns:a16="http://schemas.microsoft.com/office/drawing/2014/main" id="{5A0AA0D6-23C0-4297-98BB-A3504B354236}"/>
              </a:ext>
            </a:extLst>
          </p:cNvPr>
          <p:cNvSpPr txBox="1"/>
          <p:nvPr/>
        </p:nvSpPr>
        <p:spPr>
          <a:xfrm>
            <a:off x="10063513" y="3215943"/>
            <a:ext cx="1905902" cy="1200329"/>
          </a:xfrm>
          <a:prstGeom prst="rect">
            <a:avLst/>
          </a:prstGeom>
          <a:noFill/>
          <a:ln>
            <a:solidFill>
              <a:srgbClr val="4472C4"/>
            </a:solidFill>
          </a:ln>
        </p:spPr>
        <p:txBody>
          <a:bodyPr wrap="square" rtlCol="0" anchor="t">
            <a:spAutoFit/>
          </a:bodyPr>
          <a:lstStyle/>
          <a:p>
            <a:pPr algn="ctr"/>
            <a:r>
              <a:rPr lang="de-DE" sz="2400"/>
              <a:t>Final </a:t>
            </a:r>
            <a:r>
              <a:rPr lang="en-GB" sz="2400"/>
              <a:t>Presentation</a:t>
            </a:r>
            <a:br>
              <a:rPr lang="en-GB" sz="2400"/>
            </a:br>
            <a:r>
              <a:rPr lang="en-GB" sz="2400">
                <a:cs typeface="Calibri"/>
              </a:rPr>
              <a:t>(24.07.2019)</a:t>
            </a:r>
          </a:p>
        </p:txBody>
      </p:sp>
    </p:spTree>
    <p:extLst>
      <p:ext uri="{BB962C8B-B14F-4D97-AF65-F5344CB8AC3E}">
        <p14:creationId xmlns:p14="http://schemas.microsoft.com/office/powerpoint/2010/main" val="2566586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510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66F2BD-9658-004F-B22F-BA061FA9E7DC}"/>
              </a:ext>
            </a:extLst>
          </p:cNvPr>
          <p:cNvSpPr>
            <a:spLocks noGrp="1"/>
          </p:cNvSpPr>
          <p:nvPr>
            <p:ph type="title"/>
          </p:nvPr>
        </p:nvSpPr>
        <p:spPr>
          <a:xfrm>
            <a:off x="960100" y="978102"/>
            <a:ext cx="10588434" cy="1062644"/>
          </a:xfrm>
        </p:spPr>
        <p:txBody>
          <a:bodyPr vert="horz" lIns="91440" tIns="45720" rIns="91440" bIns="45720" rtlCol="0" anchor="b">
            <a:normAutofit/>
          </a:bodyPr>
          <a:lstStyle/>
          <a:p>
            <a:r>
              <a:rPr lang="en-US"/>
              <a:t>Mode of action of lapatinib</a:t>
            </a:r>
          </a:p>
        </p:txBody>
      </p:sp>
      <p:pic>
        <p:nvPicPr>
          <p:cNvPr id="5" name="Inhaltsplatzhalter 4" descr="Ein Bild, das Text enthält.&#10;&#10;Automatisch generierte Beschreibung">
            <a:extLst>
              <a:ext uri="{FF2B5EF4-FFF2-40B4-BE49-F238E27FC236}">
                <a16:creationId xmlns:a16="http://schemas.microsoft.com/office/drawing/2014/main" id="{121F2067-D7E7-CF49-B99D-A76D8743C139}"/>
              </a:ext>
            </a:extLst>
          </p:cNvPr>
          <p:cNvPicPr>
            <a:picLocks noGrp="1" noChangeAspect="1"/>
          </p:cNvPicPr>
          <p:nvPr>
            <p:ph idx="1"/>
          </p:nvPr>
        </p:nvPicPr>
        <p:blipFill>
          <a:blip r:embed="rId2"/>
          <a:stretch>
            <a:fillRect/>
          </a:stretch>
        </p:blipFill>
        <p:spPr>
          <a:xfrm>
            <a:off x="1114023" y="2811104"/>
            <a:ext cx="3366480" cy="1750569"/>
          </a:xfrm>
          <a:prstGeom prst="rect">
            <a:avLst/>
          </a:prstGeom>
        </p:spPr>
      </p:pic>
      <p:sp>
        <p:nvSpPr>
          <p:cNvPr id="8" name="Textfeld 7">
            <a:extLst>
              <a:ext uri="{FF2B5EF4-FFF2-40B4-BE49-F238E27FC236}">
                <a16:creationId xmlns:a16="http://schemas.microsoft.com/office/drawing/2014/main" id="{C15ADFF3-FE3D-1A43-8791-F52C90C0ECD5}"/>
              </a:ext>
            </a:extLst>
          </p:cNvPr>
          <p:cNvSpPr txBox="1"/>
          <p:nvPr/>
        </p:nvSpPr>
        <p:spPr>
          <a:xfrm>
            <a:off x="4955354" y="2682433"/>
            <a:ext cx="6282169" cy="3215749"/>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1700"/>
              <a:t>25% of breast cancers overexpress ErbB2 / HER</a:t>
            </a:r>
          </a:p>
          <a:p>
            <a:pPr marL="457200" indent="-228600">
              <a:lnSpc>
                <a:spcPct val="90000"/>
              </a:lnSpc>
              <a:spcAft>
                <a:spcPts val="600"/>
              </a:spcAft>
              <a:buFont typeface="Arial" panose="020B0604020202020204" pitchFamily="34" charset="0"/>
              <a:buChar char="•"/>
            </a:pPr>
            <a:r>
              <a:rPr lang="en-US" sz="1700"/>
              <a:t>Leads to a more aggressive phenotype</a:t>
            </a:r>
          </a:p>
          <a:p>
            <a:pPr marL="457200" indent="-228600">
              <a:lnSpc>
                <a:spcPct val="90000"/>
              </a:lnSpc>
              <a:spcAft>
                <a:spcPts val="600"/>
              </a:spcAft>
              <a:buFont typeface="Arial" panose="020B0604020202020204" pitchFamily="34" charset="0"/>
              <a:buChar char="•"/>
            </a:pPr>
            <a:endParaRPr lang="en-US" sz="1700"/>
          </a:p>
          <a:p>
            <a:pPr marL="457200" indent="-228600">
              <a:lnSpc>
                <a:spcPct val="90000"/>
              </a:lnSpc>
              <a:spcAft>
                <a:spcPts val="600"/>
              </a:spcAft>
              <a:buFont typeface="Arial" panose="020B0604020202020204" pitchFamily="34" charset="0"/>
              <a:buChar char="•"/>
            </a:pPr>
            <a:r>
              <a:rPr lang="en-US" sz="1700"/>
              <a:t>Lapatinib blocks tyrosine kinases that belong to the HER2 receptor, which is increasingly found on the cell surface of cancer cells</a:t>
            </a:r>
          </a:p>
          <a:p>
            <a:pPr marL="457200" indent="-228600">
              <a:lnSpc>
                <a:spcPct val="90000"/>
              </a:lnSpc>
              <a:spcAft>
                <a:spcPts val="600"/>
              </a:spcAft>
              <a:buFont typeface="Arial" panose="020B0604020202020204" pitchFamily="34" charset="0"/>
              <a:buChar char="•"/>
            </a:pPr>
            <a:r>
              <a:rPr lang="en-US" sz="1700"/>
              <a:t>HER2 is a receptor for the growth factor epidermal growth factor (EGF), which stimulates the cell division of cancer cells</a:t>
            </a:r>
          </a:p>
          <a:p>
            <a:pPr marL="457200" indent="-228600">
              <a:lnSpc>
                <a:spcPct val="90000"/>
              </a:lnSpc>
              <a:spcAft>
                <a:spcPts val="600"/>
              </a:spcAft>
              <a:buFont typeface="Arial" panose="020B0604020202020204" pitchFamily="34" charset="0"/>
              <a:buChar char="•"/>
            </a:pPr>
            <a:r>
              <a:rPr lang="en-US" sz="1700"/>
              <a:t>By blocking these HER2 receptors, the unregulated growth of cancer cells can be controlled again</a:t>
            </a:r>
          </a:p>
        </p:txBody>
      </p:sp>
    </p:spTree>
    <p:extLst>
      <p:ext uri="{BB962C8B-B14F-4D97-AF65-F5344CB8AC3E}">
        <p14:creationId xmlns:p14="http://schemas.microsoft.com/office/powerpoint/2010/main" val="2787761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01423-F4A5-564F-9BEA-99031473363C}"/>
              </a:ext>
            </a:extLst>
          </p:cNvPr>
          <p:cNvSpPr>
            <a:spLocks noGrp="1"/>
          </p:cNvSpPr>
          <p:nvPr>
            <p:ph type="title"/>
          </p:nvPr>
        </p:nvSpPr>
        <p:spPr>
          <a:xfrm>
            <a:off x="960100" y="978102"/>
            <a:ext cx="10588434" cy="1062644"/>
          </a:xfrm>
        </p:spPr>
        <p:txBody>
          <a:bodyPr anchor="b">
            <a:normAutofit/>
          </a:bodyPr>
          <a:lstStyle/>
          <a:p>
            <a:r>
              <a:rPr lang="en"/>
              <a:t>Mode of action of lapatinib</a:t>
            </a:r>
            <a:endParaRPr lang="de-DE"/>
          </a:p>
        </p:txBody>
      </p:sp>
      <p:pic>
        <p:nvPicPr>
          <p:cNvPr id="12" name="Inhaltsplatzhalter 8">
            <a:extLst>
              <a:ext uri="{FF2B5EF4-FFF2-40B4-BE49-F238E27FC236}">
                <a16:creationId xmlns:a16="http://schemas.microsoft.com/office/drawing/2014/main" id="{216C3E4B-93DA-7240-AD1F-64C86C1B4C96}"/>
              </a:ext>
            </a:extLst>
          </p:cNvPr>
          <p:cNvPicPr>
            <a:picLocks noChangeAspect="1"/>
          </p:cNvPicPr>
          <p:nvPr/>
        </p:nvPicPr>
        <p:blipFill rotWithShape="1">
          <a:blip r:embed="rId2"/>
          <a:srcRect r="622" b="-6"/>
          <a:stretch/>
        </p:blipFill>
        <p:spPr>
          <a:xfrm>
            <a:off x="5076424" y="2492450"/>
            <a:ext cx="6269006" cy="4302710"/>
          </a:xfrm>
          <a:prstGeom prst="rect">
            <a:avLst/>
          </a:prstGeom>
        </p:spPr>
      </p:pic>
      <p:sp>
        <p:nvSpPr>
          <p:cNvPr id="14" name="Content Placeholder 13">
            <a:extLst>
              <a:ext uri="{FF2B5EF4-FFF2-40B4-BE49-F238E27FC236}">
                <a16:creationId xmlns:a16="http://schemas.microsoft.com/office/drawing/2014/main" id="{89A18F6F-8F34-444B-89F9-AA79804F29A2}"/>
              </a:ext>
            </a:extLst>
          </p:cNvPr>
          <p:cNvSpPr>
            <a:spLocks noGrp="1"/>
          </p:cNvSpPr>
          <p:nvPr>
            <p:ph idx="1"/>
          </p:nvPr>
        </p:nvSpPr>
        <p:spPr>
          <a:xfrm>
            <a:off x="691020" y="2668578"/>
            <a:ext cx="4306225" cy="3215749"/>
          </a:xfrm>
        </p:spPr>
        <p:txBody>
          <a:bodyPr>
            <a:normAutofit/>
          </a:bodyPr>
          <a:lstStyle/>
          <a:p>
            <a:r>
              <a:rPr lang="en" sz="2400"/>
              <a:t>Lapatinib binds the ATP-binding site of the receptor's intracellular domain </a:t>
            </a:r>
          </a:p>
          <a:p>
            <a:r>
              <a:rPr lang="en" sz="2400"/>
              <a:t>Inhibits the survival and proliferation pathways of the tumor cell</a:t>
            </a:r>
            <a:endParaRPr lang="en-US" sz="2400"/>
          </a:p>
        </p:txBody>
      </p:sp>
    </p:spTree>
    <p:extLst>
      <p:ext uri="{BB962C8B-B14F-4D97-AF65-F5344CB8AC3E}">
        <p14:creationId xmlns:p14="http://schemas.microsoft.com/office/powerpoint/2010/main" val="1884738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807F-0261-49E1-9630-5951FA3B0A53}"/>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E52D6E49-262A-496D-9F21-C835541C9E4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42368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0DCA23D-8CEB-4E7C-840F-CC75B681A2D9}"/>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Timeline</a:t>
            </a:r>
          </a:p>
        </p:txBody>
      </p:sp>
      <p:sp>
        <p:nvSpPr>
          <p:cNvPr id="5" name="Pfeil: eingekerbt nach rechts 4">
            <a:extLst>
              <a:ext uri="{FF2B5EF4-FFF2-40B4-BE49-F238E27FC236}">
                <a16:creationId xmlns:a16="http://schemas.microsoft.com/office/drawing/2014/main" id="{3779C87A-DEF3-4F4B-A8FC-5071A77F0181}"/>
              </a:ext>
            </a:extLst>
          </p:cNvPr>
          <p:cNvSpPr/>
          <p:nvPr/>
        </p:nvSpPr>
        <p:spPr>
          <a:xfrm>
            <a:off x="554183" y="2728267"/>
            <a:ext cx="9367212" cy="2171160"/>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ihandform: Form 5">
            <a:extLst>
              <a:ext uri="{FF2B5EF4-FFF2-40B4-BE49-F238E27FC236}">
                <a16:creationId xmlns:a16="http://schemas.microsoft.com/office/drawing/2014/main" id="{3C521D7C-8B00-4DBD-AACF-20544C6986C2}"/>
              </a:ext>
            </a:extLst>
          </p:cNvPr>
          <p:cNvSpPr/>
          <p:nvPr/>
        </p:nvSpPr>
        <p:spPr>
          <a:xfrm>
            <a:off x="558402"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2500" kern="1200"/>
              <a:t>Broad</a:t>
            </a:r>
            <a:r>
              <a:rPr lang="en-US" sz="2500" kern="1200"/>
              <a:t> </a:t>
            </a:r>
            <a:r>
              <a:rPr lang="de-DE" sz="2500" kern="1200"/>
              <a:t>Analysis  </a:t>
            </a:r>
            <a:br>
              <a:rPr lang="de-DE" sz="2500" kern="1200"/>
            </a:br>
            <a:endParaRPr lang="de-DE" sz="2500" kern="1200">
              <a:solidFill>
                <a:srgbClr val="010000"/>
              </a:solidFill>
              <a:latin typeface="Calibri Light"/>
              <a:cs typeface="Calibri Light"/>
            </a:endParaRPr>
          </a:p>
        </p:txBody>
      </p:sp>
      <p:sp>
        <p:nvSpPr>
          <p:cNvPr id="7" name="Ellipse 6">
            <a:extLst>
              <a:ext uri="{FF2B5EF4-FFF2-40B4-BE49-F238E27FC236}">
                <a16:creationId xmlns:a16="http://schemas.microsoft.com/office/drawing/2014/main" id="{2E7CAA9C-2C83-49BB-9A17-CF92FA35A651}"/>
              </a:ext>
            </a:extLst>
          </p:cNvPr>
          <p:cNvSpPr/>
          <p:nvPr/>
        </p:nvSpPr>
        <p:spPr>
          <a:xfrm>
            <a:off x="1301712"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ihandform: Form 7">
            <a:extLst>
              <a:ext uri="{FF2B5EF4-FFF2-40B4-BE49-F238E27FC236}">
                <a16:creationId xmlns:a16="http://schemas.microsoft.com/office/drawing/2014/main" id="{18C93096-9CD4-441E-BDE1-24CEAE15D3DF}"/>
              </a:ext>
            </a:extLst>
          </p:cNvPr>
          <p:cNvSpPr/>
          <p:nvPr/>
        </p:nvSpPr>
        <p:spPr>
          <a:xfrm>
            <a:off x="2689283"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GB" sz="2500" kern="1200"/>
              <a:t>Specific Analysis </a:t>
            </a:r>
            <a:br>
              <a:rPr lang="en-GB" sz="2500" kern="1200"/>
            </a:br>
            <a:r>
              <a:rPr lang="en-GB" sz="2500" kern="1200">
                <a:solidFill>
                  <a:srgbClr val="010000"/>
                </a:solidFill>
              </a:rPr>
              <a:t>(2 Weeks)</a:t>
            </a:r>
            <a:endParaRPr lang="en-GB" sz="2500" kern="1200">
              <a:solidFill>
                <a:srgbClr val="010000"/>
              </a:solidFill>
              <a:cs typeface="Calibri"/>
            </a:endParaRPr>
          </a:p>
        </p:txBody>
      </p:sp>
      <p:sp>
        <p:nvSpPr>
          <p:cNvPr id="9" name="Ellipse 8">
            <a:extLst>
              <a:ext uri="{FF2B5EF4-FFF2-40B4-BE49-F238E27FC236}">
                <a16:creationId xmlns:a16="http://schemas.microsoft.com/office/drawing/2014/main" id="{513909DF-82A6-420B-AA91-5CE4B89F0F9C}"/>
              </a:ext>
            </a:extLst>
          </p:cNvPr>
          <p:cNvSpPr/>
          <p:nvPr/>
        </p:nvSpPr>
        <p:spPr>
          <a:xfrm>
            <a:off x="343259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ihandform: Form 9">
            <a:extLst>
              <a:ext uri="{FF2B5EF4-FFF2-40B4-BE49-F238E27FC236}">
                <a16:creationId xmlns:a16="http://schemas.microsoft.com/office/drawing/2014/main" id="{4CE5E024-36FD-4CD4-9E4F-8981B2AFA7B8}"/>
              </a:ext>
            </a:extLst>
          </p:cNvPr>
          <p:cNvSpPr/>
          <p:nvPr/>
        </p:nvSpPr>
        <p:spPr>
          <a:xfrm>
            <a:off x="4820163"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algn="ctr" defTabSz="1111250">
              <a:lnSpc>
                <a:spcPct val="90000"/>
              </a:lnSpc>
              <a:spcBef>
                <a:spcPct val="0"/>
              </a:spcBef>
              <a:spcAft>
                <a:spcPct val="35000"/>
              </a:spcAft>
            </a:pPr>
            <a:r>
              <a:rPr lang="de-DE" sz="2500" dirty="0"/>
              <a:t>Main Questions</a:t>
            </a:r>
            <a:br>
              <a:rPr lang="de-DE" sz="2500" kern="1200" dirty="0"/>
            </a:br>
            <a:r>
              <a:rPr lang="en-GB" sz="2500" kern="1200" dirty="0">
                <a:solidFill>
                  <a:srgbClr val="010000"/>
                </a:solidFill>
              </a:rPr>
              <a:t>(4 Weeks)</a:t>
            </a:r>
            <a:endParaRPr lang="en-GB" dirty="0">
              <a:cs typeface="Calibri"/>
            </a:endParaRPr>
          </a:p>
        </p:txBody>
      </p:sp>
      <p:sp>
        <p:nvSpPr>
          <p:cNvPr id="11" name="Ellipse 10">
            <a:extLst>
              <a:ext uri="{FF2B5EF4-FFF2-40B4-BE49-F238E27FC236}">
                <a16:creationId xmlns:a16="http://schemas.microsoft.com/office/drawing/2014/main" id="{7153EB81-CFD4-47D9-9328-B2461A803458}"/>
              </a:ext>
            </a:extLst>
          </p:cNvPr>
          <p:cNvSpPr/>
          <p:nvPr/>
        </p:nvSpPr>
        <p:spPr>
          <a:xfrm>
            <a:off x="556347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0D16A53E-55B8-4BF5-BFE1-CB9B3B18EFE5}"/>
              </a:ext>
            </a:extLst>
          </p:cNvPr>
          <p:cNvSpPr/>
          <p:nvPr/>
        </p:nvSpPr>
        <p:spPr>
          <a:xfrm>
            <a:off x="6951044"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Presentation</a:t>
            </a:r>
            <a:br>
              <a:rPr lang="de-DE" sz="2500" kern="1200"/>
            </a:br>
            <a:r>
              <a:rPr lang="en-US" sz="2500" kern="1200">
                <a:solidFill>
                  <a:srgbClr val="010000"/>
                </a:solidFill>
              </a:rPr>
              <a:t>(1 </a:t>
            </a:r>
            <a:r>
              <a:rPr lang="de-DE" sz="2500" kern="1200">
                <a:solidFill>
                  <a:srgbClr val="010000"/>
                </a:solidFill>
              </a:rPr>
              <a:t>Week)</a:t>
            </a:r>
            <a:endParaRPr lang="en-US" sz="2500" kern="1200">
              <a:solidFill>
                <a:srgbClr val="010000"/>
              </a:solidFill>
            </a:endParaRPr>
          </a:p>
        </p:txBody>
      </p:sp>
      <p:sp>
        <p:nvSpPr>
          <p:cNvPr id="13" name="Ellipse 12">
            <a:extLst>
              <a:ext uri="{FF2B5EF4-FFF2-40B4-BE49-F238E27FC236}">
                <a16:creationId xmlns:a16="http://schemas.microsoft.com/office/drawing/2014/main" id="{27B8B0BD-18C1-4F66-8EA2-F73615BFE518}"/>
              </a:ext>
            </a:extLst>
          </p:cNvPr>
          <p:cNvSpPr/>
          <p:nvPr/>
        </p:nvSpPr>
        <p:spPr>
          <a:xfrm>
            <a:off x="7694354"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ihandform: Form 31">
            <a:extLst>
              <a:ext uri="{FF2B5EF4-FFF2-40B4-BE49-F238E27FC236}">
                <a16:creationId xmlns:a16="http://schemas.microsoft.com/office/drawing/2014/main" id="{11E35717-F25E-4AC5-85B7-2E502F674481}"/>
              </a:ext>
            </a:extLst>
          </p:cNvPr>
          <p:cNvSpPr/>
          <p:nvPr/>
        </p:nvSpPr>
        <p:spPr>
          <a:xfrm>
            <a:off x="1318966" y="4392871"/>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endParaRPr lang="de-DE" sz="2200" kern="1200">
              <a:latin typeface="Calibri"/>
              <a:cs typeface="Calibri"/>
            </a:endParaRPr>
          </a:p>
        </p:txBody>
      </p:sp>
      <p:sp>
        <p:nvSpPr>
          <p:cNvPr id="152" name="Textfeld 24">
            <a:extLst>
              <a:ext uri="{FF2B5EF4-FFF2-40B4-BE49-F238E27FC236}">
                <a16:creationId xmlns:a16="http://schemas.microsoft.com/office/drawing/2014/main" id="{8BD1D44D-E9F7-4FE5-950D-64003FE06EC0}"/>
              </a:ext>
            </a:extLst>
          </p:cNvPr>
          <p:cNvSpPr txBox="1"/>
          <p:nvPr/>
        </p:nvSpPr>
        <p:spPr>
          <a:xfrm>
            <a:off x="10063513" y="3215943"/>
            <a:ext cx="1905902" cy="1200329"/>
          </a:xfrm>
          <a:prstGeom prst="rect">
            <a:avLst/>
          </a:prstGeom>
          <a:noFill/>
          <a:ln>
            <a:solidFill>
              <a:srgbClr val="4472C4"/>
            </a:solidFill>
          </a:ln>
        </p:spPr>
        <p:txBody>
          <a:bodyPr wrap="square" rtlCol="0" anchor="t">
            <a:spAutoFit/>
          </a:bodyPr>
          <a:lstStyle/>
          <a:p>
            <a:pPr algn="ctr"/>
            <a:r>
              <a:rPr lang="de-DE" sz="2400"/>
              <a:t>Final </a:t>
            </a:r>
            <a:r>
              <a:rPr lang="en-GB" sz="2400"/>
              <a:t>Presentation</a:t>
            </a:r>
            <a:br>
              <a:rPr lang="en-GB" sz="2400"/>
            </a:br>
            <a:r>
              <a:rPr lang="en-GB" sz="2400">
                <a:cs typeface="Calibri"/>
              </a:rPr>
              <a:t>(24.07.2019)</a:t>
            </a:r>
          </a:p>
        </p:txBody>
      </p:sp>
      <p:sp>
        <p:nvSpPr>
          <p:cNvPr id="496" name="Rechteck 20" descr="Checkmark">
            <a:extLst>
              <a:ext uri="{FF2B5EF4-FFF2-40B4-BE49-F238E27FC236}">
                <a16:creationId xmlns:a16="http://schemas.microsoft.com/office/drawing/2014/main" id="{66E3102D-A7E8-4075-A029-ED4E9BF27B36}"/>
              </a:ext>
            </a:extLst>
          </p:cNvPr>
          <p:cNvSpPr/>
          <p:nvPr/>
        </p:nvSpPr>
        <p:spPr>
          <a:xfrm>
            <a:off x="376365" y="2162211"/>
            <a:ext cx="680904" cy="6809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98" name="Rechteck 21" descr="Monthly calendar">
            <a:extLst>
              <a:ext uri="{FF2B5EF4-FFF2-40B4-BE49-F238E27FC236}">
                <a16:creationId xmlns:a16="http://schemas.microsoft.com/office/drawing/2014/main" id="{BD97C293-E9E6-4FE5-8C84-ECDB33E175EA}"/>
              </a:ext>
            </a:extLst>
          </p:cNvPr>
          <p:cNvSpPr/>
          <p:nvPr/>
        </p:nvSpPr>
        <p:spPr>
          <a:xfrm>
            <a:off x="2273310" y="4566940"/>
            <a:ext cx="680904" cy="6809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500" name="Rechteck 22" descr="Bullseye">
            <a:extLst>
              <a:ext uri="{FF2B5EF4-FFF2-40B4-BE49-F238E27FC236}">
                <a16:creationId xmlns:a16="http://schemas.microsoft.com/office/drawing/2014/main" id="{D5792AD4-10D7-4677-A454-48262147A059}"/>
              </a:ext>
            </a:extLst>
          </p:cNvPr>
          <p:cNvSpPr/>
          <p:nvPr/>
        </p:nvSpPr>
        <p:spPr>
          <a:xfrm>
            <a:off x="4457755" y="2159102"/>
            <a:ext cx="680904" cy="68090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2126EC6C-0AD6-484E-BB02-A09AC7024DAA}"/>
              </a:ext>
            </a:extLst>
          </p:cNvPr>
          <p:cNvSpPr txBox="1"/>
          <p:nvPr/>
        </p:nvSpPr>
        <p:spPr>
          <a:xfrm>
            <a:off x="842893" y="2680435"/>
            <a:ext cx="1468831" cy="477054"/>
          </a:xfrm>
          <a:prstGeom prst="rect">
            <a:avLst/>
          </a:prstGeom>
          <a:noFill/>
        </p:spPr>
        <p:txBody>
          <a:bodyPr wrap="square" rtlCol="0">
            <a:spAutoFit/>
          </a:bodyPr>
          <a:lstStyle/>
          <a:p>
            <a:r>
              <a:rPr lang="de-DE" sz="2500"/>
              <a:t>(1 Week)</a:t>
            </a:r>
          </a:p>
        </p:txBody>
      </p:sp>
      <p:sp>
        <p:nvSpPr>
          <p:cNvPr id="23" name="Rechteck 23" descr="Teacher">
            <a:extLst>
              <a:ext uri="{FF2B5EF4-FFF2-40B4-BE49-F238E27FC236}">
                <a16:creationId xmlns:a16="http://schemas.microsoft.com/office/drawing/2014/main" id="{E940B329-F4FA-4B5C-8772-F09AA4605544}"/>
              </a:ext>
            </a:extLst>
          </p:cNvPr>
          <p:cNvSpPr/>
          <p:nvPr/>
        </p:nvSpPr>
        <p:spPr>
          <a:xfrm>
            <a:off x="6336405" y="4555383"/>
            <a:ext cx="680904" cy="68090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3013179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a:extLst>
              <a:ext uri="{FF2B5EF4-FFF2-40B4-BE49-F238E27FC236}">
                <a16:creationId xmlns:a16="http://schemas.microsoft.com/office/drawing/2014/main" id="{E13F75F7-F68B-4A9F-B33B-5156592CCAFA}"/>
              </a:ext>
            </a:extLst>
          </p:cNvPr>
          <p:cNvGraphicFramePr>
            <a:graphicFrameLocks noGrp="1"/>
          </p:cNvGraphicFramePr>
          <p:nvPr>
            <p:extLst>
              <p:ext uri="{D42A27DB-BD31-4B8C-83A1-F6EECF244321}">
                <p14:modId xmlns:p14="http://schemas.microsoft.com/office/powerpoint/2010/main" val="4031359071"/>
              </p:ext>
            </p:extLst>
          </p:nvPr>
        </p:nvGraphicFramePr>
        <p:xfrm>
          <a:off x="2407755" y="2300275"/>
          <a:ext cx="1666240" cy="4023360"/>
        </p:xfrm>
        <a:graphic>
          <a:graphicData uri="http://schemas.openxmlformats.org/drawingml/2006/table">
            <a:tbl>
              <a:tblPr firstRow="1" firstCol="1" bandRow="1">
                <a:tableStyleId>{F5AB1C69-6EDB-4FF4-983F-18BD219EF322}</a:tableStyleId>
              </a:tblPr>
              <a:tblGrid>
                <a:gridCol w="208280">
                  <a:extLst>
                    <a:ext uri="{9D8B030D-6E8A-4147-A177-3AD203B41FA5}">
                      <a16:colId xmlns:a16="http://schemas.microsoft.com/office/drawing/2014/main" val="578174091"/>
                    </a:ext>
                  </a:extLst>
                </a:gridCol>
                <a:gridCol w="208280">
                  <a:extLst>
                    <a:ext uri="{9D8B030D-6E8A-4147-A177-3AD203B41FA5}">
                      <a16:colId xmlns:a16="http://schemas.microsoft.com/office/drawing/2014/main" val="1532063495"/>
                    </a:ext>
                  </a:extLst>
                </a:gridCol>
                <a:gridCol w="208280">
                  <a:extLst>
                    <a:ext uri="{9D8B030D-6E8A-4147-A177-3AD203B41FA5}">
                      <a16:colId xmlns:a16="http://schemas.microsoft.com/office/drawing/2014/main" val="1658888197"/>
                    </a:ext>
                  </a:extLst>
                </a:gridCol>
                <a:gridCol w="208280">
                  <a:extLst>
                    <a:ext uri="{9D8B030D-6E8A-4147-A177-3AD203B41FA5}">
                      <a16:colId xmlns:a16="http://schemas.microsoft.com/office/drawing/2014/main" val="3053100133"/>
                    </a:ext>
                  </a:extLst>
                </a:gridCol>
                <a:gridCol w="208280">
                  <a:extLst>
                    <a:ext uri="{9D8B030D-6E8A-4147-A177-3AD203B41FA5}">
                      <a16:colId xmlns:a16="http://schemas.microsoft.com/office/drawing/2014/main" val="4165776609"/>
                    </a:ext>
                  </a:extLst>
                </a:gridCol>
                <a:gridCol w="208280">
                  <a:extLst>
                    <a:ext uri="{9D8B030D-6E8A-4147-A177-3AD203B41FA5}">
                      <a16:colId xmlns:a16="http://schemas.microsoft.com/office/drawing/2014/main" val="2676703227"/>
                    </a:ext>
                  </a:extLst>
                </a:gridCol>
                <a:gridCol w="208280">
                  <a:extLst>
                    <a:ext uri="{9D8B030D-6E8A-4147-A177-3AD203B41FA5}">
                      <a16:colId xmlns:a16="http://schemas.microsoft.com/office/drawing/2014/main" val="4146869120"/>
                    </a:ext>
                  </a:extLst>
                </a:gridCol>
                <a:gridCol w="208280">
                  <a:extLst>
                    <a:ext uri="{9D8B030D-6E8A-4147-A177-3AD203B41FA5}">
                      <a16:colId xmlns:a16="http://schemas.microsoft.com/office/drawing/2014/main" val="352884517"/>
                    </a:ext>
                  </a:extLst>
                </a:gridCol>
              </a:tblGrid>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90462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0102"/>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542345"/>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12059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6057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81524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6575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05943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75647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371084"/>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618784"/>
                  </a:ext>
                </a:extLst>
              </a:tr>
            </a:tbl>
          </a:graphicData>
        </a:graphic>
      </p:graphicFrame>
      <p:graphicFrame>
        <p:nvGraphicFramePr>
          <p:cNvPr id="7" name="Tabelle 6">
            <a:extLst>
              <a:ext uri="{FF2B5EF4-FFF2-40B4-BE49-F238E27FC236}">
                <a16:creationId xmlns:a16="http://schemas.microsoft.com/office/drawing/2014/main" id="{1AF2A9E7-D009-454B-812E-AFDD6F542B4F}"/>
              </a:ext>
            </a:extLst>
          </p:cNvPr>
          <p:cNvGraphicFramePr>
            <a:graphicFrameLocks noGrp="1"/>
          </p:cNvGraphicFramePr>
          <p:nvPr>
            <p:extLst>
              <p:ext uri="{D42A27DB-BD31-4B8C-83A1-F6EECF244321}">
                <p14:modId xmlns:p14="http://schemas.microsoft.com/office/powerpoint/2010/main" val="3393136441"/>
              </p:ext>
            </p:extLst>
          </p:nvPr>
        </p:nvGraphicFramePr>
        <p:xfrm>
          <a:off x="6451767" y="2331539"/>
          <a:ext cx="1666240" cy="4023360"/>
        </p:xfrm>
        <a:graphic>
          <a:graphicData uri="http://schemas.openxmlformats.org/drawingml/2006/table">
            <a:tbl>
              <a:tblPr firstRow="1" firstCol="1" bandRow="1">
                <a:tableStyleId>{F5AB1C69-6EDB-4FF4-983F-18BD219EF322}</a:tableStyleId>
              </a:tblPr>
              <a:tblGrid>
                <a:gridCol w="208280">
                  <a:extLst>
                    <a:ext uri="{9D8B030D-6E8A-4147-A177-3AD203B41FA5}">
                      <a16:colId xmlns:a16="http://schemas.microsoft.com/office/drawing/2014/main" val="578174091"/>
                    </a:ext>
                  </a:extLst>
                </a:gridCol>
                <a:gridCol w="208280">
                  <a:extLst>
                    <a:ext uri="{9D8B030D-6E8A-4147-A177-3AD203B41FA5}">
                      <a16:colId xmlns:a16="http://schemas.microsoft.com/office/drawing/2014/main" val="1532063495"/>
                    </a:ext>
                  </a:extLst>
                </a:gridCol>
                <a:gridCol w="208280">
                  <a:extLst>
                    <a:ext uri="{9D8B030D-6E8A-4147-A177-3AD203B41FA5}">
                      <a16:colId xmlns:a16="http://schemas.microsoft.com/office/drawing/2014/main" val="1658888197"/>
                    </a:ext>
                  </a:extLst>
                </a:gridCol>
                <a:gridCol w="208280">
                  <a:extLst>
                    <a:ext uri="{9D8B030D-6E8A-4147-A177-3AD203B41FA5}">
                      <a16:colId xmlns:a16="http://schemas.microsoft.com/office/drawing/2014/main" val="3053100133"/>
                    </a:ext>
                  </a:extLst>
                </a:gridCol>
                <a:gridCol w="208280">
                  <a:extLst>
                    <a:ext uri="{9D8B030D-6E8A-4147-A177-3AD203B41FA5}">
                      <a16:colId xmlns:a16="http://schemas.microsoft.com/office/drawing/2014/main" val="4165776609"/>
                    </a:ext>
                  </a:extLst>
                </a:gridCol>
                <a:gridCol w="208280">
                  <a:extLst>
                    <a:ext uri="{9D8B030D-6E8A-4147-A177-3AD203B41FA5}">
                      <a16:colId xmlns:a16="http://schemas.microsoft.com/office/drawing/2014/main" val="2676703227"/>
                    </a:ext>
                  </a:extLst>
                </a:gridCol>
                <a:gridCol w="208280">
                  <a:extLst>
                    <a:ext uri="{9D8B030D-6E8A-4147-A177-3AD203B41FA5}">
                      <a16:colId xmlns:a16="http://schemas.microsoft.com/office/drawing/2014/main" val="4146869120"/>
                    </a:ext>
                  </a:extLst>
                </a:gridCol>
                <a:gridCol w="208280">
                  <a:extLst>
                    <a:ext uri="{9D8B030D-6E8A-4147-A177-3AD203B41FA5}">
                      <a16:colId xmlns:a16="http://schemas.microsoft.com/office/drawing/2014/main" val="352884517"/>
                    </a:ext>
                  </a:extLst>
                </a:gridCol>
              </a:tblGrid>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90462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0102"/>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542345"/>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12059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6057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24478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479530"/>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09498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95976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81524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65756"/>
                  </a:ext>
                </a:extLst>
              </a:tr>
            </a:tbl>
          </a:graphicData>
        </a:graphic>
      </p:graphicFrame>
      <p:sp>
        <p:nvSpPr>
          <p:cNvPr id="8" name="Textfeld 7">
            <a:extLst>
              <a:ext uri="{FF2B5EF4-FFF2-40B4-BE49-F238E27FC236}">
                <a16:creationId xmlns:a16="http://schemas.microsoft.com/office/drawing/2014/main" id="{6A075E4E-FB40-4BA4-9C27-84C8FAA89978}"/>
              </a:ext>
            </a:extLst>
          </p:cNvPr>
          <p:cNvSpPr txBox="1"/>
          <p:nvPr/>
        </p:nvSpPr>
        <p:spPr>
          <a:xfrm>
            <a:off x="6930016" y="1955383"/>
            <a:ext cx="1053700" cy="369332"/>
          </a:xfrm>
          <a:prstGeom prst="rect">
            <a:avLst/>
          </a:prstGeom>
          <a:noFill/>
        </p:spPr>
        <p:txBody>
          <a:bodyPr wrap="square" rtlCol="0" anchor="t">
            <a:spAutoFit/>
          </a:bodyPr>
          <a:lstStyle/>
          <a:p>
            <a:r>
              <a:rPr lang="en-GB" b="1"/>
              <a:t>Treated</a:t>
            </a:r>
          </a:p>
        </p:txBody>
      </p:sp>
      <p:sp>
        <p:nvSpPr>
          <p:cNvPr id="9" name="Textfeld 8">
            <a:extLst>
              <a:ext uri="{FF2B5EF4-FFF2-40B4-BE49-F238E27FC236}">
                <a16:creationId xmlns:a16="http://schemas.microsoft.com/office/drawing/2014/main" id="{1FD08C7B-F5C6-40C7-9CCA-B472959A4C1C}"/>
              </a:ext>
            </a:extLst>
          </p:cNvPr>
          <p:cNvSpPr txBox="1"/>
          <p:nvPr/>
        </p:nvSpPr>
        <p:spPr>
          <a:xfrm>
            <a:off x="2699453" y="1920148"/>
            <a:ext cx="1188718" cy="369332"/>
          </a:xfrm>
          <a:prstGeom prst="rect">
            <a:avLst/>
          </a:prstGeom>
          <a:noFill/>
        </p:spPr>
        <p:txBody>
          <a:bodyPr wrap="square" rtlCol="0" anchor="t">
            <a:spAutoFit/>
          </a:bodyPr>
          <a:lstStyle/>
          <a:p>
            <a:r>
              <a:rPr lang="en-GB" b="1"/>
              <a:t>Untreated</a:t>
            </a:r>
            <a:endParaRPr lang="en-GB" b="1">
              <a:cs typeface="Calibri"/>
            </a:endParaRPr>
          </a:p>
        </p:txBody>
      </p:sp>
      <p:sp>
        <p:nvSpPr>
          <p:cNvPr id="15" name="Pfeil: nach links und rechts 14">
            <a:extLst>
              <a:ext uri="{FF2B5EF4-FFF2-40B4-BE49-F238E27FC236}">
                <a16:creationId xmlns:a16="http://schemas.microsoft.com/office/drawing/2014/main" id="{0FB64C31-F1B0-45BD-A5F9-951052FB4ECB}"/>
              </a:ext>
            </a:extLst>
          </p:cNvPr>
          <p:cNvSpPr/>
          <p:nvPr/>
        </p:nvSpPr>
        <p:spPr>
          <a:xfrm>
            <a:off x="4217839" y="3956598"/>
            <a:ext cx="203920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PCA</a:t>
            </a:r>
          </a:p>
        </p:txBody>
      </p:sp>
      <p:grpSp>
        <p:nvGrpSpPr>
          <p:cNvPr id="18" name="Gruppieren 17">
            <a:extLst>
              <a:ext uri="{FF2B5EF4-FFF2-40B4-BE49-F238E27FC236}">
                <a16:creationId xmlns:a16="http://schemas.microsoft.com/office/drawing/2014/main" id="{695FF574-D182-49D4-AABB-696131E8CEAA}"/>
              </a:ext>
            </a:extLst>
          </p:cNvPr>
          <p:cNvGrpSpPr/>
          <p:nvPr/>
        </p:nvGrpSpPr>
        <p:grpSpPr>
          <a:xfrm>
            <a:off x="4182773" y="2252706"/>
            <a:ext cx="2048209" cy="1019752"/>
            <a:chOff x="4259475" y="4765104"/>
            <a:chExt cx="2048209" cy="1019752"/>
          </a:xfrm>
        </p:grpSpPr>
        <p:sp>
          <p:nvSpPr>
            <p:cNvPr id="16" name="Pfeil: nach links und rechts 15">
              <a:extLst>
                <a:ext uri="{FF2B5EF4-FFF2-40B4-BE49-F238E27FC236}">
                  <a16:creationId xmlns:a16="http://schemas.microsoft.com/office/drawing/2014/main" id="{B71984E8-E3DC-46D2-AA51-7940734B8CC3}"/>
                </a:ext>
              </a:extLst>
            </p:cNvPr>
            <p:cNvSpPr/>
            <p:nvPr/>
          </p:nvSpPr>
          <p:spPr>
            <a:xfrm>
              <a:off x="4259475" y="4765104"/>
              <a:ext cx="204820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Boxplot</a:t>
              </a:r>
            </a:p>
          </p:txBody>
        </p:sp>
        <p:sp>
          <p:nvSpPr>
            <p:cNvPr id="17" name="Textfeld 16">
              <a:extLst>
                <a:ext uri="{FF2B5EF4-FFF2-40B4-BE49-F238E27FC236}">
                  <a16:creationId xmlns:a16="http://schemas.microsoft.com/office/drawing/2014/main" id="{68F96299-CE93-405D-9731-4F52E9160E5E}"/>
                </a:ext>
              </a:extLst>
            </p:cNvPr>
            <p:cNvSpPr txBox="1"/>
            <p:nvPr/>
          </p:nvSpPr>
          <p:spPr>
            <a:xfrm>
              <a:off x="4259475" y="5138525"/>
              <a:ext cx="2000639" cy="646331"/>
            </a:xfrm>
            <a:prstGeom prst="rect">
              <a:avLst/>
            </a:prstGeom>
            <a:noFill/>
          </p:spPr>
          <p:txBody>
            <a:bodyPr wrap="square" rtlCol="0">
              <a:spAutoFit/>
            </a:bodyPr>
            <a:lstStyle/>
            <a:p>
              <a:pPr algn="ctr"/>
              <a:r>
                <a:rPr lang="de-DE"/>
                <a:t>Are </a:t>
              </a:r>
              <a:r>
                <a:rPr lang="de-DE" err="1"/>
                <a:t>the</a:t>
              </a:r>
              <a:r>
                <a:rPr lang="de-DE"/>
                <a:t> </a:t>
              </a:r>
              <a:r>
                <a:rPr lang="de-DE" err="1"/>
                <a:t>data</a:t>
              </a:r>
              <a:r>
                <a:rPr lang="de-DE"/>
                <a:t> </a:t>
              </a:r>
              <a:r>
                <a:rPr lang="de-DE" err="1"/>
                <a:t>normalized</a:t>
              </a:r>
              <a:r>
                <a:rPr lang="de-DE"/>
                <a:t>?</a:t>
              </a:r>
            </a:p>
          </p:txBody>
        </p:sp>
      </p:grpSp>
      <p:sp>
        <p:nvSpPr>
          <p:cNvPr id="25" name="Pfeil: nach links und rechts 24">
            <a:extLst>
              <a:ext uri="{FF2B5EF4-FFF2-40B4-BE49-F238E27FC236}">
                <a16:creationId xmlns:a16="http://schemas.microsoft.com/office/drawing/2014/main" id="{B919CE87-C91B-4711-B813-0FA395F9E34D}"/>
              </a:ext>
            </a:extLst>
          </p:cNvPr>
          <p:cNvSpPr/>
          <p:nvPr/>
        </p:nvSpPr>
        <p:spPr>
          <a:xfrm>
            <a:off x="4213337" y="3346968"/>
            <a:ext cx="204820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Batch </a:t>
            </a:r>
            <a:r>
              <a:rPr lang="en-GB"/>
              <a:t>correction</a:t>
            </a:r>
            <a:endParaRPr lang="en-GB">
              <a:cs typeface="Calibri"/>
            </a:endParaRPr>
          </a:p>
        </p:txBody>
      </p:sp>
      <p:pic>
        <p:nvPicPr>
          <p:cNvPr id="28" name="Picture 4" descr="Ein Bild, das Schreibgerät enthält.&#10;&#10;Mit hoher Zuverlässigkeit generierte Beschreibung">
            <a:extLst>
              <a:ext uri="{FF2B5EF4-FFF2-40B4-BE49-F238E27FC236}">
                <a16:creationId xmlns:a16="http://schemas.microsoft.com/office/drawing/2014/main" id="{ADE47A4B-B2D3-4FAD-A841-F47C70513A00}"/>
              </a:ext>
            </a:extLst>
          </p:cNvPr>
          <p:cNvPicPr>
            <a:picLocks noGrp="1" noChangeAspect="1"/>
          </p:cNvPicPr>
          <p:nvPr>
            <p:ph idx="1"/>
          </p:nvPr>
        </p:nvPicPr>
        <p:blipFill>
          <a:blip r:embed="rId3"/>
          <a:stretch>
            <a:fillRect/>
          </a:stretch>
        </p:blipFill>
        <p:spPr>
          <a:xfrm>
            <a:off x="8978202" y="178722"/>
            <a:ext cx="2719345" cy="1895424"/>
          </a:xfrm>
          <a:prstGeom prst="rect">
            <a:avLst/>
          </a:prstGeom>
        </p:spPr>
      </p:pic>
      <p:pic>
        <p:nvPicPr>
          <p:cNvPr id="19" name="Picture 4" descr="Ein Bild, das Text, Karte enthält.&#10;&#10;Mit sehr hoher Zuverlässigkeit generierte Beschreibung">
            <a:extLst>
              <a:ext uri="{FF2B5EF4-FFF2-40B4-BE49-F238E27FC236}">
                <a16:creationId xmlns:a16="http://schemas.microsoft.com/office/drawing/2014/main" id="{98105799-AFEE-4745-ABE3-79EADAA8700A}"/>
              </a:ext>
            </a:extLst>
          </p:cNvPr>
          <p:cNvPicPr>
            <a:picLocks noChangeAspect="1"/>
          </p:cNvPicPr>
          <p:nvPr/>
        </p:nvPicPr>
        <p:blipFill rotWithShape="1">
          <a:blip r:embed="rId4"/>
          <a:srcRect l="831" t="2301" r="18246" b="11151"/>
          <a:stretch/>
        </p:blipFill>
        <p:spPr>
          <a:xfrm>
            <a:off x="81915" y="3443913"/>
            <a:ext cx="2217062" cy="1239006"/>
          </a:xfrm>
          <a:prstGeom prst="rect">
            <a:avLst/>
          </a:prstGeom>
        </p:spPr>
      </p:pic>
      <p:sp>
        <p:nvSpPr>
          <p:cNvPr id="21" name="Rechteck 20" descr="Checkmark">
            <a:extLst>
              <a:ext uri="{FF2B5EF4-FFF2-40B4-BE49-F238E27FC236}">
                <a16:creationId xmlns:a16="http://schemas.microsoft.com/office/drawing/2014/main" id="{E1704599-F564-4464-A2F6-C668C5F0810B}"/>
              </a:ext>
            </a:extLst>
          </p:cNvPr>
          <p:cNvSpPr/>
          <p:nvPr/>
        </p:nvSpPr>
        <p:spPr>
          <a:xfrm>
            <a:off x="154001" y="668699"/>
            <a:ext cx="680904" cy="68090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24543596-151B-4856-B699-E6F2D10E433B}"/>
              </a:ext>
            </a:extLst>
          </p:cNvPr>
          <p:cNvSpPr/>
          <p:nvPr/>
        </p:nvSpPr>
        <p:spPr>
          <a:xfrm>
            <a:off x="5183092" y="618437"/>
            <a:ext cx="3037488" cy="965039"/>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a:cs typeface="Calibri"/>
              </a:rPr>
              <a:t>DATA:</a:t>
            </a:r>
          </a:p>
          <a:p>
            <a:r>
              <a:rPr lang="en-GB">
                <a:ea typeface="+mn-lt"/>
                <a:cs typeface="+mn-lt"/>
              </a:rPr>
              <a:t>NCI_TPW_gep_treated/ NCI_TPW_gep_untreated</a:t>
            </a:r>
          </a:p>
        </p:txBody>
      </p:sp>
      <p:sp>
        <p:nvSpPr>
          <p:cNvPr id="24" name="Rechteck 23">
            <a:extLst>
              <a:ext uri="{FF2B5EF4-FFF2-40B4-BE49-F238E27FC236}">
                <a16:creationId xmlns:a16="http://schemas.microsoft.com/office/drawing/2014/main" id="{DE892DBB-D71F-4A41-97A6-C9E51EA6EC7F}"/>
              </a:ext>
            </a:extLst>
          </p:cNvPr>
          <p:cNvSpPr/>
          <p:nvPr/>
        </p:nvSpPr>
        <p:spPr>
          <a:xfrm>
            <a:off x="8118007" y="2495022"/>
            <a:ext cx="2029410" cy="21711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Freihandform: Form 26">
            <a:extLst>
              <a:ext uri="{FF2B5EF4-FFF2-40B4-BE49-F238E27FC236}">
                <a16:creationId xmlns:a16="http://schemas.microsoft.com/office/drawing/2014/main" id="{4A418328-98F4-4C24-909E-F48DC34A5CB4}"/>
              </a:ext>
            </a:extLst>
          </p:cNvPr>
          <p:cNvSpPr/>
          <p:nvPr/>
        </p:nvSpPr>
        <p:spPr>
          <a:xfrm>
            <a:off x="494453" y="-61626"/>
            <a:ext cx="4138726"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4400" kern="1200">
                <a:latin typeface="+mj-lt"/>
              </a:rPr>
              <a:t>Broad</a:t>
            </a:r>
            <a:r>
              <a:rPr lang="en-US" sz="4400" kern="1200">
                <a:latin typeface="+mj-lt"/>
              </a:rPr>
              <a:t> </a:t>
            </a:r>
            <a:r>
              <a:rPr lang="de-DE" sz="4400" kern="1200">
                <a:latin typeface="+mj-lt"/>
              </a:rPr>
              <a:t>Analysis  </a:t>
            </a:r>
            <a:br>
              <a:rPr lang="de-DE" sz="4400" kern="1200">
                <a:latin typeface="+mj-lt"/>
              </a:rPr>
            </a:br>
            <a:endParaRPr lang="de-DE" sz="4400" kern="1200">
              <a:solidFill>
                <a:srgbClr val="010000"/>
              </a:solidFill>
              <a:latin typeface="+mj-lt"/>
              <a:cs typeface="Calibri Light"/>
            </a:endParaRPr>
          </a:p>
        </p:txBody>
      </p:sp>
    </p:spTree>
    <p:extLst>
      <p:ext uri="{BB962C8B-B14F-4D97-AF65-F5344CB8AC3E}">
        <p14:creationId xmlns:p14="http://schemas.microsoft.com/office/powerpoint/2010/main" val="276844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89E5-5A7F-42AD-B78B-48AF280470E6}"/>
              </a:ext>
            </a:extLst>
          </p:cNvPr>
          <p:cNvSpPr>
            <a:spLocks noGrp="1"/>
          </p:cNvSpPr>
          <p:nvPr>
            <p:ph type="title"/>
          </p:nvPr>
        </p:nvSpPr>
        <p:spPr/>
        <p:txBody>
          <a:bodyPr/>
          <a:lstStyle/>
          <a:p>
            <a:r>
              <a:rPr lang="de-DE">
                <a:cs typeface="Calibri Light"/>
              </a:rPr>
              <a:t>Broad Analysis</a:t>
            </a:r>
            <a:endParaRPr lang="de-DE"/>
          </a:p>
        </p:txBody>
      </p:sp>
      <p:pic>
        <p:nvPicPr>
          <p:cNvPr id="28" name="Picture 4" descr="Ein Bild, das Schreibgerät enthält.&#10;&#10;Mit hoher Zuverlässigkeit generierte Beschreibung">
            <a:extLst>
              <a:ext uri="{FF2B5EF4-FFF2-40B4-BE49-F238E27FC236}">
                <a16:creationId xmlns:a16="http://schemas.microsoft.com/office/drawing/2014/main" id="{ADE47A4B-B2D3-4FAD-A841-F47C70513A00}"/>
              </a:ext>
            </a:extLst>
          </p:cNvPr>
          <p:cNvPicPr>
            <a:picLocks noGrp="1" noChangeAspect="1"/>
          </p:cNvPicPr>
          <p:nvPr>
            <p:ph idx="1"/>
          </p:nvPr>
        </p:nvPicPr>
        <p:blipFill>
          <a:blip r:embed="rId3"/>
          <a:stretch>
            <a:fillRect/>
          </a:stretch>
        </p:blipFill>
        <p:spPr>
          <a:xfrm>
            <a:off x="8978202" y="178722"/>
            <a:ext cx="2719345" cy="1895424"/>
          </a:xfrm>
          <a:prstGeom prst="rect">
            <a:avLst/>
          </a:prstGeom>
        </p:spPr>
      </p:pic>
      <p:graphicFrame>
        <p:nvGraphicFramePr>
          <p:cNvPr id="14" name="Diagramm 13">
            <a:extLst>
              <a:ext uri="{FF2B5EF4-FFF2-40B4-BE49-F238E27FC236}">
                <a16:creationId xmlns:a16="http://schemas.microsoft.com/office/drawing/2014/main" id="{3ED521C6-F726-4AC4-95AE-C129213F2E75}"/>
              </a:ext>
            </a:extLst>
          </p:cNvPr>
          <p:cNvGraphicFramePr/>
          <p:nvPr>
            <p:extLst>
              <p:ext uri="{D42A27DB-BD31-4B8C-83A1-F6EECF244321}">
                <p14:modId xmlns:p14="http://schemas.microsoft.com/office/powerpoint/2010/main" val="3929090164"/>
              </p:ext>
            </p:extLst>
          </p:nvPr>
        </p:nvGraphicFramePr>
        <p:xfrm>
          <a:off x="9187636" y="2512664"/>
          <a:ext cx="3423786" cy="3383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Pfeil: nach rechts 15">
            <a:extLst>
              <a:ext uri="{FF2B5EF4-FFF2-40B4-BE49-F238E27FC236}">
                <a16:creationId xmlns:a16="http://schemas.microsoft.com/office/drawing/2014/main" id="{E56FA52C-527F-4D5B-8196-797F5CB8696C}"/>
              </a:ext>
            </a:extLst>
          </p:cNvPr>
          <p:cNvSpPr/>
          <p:nvPr/>
        </p:nvSpPr>
        <p:spPr>
          <a:xfrm>
            <a:off x="6755907" y="3453980"/>
            <a:ext cx="3256145" cy="958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Relation</a:t>
            </a:r>
          </a:p>
        </p:txBody>
      </p:sp>
      <p:pic>
        <p:nvPicPr>
          <p:cNvPr id="13" name="Picture 4" descr="Ein Bild, das Text, Karte enthält.&#10;&#10;Mit sehr hoher Zuverlässigkeit generierte Beschreibung">
            <a:extLst>
              <a:ext uri="{FF2B5EF4-FFF2-40B4-BE49-F238E27FC236}">
                <a16:creationId xmlns:a16="http://schemas.microsoft.com/office/drawing/2014/main" id="{0CC83617-43BD-4871-BFDE-495FD91F8A1A}"/>
              </a:ext>
            </a:extLst>
          </p:cNvPr>
          <p:cNvPicPr>
            <a:picLocks noChangeAspect="1"/>
          </p:cNvPicPr>
          <p:nvPr/>
        </p:nvPicPr>
        <p:blipFill rotWithShape="1">
          <a:blip r:embed="rId9"/>
          <a:srcRect l="-19" r="11869" b="9211"/>
          <a:stretch/>
        </p:blipFill>
        <p:spPr>
          <a:xfrm>
            <a:off x="924327" y="2415150"/>
            <a:ext cx="5969876" cy="3110699"/>
          </a:xfrm>
          <a:prstGeom prst="rect">
            <a:avLst/>
          </a:prstGeom>
        </p:spPr>
      </p:pic>
      <p:sp>
        <p:nvSpPr>
          <p:cNvPr id="15" name="TextBox 8">
            <a:extLst>
              <a:ext uri="{FF2B5EF4-FFF2-40B4-BE49-F238E27FC236}">
                <a16:creationId xmlns:a16="http://schemas.microsoft.com/office/drawing/2014/main" id="{B111E855-8136-4463-BEDD-C199935DB1EA}"/>
              </a:ext>
            </a:extLst>
          </p:cNvPr>
          <p:cNvSpPr txBox="1"/>
          <p:nvPr/>
        </p:nvSpPr>
        <p:spPr>
          <a:xfrm>
            <a:off x="1141971" y="5790530"/>
            <a:ext cx="596987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dirty="0">
                <a:solidFill>
                  <a:schemeClr val="bg2">
                    <a:lumMod val="75000"/>
                  </a:schemeClr>
                </a:solidFill>
              </a:rPr>
              <a:t>Pollen </a:t>
            </a:r>
            <a:r>
              <a:rPr lang="de-DE" sz="1400" i="1" dirty="0">
                <a:solidFill>
                  <a:schemeClr val="bg2">
                    <a:lumMod val="75000"/>
                  </a:schemeClr>
                </a:solidFill>
              </a:rPr>
              <a:t>et all </a:t>
            </a:r>
            <a:r>
              <a:rPr lang="de-DE" sz="1400" dirty="0">
                <a:solidFill>
                  <a:schemeClr val="bg2">
                    <a:lumMod val="75000"/>
                  </a:schemeClr>
                </a:solidFill>
              </a:rPr>
              <a:t>(2014). Low-</a:t>
            </a:r>
            <a:r>
              <a:rPr lang="de-DE" sz="1400" dirty="0" err="1">
                <a:solidFill>
                  <a:schemeClr val="bg2">
                    <a:lumMod val="75000"/>
                  </a:schemeClr>
                </a:solidFill>
              </a:rPr>
              <a:t>coverage</a:t>
            </a:r>
            <a:r>
              <a:rPr lang="de-DE" sz="1400" dirty="0">
                <a:solidFill>
                  <a:schemeClr val="bg2">
                    <a:lumMod val="75000"/>
                  </a:schemeClr>
                </a:solidFill>
              </a:rPr>
              <a:t> single-</a:t>
            </a:r>
            <a:r>
              <a:rPr lang="de-DE" sz="1400" dirty="0" err="1">
                <a:solidFill>
                  <a:schemeClr val="bg2">
                    <a:lumMod val="75000"/>
                  </a:schemeClr>
                </a:solidFill>
              </a:rPr>
              <a:t>cell</a:t>
            </a:r>
            <a:r>
              <a:rPr lang="de-DE" sz="1400" dirty="0">
                <a:solidFill>
                  <a:schemeClr val="bg2">
                    <a:lumMod val="75000"/>
                  </a:schemeClr>
                </a:solidFill>
              </a:rPr>
              <a:t> mRNA </a:t>
            </a:r>
            <a:r>
              <a:rPr lang="de-DE" sz="1400" dirty="0" err="1">
                <a:solidFill>
                  <a:schemeClr val="bg2">
                    <a:lumMod val="75000"/>
                  </a:schemeClr>
                </a:solidFill>
              </a:rPr>
              <a:t>sequencing</a:t>
            </a:r>
            <a:r>
              <a:rPr lang="de-DE" sz="1400" dirty="0">
                <a:solidFill>
                  <a:schemeClr val="bg2">
                    <a:lumMod val="75000"/>
                  </a:schemeClr>
                </a:solidFill>
              </a:rPr>
              <a:t> </a:t>
            </a:r>
            <a:r>
              <a:rPr lang="de-DE" sz="1400" dirty="0" err="1">
                <a:solidFill>
                  <a:schemeClr val="bg2">
                    <a:lumMod val="75000"/>
                  </a:schemeClr>
                </a:solidFill>
              </a:rPr>
              <a:t>reveals</a:t>
            </a:r>
            <a:r>
              <a:rPr lang="de-DE" sz="1400" dirty="0">
                <a:solidFill>
                  <a:schemeClr val="bg2">
                    <a:lumMod val="75000"/>
                  </a:schemeClr>
                </a:solidFill>
              </a:rPr>
              <a:t> </a:t>
            </a:r>
            <a:r>
              <a:rPr lang="de-DE" sz="1400" dirty="0" err="1">
                <a:solidFill>
                  <a:schemeClr val="bg2">
                    <a:lumMod val="75000"/>
                  </a:schemeClr>
                </a:solidFill>
              </a:rPr>
              <a:t>cellular</a:t>
            </a:r>
            <a:r>
              <a:rPr lang="de-DE" sz="1400" dirty="0">
                <a:solidFill>
                  <a:schemeClr val="bg2">
                    <a:lumMod val="75000"/>
                  </a:schemeClr>
                </a:solidFill>
              </a:rPr>
              <a:t> </a:t>
            </a:r>
            <a:r>
              <a:rPr lang="de-DE" sz="1400" dirty="0" err="1">
                <a:solidFill>
                  <a:schemeClr val="bg2">
                    <a:lumMod val="75000"/>
                  </a:schemeClr>
                </a:solidFill>
              </a:rPr>
              <a:t>heterogeneity</a:t>
            </a:r>
            <a:r>
              <a:rPr lang="de-DE" sz="1400" dirty="0">
                <a:solidFill>
                  <a:schemeClr val="bg2">
                    <a:lumMod val="75000"/>
                  </a:schemeClr>
                </a:solidFill>
              </a:rPr>
              <a:t> and </a:t>
            </a:r>
            <a:r>
              <a:rPr lang="de-DE" sz="1400" dirty="0" err="1">
                <a:solidFill>
                  <a:schemeClr val="bg2">
                    <a:lumMod val="75000"/>
                  </a:schemeClr>
                </a:solidFill>
              </a:rPr>
              <a:t>activated</a:t>
            </a:r>
            <a:r>
              <a:rPr lang="de-DE" sz="1400" dirty="0">
                <a:solidFill>
                  <a:schemeClr val="bg2">
                    <a:lumMod val="75000"/>
                  </a:schemeClr>
                </a:solidFill>
              </a:rPr>
              <a:t> </a:t>
            </a:r>
            <a:r>
              <a:rPr lang="de-DE" sz="1400" dirty="0" err="1">
                <a:solidFill>
                  <a:schemeClr val="bg2">
                    <a:lumMod val="75000"/>
                  </a:schemeClr>
                </a:solidFill>
              </a:rPr>
              <a:t>signaling</a:t>
            </a:r>
            <a:r>
              <a:rPr lang="de-DE" sz="1400" dirty="0">
                <a:solidFill>
                  <a:schemeClr val="bg2">
                    <a:lumMod val="75000"/>
                  </a:schemeClr>
                </a:solidFill>
              </a:rPr>
              <a:t> </a:t>
            </a:r>
            <a:r>
              <a:rPr lang="de-DE" sz="1400" dirty="0" err="1">
                <a:solidFill>
                  <a:schemeClr val="bg2">
                    <a:lumMod val="75000"/>
                  </a:schemeClr>
                </a:solidFill>
              </a:rPr>
              <a:t>pathways</a:t>
            </a:r>
            <a:r>
              <a:rPr lang="de-DE" sz="1400" dirty="0">
                <a:solidFill>
                  <a:schemeClr val="bg2">
                    <a:lumMod val="75000"/>
                  </a:schemeClr>
                </a:solidFill>
              </a:rPr>
              <a:t> in </a:t>
            </a:r>
            <a:r>
              <a:rPr lang="de-DE" sz="1400" dirty="0" err="1">
                <a:solidFill>
                  <a:schemeClr val="bg2">
                    <a:lumMod val="75000"/>
                  </a:schemeClr>
                </a:solidFill>
              </a:rPr>
              <a:t>developing</a:t>
            </a:r>
            <a:r>
              <a:rPr lang="de-DE" sz="1400" dirty="0">
                <a:solidFill>
                  <a:schemeClr val="bg2">
                    <a:lumMod val="75000"/>
                  </a:schemeClr>
                </a:solidFill>
              </a:rPr>
              <a:t> cerebral </a:t>
            </a:r>
            <a:r>
              <a:rPr lang="de-DE" sz="1400" dirty="0" err="1">
                <a:solidFill>
                  <a:schemeClr val="bg2">
                    <a:lumMod val="75000"/>
                  </a:schemeClr>
                </a:solidFill>
              </a:rPr>
              <a:t>cortex</a:t>
            </a:r>
            <a:r>
              <a:rPr lang="de-DE" sz="1400" dirty="0">
                <a:solidFill>
                  <a:schemeClr val="bg2">
                    <a:lumMod val="75000"/>
                  </a:schemeClr>
                </a:solidFill>
              </a:rPr>
              <a:t>. Nature Biotechnology </a:t>
            </a:r>
            <a:r>
              <a:rPr lang="de-DE" sz="1400" dirty="0" err="1">
                <a:solidFill>
                  <a:schemeClr val="bg2">
                    <a:lumMod val="75000"/>
                  </a:schemeClr>
                </a:solidFill>
              </a:rPr>
              <a:t>volume</a:t>
            </a:r>
            <a:r>
              <a:rPr lang="de-DE" sz="1400" dirty="0">
                <a:solidFill>
                  <a:schemeClr val="bg2">
                    <a:lumMod val="75000"/>
                  </a:schemeClr>
                </a:solidFill>
              </a:rPr>
              <a:t> 32, </a:t>
            </a:r>
            <a:r>
              <a:rPr lang="de-DE" sz="1400" dirty="0" err="1">
                <a:solidFill>
                  <a:schemeClr val="bg2">
                    <a:lumMod val="75000"/>
                  </a:schemeClr>
                </a:solidFill>
              </a:rPr>
              <a:t>pages</a:t>
            </a:r>
            <a:r>
              <a:rPr lang="de-DE" sz="1400" dirty="0">
                <a:solidFill>
                  <a:schemeClr val="bg2">
                    <a:lumMod val="75000"/>
                  </a:schemeClr>
                </a:solidFill>
              </a:rPr>
              <a:t> 1053–1058</a:t>
            </a:r>
          </a:p>
          <a:p>
            <a:pPr algn="l"/>
            <a:endParaRPr lang="de-DE" sz="1400" dirty="0">
              <a:solidFill>
                <a:schemeClr val="bg2">
                  <a:lumMod val="75000"/>
                </a:schemeClr>
              </a:solidFill>
            </a:endParaRPr>
          </a:p>
        </p:txBody>
      </p:sp>
      <p:sp>
        <p:nvSpPr>
          <p:cNvPr id="22" name="Rechteck 21" descr="Checkmark">
            <a:extLst>
              <a:ext uri="{FF2B5EF4-FFF2-40B4-BE49-F238E27FC236}">
                <a16:creationId xmlns:a16="http://schemas.microsoft.com/office/drawing/2014/main" id="{3B03FE10-3D19-445C-8481-11D061AAA3AB}"/>
              </a:ext>
            </a:extLst>
          </p:cNvPr>
          <p:cNvSpPr/>
          <p:nvPr/>
        </p:nvSpPr>
        <p:spPr>
          <a:xfrm>
            <a:off x="154001" y="668699"/>
            <a:ext cx="680904" cy="68090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125331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89E5-5A7F-42AD-B78B-48AF280470E6}"/>
              </a:ext>
            </a:extLst>
          </p:cNvPr>
          <p:cNvSpPr>
            <a:spLocks noGrp="1"/>
          </p:cNvSpPr>
          <p:nvPr>
            <p:ph type="title"/>
          </p:nvPr>
        </p:nvSpPr>
        <p:spPr/>
        <p:txBody>
          <a:bodyPr/>
          <a:lstStyle/>
          <a:p>
            <a:r>
              <a:rPr lang="de-DE">
                <a:cs typeface="Calibri Light"/>
              </a:rPr>
              <a:t>Broad Analysis</a:t>
            </a:r>
            <a:endParaRPr lang="de-DE"/>
          </a:p>
        </p:txBody>
      </p:sp>
      <p:graphicFrame>
        <p:nvGraphicFramePr>
          <p:cNvPr id="4" name="Tabelle 3">
            <a:extLst>
              <a:ext uri="{FF2B5EF4-FFF2-40B4-BE49-F238E27FC236}">
                <a16:creationId xmlns:a16="http://schemas.microsoft.com/office/drawing/2014/main" id="{E13F75F7-F68B-4A9F-B33B-5156592CCAFA}"/>
              </a:ext>
            </a:extLst>
          </p:cNvPr>
          <p:cNvGraphicFramePr>
            <a:graphicFrameLocks noGrp="1"/>
          </p:cNvGraphicFramePr>
          <p:nvPr/>
        </p:nvGraphicFramePr>
        <p:xfrm>
          <a:off x="2407755" y="2300275"/>
          <a:ext cx="1666240" cy="4023360"/>
        </p:xfrm>
        <a:graphic>
          <a:graphicData uri="http://schemas.openxmlformats.org/drawingml/2006/table">
            <a:tbl>
              <a:tblPr firstRow="1" firstCol="1" bandRow="1">
                <a:tableStyleId>{F5AB1C69-6EDB-4FF4-983F-18BD219EF322}</a:tableStyleId>
              </a:tblPr>
              <a:tblGrid>
                <a:gridCol w="208280">
                  <a:extLst>
                    <a:ext uri="{9D8B030D-6E8A-4147-A177-3AD203B41FA5}">
                      <a16:colId xmlns:a16="http://schemas.microsoft.com/office/drawing/2014/main" val="578174091"/>
                    </a:ext>
                  </a:extLst>
                </a:gridCol>
                <a:gridCol w="208280">
                  <a:extLst>
                    <a:ext uri="{9D8B030D-6E8A-4147-A177-3AD203B41FA5}">
                      <a16:colId xmlns:a16="http://schemas.microsoft.com/office/drawing/2014/main" val="1532063495"/>
                    </a:ext>
                  </a:extLst>
                </a:gridCol>
                <a:gridCol w="208280">
                  <a:extLst>
                    <a:ext uri="{9D8B030D-6E8A-4147-A177-3AD203B41FA5}">
                      <a16:colId xmlns:a16="http://schemas.microsoft.com/office/drawing/2014/main" val="1658888197"/>
                    </a:ext>
                  </a:extLst>
                </a:gridCol>
                <a:gridCol w="208280">
                  <a:extLst>
                    <a:ext uri="{9D8B030D-6E8A-4147-A177-3AD203B41FA5}">
                      <a16:colId xmlns:a16="http://schemas.microsoft.com/office/drawing/2014/main" val="3053100133"/>
                    </a:ext>
                  </a:extLst>
                </a:gridCol>
                <a:gridCol w="208280">
                  <a:extLst>
                    <a:ext uri="{9D8B030D-6E8A-4147-A177-3AD203B41FA5}">
                      <a16:colId xmlns:a16="http://schemas.microsoft.com/office/drawing/2014/main" val="4165776609"/>
                    </a:ext>
                  </a:extLst>
                </a:gridCol>
                <a:gridCol w="208280">
                  <a:extLst>
                    <a:ext uri="{9D8B030D-6E8A-4147-A177-3AD203B41FA5}">
                      <a16:colId xmlns:a16="http://schemas.microsoft.com/office/drawing/2014/main" val="2676703227"/>
                    </a:ext>
                  </a:extLst>
                </a:gridCol>
                <a:gridCol w="208280">
                  <a:extLst>
                    <a:ext uri="{9D8B030D-6E8A-4147-A177-3AD203B41FA5}">
                      <a16:colId xmlns:a16="http://schemas.microsoft.com/office/drawing/2014/main" val="4146869120"/>
                    </a:ext>
                  </a:extLst>
                </a:gridCol>
                <a:gridCol w="208280">
                  <a:extLst>
                    <a:ext uri="{9D8B030D-6E8A-4147-A177-3AD203B41FA5}">
                      <a16:colId xmlns:a16="http://schemas.microsoft.com/office/drawing/2014/main" val="352884517"/>
                    </a:ext>
                  </a:extLst>
                </a:gridCol>
              </a:tblGrid>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90462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0102"/>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542345"/>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12059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6057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81524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6575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05943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75647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371084"/>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618784"/>
                  </a:ext>
                </a:extLst>
              </a:tr>
            </a:tbl>
          </a:graphicData>
        </a:graphic>
      </p:graphicFrame>
      <p:graphicFrame>
        <p:nvGraphicFramePr>
          <p:cNvPr id="7" name="Tabelle 6">
            <a:extLst>
              <a:ext uri="{FF2B5EF4-FFF2-40B4-BE49-F238E27FC236}">
                <a16:creationId xmlns:a16="http://schemas.microsoft.com/office/drawing/2014/main" id="{1AF2A9E7-D009-454B-812E-AFDD6F542B4F}"/>
              </a:ext>
            </a:extLst>
          </p:cNvPr>
          <p:cNvGraphicFramePr>
            <a:graphicFrameLocks noGrp="1"/>
          </p:cNvGraphicFramePr>
          <p:nvPr/>
        </p:nvGraphicFramePr>
        <p:xfrm>
          <a:off x="6451767" y="2331539"/>
          <a:ext cx="1666240" cy="4023360"/>
        </p:xfrm>
        <a:graphic>
          <a:graphicData uri="http://schemas.openxmlformats.org/drawingml/2006/table">
            <a:tbl>
              <a:tblPr firstRow="1" firstCol="1" bandRow="1">
                <a:tableStyleId>{F5AB1C69-6EDB-4FF4-983F-18BD219EF322}</a:tableStyleId>
              </a:tblPr>
              <a:tblGrid>
                <a:gridCol w="208280">
                  <a:extLst>
                    <a:ext uri="{9D8B030D-6E8A-4147-A177-3AD203B41FA5}">
                      <a16:colId xmlns:a16="http://schemas.microsoft.com/office/drawing/2014/main" val="578174091"/>
                    </a:ext>
                  </a:extLst>
                </a:gridCol>
                <a:gridCol w="208280">
                  <a:extLst>
                    <a:ext uri="{9D8B030D-6E8A-4147-A177-3AD203B41FA5}">
                      <a16:colId xmlns:a16="http://schemas.microsoft.com/office/drawing/2014/main" val="1532063495"/>
                    </a:ext>
                  </a:extLst>
                </a:gridCol>
                <a:gridCol w="208280">
                  <a:extLst>
                    <a:ext uri="{9D8B030D-6E8A-4147-A177-3AD203B41FA5}">
                      <a16:colId xmlns:a16="http://schemas.microsoft.com/office/drawing/2014/main" val="1658888197"/>
                    </a:ext>
                  </a:extLst>
                </a:gridCol>
                <a:gridCol w="208280">
                  <a:extLst>
                    <a:ext uri="{9D8B030D-6E8A-4147-A177-3AD203B41FA5}">
                      <a16:colId xmlns:a16="http://schemas.microsoft.com/office/drawing/2014/main" val="3053100133"/>
                    </a:ext>
                  </a:extLst>
                </a:gridCol>
                <a:gridCol w="208280">
                  <a:extLst>
                    <a:ext uri="{9D8B030D-6E8A-4147-A177-3AD203B41FA5}">
                      <a16:colId xmlns:a16="http://schemas.microsoft.com/office/drawing/2014/main" val="4165776609"/>
                    </a:ext>
                  </a:extLst>
                </a:gridCol>
                <a:gridCol w="208280">
                  <a:extLst>
                    <a:ext uri="{9D8B030D-6E8A-4147-A177-3AD203B41FA5}">
                      <a16:colId xmlns:a16="http://schemas.microsoft.com/office/drawing/2014/main" val="2676703227"/>
                    </a:ext>
                  </a:extLst>
                </a:gridCol>
                <a:gridCol w="208280">
                  <a:extLst>
                    <a:ext uri="{9D8B030D-6E8A-4147-A177-3AD203B41FA5}">
                      <a16:colId xmlns:a16="http://schemas.microsoft.com/office/drawing/2014/main" val="4146869120"/>
                    </a:ext>
                  </a:extLst>
                </a:gridCol>
                <a:gridCol w="208280">
                  <a:extLst>
                    <a:ext uri="{9D8B030D-6E8A-4147-A177-3AD203B41FA5}">
                      <a16:colId xmlns:a16="http://schemas.microsoft.com/office/drawing/2014/main" val="352884517"/>
                    </a:ext>
                  </a:extLst>
                </a:gridCol>
              </a:tblGrid>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90462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0102"/>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542345"/>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12059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6057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24478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479530"/>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09498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95976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81524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65756"/>
                  </a:ext>
                </a:extLst>
              </a:tr>
            </a:tbl>
          </a:graphicData>
        </a:graphic>
      </p:graphicFrame>
      <p:sp>
        <p:nvSpPr>
          <p:cNvPr id="8" name="Textfeld 7">
            <a:extLst>
              <a:ext uri="{FF2B5EF4-FFF2-40B4-BE49-F238E27FC236}">
                <a16:creationId xmlns:a16="http://schemas.microsoft.com/office/drawing/2014/main" id="{6A075E4E-FB40-4BA4-9C27-84C8FAA89978}"/>
              </a:ext>
            </a:extLst>
          </p:cNvPr>
          <p:cNvSpPr txBox="1"/>
          <p:nvPr/>
        </p:nvSpPr>
        <p:spPr>
          <a:xfrm>
            <a:off x="6930016" y="1955383"/>
            <a:ext cx="1053700" cy="369332"/>
          </a:xfrm>
          <a:prstGeom prst="rect">
            <a:avLst/>
          </a:prstGeom>
          <a:noFill/>
        </p:spPr>
        <p:txBody>
          <a:bodyPr wrap="square" rtlCol="0">
            <a:spAutoFit/>
          </a:bodyPr>
          <a:lstStyle/>
          <a:p>
            <a:r>
              <a:rPr lang="de-DE" b="1" err="1"/>
              <a:t>Treated</a:t>
            </a:r>
            <a:endParaRPr lang="de-DE" b="1"/>
          </a:p>
        </p:txBody>
      </p:sp>
      <p:sp>
        <p:nvSpPr>
          <p:cNvPr id="9" name="Textfeld 8">
            <a:extLst>
              <a:ext uri="{FF2B5EF4-FFF2-40B4-BE49-F238E27FC236}">
                <a16:creationId xmlns:a16="http://schemas.microsoft.com/office/drawing/2014/main" id="{1FD08C7B-F5C6-40C7-9CCA-B472959A4C1C}"/>
              </a:ext>
            </a:extLst>
          </p:cNvPr>
          <p:cNvSpPr txBox="1"/>
          <p:nvPr/>
        </p:nvSpPr>
        <p:spPr>
          <a:xfrm>
            <a:off x="2699453" y="1920148"/>
            <a:ext cx="1188718" cy="369332"/>
          </a:xfrm>
          <a:prstGeom prst="rect">
            <a:avLst/>
          </a:prstGeom>
          <a:noFill/>
        </p:spPr>
        <p:txBody>
          <a:bodyPr wrap="square" rtlCol="0">
            <a:spAutoFit/>
          </a:bodyPr>
          <a:lstStyle/>
          <a:p>
            <a:r>
              <a:rPr lang="de-DE" b="1" err="1"/>
              <a:t>Untreated</a:t>
            </a:r>
            <a:endParaRPr lang="de-DE" b="1"/>
          </a:p>
        </p:txBody>
      </p:sp>
      <p:sp>
        <p:nvSpPr>
          <p:cNvPr id="12" name="Textfeld 11">
            <a:extLst>
              <a:ext uri="{FF2B5EF4-FFF2-40B4-BE49-F238E27FC236}">
                <a16:creationId xmlns:a16="http://schemas.microsoft.com/office/drawing/2014/main" id="{09D139A2-6373-47F7-A417-B2712CD4E278}"/>
              </a:ext>
            </a:extLst>
          </p:cNvPr>
          <p:cNvSpPr txBox="1"/>
          <p:nvPr/>
        </p:nvSpPr>
        <p:spPr>
          <a:xfrm>
            <a:off x="924327" y="1332151"/>
            <a:ext cx="2677493" cy="369332"/>
          </a:xfrm>
          <a:prstGeom prst="rect">
            <a:avLst/>
          </a:prstGeom>
          <a:noFill/>
        </p:spPr>
        <p:txBody>
          <a:bodyPr wrap="square" rtlCol="0">
            <a:spAutoFit/>
          </a:bodyPr>
          <a:lstStyle/>
          <a:p>
            <a:r>
              <a:rPr lang="de-DE"/>
              <a:t>Gene </a:t>
            </a:r>
            <a:r>
              <a:rPr lang="de-DE" err="1"/>
              <a:t>expression</a:t>
            </a:r>
            <a:r>
              <a:rPr lang="de-DE"/>
              <a:t>:</a:t>
            </a:r>
          </a:p>
        </p:txBody>
      </p:sp>
      <p:sp>
        <p:nvSpPr>
          <p:cNvPr id="15" name="Pfeil: nach links und rechts 14">
            <a:extLst>
              <a:ext uri="{FF2B5EF4-FFF2-40B4-BE49-F238E27FC236}">
                <a16:creationId xmlns:a16="http://schemas.microsoft.com/office/drawing/2014/main" id="{0FB64C31-F1B0-45BD-A5F9-951052FB4ECB}"/>
              </a:ext>
            </a:extLst>
          </p:cNvPr>
          <p:cNvSpPr/>
          <p:nvPr/>
        </p:nvSpPr>
        <p:spPr>
          <a:xfrm>
            <a:off x="4222343" y="4103088"/>
            <a:ext cx="203920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PCA</a:t>
            </a:r>
          </a:p>
        </p:txBody>
      </p:sp>
      <p:grpSp>
        <p:nvGrpSpPr>
          <p:cNvPr id="18" name="Gruppieren 17">
            <a:extLst>
              <a:ext uri="{FF2B5EF4-FFF2-40B4-BE49-F238E27FC236}">
                <a16:creationId xmlns:a16="http://schemas.microsoft.com/office/drawing/2014/main" id="{695FF574-D182-49D4-AABB-696131E8CEAA}"/>
              </a:ext>
            </a:extLst>
          </p:cNvPr>
          <p:cNvGrpSpPr/>
          <p:nvPr/>
        </p:nvGrpSpPr>
        <p:grpSpPr>
          <a:xfrm>
            <a:off x="4213337" y="2322505"/>
            <a:ext cx="2048209" cy="1019752"/>
            <a:chOff x="4259475" y="4765104"/>
            <a:chExt cx="2048209" cy="1019752"/>
          </a:xfrm>
        </p:grpSpPr>
        <p:sp>
          <p:nvSpPr>
            <p:cNvPr id="16" name="Pfeil: nach links und rechts 15">
              <a:extLst>
                <a:ext uri="{FF2B5EF4-FFF2-40B4-BE49-F238E27FC236}">
                  <a16:creationId xmlns:a16="http://schemas.microsoft.com/office/drawing/2014/main" id="{B71984E8-E3DC-46D2-AA51-7940734B8CC3}"/>
                </a:ext>
              </a:extLst>
            </p:cNvPr>
            <p:cNvSpPr/>
            <p:nvPr/>
          </p:nvSpPr>
          <p:spPr>
            <a:xfrm>
              <a:off x="4259475" y="4765104"/>
              <a:ext cx="204820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Boxplot</a:t>
              </a:r>
            </a:p>
          </p:txBody>
        </p:sp>
        <p:sp>
          <p:nvSpPr>
            <p:cNvPr id="17" name="Textfeld 16">
              <a:extLst>
                <a:ext uri="{FF2B5EF4-FFF2-40B4-BE49-F238E27FC236}">
                  <a16:creationId xmlns:a16="http://schemas.microsoft.com/office/drawing/2014/main" id="{68F96299-CE93-405D-9731-4F52E9160E5E}"/>
                </a:ext>
              </a:extLst>
            </p:cNvPr>
            <p:cNvSpPr txBox="1"/>
            <p:nvPr/>
          </p:nvSpPr>
          <p:spPr>
            <a:xfrm>
              <a:off x="4259475" y="5138525"/>
              <a:ext cx="2000639" cy="646331"/>
            </a:xfrm>
            <a:prstGeom prst="rect">
              <a:avLst/>
            </a:prstGeom>
            <a:noFill/>
          </p:spPr>
          <p:txBody>
            <a:bodyPr wrap="square" rtlCol="0">
              <a:spAutoFit/>
            </a:bodyPr>
            <a:lstStyle/>
            <a:p>
              <a:pPr algn="ctr"/>
              <a:r>
                <a:rPr lang="de-DE"/>
                <a:t>Are </a:t>
              </a:r>
              <a:r>
                <a:rPr lang="de-DE" err="1"/>
                <a:t>the</a:t>
              </a:r>
              <a:r>
                <a:rPr lang="de-DE"/>
                <a:t> </a:t>
              </a:r>
              <a:r>
                <a:rPr lang="de-DE" err="1"/>
                <a:t>data</a:t>
              </a:r>
              <a:r>
                <a:rPr lang="de-DE"/>
                <a:t> </a:t>
              </a:r>
              <a:r>
                <a:rPr lang="de-DE" err="1"/>
                <a:t>normalized</a:t>
              </a:r>
              <a:r>
                <a:rPr lang="de-DE"/>
                <a:t>?</a:t>
              </a:r>
            </a:p>
          </p:txBody>
        </p:sp>
      </p:grpSp>
      <p:sp>
        <p:nvSpPr>
          <p:cNvPr id="19" name="Textfeld 18">
            <a:extLst>
              <a:ext uri="{FF2B5EF4-FFF2-40B4-BE49-F238E27FC236}">
                <a16:creationId xmlns:a16="http://schemas.microsoft.com/office/drawing/2014/main" id="{60B626F6-8E3E-419B-B341-F7EC83D96E3D}"/>
              </a:ext>
            </a:extLst>
          </p:cNvPr>
          <p:cNvSpPr txBox="1"/>
          <p:nvPr/>
        </p:nvSpPr>
        <p:spPr>
          <a:xfrm>
            <a:off x="4177254" y="4473666"/>
            <a:ext cx="2051081" cy="646331"/>
          </a:xfrm>
          <a:prstGeom prst="rect">
            <a:avLst/>
          </a:prstGeom>
          <a:noFill/>
        </p:spPr>
        <p:txBody>
          <a:bodyPr wrap="square" rtlCol="0">
            <a:spAutoFit/>
          </a:bodyPr>
          <a:lstStyle/>
          <a:p>
            <a:pPr algn="ctr"/>
            <a:r>
              <a:rPr lang="en-US"/>
              <a:t>Dimensionality reduction</a:t>
            </a:r>
            <a:endParaRPr lang="de-DE"/>
          </a:p>
        </p:txBody>
      </p:sp>
      <p:sp>
        <p:nvSpPr>
          <p:cNvPr id="20" name="Pfeil: nach links und rechts 19">
            <a:extLst>
              <a:ext uri="{FF2B5EF4-FFF2-40B4-BE49-F238E27FC236}">
                <a16:creationId xmlns:a16="http://schemas.microsoft.com/office/drawing/2014/main" id="{55C38FF7-71DF-42A7-BBDB-8C7067B0B6B8}"/>
              </a:ext>
            </a:extLst>
          </p:cNvPr>
          <p:cNvSpPr/>
          <p:nvPr/>
        </p:nvSpPr>
        <p:spPr>
          <a:xfrm>
            <a:off x="4191779" y="5314721"/>
            <a:ext cx="203920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Log2(FC)</a:t>
            </a:r>
          </a:p>
        </p:txBody>
      </p:sp>
      <p:sp>
        <p:nvSpPr>
          <p:cNvPr id="25" name="Pfeil: nach links und rechts 24">
            <a:extLst>
              <a:ext uri="{FF2B5EF4-FFF2-40B4-BE49-F238E27FC236}">
                <a16:creationId xmlns:a16="http://schemas.microsoft.com/office/drawing/2014/main" id="{B919CE87-C91B-4711-B813-0FA395F9E34D}"/>
              </a:ext>
            </a:extLst>
          </p:cNvPr>
          <p:cNvSpPr/>
          <p:nvPr/>
        </p:nvSpPr>
        <p:spPr>
          <a:xfrm>
            <a:off x="4238776" y="3395825"/>
            <a:ext cx="204820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Batch </a:t>
            </a:r>
            <a:r>
              <a:rPr lang="de-DE" err="1"/>
              <a:t>correction</a:t>
            </a:r>
            <a:endParaRPr lang="de-DE"/>
          </a:p>
        </p:txBody>
      </p:sp>
      <p:pic>
        <p:nvPicPr>
          <p:cNvPr id="28" name="Picture 4" descr="Ein Bild, das Schreibgerät enthält.&#10;&#10;Mit hoher Zuverlässigkeit generierte Beschreibung">
            <a:extLst>
              <a:ext uri="{FF2B5EF4-FFF2-40B4-BE49-F238E27FC236}">
                <a16:creationId xmlns:a16="http://schemas.microsoft.com/office/drawing/2014/main" id="{ADE47A4B-B2D3-4FAD-A841-F47C70513A00}"/>
              </a:ext>
            </a:extLst>
          </p:cNvPr>
          <p:cNvPicPr>
            <a:picLocks noGrp="1" noChangeAspect="1"/>
          </p:cNvPicPr>
          <p:nvPr>
            <p:ph idx="1"/>
          </p:nvPr>
        </p:nvPicPr>
        <p:blipFill>
          <a:blip r:embed="rId3"/>
          <a:stretch>
            <a:fillRect/>
          </a:stretch>
        </p:blipFill>
        <p:spPr>
          <a:xfrm>
            <a:off x="8978202" y="178722"/>
            <a:ext cx="2719345" cy="1895424"/>
          </a:xfrm>
          <a:prstGeom prst="rect">
            <a:avLst/>
          </a:prstGeom>
        </p:spPr>
      </p:pic>
      <p:graphicFrame>
        <p:nvGraphicFramePr>
          <p:cNvPr id="24" name="Diagramm 23">
            <a:extLst>
              <a:ext uri="{FF2B5EF4-FFF2-40B4-BE49-F238E27FC236}">
                <a16:creationId xmlns:a16="http://schemas.microsoft.com/office/drawing/2014/main" id="{DAEB5FC6-12FD-4F8D-9D70-9C249559C37C}"/>
              </a:ext>
            </a:extLst>
          </p:cNvPr>
          <p:cNvGraphicFramePr/>
          <p:nvPr>
            <p:extLst>
              <p:ext uri="{D42A27DB-BD31-4B8C-83A1-F6EECF244321}">
                <p14:modId xmlns:p14="http://schemas.microsoft.com/office/powerpoint/2010/main" val="1142016269"/>
              </p:ext>
            </p:extLst>
          </p:nvPr>
        </p:nvGraphicFramePr>
        <p:xfrm>
          <a:off x="9187636" y="2512664"/>
          <a:ext cx="3423786" cy="3383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6" name="Pfeil: nach rechts 25">
            <a:extLst>
              <a:ext uri="{FF2B5EF4-FFF2-40B4-BE49-F238E27FC236}">
                <a16:creationId xmlns:a16="http://schemas.microsoft.com/office/drawing/2014/main" id="{232F3E66-919E-419D-9535-12E625998CFF}"/>
              </a:ext>
            </a:extLst>
          </p:cNvPr>
          <p:cNvSpPr/>
          <p:nvPr/>
        </p:nvSpPr>
        <p:spPr>
          <a:xfrm>
            <a:off x="8305581" y="3023027"/>
            <a:ext cx="1666239" cy="2310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a:t>Relation</a:t>
            </a:r>
          </a:p>
        </p:txBody>
      </p:sp>
      <p:pic>
        <p:nvPicPr>
          <p:cNvPr id="23" name="Picture 4" descr="Ein Bild, das Text, Karte enthält.&#10;&#10;Mit sehr hoher Zuverlässigkeit generierte Beschreibung">
            <a:extLst>
              <a:ext uri="{FF2B5EF4-FFF2-40B4-BE49-F238E27FC236}">
                <a16:creationId xmlns:a16="http://schemas.microsoft.com/office/drawing/2014/main" id="{C64CB901-88FF-4384-BEB1-7EA27AB53159}"/>
              </a:ext>
            </a:extLst>
          </p:cNvPr>
          <p:cNvPicPr>
            <a:picLocks noChangeAspect="1"/>
          </p:cNvPicPr>
          <p:nvPr/>
        </p:nvPicPr>
        <p:blipFill rotWithShape="1">
          <a:blip r:embed="rId9"/>
          <a:srcRect l="831" t="2301" r="18246" b="11151"/>
          <a:stretch/>
        </p:blipFill>
        <p:spPr>
          <a:xfrm>
            <a:off x="81915" y="3443913"/>
            <a:ext cx="2217062" cy="1239006"/>
          </a:xfrm>
          <a:prstGeom prst="rect">
            <a:avLst/>
          </a:prstGeom>
        </p:spPr>
      </p:pic>
      <p:sp>
        <p:nvSpPr>
          <p:cNvPr id="30" name="Rechteck 29" descr="Checkmark">
            <a:extLst>
              <a:ext uri="{FF2B5EF4-FFF2-40B4-BE49-F238E27FC236}">
                <a16:creationId xmlns:a16="http://schemas.microsoft.com/office/drawing/2014/main" id="{829FC69A-B9F7-4E8A-97B7-110375A2458A}"/>
              </a:ext>
            </a:extLst>
          </p:cNvPr>
          <p:cNvSpPr/>
          <p:nvPr/>
        </p:nvSpPr>
        <p:spPr>
          <a:xfrm>
            <a:off x="154001" y="668699"/>
            <a:ext cx="680904" cy="68090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278556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in Bild, das Schreibgerät enthält.&#10;&#10;Mit hoher Zuverlässigkeit generierte Beschreibung">
            <a:extLst>
              <a:ext uri="{FF2B5EF4-FFF2-40B4-BE49-F238E27FC236}">
                <a16:creationId xmlns:a16="http://schemas.microsoft.com/office/drawing/2014/main" id="{FEE815B1-CD8E-4391-9217-847B3C9598BC}"/>
              </a:ext>
            </a:extLst>
          </p:cNvPr>
          <p:cNvPicPr>
            <a:picLocks noGrp="1" noChangeAspect="1"/>
          </p:cNvPicPr>
          <p:nvPr>
            <p:ph idx="1"/>
          </p:nvPr>
        </p:nvPicPr>
        <p:blipFill>
          <a:blip r:embed="rId2"/>
          <a:stretch>
            <a:fillRect/>
          </a:stretch>
        </p:blipFill>
        <p:spPr>
          <a:xfrm>
            <a:off x="2500584" y="1690688"/>
            <a:ext cx="7190832" cy="5012117"/>
          </a:xfrm>
          <a:prstGeom prst="rect">
            <a:avLst/>
          </a:prstGeom>
        </p:spPr>
      </p:pic>
      <p:sp>
        <p:nvSpPr>
          <p:cNvPr id="3" name="Title 1">
            <a:extLst>
              <a:ext uri="{FF2B5EF4-FFF2-40B4-BE49-F238E27FC236}">
                <a16:creationId xmlns:a16="http://schemas.microsoft.com/office/drawing/2014/main" id="{CDC056E8-D006-43DC-B71C-E1054DFEE0A3}"/>
              </a:ext>
            </a:extLst>
          </p:cNvPr>
          <p:cNvSpPr>
            <a:spLocks noGrp="1"/>
          </p:cNvSpPr>
          <p:nvPr>
            <p:ph type="title"/>
          </p:nvPr>
        </p:nvSpPr>
        <p:spPr>
          <a:xfrm>
            <a:off x="838200" y="365125"/>
            <a:ext cx="10515600" cy="1325563"/>
          </a:xfrm>
        </p:spPr>
        <p:txBody>
          <a:bodyPr/>
          <a:lstStyle/>
          <a:p>
            <a:r>
              <a:rPr lang="en-GB">
                <a:cs typeface="Calibri Light"/>
              </a:rPr>
              <a:t>Distribution of mutations sorted by chromosomes</a:t>
            </a:r>
            <a:endParaRPr lang="en-GB"/>
          </a:p>
        </p:txBody>
      </p:sp>
      <p:sp>
        <p:nvSpPr>
          <p:cNvPr id="6" name="Rechteck 5" descr="Checkmark">
            <a:extLst>
              <a:ext uri="{FF2B5EF4-FFF2-40B4-BE49-F238E27FC236}">
                <a16:creationId xmlns:a16="http://schemas.microsoft.com/office/drawing/2014/main" id="{C70E2B8E-8173-4AE0-9755-A5A901249C1A}"/>
              </a:ext>
            </a:extLst>
          </p:cNvPr>
          <p:cNvSpPr/>
          <p:nvPr/>
        </p:nvSpPr>
        <p:spPr>
          <a:xfrm>
            <a:off x="154001" y="668699"/>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826368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0DCA23D-8CEB-4E7C-840F-CC75B681A2D9}"/>
              </a:ext>
            </a:extLst>
          </p:cNvPr>
          <p:cNvSpPr txBox="1">
            <a:spLocks/>
          </p:cNvSpPr>
          <p:nvPr/>
        </p:nvSpPr>
        <p:spPr>
          <a:xfrm>
            <a:off x="838200" y="268287"/>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Timeline</a:t>
            </a:r>
          </a:p>
        </p:txBody>
      </p:sp>
      <p:sp>
        <p:nvSpPr>
          <p:cNvPr id="5" name="Pfeil: eingekerbt nach rechts 4">
            <a:extLst>
              <a:ext uri="{FF2B5EF4-FFF2-40B4-BE49-F238E27FC236}">
                <a16:creationId xmlns:a16="http://schemas.microsoft.com/office/drawing/2014/main" id="{3779C87A-DEF3-4F4B-A8FC-5071A77F0181}"/>
              </a:ext>
            </a:extLst>
          </p:cNvPr>
          <p:cNvSpPr/>
          <p:nvPr/>
        </p:nvSpPr>
        <p:spPr>
          <a:xfrm>
            <a:off x="554183" y="2728267"/>
            <a:ext cx="9367212" cy="2171160"/>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ihandform: Form 5">
            <a:extLst>
              <a:ext uri="{FF2B5EF4-FFF2-40B4-BE49-F238E27FC236}">
                <a16:creationId xmlns:a16="http://schemas.microsoft.com/office/drawing/2014/main" id="{3C521D7C-8B00-4DBD-AACF-20544C6986C2}"/>
              </a:ext>
            </a:extLst>
          </p:cNvPr>
          <p:cNvSpPr/>
          <p:nvPr/>
        </p:nvSpPr>
        <p:spPr>
          <a:xfrm>
            <a:off x="558402"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2500" kern="1200"/>
              <a:t>Broad</a:t>
            </a:r>
            <a:r>
              <a:rPr lang="en-US" sz="2500" kern="1200"/>
              <a:t> </a:t>
            </a:r>
            <a:r>
              <a:rPr lang="de-DE" sz="2500" kern="1200"/>
              <a:t>Analysis  </a:t>
            </a:r>
            <a:br>
              <a:rPr lang="de-DE" sz="2500" kern="1200"/>
            </a:br>
            <a:endParaRPr lang="de-DE" sz="2500" kern="1200">
              <a:solidFill>
                <a:srgbClr val="010000"/>
              </a:solidFill>
              <a:latin typeface="Calibri Light"/>
              <a:cs typeface="Calibri Light"/>
            </a:endParaRPr>
          </a:p>
        </p:txBody>
      </p:sp>
      <p:sp>
        <p:nvSpPr>
          <p:cNvPr id="7" name="Ellipse 6">
            <a:extLst>
              <a:ext uri="{FF2B5EF4-FFF2-40B4-BE49-F238E27FC236}">
                <a16:creationId xmlns:a16="http://schemas.microsoft.com/office/drawing/2014/main" id="{2E7CAA9C-2C83-49BB-9A17-CF92FA35A651}"/>
              </a:ext>
            </a:extLst>
          </p:cNvPr>
          <p:cNvSpPr/>
          <p:nvPr/>
        </p:nvSpPr>
        <p:spPr>
          <a:xfrm>
            <a:off x="1301712"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ihandform: Form 7">
            <a:extLst>
              <a:ext uri="{FF2B5EF4-FFF2-40B4-BE49-F238E27FC236}">
                <a16:creationId xmlns:a16="http://schemas.microsoft.com/office/drawing/2014/main" id="{18C93096-9CD4-441E-BDE1-24CEAE15D3DF}"/>
              </a:ext>
            </a:extLst>
          </p:cNvPr>
          <p:cNvSpPr/>
          <p:nvPr/>
        </p:nvSpPr>
        <p:spPr>
          <a:xfrm>
            <a:off x="2689283"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GB" sz="2500" kern="1200"/>
              <a:t>Specific Analysis </a:t>
            </a:r>
            <a:br>
              <a:rPr lang="en-GB" sz="2500" kern="1200"/>
            </a:br>
            <a:r>
              <a:rPr lang="en-GB" sz="2500" kern="1200">
                <a:solidFill>
                  <a:srgbClr val="010000"/>
                </a:solidFill>
              </a:rPr>
              <a:t>(2 Weeks)</a:t>
            </a:r>
            <a:endParaRPr lang="en-GB" sz="2500" kern="1200">
              <a:solidFill>
                <a:srgbClr val="010000"/>
              </a:solidFill>
              <a:cs typeface="Calibri"/>
            </a:endParaRPr>
          </a:p>
        </p:txBody>
      </p:sp>
      <p:sp>
        <p:nvSpPr>
          <p:cNvPr id="9" name="Ellipse 8">
            <a:extLst>
              <a:ext uri="{FF2B5EF4-FFF2-40B4-BE49-F238E27FC236}">
                <a16:creationId xmlns:a16="http://schemas.microsoft.com/office/drawing/2014/main" id="{513909DF-82A6-420B-AA91-5CE4B89F0F9C}"/>
              </a:ext>
            </a:extLst>
          </p:cNvPr>
          <p:cNvSpPr/>
          <p:nvPr/>
        </p:nvSpPr>
        <p:spPr>
          <a:xfrm>
            <a:off x="343259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ihandform: Form 9">
            <a:extLst>
              <a:ext uri="{FF2B5EF4-FFF2-40B4-BE49-F238E27FC236}">
                <a16:creationId xmlns:a16="http://schemas.microsoft.com/office/drawing/2014/main" id="{4CE5E024-36FD-4CD4-9E4F-8981B2AFA7B8}"/>
              </a:ext>
            </a:extLst>
          </p:cNvPr>
          <p:cNvSpPr/>
          <p:nvPr/>
        </p:nvSpPr>
        <p:spPr>
          <a:xfrm>
            <a:off x="5097012" y="1076630"/>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algn="ctr" defTabSz="1111250">
              <a:lnSpc>
                <a:spcPct val="90000"/>
              </a:lnSpc>
              <a:spcBef>
                <a:spcPct val="0"/>
              </a:spcBef>
              <a:spcAft>
                <a:spcPct val="35000"/>
              </a:spcAft>
            </a:pPr>
            <a:r>
              <a:rPr lang="en-GB" sz="2500"/>
              <a:t>Main Questions</a:t>
            </a:r>
            <a:br>
              <a:rPr lang="en-GB" sz="2500" kern="1200"/>
            </a:br>
            <a:r>
              <a:rPr lang="en-GB" sz="2500" kern="1200">
                <a:solidFill>
                  <a:srgbClr val="010000"/>
                </a:solidFill>
              </a:rPr>
              <a:t>(4 Weeks)</a:t>
            </a:r>
            <a:endParaRPr lang="en-GB">
              <a:cs typeface="Calibri"/>
            </a:endParaRPr>
          </a:p>
        </p:txBody>
      </p:sp>
      <p:sp>
        <p:nvSpPr>
          <p:cNvPr id="11" name="Ellipse 10">
            <a:extLst>
              <a:ext uri="{FF2B5EF4-FFF2-40B4-BE49-F238E27FC236}">
                <a16:creationId xmlns:a16="http://schemas.microsoft.com/office/drawing/2014/main" id="{7153EB81-CFD4-47D9-9328-B2461A803458}"/>
              </a:ext>
            </a:extLst>
          </p:cNvPr>
          <p:cNvSpPr/>
          <p:nvPr/>
        </p:nvSpPr>
        <p:spPr>
          <a:xfrm>
            <a:off x="556347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0D16A53E-55B8-4BF5-BFE1-CB9B3B18EFE5}"/>
              </a:ext>
            </a:extLst>
          </p:cNvPr>
          <p:cNvSpPr/>
          <p:nvPr/>
        </p:nvSpPr>
        <p:spPr>
          <a:xfrm>
            <a:off x="6951044"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Presentation</a:t>
            </a:r>
            <a:br>
              <a:rPr lang="de-DE" sz="2500" kern="1200"/>
            </a:br>
            <a:r>
              <a:rPr lang="en-US" sz="2500" kern="1200">
                <a:solidFill>
                  <a:srgbClr val="010000"/>
                </a:solidFill>
              </a:rPr>
              <a:t>(1 </a:t>
            </a:r>
            <a:r>
              <a:rPr lang="de-DE" sz="2500" kern="1200">
                <a:solidFill>
                  <a:srgbClr val="010000"/>
                </a:solidFill>
              </a:rPr>
              <a:t>Week)</a:t>
            </a:r>
            <a:endParaRPr lang="en-US" sz="2500" kern="1200">
              <a:solidFill>
                <a:srgbClr val="010000"/>
              </a:solidFill>
            </a:endParaRPr>
          </a:p>
        </p:txBody>
      </p:sp>
      <p:sp>
        <p:nvSpPr>
          <p:cNvPr id="13" name="Ellipse 12">
            <a:extLst>
              <a:ext uri="{FF2B5EF4-FFF2-40B4-BE49-F238E27FC236}">
                <a16:creationId xmlns:a16="http://schemas.microsoft.com/office/drawing/2014/main" id="{27B8B0BD-18C1-4F66-8EA2-F73615BFE518}"/>
              </a:ext>
            </a:extLst>
          </p:cNvPr>
          <p:cNvSpPr/>
          <p:nvPr/>
        </p:nvSpPr>
        <p:spPr>
          <a:xfrm>
            <a:off x="7694354"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ihandform: Form 31">
            <a:extLst>
              <a:ext uri="{FF2B5EF4-FFF2-40B4-BE49-F238E27FC236}">
                <a16:creationId xmlns:a16="http://schemas.microsoft.com/office/drawing/2014/main" id="{11E35717-F25E-4AC5-85B7-2E502F674481}"/>
              </a:ext>
            </a:extLst>
          </p:cNvPr>
          <p:cNvSpPr/>
          <p:nvPr/>
        </p:nvSpPr>
        <p:spPr>
          <a:xfrm>
            <a:off x="1318966" y="4392871"/>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endParaRPr lang="de-DE" sz="2200" kern="1200">
              <a:latin typeface="Calibri"/>
              <a:cs typeface="Calibri"/>
            </a:endParaRPr>
          </a:p>
        </p:txBody>
      </p:sp>
      <p:sp>
        <p:nvSpPr>
          <p:cNvPr id="496" name="Rechteck 20" descr="Checkmark">
            <a:extLst>
              <a:ext uri="{FF2B5EF4-FFF2-40B4-BE49-F238E27FC236}">
                <a16:creationId xmlns:a16="http://schemas.microsoft.com/office/drawing/2014/main" id="{66E3102D-A7E8-4075-A029-ED4E9BF27B36}"/>
              </a:ext>
            </a:extLst>
          </p:cNvPr>
          <p:cNvSpPr/>
          <p:nvPr/>
        </p:nvSpPr>
        <p:spPr>
          <a:xfrm>
            <a:off x="376365" y="2162211"/>
            <a:ext cx="680904" cy="6809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98" name="Rechteck 21" descr="Monthly calendar">
            <a:extLst>
              <a:ext uri="{FF2B5EF4-FFF2-40B4-BE49-F238E27FC236}">
                <a16:creationId xmlns:a16="http://schemas.microsoft.com/office/drawing/2014/main" id="{BD97C293-E9E6-4FE5-8C84-ECDB33E175EA}"/>
              </a:ext>
            </a:extLst>
          </p:cNvPr>
          <p:cNvSpPr/>
          <p:nvPr/>
        </p:nvSpPr>
        <p:spPr>
          <a:xfrm>
            <a:off x="2273310" y="4566940"/>
            <a:ext cx="680904" cy="6809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500" name="Rechteck 22" descr="Bullseye">
            <a:extLst>
              <a:ext uri="{FF2B5EF4-FFF2-40B4-BE49-F238E27FC236}">
                <a16:creationId xmlns:a16="http://schemas.microsoft.com/office/drawing/2014/main" id="{D5792AD4-10D7-4677-A454-48262147A059}"/>
              </a:ext>
            </a:extLst>
          </p:cNvPr>
          <p:cNvSpPr/>
          <p:nvPr/>
        </p:nvSpPr>
        <p:spPr>
          <a:xfrm>
            <a:off x="4762940" y="2162211"/>
            <a:ext cx="680904" cy="68090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2126EC6C-0AD6-484E-BB02-A09AC7024DAA}"/>
              </a:ext>
            </a:extLst>
          </p:cNvPr>
          <p:cNvSpPr txBox="1"/>
          <p:nvPr/>
        </p:nvSpPr>
        <p:spPr>
          <a:xfrm>
            <a:off x="889427" y="2645534"/>
            <a:ext cx="1468831" cy="477054"/>
          </a:xfrm>
          <a:prstGeom prst="rect">
            <a:avLst/>
          </a:prstGeom>
          <a:noFill/>
        </p:spPr>
        <p:txBody>
          <a:bodyPr wrap="square" rtlCol="0">
            <a:spAutoFit/>
          </a:bodyPr>
          <a:lstStyle/>
          <a:p>
            <a:r>
              <a:rPr lang="de-DE" sz="2500"/>
              <a:t>(1 Week)</a:t>
            </a:r>
          </a:p>
        </p:txBody>
      </p:sp>
      <p:sp>
        <p:nvSpPr>
          <p:cNvPr id="23" name="Rechteck 23" descr="Teacher">
            <a:extLst>
              <a:ext uri="{FF2B5EF4-FFF2-40B4-BE49-F238E27FC236}">
                <a16:creationId xmlns:a16="http://schemas.microsoft.com/office/drawing/2014/main" id="{E940B329-F4FA-4B5C-8772-F09AA4605544}"/>
              </a:ext>
            </a:extLst>
          </p:cNvPr>
          <p:cNvSpPr/>
          <p:nvPr/>
        </p:nvSpPr>
        <p:spPr>
          <a:xfrm>
            <a:off x="6336405" y="4555383"/>
            <a:ext cx="680904" cy="68090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9" name="Rectangle 12">
            <a:extLst>
              <a:ext uri="{FF2B5EF4-FFF2-40B4-BE49-F238E27FC236}">
                <a16:creationId xmlns:a16="http://schemas.microsoft.com/office/drawing/2014/main" id="{8B1F740F-951E-41A9-93C8-4ED05608A8C1}"/>
              </a:ext>
            </a:extLst>
          </p:cNvPr>
          <p:cNvSpPr/>
          <p:nvPr/>
        </p:nvSpPr>
        <p:spPr>
          <a:xfrm>
            <a:off x="2171452" y="1276869"/>
            <a:ext cx="2323345" cy="1176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Sans-Serif"/>
              <a:buChar char="ü"/>
            </a:pPr>
            <a:r>
              <a:rPr lang="en-GB">
                <a:solidFill>
                  <a:srgbClr val="000000"/>
                </a:solidFill>
                <a:ea typeface="+mn-lt"/>
                <a:cs typeface="+mn-lt"/>
              </a:rPr>
              <a:t>Familiarize with the Data</a:t>
            </a:r>
            <a:r>
              <a:rPr lang="en-GB">
                <a:ea typeface="+mn-lt"/>
                <a:cs typeface="+mn-lt"/>
              </a:rPr>
              <a:t> </a:t>
            </a:r>
          </a:p>
          <a:p>
            <a:pPr marL="285750" indent="-285750">
              <a:buFont typeface="Wingdings,Sans-Serif"/>
              <a:buChar char="ü"/>
            </a:pPr>
            <a:r>
              <a:rPr lang="en-GB">
                <a:solidFill>
                  <a:srgbClr val="000000"/>
                </a:solidFill>
                <a:ea typeface="+mn-lt"/>
                <a:cs typeface="+mn-lt"/>
              </a:rPr>
              <a:t>General plots</a:t>
            </a:r>
            <a:r>
              <a:rPr lang="en-GB">
                <a:ea typeface="+mn-lt"/>
                <a:cs typeface="+mn-lt"/>
              </a:rPr>
              <a:t> </a:t>
            </a:r>
          </a:p>
          <a:p>
            <a:pPr marL="285750" indent="-285750">
              <a:buFont typeface="Wingdings,Sans-Serif"/>
              <a:buChar char="ü"/>
            </a:pPr>
            <a:r>
              <a:rPr lang="en-GB">
                <a:solidFill>
                  <a:srgbClr val="000000"/>
                </a:solidFill>
                <a:ea typeface="+mn-lt"/>
                <a:cs typeface="+mn-lt"/>
              </a:rPr>
              <a:t>Data reduction</a:t>
            </a:r>
            <a:r>
              <a:rPr lang="en-GB">
                <a:ea typeface="+mn-lt"/>
                <a:cs typeface="+mn-lt"/>
              </a:rPr>
              <a:t> </a:t>
            </a:r>
          </a:p>
        </p:txBody>
      </p:sp>
      <p:cxnSp>
        <p:nvCxnSpPr>
          <p:cNvPr id="20" name="Straight Arrow Connector 41">
            <a:extLst>
              <a:ext uri="{FF2B5EF4-FFF2-40B4-BE49-F238E27FC236}">
                <a16:creationId xmlns:a16="http://schemas.microsoft.com/office/drawing/2014/main" id="{BE8DBD2E-4452-4FBF-8234-54EE01C27B5A}"/>
              </a:ext>
            </a:extLst>
          </p:cNvPr>
          <p:cNvCxnSpPr>
            <a:cxnSpLocks/>
          </p:cNvCxnSpPr>
          <p:nvPr/>
        </p:nvCxnSpPr>
        <p:spPr>
          <a:xfrm flipV="1">
            <a:off x="1578543" y="1949796"/>
            <a:ext cx="451476" cy="61189"/>
          </a:xfrm>
          <a:prstGeom prst="straightConnector1">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feld 24">
            <a:extLst>
              <a:ext uri="{FF2B5EF4-FFF2-40B4-BE49-F238E27FC236}">
                <a16:creationId xmlns:a16="http://schemas.microsoft.com/office/drawing/2014/main" id="{261D08BF-0A1D-494A-81B7-C4E894882FBA}"/>
              </a:ext>
            </a:extLst>
          </p:cNvPr>
          <p:cNvSpPr txBox="1"/>
          <p:nvPr/>
        </p:nvSpPr>
        <p:spPr>
          <a:xfrm>
            <a:off x="10063513" y="3215943"/>
            <a:ext cx="1905902" cy="1200329"/>
          </a:xfrm>
          <a:prstGeom prst="rect">
            <a:avLst/>
          </a:prstGeom>
          <a:noFill/>
          <a:ln>
            <a:solidFill>
              <a:srgbClr val="4472C4"/>
            </a:solidFill>
          </a:ln>
        </p:spPr>
        <p:txBody>
          <a:bodyPr wrap="square" rtlCol="0" anchor="t">
            <a:spAutoFit/>
          </a:bodyPr>
          <a:lstStyle/>
          <a:p>
            <a:pPr algn="ctr"/>
            <a:r>
              <a:rPr lang="de-DE" sz="2400"/>
              <a:t>Final </a:t>
            </a:r>
            <a:r>
              <a:rPr lang="en-GB" sz="2400"/>
              <a:t>Presentation</a:t>
            </a:r>
            <a:br>
              <a:rPr lang="en-GB" sz="2400"/>
            </a:br>
            <a:r>
              <a:rPr lang="en-GB" sz="2400">
                <a:cs typeface="Calibri"/>
              </a:rPr>
              <a:t>(24.07.2019)</a:t>
            </a:r>
          </a:p>
        </p:txBody>
      </p:sp>
    </p:spTree>
    <p:extLst>
      <p:ext uri="{BB962C8B-B14F-4D97-AF65-F5344CB8AC3E}">
        <p14:creationId xmlns:p14="http://schemas.microsoft.com/office/powerpoint/2010/main" val="529936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30B9-2711-4C9A-AC61-F0354DF852EB}"/>
              </a:ext>
            </a:extLst>
          </p:cNvPr>
          <p:cNvSpPr>
            <a:spLocks noGrp="1"/>
          </p:cNvSpPr>
          <p:nvPr>
            <p:ph type="title"/>
          </p:nvPr>
        </p:nvSpPr>
        <p:spPr>
          <a:xfrm>
            <a:off x="1116723" y="354615"/>
            <a:ext cx="5812222" cy="1325563"/>
          </a:xfrm>
          <a:prstGeom prst="ellipse">
            <a:avLst/>
          </a:prstGeom>
        </p:spPr>
        <p:txBody>
          <a:bodyPr vert="horz" lIns="91440" tIns="45720" rIns="91440" bIns="45720" rtlCol="0">
            <a:normAutofit/>
          </a:bodyPr>
          <a:lstStyle/>
          <a:p>
            <a:r>
              <a:rPr lang="en-US" sz="3200">
                <a:ea typeface="+mj-lt"/>
                <a:cs typeface="+mj-lt"/>
              </a:rPr>
              <a:t>Selection of biomarkers</a:t>
            </a:r>
            <a:endParaRPr lang="de-DE">
              <a:cs typeface="Calibri Light"/>
            </a:endParaRPr>
          </a:p>
        </p:txBody>
      </p:sp>
      <p:pic>
        <p:nvPicPr>
          <p:cNvPr id="6" name="Picture 6">
            <a:extLst>
              <a:ext uri="{FF2B5EF4-FFF2-40B4-BE49-F238E27FC236}">
                <a16:creationId xmlns:a16="http://schemas.microsoft.com/office/drawing/2014/main" id="{F3E6A684-C349-4949-8B51-CE42D6D7CCC0}"/>
              </a:ext>
            </a:extLst>
          </p:cNvPr>
          <p:cNvPicPr>
            <a:picLocks noChangeAspect="1"/>
          </p:cNvPicPr>
          <p:nvPr/>
        </p:nvPicPr>
        <p:blipFill>
          <a:blip r:embed="rId2"/>
          <a:stretch>
            <a:fillRect/>
          </a:stretch>
        </p:blipFill>
        <p:spPr>
          <a:xfrm>
            <a:off x="6737370" y="5525473"/>
            <a:ext cx="5206204" cy="924161"/>
          </a:xfrm>
          <a:prstGeom prst="rect">
            <a:avLst/>
          </a:prstGeom>
        </p:spPr>
      </p:pic>
      <p:pic>
        <p:nvPicPr>
          <p:cNvPr id="8" name="Picture 9">
            <a:extLst>
              <a:ext uri="{FF2B5EF4-FFF2-40B4-BE49-F238E27FC236}">
                <a16:creationId xmlns:a16="http://schemas.microsoft.com/office/drawing/2014/main" id="{38B76292-A275-4208-8842-0C7F93B816EF}"/>
              </a:ext>
            </a:extLst>
          </p:cNvPr>
          <p:cNvPicPr>
            <a:picLocks noChangeAspect="1"/>
          </p:cNvPicPr>
          <p:nvPr/>
        </p:nvPicPr>
        <p:blipFill>
          <a:blip r:embed="rId3"/>
          <a:stretch>
            <a:fillRect/>
          </a:stretch>
        </p:blipFill>
        <p:spPr>
          <a:xfrm>
            <a:off x="633927" y="1777966"/>
            <a:ext cx="4702662" cy="3745750"/>
          </a:xfrm>
          <a:prstGeom prst="rect">
            <a:avLst/>
          </a:prstGeom>
        </p:spPr>
      </p:pic>
      <p:sp>
        <p:nvSpPr>
          <p:cNvPr id="10" name="Arrow: Right 9">
            <a:extLst>
              <a:ext uri="{FF2B5EF4-FFF2-40B4-BE49-F238E27FC236}">
                <a16:creationId xmlns:a16="http://schemas.microsoft.com/office/drawing/2014/main" id="{AB182624-FB2B-4679-9507-C9203DD03912}"/>
              </a:ext>
            </a:extLst>
          </p:cNvPr>
          <p:cNvSpPr/>
          <p:nvPr/>
        </p:nvSpPr>
        <p:spPr>
          <a:xfrm>
            <a:off x="5749671" y="3329558"/>
            <a:ext cx="977462" cy="48347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3" name="Picture 3">
            <a:extLst>
              <a:ext uri="{FF2B5EF4-FFF2-40B4-BE49-F238E27FC236}">
                <a16:creationId xmlns:a16="http://schemas.microsoft.com/office/drawing/2014/main" id="{77B7A699-6712-4A44-9255-30706418A70F}"/>
              </a:ext>
            </a:extLst>
          </p:cNvPr>
          <p:cNvPicPr>
            <a:picLocks noChangeAspect="1"/>
          </p:cNvPicPr>
          <p:nvPr/>
        </p:nvPicPr>
        <p:blipFill>
          <a:blip r:embed="rId4"/>
          <a:stretch>
            <a:fillRect/>
          </a:stretch>
        </p:blipFill>
        <p:spPr>
          <a:xfrm>
            <a:off x="320566" y="208122"/>
            <a:ext cx="1686911" cy="1622765"/>
          </a:xfrm>
          <a:prstGeom prst="rect">
            <a:avLst/>
          </a:prstGeom>
        </p:spPr>
      </p:pic>
      <p:sp>
        <p:nvSpPr>
          <p:cNvPr id="5" name="Rectangle: Rounded Corners 4">
            <a:extLst>
              <a:ext uri="{FF2B5EF4-FFF2-40B4-BE49-F238E27FC236}">
                <a16:creationId xmlns:a16="http://schemas.microsoft.com/office/drawing/2014/main" id="{85C7B624-1361-456C-9444-3E96D01C6E23}"/>
              </a:ext>
            </a:extLst>
          </p:cNvPr>
          <p:cNvSpPr/>
          <p:nvPr/>
        </p:nvSpPr>
        <p:spPr>
          <a:xfrm>
            <a:off x="1042122" y="5748130"/>
            <a:ext cx="2759192" cy="914400"/>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err="1">
                <a:ea typeface="+mn-lt"/>
                <a:cs typeface="+mn-lt"/>
              </a:rPr>
              <a:t>CCLE_basalexpression.rds</a:t>
            </a:r>
          </a:p>
        </p:txBody>
      </p:sp>
      <p:pic>
        <p:nvPicPr>
          <p:cNvPr id="9" name="Picture 10">
            <a:extLst>
              <a:ext uri="{FF2B5EF4-FFF2-40B4-BE49-F238E27FC236}">
                <a16:creationId xmlns:a16="http://schemas.microsoft.com/office/drawing/2014/main" id="{BF371CEF-1AED-40DA-AAB2-EDBF8098FF67}"/>
              </a:ext>
            </a:extLst>
          </p:cNvPr>
          <p:cNvPicPr>
            <a:picLocks noGrp="1" noChangeAspect="1"/>
          </p:cNvPicPr>
          <p:nvPr>
            <p:ph sz="half" idx="1"/>
          </p:nvPr>
        </p:nvPicPr>
        <p:blipFill>
          <a:blip r:embed="rId5"/>
          <a:stretch>
            <a:fillRect/>
          </a:stretch>
        </p:blipFill>
        <p:spPr>
          <a:xfrm>
            <a:off x="6429704" y="1685310"/>
            <a:ext cx="5759668" cy="3780630"/>
          </a:xfrm>
          <a:prstGeom prst="rect">
            <a:avLst/>
          </a:prstGeom>
        </p:spPr>
      </p:pic>
    </p:spTree>
    <p:extLst>
      <p:ext uri="{BB962C8B-B14F-4D97-AF65-F5344CB8AC3E}">
        <p14:creationId xmlns:p14="http://schemas.microsoft.com/office/powerpoint/2010/main" val="2766628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1070</Words>
  <Application>Microsoft Office PowerPoint</Application>
  <PresentationFormat>Breitbild</PresentationFormat>
  <Paragraphs>219</Paragraphs>
  <Slides>25</Slides>
  <Notes>11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25</vt:i4>
      </vt:variant>
    </vt:vector>
  </HeadingPairs>
  <TitlesOfParts>
    <vt:vector size="34" baseType="lpstr">
      <vt:lpstr>Arial</vt:lpstr>
      <vt:lpstr>Arial,Sans-Serif</vt:lpstr>
      <vt:lpstr>Calibri</vt:lpstr>
      <vt:lpstr>Calibri Light</vt:lpstr>
      <vt:lpstr>TW Cen MT</vt:lpstr>
      <vt:lpstr>TW Cen MT</vt:lpstr>
      <vt:lpstr>Wingdings</vt:lpstr>
      <vt:lpstr>Wingdings,Sans-Serif</vt:lpstr>
      <vt:lpstr>Office</vt:lpstr>
      <vt:lpstr>Lapatinib</vt:lpstr>
      <vt:lpstr>PowerPoint-Präsentation</vt:lpstr>
      <vt:lpstr>PowerPoint-Präsentation</vt:lpstr>
      <vt:lpstr>PowerPoint-Präsentation</vt:lpstr>
      <vt:lpstr>Broad Analysis</vt:lpstr>
      <vt:lpstr>Broad Analysis</vt:lpstr>
      <vt:lpstr>Distribution of mutations sorted by chromosomes</vt:lpstr>
      <vt:lpstr>PowerPoint-Präsentation</vt:lpstr>
      <vt:lpstr>Selection of biomarkers</vt:lpstr>
      <vt:lpstr>Paired t-test to test for significant differences  between Lapatinib treated and untreated cells per gene  </vt:lpstr>
      <vt:lpstr>Using a PCA to display cells with similar expression profiles (pattern finding) </vt:lpstr>
      <vt:lpstr>k-means clustering to group cell lines with similar drug sensitivities </vt:lpstr>
      <vt:lpstr>Modelling of a linear relationship between cell doubling time and inoculation density by Pearson correlation</vt:lpstr>
      <vt:lpstr>PowerPoint-Präsentation</vt:lpstr>
      <vt:lpstr>Does the cell doubling time correlate with reduced               drug sensitivity?</vt:lpstr>
      <vt:lpstr>Does the cell doubling time correlate with reduced               drug sensitivity?</vt:lpstr>
      <vt:lpstr>PowerPoint-Präsentation</vt:lpstr>
      <vt:lpstr>Does Lapatinib have a similar effect on lung  cancer as Erlotinib?</vt:lpstr>
      <vt:lpstr>Does Lapatinib have a similar effect on brain metastases as it does on breast cancer?</vt:lpstr>
      <vt:lpstr>PowerPoint-Präsentation</vt:lpstr>
      <vt:lpstr>PowerPoint-Präsentation</vt:lpstr>
      <vt:lpstr>PowerPoint-Präsentation</vt:lpstr>
      <vt:lpstr>Mode of action of lapatinib</vt:lpstr>
      <vt:lpstr>Mode of action of lapatinib</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Lapatinib</dc:title>
  <dc:creator>Laura Keppler</dc:creator>
  <cp:lastModifiedBy>Kathi Weinberger</cp:lastModifiedBy>
  <cp:revision>3</cp:revision>
  <dcterms:created xsi:type="dcterms:W3CDTF">2019-05-03T15:01:58Z</dcterms:created>
  <dcterms:modified xsi:type="dcterms:W3CDTF">2019-07-19T20:06:50Z</dcterms:modified>
</cp:coreProperties>
</file>