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742" r:id="rId3"/>
  </p:sldMasterIdLst>
  <p:notesMasterIdLst>
    <p:notesMasterId r:id="rId21"/>
  </p:notesMasterIdLst>
  <p:sldIdLst>
    <p:sldId id="256" r:id="rId4"/>
    <p:sldId id="267" r:id="rId5"/>
    <p:sldId id="260" r:id="rId6"/>
    <p:sldId id="261" r:id="rId7"/>
    <p:sldId id="259" r:id="rId8"/>
    <p:sldId id="273" r:id="rId9"/>
    <p:sldId id="268" r:id="rId10"/>
    <p:sldId id="265" r:id="rId11"/>
    <p:sldId id="276" r:id="rId12"/>
    <p:sldId id="274" r:id="rId13"/>
    <p:sldId id="266" r:id="rId14"/>
    <p:sldId id="269" r:id="rId15"/>
    <p:sldId id="270" r:id="rId16"/>
    <p:sldId id="263" r:id="rId17"/>
    <p:sldId id="271" r:id="rId18"/>
    <p:sldId id="275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Voos" initials="LV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283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3T18:45:47.461" idx="1">
    <p:pos x="10" y="10"/>
    <p:text>too many dimensions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916F6-C54A-40A2-8105-40497B89CF3B}" type="datetimeFigureOut">
              <a:rPr lang="ru-RU" smtClean="0"/>
              <a:t>25.07.2019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262F9-A436-48D9-839A-72EA6E56B7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17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75C5-87F9-4051-851A-8E8E6734843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4B9F-E1D3-46D2-A1BD-3B3F23DA19E9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26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AAB3-8550-4870-9ACE-1F5AD8AF2234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5DDA-2C36-4529-8EBC-D0CAB8CBB87F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7038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CEAD-954B-47B3-BC5C-040C2EBDF397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991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F93C-E1F4-4F20-8613-5177E358C923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47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1B480-89D7-4A72-BBF4-B0073C6D3AFB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46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57D5-F482-496C-945F-39C6D82ED17C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C423-4C8E-4024-988D-71CB633B0ACC}" type="datetime1">
              <a:rPr lang="de-DE" smtClean="0"/>
              <a:t>25.07.2019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62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B4CB-3EAA-4D97-B6AD-70F862ABEB5D}" type="datetime1">
              <a:rPr lang="de-DE" smtClean="0"/>
              <a:t>25.07.2019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66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9760-9C1E-4B8F-BBF8-52129866B2AC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4647-2145-4D94-8590-8435CF66B1C4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21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696D-2825-4E85-BA4A-A14844CB9C87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11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DD26-B5D6-46B5-A9BA-BED25693C542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07CC-B400-4CF8-862B-8D41DE688331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522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F2E-F5C1-4D6A-B6D7-5C70F0BFA131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48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BDC79-5653-4FCA-85E5-1C82A8DD717D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85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38ED4-0F99-4DF0-9FBF-0B69E51A772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07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3DD2-5BC5-4F0E-9028-8F52A7EAC182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19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C3AE-C086-41DE-A0D0-15CC509DF25E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217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EB90-0EA9-40EC-83CE-84E1D76C31EC}" type="datetime1">
              <a:rPr lang="de-DE" smtClean="0"/>
              <a:t>25.07.2019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891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D1C2-6D78-475B-A258-5FCA05F5C7ED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25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A344-724E-4923-9DBF-6806621986D9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02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80BFA2-4F05-436B-9023-7AB39713DC64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1971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ADA9-1299-491C-8B6E-F5E553C07B9B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62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502E2-B2ED-4F47-9654-78833CC22AF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3388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AD2A-0549-4DBA-BCB3-527556FFEE57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3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E2AF-B228-4761-8FEC-3EC00FA20C10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B005-255E-486C-B1AE-EA3E0B388F91}" type="datetime1">
              <a:rPr lang="de-DE" smtClean="0"/>
              <a:t>25.07.2019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A8AD-D91F-4BFF-B977-8ADA6D87FBC1}" type="datetime1">
              <a:rPr lang="de-DE" smtClean="0"/>
              <a:t>25.07.2019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6EC3-281F-4FC0-A25C-351FA030F632}" type="datetime1">
              <a:rPr lang="de-DE" smtClean="0"/>
              <a:t>25.07.2019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0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0EA2-E2C4-4E6D-9AAA-32F8F349B5A5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1683-D01D-4293-800B-B172C8D16A2B}" type="datetime1">
              <a:rPr lang="de-DE" smtClean="0"/>
              <a:t>25.07.2019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C7CCBD-12CA-4CA8-9309-BEBEB74536F0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A64A0C1-6807-4CFF-B192-70C3865CB100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F278E1-8AD1-4B62-BB85-7854803F3FA5}" type="datetime1">
              <a:rPr lang="de-DE" smtClean="0"/>
              <a:t>25.07.2019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E7901B-09AF-4D4A-907F-86E00F8E0E92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541C1A54-8968-4CEF-8CA1-E84FB3A8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r="122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90A6468B-D0CD-4DC7-A3AD-DA2E2B071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Image Analysis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5A5BDD7-952D-4603-93C5-6E59619C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Digit Recognition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3CC58E3-BDF9-495D-9327-85F68058BE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A0CA737-33FC-47E3-965A-D1C2CAA628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2189942-24EB-488E-8B69-EB80F7E53E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26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err="1"/>
              <a:t>Finding</a:t>
            </a:r>
            <a:r>
              <a:rPr lang="de-DE" sz="5400" dirty="0"/>
              <a:t> </a:t>
            </a:r>
            <a:r>
              <a:rPr lang="de-DE" sz="5400" dirty="0" err="1"/>
              <a:t>meta</a:t>
            </a:r>
            <a:r>
              <a:rPr lang="de-DE" sz="5400" dirty="0"/>
              <a:t> </a:t>
            </a:r>
            <a:r>
              <a:rPr lang="de-DE" sz="5400" dirty="0" err="1"/>
              <a:t>digits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Something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describes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digits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with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same </a:t>
            </a:r>
            <a:r>
              <a:rPr lang="de-DE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label</a:t>
            </a:r>
            <a:r>
              <a:rPr lang="de-DE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de-DE" dirty="0"/>
              <a:t>		</a:t>
            </a:r>
          </a:p>
          <a:p>
            <a:endParaRPr lang="de-DE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DE" sz="2400" u="sng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</a:t>
            </a:r>
            <a:r>
              <a:rPr lang="de-DE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endParaRPr lang="de-DE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2272684" y="2849732"/>
            <a:ext cx="8389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see</a:t>
            </a:r>
            <a:r>
              <a:rPr lang="ru-RU" sz="2400" dirty="0" smtClean="0"/>
              <a:t> </a:t>
            </a:r>
            <a:r>
              <a:rPr lang="en-US" sz="2400" dirty="0" smtClean="0"/>
              <a:t>a cause for a wrong recognition by KNN by comparing of falsely predicted with Meta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need a reference point for drawing canvas to evaluate our own hand-written digits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="" xmlns:a16="http://schemas.microsoft.com/office/drawing/2014/main" id="{65A23C4D-F599-40EB-9F55-473E092C8DB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753" b="40808"/>
          <a:stretch/>
        </p:blipFill>
        <p:spPr>
          <a:xfrm>
            <a:off x="6511491" y="1387642"/>
            <a:ext cx="3439310" cy="4900863"/>
          </a:xfrm>
        </p:spPr>
      </p:pic>
      <p:pic>
        <p:nvPicPr>
          <p:cNvPr id="8" name="Inhaltsplatzhalter 7">
            <a:extLst>
              <a:ext uri="{FF2B5EF4-FFF2-40B4-BE49-F238E27FC236}">
                <a16:creationId xmlns="" xmlns:a16="http://schemas.microsoft.com/office/drawing/2014/main" id="{AC8FC20D-C4BB-4858-9AA7-67A6D2F24C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10"/>
          <a:stretch/>
        </p:blipFill>
        <p:spPr>
          <a:xfrm>
            <a:off x="1683253" y="1373735"/>
            <a:ext cx="3457074" cy="5000445"/>
          </a:xfrm>
        </p:spPr>
      </p:pic>
      <p:sp>
        <p:nvSpPr>
          <p:cNvPr id="5" name="TextBox 4"/>
          <p:cNvSpPr txBox="1"/>
          <p:nvPr/>
        </p:nvSpPr>
        <p:spPr>
          <a:xfrm>
            <a:off x="874295" y="409075"/>
            <a:ext cx="1048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easiest solutions: mean and median meta digits</a:t>
            </a:r>
            <a:endParaRPr lang="ru-RU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9222B4BD-52BA-4791-9651-98D4F0FB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recognizable</a:t>
            </a:r>
            <a:r>
              <a:rPr lang="de-DE" dirty="0"/>
              <a:t> </a:t>
            </a:r>
            <a:r>
              <a:rPr lang="de-DE" dirty="0" err="1"/>
              <a:t>digit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1A0911F2-B0B3-45D8-B92B-270F6D6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357" y="2110430"/>
            <a:ext cx="5885895" cy="402335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Image </a:t>
            </a:r>
            <a:r>
              <a:rPr lang="de-DE" sz="2400" dirty="0" err="1"/>
              <a:t>that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surrounded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highest</a:t>
            </a:r>
            <a:r>
              <a:rPr lang="de-DE" sz="2400" dirty="0"/>
              <a:t> </a:t>
            </a: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images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label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dirty="0" err="1" smtClean="0"/>
              <a:t>We</a:t>
            </a:r>
            <a:r>
              <a:rPr lang="de-DE" sz="2400" dirty="0" smtClean="0"/>
              <a:t> </a:t>
            </a:r>
            <a:r>
              <a:rPr lang="de-DE" sz="2400" dirty="0" err="1" smtClean="0"/>
              <a:t>decided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take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smtClean="0"/>
              <a:t> </a:t>
            </a:r>
            <a:r>
              <a:rPr lang="de-DE" sz="2400" u="sng" dirty="0" err="1" smtClean="0"/>
              <a:t>Reason</a:t>
            </a:r>
            <a:r>
              <a:rPr lang="de-DE" sz="2400" dirty="0" smtClean="0"/>
              <a:t>: </a:t>
            </a:r>
            <a:r>
              <a:rPr lang="de-DE" sz="2400" dirty="0" err="1" smtClean="0"/>
              <a:t>only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meta</a:t>
            </a:r>
            <a:r>
              <a:rPr lang="de-DE" sz="2400" dirty="0" smtClean="0"/>
              <a:t> </a:t>
            </a:r>
            <a:r>
              <a:rPr lang="de-DE" sz="2400" dirty="0" err="1" smtClean="0"/>
              <a:t>digit</a:t>
            </a:r>
            <a:r>
              <a:rPr lang="de-DE" sz="2400" dirty="0" smtClean="0"/>
              <a:t> type </a:t>
            </a:r>
            <a:r>
              <a:rPr lang="de-DE" sz="2400" dirty="0" err="1" smtClean="0"/>
              <a:t>represents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real </a:t>
            </a:r>
            <a:r>
              <a:rPr lang="de-DE" sz="2400" dirty="0" err="1" smtClean="0"/>
              <a:t>existing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-point (</a:t>
            </a:r>
            <a:r>
              <a:rPr lang="de-DE" sz="2400" dirty="0" err="1" smtClean="0"/>
              <a:t>image</a:t>
            </a:r>
            <a:r>
              <a:rPr lang="de-DE" sz="2400" dirty="0" smtClean="0"/>
              <a:t>)</a:t>
            </a:r>
            <a:endParaRPr lang="de-DE" sz="2400" dirty="0"/>
          </a:p>
          <a:p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="" xmlns:a16="http://schemas.microsoft.com/office/drawing/2014/main" id="{9909C030-22D0-4734-9DCB-167BC6D672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0615"/>
          <a:stretch/>
        </p:blipFill>
        <p:spPr>
          <a:xfrm>
            <a:off x="6825691" y="1934494"/>
            <a:ext cx="3473340" cy="4136835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83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CB372DEC-D0F9-4D40-9149-13D17AAF9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mispredictions</a:t>
            </a:r>
            <a:r>
              <a:rPr lang="de-DE" dirty="0"/>
              <a:t>?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="" xmlns:a16="http://schemas.microsoft.com/office/drawing/2014/main" id="{72729885-95AF-4E52-9DF2-73274144A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64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829E218-74FB-4455-98BE-F2C5BA897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E8D75FD-D4F9-4D11-B70D-82EFCB4CFA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F5DC8C3-BA5F-4EED-BB9A-A14272BD82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8638A98B-4B4B-4607-B11F-7DCA0D7CCE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0F908B00-977C-447A-87EE-7A00C164B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9"/>
          <a:stretch/>
        </p:blipFill>
        <p:spPr>
          <a:xfrm>
            <a:off x="633999" y="640080"/>
            <a:ext cx="6275667" cy="55778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E3B9B0E-204E-4BFD-B58A-E71D9CDC37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E21935D6-F135-4DD2-A417-738E067D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Heatmap </a:t>
            </a:r>
            <a:r>
              <a:rPr lang="en-US" sz="4400" dirty="0">
                <a:solidFill>
                  <a:srgbClr val="FFFFFF"/>
                </a:solidFill>
              </a:rPr>
              <a:t>with confused digits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B1121E64-CB88-4BF5-B531-C0316E7F6E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88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0AB6E427-3F73-4C06-A5D5-AE52C3883B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8C9BDAA-0390-4B39-9B5C-BC95E5120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D9FC22E7-D4D8-40F3-851D-F5CDDD67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 err="1">
                <a:solidFill>
                  <a:srgbClr val="FFFFFF"/>
                </a:solidFill>
              </a:rPr>
              <a:t>Wrong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predicted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digits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9DB1FE5-9D46-433B-99D1-2F1B8DC798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nhaltsplatzhalter 4">
            <a:extLst>
              <a:ext uri="{FF2B5EF4-FFF2-40B4-BE49-F238E27FC236}">
                <a16:creationId xmlns="" xmlns:a16="http://schemas.microsoft.com/office/drawing/2014/main" id="{505EAB39-71B6-4CDF-BAE8-6F62F743A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2" y="640080"/>
            <a:ext cx="3043204" cy="5577840"/>
          </a:xfrm>
          <a:prstGeom prst="rect">
            <a:avLst/>
          </a:prstGeom>
        </p:spPr>
      </p:pic>
      <p:sp>
        <p:nvSpPr>
          <p:cNvPr id="9" name="Flussdiagramm: Verbinder 8">
            <a:extLst>
              <a:ext uri="{FF2B5EF4-FFF2-40B4-BE49-F238E27FC236}">
                <a16:creationId xmlns="" xmlns:a16="http://schemas.microsoft.com/office/drawing/2014/main" id="{01F5D49F-8D20-4DA3-86D3-7FA5F8AD94CD}"/>
              </a:ext>
            </a:extLst>
          </p:cNvPr>
          <p:cNvSpPr/>
          <p:nvPr/>
        </p:nvSpPr>
        <p:spPr>
          <a:xfrm>
            <a:off x="7685901" y="4090737"/>
            <a:ext cx="918592" cy="850231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Fragen">
            <a:extLst>
              <a:ext uri="{FF2B5EF4-FFF2-40B4-BE49-F238E27FC236}">
                <a16:creationId xmlns="" xmlns:a16="http://schemas.microsoft.com/office/drawing/2014/main" id="{BB4769F3-A84A-45E1-9A4D-9E984E568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7526" y="4058653"/>
            <a:ext cx="914400" cy="914400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Exciting things to be investigated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91953" y="2041864"/>
            <a:ext cx="1039575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Cumulativity</a:t>
            </a:r>
            <a:r>
              <a:rPr lang="en-US" sz="2200" dirty="0" smtClean="0"/>
              <a:t> in prediction accuracy for a certain digit or even data-point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Which digits have higher average noise component (recognized better by  78 than by 784)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metrics for the distance calculation and their effect on the accuracy of recognition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Other types of dimensionality reduction methods (</a:t>
            </a:r>
            <a:r>
              <a:rPr lang="en-US" sz="2200" dirty="0" err="1" smtClean="0"/>
              <a:t>f.i</a:t>
            </a:r>
            <a:r>
              <a:rPr lang="en-US" sz="2200" dirty="0" smtClean="0"/>
              <a:t>. kernel PCA) -&gt; a hypothetical further increase in accuracy of recognition and noise elimination.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4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0A7F226-CA13-4B8D-B6F9-57842DF36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DRAWING CANVAS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="" xmlns:a16="http://schemas.microsoft.com/office/drawing/2014/main" id="{293A100A-CA18-49A1-8835-38E44366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CD34B0C-C4AB-4E9E-933D-FCEFA5F7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Milestones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digit</a:t>
            </a:r>
            <a:r>
              <a:rPr lang="de-DE" dirty="0"/>
              <a:t> </a:t>
            </a:r>
            <a:r>
              <a:rPr lang="de-DE" dirty="0" err="1"/>
              <a:t>recognition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850233" y="2160431"/>
            <a:ext cx="2253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Must-have Project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18674" y="5216268"/>
            <a:ext cx="1917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Drawing canvas</a:t>
            </a:r>
            <a:endParaRPr lang="ru-RU" sz="2000" dirty="0"/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3104147" y="1941095"/>
            <a:ext cx="866274" cy="2666416"/>
          </a:xfrm>
          <a:prstGeom prst="leftBrace">
            <a:avLst>
              <a:gd name="adj1" fmla="val 8333"/>
              <a:gd name="adj2" fmla="val 1593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104147" y="4743349"/>
            <a:ext cx="866274" cy="1384734"/>
          </a:xfrm>
          <a:prstGeom prst="leftBrace">
            <a:avLst>
              <a:gd name="adj1" fmla="val 8333"/>
              <a:gd name="adj2" fmla="val 4780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725500" y="2475607"/>
            <a:ext cx="809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Main </a:t>
            </a:r>
            <a:r>
              <a:rPr lang="en-US" sz="2000" dirty="0"/>
              <a:t>Algorithm – KNN: self-written </a:t>
            </a:r>
            <a:endParaRPr lang="ru-RU" sz="2000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7988959" y="2560541"/>
            <a:ext cx="866273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071811" y="2452819"/>
            <a:ext cx="2526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Scikit</a:t>
            </a:r>
            <a:r>
              <a:rPr lang="en-US" sz="2000" dirty="0"/>
              <a:t>-learn function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5500" y="2875717"/>
            <a:ext cx="73633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Further optimization of KNN via PCA, best parameters for PCA     (n-number of PCs used) and KNN (k-neighbors)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Meta-digits: mean, median, best neighbored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Analysis of falsely recognized digits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13743" y="4754604"/>
            <a:ext cx="3007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Drawing environment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Centering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Evaluation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725500" y="2052709"/>
            <a:ext cx="5288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Preparations: self-written parser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E62BF7E-ADBC-4B3B-8BAB-95D01E31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Neighbours</a:t>
            </a:r>
            <a:r>
              <a:rPr lang="de-DE" dirty="0"/>
              <a:t> (KNN)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="" xmlns:a16="http://schemas.microsoft.com/office/drawing/2014/main" id="{A79B7D31-8930-4A5A-AA1C-06892CC18291}"/>
              </a:ext>
            </a:extLst>
          </p:cNvPr>
          <p:cNvCxnSpPr>
            <a:cxnSpLocks/>
          </p:cNvCxnSpPr>
          <p:nvPr/>
        </p:nvCxnSpPr>
        <p:spPr>
          <a:xfrm flipV="1">
            <a:off x="1647825" y="2495550"/>
            <a:ext cx="0" cy="299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="" xmlns:a16="http://schemas.microsoft.com/office/drawing/2014/main" id="{193B10F6-7A53-474E-BC21-C9DDCDE704C0}"/>
              </a:ext>
            </a:extLst>
          </p:cNvPr>
          <p:cNvCxnSpPr>
            <a:cxnSpLocks/>
          </p:cNvCxnSpPr>
          <p:nvPr/>
        </p:nvCxnSpPr>
        <p:spPr>
          <a:xfrm>
            <a:off x="1647825" y="5486400"/>
            <a:ext cx="400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="" xmlns:a16="http://schemas.microsoft.com/office/drawing/2014/main" id="{7469256C-C83A-4F95-96CA-1818F8942C6D}"/>
              </a:ext>
            </a:extLst>
          </p:cNvPr>
          <p:cNvSpPr/>
          <p:nvPr/>
        </p:nvSpPr>
        <p:spPr>
          <a:xfrm>
            <a:off x="2286000" y="30099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="" xmlns:a16="http://schemas.microsoft.com/office/drawing/2014/main" id="{FC6EE53D-2964-4925-B51C-31D899033BB5}"/>
              </a:ext>
            </a:extLst>
          </p:cNvPr>
          <p:cNvSpPr/>
          <p:nvPr/>
        </p:nvSpPr>
        <p:spPr>
          <a:xfrm>
            <a:off x="2438400" y="3590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="" xmlns:a16="http://schemas.microsoft.com/office/drawing/2014/main" id="{58ADDE1C-EA42-455F-8EA6-B8E3BAE0272F}"/>
              </a:ext>
            </a:extLst>
          </p:cNvPr>
          <p:cNvSpPr/>
          <p:nvPr/>
        </p:nvSpPr>
        <p:spPr>
          <a:xfrm>
            <a:off x="2800350" y="33147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="" xmlns:a16="http://schemas.microsoft.com/office/drawing/2014/main" id="{896F73C8-8F04-4CC6-97C4-1DD7B5E41760}"/>
              </a:ext>
            </a:extLst>
          </p:cNvPr>
          <p:cNvSpPr/>
          <p:nvPr/>
        </p:nvSpPr>
        <p:spPr>
          <a:xfrm>
            <a:off x="2438400" y="32099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="" xmlns:a16="http://schemas.microsoft.com/office/drawing/2014/main" id="{E834ED1C-E0F9-4D80-BC22-E8D5FF875936}"/>
              </a:ext>
            </a:extLst>
          </p:cNvPr>
          <p:cNvSpPr/>
          <p:nvPr/>
        </p:nvSpPr>
        <p:spPr>
          <a:xfrm>
            <a:off x="4772025" y="39452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="" xmlns:a16="http://schemas.microsoft.com/office/drawing/2014/main" id="{D9C9DB88-0D38-44B0-8D62-510C1934DB2C}"/>
              </a:ext>
            </a:extLst>
          </p:cNvPr>
          <p:cNvSpPr/>
          <p:nvPr/>
        </p:nvSpPr>
        <p:spPr>
          <a:xfrm>
            <a:off x="5105400" y="42595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="" xmlns:a16="http://schemas.microsoft.com/office/drawing/2014/main" id="{AF5D232C-9B44-46DD-9434-43BE9D322187}"/>
              </a:ext>
            </a:extLst>
          </p:cNvPr>
          <p:cNvSpPr/>
          <p:nvPr/>
        </p:nvSpPr>
        <p:spPr>
          <a:xfrm>
            <a:off x="4533900" y="40976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="" xmlns:a16="http://schemas.microsoft.com/office/drawing/2014/main" id="{7DBB5383-166E-4F55-B5DA-3A43707886C8}"/>
              </a:ext>
            </a:extLst>
          </p:cNvPr>
          <p:cNvSpPr/>
          <p:nvPr/>
        </p:nvSpPr>
        <p:spPr>
          <a:xfrm>
            <a:off x="4752975" y="439293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557170D4-743C-4500-AC84-115677CC29C7}"/>
              </a:ext>
            </a:extLst>
          </p:cNvPr>
          <p:cNvSpPr/>
          <p:nvPr/>
        </p:nvSpPr>
        <p:spPr>
          <a:xfrm>
            <a:off x="1971675" y="2785124"/>
            <a:ext cx="1019173" cy="104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="" xmlns:a16="http://schemas.microsoft.com/office/drawing/2014/main" id="{CB6D8A3C-1082-4255-9556-0AE3CBADAAC2}"/>
              </a:ext>
            </a:extLst>
          </p:cNvPr>
          <p:cNvSpPr/>
          <p:nvPr/>
        </p:nvSpPr>
        <p:spPr>
          <a:xfrm>
            <a:off x="4243397" y="3655705"/>
            <a:ext cx="1019155" cy="10400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Stern: 5 Zacken 22">
            <a:extLst>
              <a:ext uri="{FF2B5EF4-FFF2-40B4-BE49-F238E27FC236}">
                <a16:creationId xmlns="" xmlns:a16="http://schemas.microsoft.com/office/drawing/2014/main" id="{30ACAD23-06F1-4109-8CB7-3983EAC26B6E}"/>
              </a:ext>
            </a:extLst>
          </p:cNvPr>
          <p:cNvSpPr/>
          <p:nvPr/>
        </p:nvSpPr>
        <p:spPr>
          <a:xfrm flipH="1">
            <a:off x="3876690" y="4259581"/>
            <a:ext cx="209536" cy="179058"/>
          </a:xfrm>
          <a:prstGeom prst="star5">
            <a:avLst/>
          </a:prstGeom>
          <a:solidFill>
            <a:schemeClr val="accent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="" xmlns:a16="http://schemas.microsoft.com/office/drawing/2014/main" id="{1E130FB0-31E0-48E1-BBE6-B0DDCA3F1952}"/>
              </a:ext>
            </a:extLst>
          </p:cNvPr>
          <p:cNvSpPr/>
          <p:nvPr/>
        </p:nvSpPr>
        <p:spPr>
          <a:xfrm>
            <a:off x="3362336" y="3789042"/>
            <a:ext cx="1260155" cy="1167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="" xmlns:a16="http://schemas.microsoft.com/office/drawing/2014/main" id="{909F81B8-BBC3-41DE-BFEA-18D8DE20A4A0}"/>
              </a:ext>
            </a:extLst>
          </p:cNvPr>
          <p:cNvSpPr/>
          <p:nvPr/>
        </p:nvSpPr>
        <p:spPr>
          <a:xfrm>
            <a:off x="2933213" y="3366134"/>
            <a:ext cx="1941202" cy="196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E1A66F3B-E0D0-47BD-BF9A-2E68700102D7}"/>
              </a:ext>
            </a:extLst>
          </p:cNvPr>
          <p:cNvSpPr txBox="1"/>
          <p:nvPr/>
        </p:nvSpPr>
        <p:spPr>
          <a:xfrm flipH="1">
            <a:off x="6608444" y="2086123"/>
            <a:ext cx="5173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vectors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nearest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test-</a:t>
            </a:r>
            <a:r>
              <a:rPr lang="de-DE" sz="2000" dirty="0" err="1"/>
              <a:t>vector</a:t>
            </a:r>
            <a:r>
              <a:rPr lang="de-DE" sz="2000" dirty="0"/>
              <a:t> (</a:t>
            </a:r>
            <a:r>
              <a:rPr lang="de-DE" sz="2000" dirty="0" err="1"/>
              <a:t>euclidian</a:t>
            </a:r>
            <a:r>
              <a:rPr lang="de-DE" sz="2000" dirty="0"/>
              <a:t> </a:t>
            </a:r>
            <a:r>
              <a:rPr lang="de-DE" sz="2000" dirty="0" err="1"/>
              <a:t>distance</a:t>
            </a:r>
            <a:r>
              <a:rPr lang="de-DE" sz="2000" dirty="0"/>
              <a:t>)</a:t>
            </a:r>
          </a:p>
          <a:p>
            <a:endParaRPr lang="de-DE" sz="2000" dirty="0"/>
          </a:p>
          <a:p>
            <a:r>
              <a:rPr lang="de-DE" sz="2000" dirty="0"/>
              <a:t>-&gt; 	</a:t>
            </a:r>
            <a:r>
              <a:rPr lang="de-DE" sz="2000" dirty="0" err="1"/>
              <a:t>Which</a:t>
            </a:r>
            <a:r>
              <a:rPr lang="de-DE" sz="2000" dirty="0"/>
              <a:t> k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	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example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2 </a:t>
            </a:r>
            <a:r>
              <a:rPr lang="de-DE" sz="2000" dirty="0" err="1"/>
              <a:t>dimensions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784 </a:t>
            </a:r>
            <a:r>
              <a:rPr lang="de-DE" sz="2000" dirty="0" err="1"/>
              <a:t>dimensions</a:t>
            </a:r>
            <a:r>
              <a:rPr lang="de-DE" sz="2000" dirty="0"/>
              <a:t>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B44C3061-D558-447B-A988-09ECE14461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9339771-9C8F-497E-8974-E09A86FEEB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024FB30C-45D5-4A6E-861B-AC316BA5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02" y="348393"/>
            <a:ext cx="3567817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KNN </a:t>
            </a:r>
            <a:r>
              <a:rPr lang="en-AU" sz="3600" dirty="0">
                <a:solidFill>
                  <a:srgbClr val="FFFFFF"/>
                </a:solidFill>
              </a:rPr>
              <a:t>accuracy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analysis</a:t>
            </a:r>
            <a:endParaRPr lang="de-DE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0D0782-8490-4FB9-A235-992C1F1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4" y="2620710"/>
            <a:ext cx="3577215" cy="333551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Best number of nearest neighbors: n=3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</a:rPr>
              <a:t>Around 97% accuracy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Conflict with even values for k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Algorithm choses randomly</a:t>
            </a:r>
          </a:p>
          <a:p>
            <a:pPr marL="0">
              <a:buNone/>
            </a:pPr>
            <a:r>
              <a:rPr lang="en-US" sz="1600" dirty="0">
                <a:solidFill>
                  <a:schemeClr val="bg1"/>
                </a:solidFill>
              </a:rPr>
              <a:t>   </a:t>
            </a:r>
            <a:r>
              <a:rPr lang="en-US" sz="2400" dirty="0">
                <a:solidFill>
                  <a:schemeClr val="bg1"/>
                </a:solidFill>
              </a:rPr>
              <a:t>If k is too </a:t>
            </a:r>
            <a:r>
              <a:rPr lang="en-US" sz="2400" dirty="0" smtClean="0">
                <a:solidFill>
                  <a:schemeClr val="bg1"/>
                </a:solidFill>
              </a:rPr>
              <a:t>big , there is a risk that </a:t>
            </a:r>
            <a:r>
              <a:rPr lang="en-US" sz="2400" dirty="0">
                <a:solidFill>
                  <a:schemeClr val="bg1"/>
                </a:solidFill>
              </a:rPr>
              <a:t>distances that are too far are included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DB54B0B-6CFB-4B92-A5DC-5DCD05BE5B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289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nhaltsplatzhalter 3">
            <a:extLst>
              <a:ext uri="{FF2B5EF4-FFF2-40B4-BE49-F238E27FC236}">
                <a16:creationId xmlns="" xmlns:a16="http://schemas.microsoft.com/office/drawing/2014/main" id="{98A9C15B-CCC4-4E5C-B799-5CC331BD3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5" r="16900" b="-2"/>
          <a:stretch/>
        </p:blipFill>
        <p:spPr>
          <a:xfrm>
            <a:off x="4493364" y="640080"/>
            <a:ext cx="6798082" cy="557784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D19F794-8599-4A1D-A689-743EBDA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97" y="856097"/>
            <a:ext cx="8680383" cy="764155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 (PCA)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E36B305-D4C6-4B27-9782-732C3867DEA7}"/>
              </a:ext>
            </a:extLst>
          </p:cNvPr>
          <p:cNvSpPr txBox="1"/>
          <p:nvPr/>
        </p:nvSpPr>
        <p:spPr>
          <a:xfrm>
            <a:off x="726643" y="2065713"/>
            <a:ext cx="10567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The </a:t>
            </a:r>
            <a:r>
              <a:rPr lang="de-DE" sz="2000" dirty="0" err="1"/>
              <a:t>image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784 dimensional </a:t>
            </a:r>
            <a:r>
              <a:rPr lang="de-DE" sz="2000" dirty="0" err="1"/>
              <a:t>vector</a:t>
            </a:r>
            <a:r>
              <a:rPr lang="de-DE" sz="2000" dirty="0"/>
              <a:t>. 60000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, 10000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images</a:t>
            </a:r>
            <a:r>
              <a:rPr lang="de-DE" sz="2000" dirty="0"/>
              <a:t> -&gt; KNN </a:t>
            </a:r>
            <a:r>
              <a:rPr lang="de-DE" sz="2000" dirty="0" err="1"/>
              <a:t>takes</a:t>
            </a:r>
            <a:r>
              <a:rPr lang="de-DE" sz="2000" dirty="0"/>
              <a:t> </a:t>
            </a:r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long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Solution: </a:t>
            </a:r>
            <a:r>
              <a:rPr lang="de-DE" sz="2000" b="1" dirty="0"/>
              <a:t>PCA</a:t>
            </a:r>
            <a:r>
              <a:rPr lang="de-DE" sz="2000" dirty="0"/>
              <a:t>	</a:t>
            </a:r>
          </a:p>
          <a:p>
            <a:r>
              <a:rPr lang="de-DE" sz="2000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822" y="2687601"/>
            <a:ext cx="845654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Reduces</a:t>
            </a:r>
            <a:r>
              <a:rPr lang="de-DE" sz="2000" dirty="0"/>
              <a:t> </a:t>
            </a:r>
            <a:r>
              <a:rPr lang="de-DE" sz="2000" dirty="0" err="1"/>
              <a:t>dimensionality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eliminating</a:t>
            </a:r>
            <a:r>
              <a:rPr lang="de-DE" sz="2000" dirty="0"/>
              <a:t> </a:t>
            </a:r>
            <a:r>
              <a:rPr lang="de-DE" sz="2000" dirty="0" err="1"/>
              <a:t>redundancy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emphazising</a:t>
            </a:r>
            <a:r>
              <a:rPr lang="de-DE" sz="2000" dirty="0"/>
              <a:t> </a:t>
            </a:r>
            <a:r>
              <a:rPr lang="de-DE" sz="2000" dirty="0" err="1"/>
              <a:t>variances</a:t>
            </a:r>
            <a:r>
              <a:rPr lang="de-DE" sz="20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scikit-learn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endParaRPr lang="de-DE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accelerated</a:t>
            </a:r>
            <a:r>
              <a:rPr lang="de-DE" sz="2000" dirty="0"/>
              <a:t> </a:t>
            </a:r>
            <a:r>
              <a:rPr lang="de-DE" sz="2000" dirty="0" err="1"/>
              <a:t>calculations</a:t>
            </a:r>
            <a:r>
              <a:rPr lang="de-DE" sz="2000" dirty="0"/>
              <a:t>, but also </a:t>
            </a:r>
            <a:r>
              <a:rPr lang="de-DE" sz="2000" dirty="0" err="1"/>
              <a:t>increased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noice</a:t>
            </a:r>
            <a:r>
              <a:rPr lang="de-DE" sz="2000" dirty="0"/>
              <a:t> </a:t>
            </a:r>
            <a:r>
              <a:rPr lang="de-DE" sz="2000" dirty="0" err="1"/>
              <a:t>reduction</a:t>
            </a:r>
            <a:endParaRPr lang="de-DE" sz="2000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6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explained by PCA</a:t>
            </a:r>
            <a:endParaRPr lang="ru-RU" dirty="0"/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8" y="1862123"/>
            <a:ext cx="7055101" cy="4498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3221" y="2221832"/>
            <a:ext cx="4203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PCs explain the most variance due to the way the PCA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at the beginning: to visualize the data points in 2D space and may be find some interesting tendencies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possible, first two PCs explain too little variance</a:t>
            </a:r>
          </a:p>
        </p:txBody>
      </p:sp>
      <p:sp>
        <p:nvSpPr>
          <p:cNvPr id="8" name="Стрелка вниз 7"/>
          <p:cNvSpPr/>
          <p:nvPr/>
        </p:nvSpPr>
        <p:spPr>
          <a:xfrm>
            <a:off x="8542421" y="4106779"/>
            <a:ext cx="1796716" cy="54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4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6CDE045-1C18-44A9-946E-E74089FB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err="1"/>
              <a:t>Recovered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="" xmlns:a16="http://schemas.microsoft.com/office/drawing/2014/main" id="{C2F4A0CB-AF1A-4BE8-829B-9C5B7E49D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00" y="1870326"/>
            <a:ext cx="8803521" cy="448409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56D22BFB-FDAA-4D7E-88D9-C29E57B7C5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370A4785-6A67-4835-A53B-8D4F4DA1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0" y="1104165"/>
            <a:ext cx="3539380" cy="5089048"/>
          </a:xfrm>
          <a:prstGeom prst="rect">
            <a:avLst/>
          </a:prstGeom>
        </p:spPr>
      </p:pic>
      <p:pic>
        <p:nvPicPr>
          <p:cNvPr id="5" name="Grafik 7">
            <a:extLst>
              <a:ext uri="{FF2B5EF4-FFF2-40B4-BE49-F238E27FC236}">
                <a16:creationId xmlns="" xmlns:a16="http://schemas.microsoft.com/office/drawing/2014/main" id="{5252049F-1455-46B7-9B58-C400DA35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706" y="1001805"/>
            <a:ext cx="6669007" cy="4211878"/>
          </a:xfrm>
          <a:prstGeom prst="rect">
            <a:avLst/>
          </a:prstGeom>
        </p:spPr>
      </p:pic>
      <p:sp>
        <p:nvSpPr>
          <p:cNvPr id="6" name="Textfeld 9">
            <a:extLst>
              <a:ext uri="{FF2B5EF4-FFF2-40B4-BE49-F238E27FC236}">
                <a16:creationId xmlns="" xmlns:a16="http://schemas.microsoft.com/office/drawing/2014/main" id="{DEDCDEB8-1162-4AAC-93D8-F1A1F6FB9B4B}"/>
              </a:ext>
            </a:extLst>
          </p:cNvPr>
          <p:cNvSpPr txBox="1"/>
          <p:nvPr/>
        </p:nvSpPr>
        <p:spPr>
          <a:xfrm>
            <a:off x="5029199" y="5021660"/>
            <a:ext cx="703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78 </a:t>
            </a:r>
            <a:r>
              <a:rPr lang="de-DE" dirty="0" err="1"/>
              <a:t>dimensions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Noise </a:t>
            </a:r>
            <a:r>
              <a:rPr lang="de-DE" dirty="0" err="1"/>
              <a:t>reduction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 </a:t>
            </a:r>
            <a:r>
              <a:rPr lang="de-DE" dirty="0" err="1"/>
              <a:t>dimensions</a:t>
            </a:r>
            <a:r>
              <a:rPr lang="de-DE" dirty="0"/>
              <a:t>: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5% </a:t>
            </a:r>
            <a:r>
              <a:rPr lang="de-DE" dirty="0" err="1"/>
              <a:t>variance</a:t>
            </a:r>
            <a:r>
              <a:rPr lang="de-DE" dirty="0"/>
              <a:t>, but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30% </a:t>
            </a:r>
            <a:r>
              <a:rPr lang="de-DE" dirty="0" err="1"/>
              <a:t>accuracy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3 </a:t>
            </a:r>
            <a:r>
              <a:rPr lang="de-DE" dirty="0" err="1"/>
              <a:t>dimensions</a:t>
            </a:r>
            <a:r>
              <a:rPr lang="de-DE" dirty="0"/>
              <a:t>: 5% </a:t>
            </a:r>
            <a:r>
              <a:rPr lang="de-DE" dirty="0" err="1"/>
              <a:t>variance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in </a:t>
            </a:r>
            <a:r>
              <a:rPr lang="de-DE" dirty="0" err="1"/>
              <a:t>accuracy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50%)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="" xmlns:a16="http://schemas.microsoft.com/office/drawing/2014/main" id="{3D022FA1-1227-4EA1-8EB1-679CE9C5CFCD}"/>
              </a:ext>
            </a:extLst>
          </p:cNvPr>
          <p:cNvSpPr txBox="1">
            <a:spLocks/>
          </p:cNvSpPr>
          <p:nvPr/>
        </p:nvSpPr>
        <p:spPr>
          <a:xfrm>
            <a:off x="791989" y="148090"/>
            <a:ext cx="1084285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err="1"/>
              <a:t>Interesting</a:t>
            </a:r>
            <a:r>
              <a:rPr lang="de-DE" sz="4400" dirty="0"/>
              <a:t> </a:t>
            </a:r>
            <a:r>
              <a:rPr lang="de-DE" sz="4400" dirty="0" err="1"/>
              <a:t>tendencies</a:t>
            </a:r>
            <a:r>
              <a:rPr lang="de-DE" sz="4400" dirty="0"/>
              <a:t>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best</a:t>
            </a:r>
            <a:r>
              <a:rPr lang="de-DE" sz="4400" dirty="0"/>
              <a:t> </a:t>
            </a:r>
            <a:r>
              <a:rPr lang="de-DE" sz="4400" dirty="0" err="1"/>
              <a:t>parameter</a:t>
            </a:r>
            <a:endParaRPr lang="de-DE" sz="4400" dirty="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4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329" y="104028"/>
            <a:ext cx="11487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 tendencies</a:t>
            </a:r>
            <a:endParaRPr lang="ru-RU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0" y="873468"/>
            <a:ext cx="12192000" cy="1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0" y="994299"/>
            <a:ext cx="9090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2 </a:t>
            </a:r>
            <a:r>
              <a:rPr lang="de-DE" sz="2000" dirty="0" err="1"/>
              <a:t>dimensions</a:t>
            </a:r>
            <a:r>
              <a:rPr lang="de-DE" sz="2000" dirty="0"/>
              <a:t>: </a:t>
            </a: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5% </a:t>
            </a:r>
            <a:r>
              <a:rPr lang="de-DE" sz="2000" dirty="0" err="1"/>
              <a:t>variance</a:t>
            </a:r>
            <a:r>
              <a:rPr lang="de-DE" sz="2000" dirty="0"/>
              <a:t>, but 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than</a:t>
            </a:r>
            <a:r>
              <a:rPr lang="de-DE" sz="2000" dirty="0"/>
              <a:t> 30% </a:t>
            </a:r>
            <a:r>
              <a:rPr lang="de-DE" sz="2000" dirty="0" err="1"/>
              <a:t>accuracy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3 </a:t>
            </a:r>
            <a:r>
              <a:rPr lang="de-DE" sz="2000" dirty="0" err="1"/>
              <a:t>dimensions</a:t>
            </a:r>
            <a:r>
              <a:rPr lang="de-DE" sz="2000" dirty="0"/>
              <a:t>: 5% </a:t>
            </a:r>
            <a:r>
              <a:rPr lang="de-DE" sz="2000" dirty="0" err="1"/>
              <a:t>variance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highest</a:t>
            </a:r>
            <a:r>
              <a:rPr lang="de-DE" sz="2000" dirty="0"/>
              <a:t> </a:t>
            </a:r>
            <a:r>
              <a:rPr lang="de-DE" sz="2000" dirty="0" err="1"/>
              <a:t>increase</a:t>
            </a:r>
            <a:r>
              <a:rPr lang="de-DE" sz="2000" dirty="0"/>
              <a:t> in </a:t>
            </a:r>
            <a:r>
              <a:rPr lang="de-DE" sz="2000" dirty="0" err="1"/>
              <a:t>accuracy</a:t>
            </a:r>
            <a:r>
              <a:rPr lang="de-DE" sz="2000" dirty="0"/>
              <a:t> (</a:t>
            </a:r>
            <a:r>
              <a:rPr lang="de-DE" sz="2000" dirty="0" err="1"/>
              <a:t>to</a:t>
            </a:r>
            <a:r>
              <a:rPr lang="de-DE" sz="2000" dirty="0"/>
              <a:t> 50%)</a:t>
            </a:r>
          </a:p>
          <a:p>
            <a:endParaRPr lang="ru-RU" sz="2000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7608163" y="1157359"/>
            <a:ext cx="656947" cy="381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8540318" y="994299"/>
            <a:ext cx="3879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these 30% from 2 dimensions in 50% in 3 dimensions?</a:t>
            </a:r>
            <a:endParaRPr lang="ru-RU" sz="20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0" y="1855433"/>
            <a:ext cx="12260062" cy="6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29" y="2088859"/>
            <a:ext cx="118161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More generally, are there digits which were recognized in </a:t>
            </a:r>
            <a:r>
              <a:rPr lang="en-US" sz="2200" b="1" dirty="0" smtClean="0"/>
              <a:t>n</a:t>
            </a:r>
            <a:r>
              <a:rPr lang="en-US" sz="2200" dirty="0" smtClean="0"/>
              <a:t> dimensions, but mixed up in </a:t>
            </a:r>
            <a:r>
              <a:rPr lang="en-US" sz="2200" b="1" dirty="0" smtClean="0"/>
              <a:t>n+1</a:t>
            </a:r>
            <a:r>
              <a:rPr lang="en-US" sz="2200" dirty="0" smtClean="0"/>
              <a:t>?</a:t>
            </a:r>
            <a:endParaRPr lang="ru-RU" sz="2200" dirty="0" smtClean="0"/>
          </a:p>
          <a:p>
            <a:r>
              <a:rPr lang="ru-RU" sz="2200" dirty="0"/>
              <a:t> </a:t>
            </a:r>
            <a:r>
              <a:rPr lang="ru-RU" sz="2200" dirty="0" smtClean="0"/>
              <a:t>       </a:t>
            </a:r>
            <a:r>
              <a:rPr lang="en-US" sz="2200" u="sng" dirty="0" smtClean="0"/>
              <a:t>Solution</a:t>
            </a:r>
            <a:r>
              <a:rPr lang="en-US" sz="2200" dirty="0" smtClean="0"/>
              <a:t>: 784 diagrams with 10 categories and accuracy of recognition for every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 smtClean="0"/>
              <a:t>2) (Hypothesis) 30% and 50% of accuracy are not evenly spread among all digits. There are some, which can recognized even with 2 dimension and some, which are unrecognizable even in 10. (should be seen from the 1. diagram) With which digits are they often mixed up by different dimensions?</a:t>
            </a:r>
          </a:p>
          <a:p>
            <a:endParaRPr lang="en-US" sz="2200" dirty="0"/>
          </a:p>
          <a:p>
            <a:r>
              <a:rPr lang="en-US" sz="2200" dirty="0" smtClean="0"/>
              <a:t>3) There is the maximum of accuracy by 78 dimensions due to noise reduction. But what digits are better recognized by 78 than by 784. </a:t>
            </a:r>
            <a:r>
              <a:rPr lang="en-US" sz="2200" dirty="0"/>
              <a:t> </a:t>
            </a:r>
            <a:r>
              <a:rPr lang="en-US" sz="2200" dirty="0" smtClean="0"/>
              <a:t> </a:t>
            </a:r>
          </a:p>
          <a:p>
            <a:r>
              <a:rPr lang="en-US" sz="2200" dirty="0" smtClean="0"/>
              <a:t>-&gt; digits with a high noise-component</a:t>
            </a:r>
            <a:endParaRPr lang="ru-RU" sz="22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901B-09AF-4D4A-907F-86E00F8E0E9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27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655</Words>
  <Application>Microsoft Office PowerPoint</Application>
  <PresentationFormat>Произвольный</PresentationFormat>
  <Paragraphs>105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HDOfficeLightV0</vt:lpstr>
      <vt:lpstr>1_HDOfficeLightV0</vt:lpstr>
      <vt:lpstr>Rückblick</vt:lpstr>
      <vt:lpstr>Image Analysis</vt:lpstr>
      <vt:lpstr>Milestones of digit recognition</vt:lpstr>
      <vt:lpstr>K-Nearest Neighbours (KNN)</vt:lpstr>
      <vt:lpstr>KNN accuracy analysis</vt:lpstr>
      <vt:lpstr>Principal Component Analysis (PCA)</vt:lpstr>
      <vt:lpstr>Variance explained by PCA</vt:lpstr>
      <vt:lpstr>Recovered images</vt:lpstr>
      <vt:lpstr>Презентация PowerPoint</vt:lpstr>
      <vt:lpstr>Презентация PowerPoint</vt:lpstr>
      <vt:lpstr>Finding meta digits</vt:lpstr>
      <vt:lpstr>Презентация PowerPoint</vt:lpstr>
      <vt:lpstr>Best recognizable digit</vt:lpstr>
      <vt:lpstr>Why are there mispredictions?</vt:lpstr>
      <vt:lpstr>Heatmap with confused digits</vt:lpstr>
      <vt:lpstr>Wrong predicted digits</vt:lpstr>
      <vt:lpstr>Exciting things to be investigated</vt:lpstr>
      <vt:lpstr>DRAWING CANVAS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</dc:title>
  <dc:creator>Christopher Heidebrecht</dc:creator>
  <cp:lastModifiedBy>Пользователь Windows</cp:lastModifiedBy>
  <cp:revision>31</cp:revision>
  <dcterms:created xsi:type="dcterms:W3CDTF">2019-07-22T19:43:37Z</dcterms:created>
  <dcterms:modified xsi:type="dcterms:W3CDTF">2019-07-25T01:31:24Z</dcterms:modified>
</cp:coreProperties>
</file>