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comments/comment5.xml" ContentType="application/vnd.openxmlformats-officedocument.presentationml.comment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8.jpeg" ContentType="image/jpeg"/>
  <Override PartName="/ppt/media/image5.png" ContentType="image/png"/>
  <Override PartName="/ppt/media/image9.jpeg" ContentType="image/jpeg"/>
  <Override PartName="/ppt/media/image6.png" ContentType="image/png"/>
  <Override PartName="/ppt/media/image2.png" ContentType="image/png"/>
  <Override PartName="/ppt/media/image7.jpeg" ContentType="image/jpeg"/>
  <Override PartName="/ppt/media/image10.jpeg" ContentType="image/jpe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</p:presentation>
</file>

<file path=ppt/commentAuthors.xml><?xml version="1.0" encoding="utf-8"?>
<p:cmAuthorLst xmlns:p="http://schemas.openxmlformats.org/presentationml/2006/main">
  <p:cmAuthor id="0" name="Lukas Voos" initials="LV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commentAuthors" Target="commentAuthors.xml"/>
</Relationships>
</file>

<file path=ppt/comments/comment5.xml><?xml version="1.0" encoding="utf-8"?>
<p:cmLst xmlns:p="http://schemas.openxmlformats.org/presentationml/2006/main">
  <p:cm authorId="0" dt="2019-05-13T18:45:47.461000000" idx="1">
    <p:pos x="0" y="0"/>
    <p:text>too many dimensions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</a:t>
            </a: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</a:t>
            </a: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</a:t>
            </a: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rt</a:t>
            </a: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it</a:t>
            </a: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el</a:t>
            </a: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</a:t>
            </a: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</a:t>
            </a: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</a:t>
            </a: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</a:t>
            </a: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</a:t>
            </a: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 </a:t>
            </a: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</a:t>
            </a: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</a:t>
            </a: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</a:t>
            </a: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</a:t>
            </a: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ei</a:t>
            </a: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5/14/19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D0EBBF7-3FB0-4385-B193-24B4177EC59A}" type="slidenum"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rtitelfo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rmat 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bearb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eiten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LevelMastertextformat bearbeiten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567000" indent="-182520">
              <a:lnSpc>
                <a:spcPct val="100000"/>
              </a:lnSpc>
              <a:buClr>
                <a:srgbClr val="1cade4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749880" indent="-182520">
              <a:lnSpc>
                <a:spcPct val="100000"/>
              </a:lnSpc>
              <a:buClr>
                <a:srgbClr val="1cade4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932760" indent="-182520">
              <a:lnSpc>
                <a:spcPct val="100000"/>
              </a:lnSpc>
              <a:buClr>
                <a:srgbClr val="1cade4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5/14/19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288DCE8-1837-48A6-B381-A968ED477519}" type="slidenum"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comments" Target="../comments/commen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</a:t>
            </a: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</a:t>
            </a: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</a:t>
            </a: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 </a:t>
            </a: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</a:t>
            </a: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</a:t>
            </a: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al</a:t>
            </a: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y</a:t>
            </a: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</a:t>
            </a:r>
            <a:r>
              <a:rPr b="0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199" strike="noStrike" cap="all">
                <a:solidFill>
                  <a:srgbClr val="34406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Digit </a:t>
            </a:r>
            <a:r>
              <a:rPr b="0" lang="en-US" sz="2400" spc="199" strike="noStrike" cap="all">
                <a:solidFill>
                  <a:srgbClr val="34406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Reco</a:t>
            </a:r>
            <a:r>
              <a:rPr b="0" lang="en-US" sz="2400" spc="199" strike="noStrike" cap="all">
                <a:solidFill>
                  <a:srgbClr val="34406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gniti</a:t>
            </a:r>
            <a:r>
              <a:rPr b="0" lang="en-US" sz="2400" spc="199" strike="noStrike" cap="all">
                <a:solidFill>
                  <a:srgbClr val="34406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MN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IST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-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tas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0" name="Grafik 4" descr=""/>
          <p:cNvPicPr/>
          <p:nvPr/>
        </p:nvPicPr>
        <p:blipFill>
          <a:blip r:embed="rId1"/>
          <a:stretch/>
        </p:blipFill>
        <p:spPr>
          <a:xfrm>
            <a:off x="269280" y="1774440"/>
            <a:ext cx="4368600" cy="436860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3202200" y="2200320"/>
            <a:ext cx="10027800" cy="374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Goal: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computer recognizes which digit is portrayed on the test-image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 comparing it to the training-images.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Images (28x28=784 pixels) of handwritten digits: centralized and grayscaled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Training set: 60 000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set: 10 000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Prediction of the written number.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097280" y="24840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MN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IST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-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tas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3" name="Grafik 4" descr=""/>
          <p:cNvPicPr/>
          <p:nvPr/>
        </p:nvPicPr>
        <p:blipFill>
          <a:blip r:embed="rId1"/>
          <a:stretch/>
        </p:blipFill>
        <p:spPr>
          <a:xfrm>
            <a:off x="107280" y="1755720"/>
            <a:ext cx="4368600" cy="4368600"/>
          </a:xfrm>
          <a:prstGeom prst="rect">
            <a:avLst/>
          </a:prstGeom>
          <a:ln>
            <a:noFill/>
          </a:ln>
        </p:spPr>
      </p:pic>
      <p:graphicFrame>
        <p:nvGraphicFramePr>
          <p:cNvPr id="94" name="Table 2"/>
          <p:cNvGraphicFramePr/>
          <p:nvPr/>
        </p:nvGraphicFramePr>
        <p:xfrm>
          <a:off x="4686480" y="2190600"/>
          <a:ext cx="7229160" cy="3561840"/>
        </p:xfrm>
        <a:graphic>
          <a:graphicData uri="http://schemas.openxmlformats.org/drawingml/2006/table">
            <a:tbl>
              <a:tblPr/>
              <a:tblGrid>
                <a:gridCol w="1204560"/>
                <a:gridCol w="1112760"/>
                <a:gridCol w="1296720"/>
                <a:gridCol w="1204560"/>
                <a:gridCol w="1204560"/>
                <a:gridCol w="1206000"/>
              </a:tblGrid>
              <a:tr h="622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Pixel1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Pixel2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Pixel3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Pixel…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Pixel784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cade4"/>
                    </a:solidFill>
                  </a:tcPr>
                </a:tc>
              </a:tr>
              <a:tr h="420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Image1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</a:tr>
              <a:tr h="420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Image2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</a:tr>
              <a:tr h="420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Image3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</a:tr>
              <a:tr h="420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Image4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</a:tr>
              <a:tr h="420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Image5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</a:tr>
              <a:tr h="420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Image…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</a:tr>
              <a:tr h="4186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Image 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</a:tr>
            </a:tbl>
          </a:graphicData>
        </a:graphic>
      </p:graphicFrame>
      <p:sp>
        <p:nvSpPr>
          <p:cNvPr id="95" name="CustomShape 3"/>
          <p:cNvSpPr/>
          <p:nvPr/>
        </p:nvSpPr>
        <p:spPr>
          <a:xfrm>
            <a:off x="3942720" y="3429000"/>
            <a:ext cx="599760" cy="1218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4"/>
          <p:cNvSpPr/>
          <p:nvPr/>
        </p:nvSpPr>
        <p:spPr>
          <a:xfrm>
            <a:off x="5729400" y="5806440"/>
            <a:ext cx="51433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see our image-data in this form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Grafik 7" descr=""/>
          <p:cNvPicPr/>
          <p:nvPr/>
        </p:nvPicPr>
        <p:blipFill>
          <a:blip r:embed="rId2"/>
          <a:stretch/>
        </p:blipFill>
        <p:spPr>
          <a:xfrm>
            <a:off x="4686120" y="2137320"/>
            <a:ext cx="7229160" cy="372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K-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Ne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are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 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Nei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gh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bo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urs 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(K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NN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CustomShape 2"/>
          <p:cNvSpPr/>
          <p:nvPr/>
        </p:nvSpPr>
        <p:spPr>
          <a:xfrm flipV="1">
            <a:off x="1647720" y="2494800"/>
            <a:ext cx="360" cy="299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3"/>
          <p:cNvSpPr/>
          <p:nvPr/>
        </p:nvSpPr>
        <p:spPr>
          <a:xfrm>
            <a:off x="1647720" y="5486400"/>
            <a:ext cx="4000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4"/>
          <p:cNvSpPr/>
          <p:nvPr/>
        </p:nvSpPr>
        <p:spPr>
          <a:xfrm>
            <a:off x="2286000" y="3009960"/>
            <a:ext cx="45360" cy="453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5"/>
          <p:cNvSpPr/>
          <p:nvPr/>
        </p:nvSpPr>
        <p:spPr>
          <a:xfrm>
            <a:off x="2438280" y="3591000"/>
            <a:ext cx="45360" cy="453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6"/>
          <p:cNvSpPr/>
          <p:nvPr/>
        </p:nvSpPr>
        <p:spPr>
          <a:xfrm>
            <a:off x="2800440" y="3314880"/>
            <a:ext cx="45360" cy="453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7"/>
          <p:cNvSpPr/>
          <p:nvPr/>
        </p:nvSpPr>
        <p:spPr>
          <a:xfrm>
            <a:off x="2438280" y="3209760"/>
            <a:ext cx="45360" cy="453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8"/>
          <p:cNvSpPr/>
          <p:nvPr/>
        </p:nvSpPr>
        <p:spPr>
          <a:xfrm>
            <a:off x="4772160" y="3945240"/>
            <a:ext cx="45360" cy="45360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9"/>
          <p:cNvSpPr/>
          <p:nvPr/>
        </p:nvSpPr>
        <p:spPr>
          <a:xfrm>
            <a:off x="5105520" y="4259520"/>
            <a:ext cx="45360" cy="45360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10"/>
          <p:cNvSpPr/>
          <p:nvPr/>
        </p:nvSpPr>
        <p:spPr>
          <a:xfrm>
            <a:off x="4533840" y="4097520"/>
            <a:ext cx="45360" cy="45360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1"/>
          <p:cNvSpPr/>
          <p:nvPr/>
        </p:nvSpPr>
        <p:spPr>
          <a:xfrm>
            <a:off x="4753080" y="4393080"/>
            <a:ext cx="45360" cy="45360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12"/>
          <p:cNvSpPr/>
          <p:nvPr/>
        </p:nvSpPr>
        <p:spPr>
          <a:xfrm>
            <a:off x="1971720" y="2784960"/>
            <a:ext cx="1018800" cy="10396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3"/>
          <p:cNvSpPr/>
          <p:nvPr/>
        </p:nvSpPr>
        <p:spPr>
          <a:xfrm>
            <a:off x="4243320" y="3655800"/>
            <a:ext cx="1018800" cy="1039680"/>
          </a:xfrm>
          <a:prstGeom prst="rect">
            <a:avLst/>
          </a:prstGeom>
          <a:noFill/>
          <a:ln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14"/>
          <p:cNvSpPr/>
          <p:nvPr/>
        </p:nvSpPr>
        <p:spPr>
          <a:xfrm flipH="1">
            <a:off x="3876120" y="4259520"/>
            <a:ext cx="209160" cy="1785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5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15"/>
          <p:cNvSpPr/>
          <p:nvPr/>
        </p:nvSpPr>
        <p:spPr>
          <a:xfrm>
            <a:off x="3362400" y="3789000"/>
            <a:ext cx="1259640" cy="116748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16"/>
          <p:cNvSpPr/>
          <p:nvPr/>
        </p:nvSpPr>
        <p:spPr>
          <a:xfrm>
            <a:off x="2933280" y="3366000"/>
            <a:ext cx="1940760" cy="196272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7"/>
          <p:cNvSpPr/>
          <p:nvPr/>
        </p:nvSpPr>
        <p:spPr>
          <a:xfrm flipH="1">
            <a:off x="6607800" y="2086200"/>
            <a:ext cx="5173560" cy="31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Which K training vectors are the nearest to our test-vector (euclidian distance)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-&gt;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Which k training images are the most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similar to our test image.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this example with 2 dimensions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(our case has 784 dimensions)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11"/>
                                        </p:tgtEl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Pri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nci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pal 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mp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on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ent 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aly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sis 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(PC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-282600" y="2057400"/>
            <a:ext cx="1224216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image is a 784 dimensional vector (too many dimensions)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Solution: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PCA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Reduces dimensionality by eliminating redundancy and emphazising variances.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May increase the accuracy of the KNN algorithm.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Grafik 5" descr=""/>
          <p:cNvPicPr/>
          <p:nvPr/>
        </p:nvPicPr>
        <p:blipFill>
          <a:blip r:embed="rId1"/>
          <a:stretch/>
        </p:blipFill>
        <p:spPr>
          <a:xfrm>
            <a:off x="2644200" y="3749040"/>
            <a:ext cx="6629040" cy="1628280"/>
          </a:xfrm>
          <a:prstGeom prst="rect">
            <a:avLst/>
          </a:prstGeom>
          <a:ln>
            <a:noFill/>
          </a:ln>
        </p:spPr>
      </p:pic>
      <p:sp>
        <p:nvSpPr>
          <p:cNvPr id="118" name="CustomShape 3"/>
          <p:cNvSpPr/>
          <p:nvPr/>
        </p:nvSpPr>
        <p:spPr>
          <a:xfrm>
            <a:off x="2845080" y="3787560"/>
            <a:ext cx="65624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Vectorspace with 784, 2, 20, 100 and 700 dimensions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4366080" y="5154840"/>
            <a:ext cx="5181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Source: PCA of handwritten digits, Tyler McDonnell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Optimizing parameters for the 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KNN/PCA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CustomShape 2"/>
          <p:cNvSpPr/>
          <p:nvPr/>
        </p:nvSpPr>
        <p:spPr>
          <a:xfrm flipH="1">
            <a:off x="1096560" y="1918080"/>
            <a:ext cx="10580040" cy="20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67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Needed a function to record accuracy rate of correctly recognized digits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67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67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maxima of the accuracy are interpreted as the optimal numbers for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neighbours and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dimensions in PCA space.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67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67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optimal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finding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 plot and “elbow” scree test could also be used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Grafik 4" descr=""/>
          <p:cNvPicPr/>
          <p:nvPr/>
        </p:nvPicPr>
        <p:blipFill>
          <a:blip r:embed="rId1"/>
          <a:srcRect l="10457" t="6882" r="8090" b="5573"/>
          <a:stretch/>
        </p:blipFill>
        <p:spPr>
          <a:xfrm>
            <a:off x="1097280" y="3612240"/>
            <a:ext cx="3380760" cy="2635200"/>
          </a:xfrm>
          <a:prstGeom prst="rect">
            <a:avLst/>
          </a:prstGeom>
          <a:ln>
            <a:noFill/>
          </a:ln>
        </p:spPr>
      </p:pic>
      <p:pic>
        <p:nvPicPr>
          <p:cNvPr id="123" name="Grafik 6" descr=""/>
          <p:cNvPicPr/>
          <p:nvPr/>
        </p:nvPicPr>
        <p:blipFill>
          <a:blip r:embed="rId2"/>
          <a:srcRect l="2532" t="3505" r="7818" b="16895"/>
          <a:stretch/>
        </p:blipFill>
        <p:spPr>
          <a:xfrm>
            <a:off x="4772160" y="3642480"/>
            <a:ext cx="3337200" cy="260496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1097280" y="6370200"/>
            <a:ext cx="5181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Source: PCA of handwritten digits, Tyler McDonnell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Picture 2" descr=""/>
          <p:cNvPicPr/>
          <p:nvPr/>
        </p:nvPicPr>
        <p:blipFill>
          <a:blip r:embed="rId3"/>
          <a:stretch/>
        </p:blipFill>
        <p:spPr>
          <a:xfrm>
            <a:off x="8109720" y="3488040"/>
            <a:ext cx="3894840" cy="259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Visualization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CustomShape 2"/>
          <p:cNvSpPr/>
          <p:nvPr/>
        </p:nvSpPr>
        <p:spPr>
          <a:xfrm flipH="1">
            <a:off x="1096560" y="1982880"/>
            <a:ext cx="1019916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Our image data is written in plain text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so we save it in a common image format and display it.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Grafik 4" descr=""/>
          <p:cNvPicPr/>
          <p:nvPr/>
        </p:nvPicPr>
        <p:blipFill>
          <a:blip r:embed="rId1"/>
          <a:stretch/>
        </p:blipFill>
        <p:spPr>
          <a:xfrm>
            <a:off x="6795360" y="2914560"/>
            <a:ext cx="2780640" cy="2780640"/>
          </a:xfrm>
          <a:prstGeom prst="rect">
            <a:avLst/>
          </a:prstGeom>
          <a:ln>
            <a:noFill/>
          </a:ln>
        </p:spPr>
      </p:pic>
      <p:sp>
        <p:nvSpPr>
          <p:cNvPr id="129" name="CustomShape 3"/>
          <p:cNvSpPr/>
          <p:nvPr/>
        </p:nvSpPr>
        <p:spPr>
          <a:xfrm>
            <a:off x="6195240" y="3832920"/>
            <a:ext cx="599760" cy="1218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4"/>
          <p:cNvSpPr/>
          <p:nvPr/>
        </p:nvSpPr>
        <p:spPr>
          <a:xfrm>
            <a:off x="9576360" y="3222000"/>
            <a:ext cx="218412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example: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View images of falsely recognized digits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6703920" y="5675760"/>
            <a:ext cx="5263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Source: Digit Recognition Using Keras, Mukul Agrawal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2" name="Table 6"/>
          <p:cNvGraphicFramePr/>
          <p:nvPr/>
        </p:nvGraphicFramePr>
        <p:xfrm>
          <a:off x="1202400" y="2658600"/>
          <a:ext cx="4422960" cy="3292920"/>
        </p:xfrm>
        <a:graphic>
          <a:graphicData uri="http://schemas.openxmlformats.org/drawingml/2006/table">
            <a:tbl>
              <a:tblPr/>
              <a:tblGrid>
                <a:gridCol w="1127160"/>
                <a:gridCol w="1041120"/>
                <a:gridCol w="1127160"/>
                <a:gridCol w="1127520"/>
              </a:tblGrid>
              <a:tr h="7639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Pixel1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Pixel…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Pixel784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cade4"/>
                    </a:solidFill>
                  </a:tcPr>
                </a:tc>
              </a:tr>
              <a:tr h="505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Image1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</a:tr>
              <a:tr h="505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Image2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</a:tr>
              <a:tr h="505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Image3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</a:tr>
              <a:tr h="505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Image…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</a:tr>
              <a:tr h="505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Image 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867120" y="3413160"/>
            <a:ext cx="2866680" cy="361440"/>
          </a:xfrm>
          <a:prstGeom prst="rect">
            <a:avLst/>
          </a:prstGeom>
          <a:ln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Parser: read out the .csv input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4452840" y="5122440"/>
            <a:ext cx="847440" cy="352080"/>
          </a:xfrm>
          <a:prstGeom prst="rect">
            <a:avLst/>
          </a:prstGeom>
          <a:ln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KNN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4476600" y="4272840"/>
            <a:ext cx="847440" cy="352080"/>
          </a:xfrm>
          <a:prstGeom prst="rect">
            <a:avLst/>
          </a:prstGeom>
          <a:ln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PCA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6734160" y="4272840"/>
            <a:ext cx="2781000" cy="342720"/>
          </a:xfrm>
          <a:prstGeom prst="rect">
            <a:avLst/>
          </a:prstGeom>
          <a:ln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Optimize parameters k and 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6734160" y="5132160"/>
            <a:ext cx="1952280" cy="342720"/>
          </a:xfrm>
          <a:prstGeom prst="rect">
            <a:avLst/>
          </a:prstGeom>
          <a:ln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Visualization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3090960" y="2144880"/>
            <a:ext cx="1952280" cy="36144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Our handwriting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5662440" y="2144880"/>
            <a:ext cx="2585520" cy="36144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Analog  system for letters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9"/>
          <p:cNvSpPr/>
          <p:nvPr/>
        </p:nvSpPr>
        <p:spPr>
          <a:xfrm>
            <a:off x="4067280" y="2507040"/>
            <a:ext cx="713880" cy="74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2" name="CustomShape 10"/>
          <p:cNvSpPr/>
          <p:nvPr/>
        </p:nvSpPr>
        <p:spPr>
          <a:xfrm flipH="1">
            <a:off x="5857920" y="2507040"/>
            <a:ext cx="1097280" cy="74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3" name="CustomShape 11"/>
          <p:cNvSpPr/>
          <p:nvPr/>
        </p:nvSpPr>
        <p:spPr>
          <a:xfrm>
            <a:off x="4900680" y="3825720"/>
            <a:ext cx="360" cy="41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4" name="CustomShape 12"/>
          <p:cNvSpPr/>
          <p:nvPr/>
        </p:nvSpPr>
        <p:spPr>
          <a:xfrm>
            <a:off x="4900680" y="4668120"/>
            <a:ext cx="360" cy="41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5" name="CustomShape 13"/>
          <p:cNvSpPr/>
          <p:nvPr/>
        </p:nvSpPr>
        <p:spPr>
          <a:xfrm flipH="1">
            <a:off x="5438160" y="4444200"/>
            <a:ext cx="1294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6" name="CustomShape 14"/>
          <p:cNvSpPr/>
          <p:nvPr/>
        </p:nvSpPr>
        <p:spPr>
          <a:xfrm>
            <a:off x="5300640" y="5298840"/>
            <a:ext cx="130932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7" name="CustomShape 15"/>
          <p:cNvSpPr/>
          <p:nvPr/>
        </p:nvSpPr>
        <p:spPr>
          <a:xfrm>
            <a:off x="721800" y="2125800"/>
            <a:ext cx="26928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Things to try out: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6"/>
          <p:cNvSpPr/>
          <p:nvPr/>
        </p:nvSpPr>
        <p:spPr>
          <a:xfrm>
            <a:off x="9325080" y="2017440"/>
            <a:ext cx="1952280" cy="61668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Neural 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(maybe)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7"/>
          <p:cNvSpPr/>
          <p:nvPr/>
        </p:nvSpPr>
        <p:spPr>
          <a:xfrm flipH="1">
            <a:off x="5438160" y="4615560"/>
            <a:ext cx="1294920" cy="47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We 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ve 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e, 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bu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 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we 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ne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ed 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or</a:t>
            </a:r>
            <a:r>
              <a:rPr b="0"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151" name="Table 2"/>
          <p:cNvGraphicFramePr/>
          <p:nvPr/>
        </p:nvGraphicFramePr>
        <p:xfrm>
          <a:off x="1096920" y="1846440"/>
          <a:ext cx="10058040" cy="4471920"/>
        </p:xfrm>
        <a:graphic>
          <a:graphicData uri="http://schemas.openxmlformats.org/drawingml/2006/table">
            <a:tbl>
              <a:tblPr/>
              <a:tblGrid>
                <a:gridCol w="6966360"/>
                <a:gridCol w="3091680"/>
              </a:tblGrid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Milestones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Weeks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cade4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Project proposal + programming skill improving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KNN in 784 dimensions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optimal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number, success-rate from k plotting function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22+23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Visualization of recognized/falsely recognized digits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PCA, optimal number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of dimensions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25-27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KNN in PCA-space, success rate from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and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plotting, optimal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for PCA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Normalization and Recognition of our own handwriting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Calligraphic program: rate recognizability of individual digits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</a:tr>
              <a:tr h="357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</a:tr>
              <a:tr h="357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1f9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Preparation to final presentation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2f4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85</TotalTime>
  <Application>LibreOffice/5.1.6.2$Linux_X86_64 LibreOffice_project/10m0$Build-2</Application>
  <Words>407</Words>
  <Paragraphs>147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2019-05-10T14:06:44Z</dcterms:created>
  <dc:creator>Lukas Voos</dc:creator>
  <dc:description/>
  <dc:language>en-US</dc:language>
  <cp:lastModifiedBy/>
  <dcterms:modified xsi:type="dcterms:W3CDTF">2019-05-14T17:11:31Z</dcterms:modified>
  <cp:revision>48</cp:revision>
  <dc:subject/>
  <dc:title>Image Analysis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