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1" r:id="rId2"/>
    <p:sldMasterId id="2147483742" r:id="rId3"/>
  </p:sldMasterIdLst>
  <p:sldIdLst>
    <p:sldId id="256" r:id="rId4"/>
    <p:sldId id="257" r:id="rId5"/>
    <p:sldId id="258" r:id="rId6"/>
    <p:sldId id="260" r:id="rId7"/>
    <p:sldId id="259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Voos" initials="LV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06" y="-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18:45:47.461" idx="1">
    <p:pos x="10" y="10"/>
    <p:text>too many dimensions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14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26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79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038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991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47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469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62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066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69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121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116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948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5223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048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85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5076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819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217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8912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25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026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197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562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3388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83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2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09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65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41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38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98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91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0A6468B-D0CD-4DC7-A3AD-DA2E2B0714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Image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65A5BDD7-952D-4603-93C5-6E59619C7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Digit Recognition</a:t>
            </a:r>
          </a:p>
        </p:txBody>
      </p:sp>
    </p:spTree>
    <p:extLst>
      <p:ext uri="{BB962C8B-B14F-4D97-AF65-F5344CB8AC3E}">
        <p14:creationId xmlns:p14="http://schemas.microsoft.com/office/powerpoint/2010/main" val="42222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0A94760-C413-460F-B002-DE3FCCA7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MNIST-Dataset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57A3AA90-FDF7-4D08-B8F5-9FF4A8D4B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" y="1774607"/>
            <a:ext cx="4368800" cy="43688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="" xmlns:a16="http://schemas.microsoft.com/office/drawing/2014/main" id="{6AA4F5E1-8797-42F3-A52D-711C0EF03F4D}"/>
              </a:ext>
            </a:extLst>
          </p:cNvPr>
          <p:cNvSpPr txBox="1"/>
          <p:nvPr/>
        </p:nvSpPr>
        <p:spPr>
          <a:xfrm>
            <a:off x="4199890" y="2200275"/>
            <a:ext cx="803309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u="sng" dirty="0"/>
              <a:t>Goal:</a:t>
            </a:r>
          </a:p>
          <a:p>
            <a:r>
              <a:rPr lang="de-DE" sz="2000" dirty="0"/>
              <a:t>The </a:t>
            </a:r>
            <a:r>
              <a:rPr lang="de-DE" sz="2000" dirty="0" err="1"/>
              <a:t>computer</a:t>
            </a:r>
            <a:r>
              <a:rPr lang="de-DE" sz="2000" dirty="0"/>
              <a:t> </a:t>
            </a:r>
            <a:r>
              <a:rPr lang="de-DE" sz="2000" dirty="0" err="1"/>
              <a:t>recognizes</a:t>
            </a:r>
            <a:r>
              <a:rPr lang="de-DE" sz="2000" dirty="0"/>
              <a:t> </a:t>
            </a:r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digit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portrayed</a:t>
            </a:r>
            <a:r>
              <a:rPr lang="de-DE" sz="2000" dirty="0"/>
              <a:t> on </a:t>
            </a:r>
            <a:r>
              <a:rPr lang="de-DE" sz="2000" dirty="0" err="1"/>
              <a:t>the</a:t>
            </a:r>
            <a:r>
              <a:rPr lang="de-DE" sz="2000" dirty="0"/>
              <a:t> test-image </a:t>
            </a:r>
          </a:p>
          <a:p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comparing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training</a:t>
            </a:r>
            <a:r>
              <a:rPr lang="de-DE" sz="2000" dirty="0"/>
              <a:t>-images.</a:t>
            </a:r>
          </a:p>
          <a:p>
            <a:endParaRPr lang="de-DE" sz="2000" dirty="0"/>
          </a:p>
          <a:p>
            <a:r>
              <a:rPr lang="de-DE" sz="2000" dirty="0"/>
              <a:t>Input:</a:t>
            </a:r>
          </a:p>
          <a:p>
            <a:r>
              <a:rPr lang="de-DE" sz="2000" dirty="0"/>
              <a:t>Images </a:t>
            </a:r>
            <a:r>
              <a:rPr lang="de-DE" sz="2000" dirty="0" smtClean="0"/>
              <a:t>(28x28=784 </a:t>
            </a:r>
            <a:r>
              <a:rPr lang="de-DE" sz="2000" dirty="0" err="1" smtClean="0"/>
              <a:t>pixels</a:t>
            </a:r>
            <a:r>
              <a:rPr lang="de-DE" sz="2000" dirty="0" smtClean="0"/>
              <a:t>)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/>
              <a:t>handwritten</a:t>
            </a:r>
            <a:r>
              <a:rPr lang="de-DE" sz="2000" dirty="0"/>
              <a:t> </a:t>
            </a:r>
            <a:r>
              <a:rPr lang="de-DE" sz="2000" dirty="0" err="1"/>
              <a:t>digits</a:t>
            </a:r>
            <a:r>
              <a:rPr lang="de-DE" sz="2000" dirty="0"/>
              <a:t>: </a:t>
            </a:r>
            <a:r>
              <a:rPr lang="de-DE" sz="2000" dirty="0" err="1"/>
              <a:t>centralized</a:t>
            </a:r>
            <a:r>
              <a:rPr lang="de-DE" sz="2000" dirty="0"/>
              <a:t> and </a:t>
            </a:r>
            <a:r>
              <a:rPr lang="de-DE" sz="2000" dirty="0" err="1"/>
              <a:t>grayscaled</a:t>
            </a:r>
            <a:endParaRPr lang="de-DE" sz="2000" dirty="0"/>
          </a:p>
          <a:p>
            <a:r>
              <a:rPr lang="de-DE" sz="2000" dirty="0"/>
              <a:t>Training </a:t>
            </a:r>
            <a:r>
              <a:rPr lang="de-DE" sz="2000" dirty="0" err="1"/>
              <a:t>set</a:t>
            </a:r>
            <a:r>
              <a:rPr lang="de-DE" sz="2000" dirty="0"/>
              <a:t>: 60 000 Images</a:t>
            </a:r>
          </a:p>
          <a:p>
            <a:r>
              <a:rPr lang="de-DE" sz="2000" dirty="0"/>
              <a:t>Test </a:t>
            </a:r>
            <a:r>
              <a:rPr lang="de-DE" sz="2000" dirty="0" err="1"/>
              <a:t>set</a:t>
            </a:r>
            <a:r>
              <a:rPr lang="de-DE" sz="2000" dirty="0"/>
              <a:t>: 10 000 Images</a:t>
            </a:r>
          </a:p>
          <a:p>
            <a:endParaRPr lang="de-DE" sz="2000" dirty="0"/>
          </a:p>
          <a:p>
            <a:r>
              <a:rPr lang="de-DE" sz="2000" dirty="0"/>
              <a:t>Output:</a:t>
            </a:r>
          </a:p>
          <a:p>
            <a:r>
              <a:rPr lang="de-DE" sz="2000" dirty="0" err="1"/>
              <a:t>Prediction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written</a:t>
            </a:r>
            <a:r>
              <a:rPr lang="de-DE" sz="2000" dirty="0"/>
              <a:t> </a:t>
            </a:r>
            <a:r>
              <a:rPr lang="de-DE" sz="2000" dirty="0" err="1"/>
              <a:t>number</a:t>
            </a:r>
            <a:r>
              <a:rPr lang="de-DE" sz="2000" dirty="0"/>
              <a:t>.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484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239617A-843A-48A9-B1A1-5A51ECFC1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8503"/>
            <a:ext cx="10058400" cy="1450757"/>
          </a:xfrm>
        </p:spPr>
        <p:txBody>
          <a:bodyPr/>
          <a:lstStyle/>
          <a:p>
            <a:r>
              <a:rPr lang="de-DE" dirty="0"/>
              <a:t>MNIST-Dataset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4D499231-1623-4F5D-81A2-30732BDEC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" y="1755557"/>
            <a:ext cx="4368800" cy="4368800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="" xmlns:a16="http://schemas.microsoft.com/office/drawing/2014/main" id="{078A32C6-762C-44BB-BFAD-E9CCE572C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169488"/>
              </p:ext>
            </p:extLst>
          </p:nvPr>
        </p:nvGraphicFramePr>
        <p:xfrm>
          <a:off x="4686300" y="2190750"/>
          <a:ext cx="7229474" cy="3562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914">
                  <a:extLst>
                    <a:ext uri="{9D8B030D-6E8A-4147-A177-3AD203B41FA5}">
                      <a16:colId xmlns="" xmlns:a16="http://schemas.microsoft.com/office/drawing/2014/main" val="2935268419"/>
                    </a:ext>
                  </a:extLst>
                </a:gridCol>
                <a:gridCol w="1112773">
                  <a:extLst>
                    <a:ext uri="{9D8B030D-6E8A-4147-A177-3AD203B41FA5}">
                      <a16:colId xmlns="" xmlns:a16="http://schemas.microsoft.com/office/drawing/2014/main" val="3573326846"/>
                    </a:ext>
                  </a:extLst>
                </a:gridCol>
                <a:gridCol w="1297045">
                  <a:extLst>
                    <a:ext uri="{9D8B030D-6E8A-4147-A177-3AD203B41FA5}">
                      <a16:colId xmlns="" xmlns:a16="http://schemas.microsoft.com/office/drawing/2014/main" val="3944536420"/>
                    </a:ext>
                  </a:extLst>
                </a:gridCol>
                <a:gridCol w="1204914">
                  <a:extLst>
                    <a:ext uri="{9D8B030D-6E8A-4147-A177-3AD203B41FA5}">
                      <a16:colId xmlns="" xmlns:a16="http://schemas.microsoft.com/office/drawing/2014/main" val="1040886641"/>
                    </a:ext>
                  </a:extLst>
                </a:gridCol>
                <a:gridCol w="1204914">
                  <a:extLst>
                    <a:ext uri="{9D8B030D-6E8A-4147-A177-3AD203B41FA5}">
                      <a16:colId xmlns="" xmlns:a16="http://schemas.microsoft.com/office/drawing/2014/main" val="3540853296"/>
                    </a:ext>
                  </a:extLst>
                </a:gridCol>
                <a:gridCol w="1204914">
                  <a:extLst>
                    <a:ext uri="{9D8B030D-6E8A-4147-A177-3AD203B41FA5}">
                      <a16:colId xmlns="" xmlns:a16="http://schemas.microsoft.com/office/drawing/2014/main" val="174494649"/>
                    </a:ext>
                  </a:extLst>
                </a:gridCol>
              </a:tblGrid>
              <a:tr h="445294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4275686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57480322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84194282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7270537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8193998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6999364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39809223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5424001"/>
                  </a:ext>
                </a:extLst>
              </a:tr>
            </a:tbl>
          </a:graphicData>
        </a:graphic>
      </p:graphicFrame>
      <p:sp>
        <p:nvSpPr>
          <p:cNvPr id="7" name="Pfeil: nach rechts 6">
            <a:extLst>
              <a:ext uri="{FF2B5EF4-FFF2-40B4-BE49-F238E27FC236}">
                <a16:creationId xmlns="" xmlns:a16="http://schemas.microsoft.com/office/drawing/2014/main" id="{3B513CA0-A832-43E7-B050-E2AF2D0420A5}"/>
              </a:ext>
            </a:extLst>
          </p:cNvPr>
          <p:cNvSpPr/>
          <p:nvPr/>
        </p:nvSpPr>
        <p:spPr>
          <a:xfrm>
            <a:off x="3942715" y="3429000"/>
            <a:ext cx="600075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="" xmlns:a16="http://schemas.microsoft.com/office/drawing/2014/main" id="{93110ADA-DF8C-4D4A-885A-EDB004AE3CF1}"/>
              </a:ext>
            </a:extLst>
          </p:cNvPr>
          <p:cNvSpPr txBox="1"/>
          <p:nvPr/>
        </p:nvSpPr>
        <p:spPr>
          <a:xfrm>
            <a:off x="5729287" y="5806382"/>
            <a:ext cx="514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see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image-</a:t>
            </a:r>
            <a:r>
              <a:rPr lang="de-DE" sz="2000" dirty="0" err="1"/>
              <a:t>data</a:t>
            </a:r>
            <a:r>
              <a:rPr lang="de-DE" sz="2000" dirty="0"/>
              <a:t> in </a:t>
            </a:r>
            <a:r>
              <a:rPr lang="de-DE" sz="2000" dirty="0" err="1"/>
              <a:t>this</a:t>
            </a:r>
            <a:r>
              <a:rPr lang="de-DE" sz="2000" dirty="0"/>
              <a:t> form</a:t>
            </a:r>
          </a:p>
        </p:txBody>
      </p:sp>
      <p:pic>
        <p:nvPicPr>
          <p:cNvPr id="8" name="Grafik 7" descr="Ein Bild, das Gebäude enthält.&#10;&#10;Automatisch generierte Beschreibung">
            <a:extLst>
              <a:ext uri="{FF2B5EF4-FFF2-40B4-BE49-F238E27FC236}">
                <a16:creationId xmlns="" xmlns:a16="http://schemas.microsoft.com/office/drawing/2014/main" id="{1D323D9C-FC8D-4439-91A6-7135C579E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99" y="2137470"/>
            <a:ext cx="7229473" cy="37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1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E62BF7E-ADBC-4B3B-8BAB-95D01E31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Neighbours</a:t>
            </a:r>
            <a:r>
              <a:rPr lang="de-DE" dirty="0"/>
              <a:t> (KNN)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="" xmlns:a16="http://schemas.microsoft.com/office/drawing/2014/main" id="{A79B7D31-8930-4A5A-AA1C-06892CC18291}"/>
              </a:ext>
            </a:extLst>
          </p:cNvPr>
          <p:cNvCxnSpPr>
            <a:cxnSpLocks/>
          </p:cNvCxnSpPr>
          <p:nvPr/>
        </p:nvCxnSpPr>
        <p:spPr>
          <a:xfrm flipV="1">
            <a:off x="1647825" y="2495550"/>
            <a:ext cx="0" cy="299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="" xmlns:a16="http://schemas.microsoft.com/office/drawing/2014/main" id="{193B10F6-7A53-474E-BC21-C9DDCDE704C0}"/>
              </a:ext>
            </a:extLst>
          </p:cNvPr>
          <p:cNvCxnSpPr>
            <a:cxnSpLocks/>
          </p:cNvCxnSpPr>
          <p:nvPr/>
        </p:nvCxnSpPr>
        <p:spPr>
          <a:xfrm>
            <a:off x="1647825" y="5486400"/>
            <a:ext cx="400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="" xmlns:a16="http://schemas.microsoft.com/office/drawing/2014/main" id="{7469256C-C83A-4F95-96CA-1818F8942C6D}"/>
              </a:ext>
            </a:extLst>
          </p:cNvPr>
          <p:cNvSpPr/>
          <p:nvPr/>
        </p:nvSpPr>
        <p:spPr>
          <a:xfrm>
            <a:off x="2286000" y="30099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="" xmlns:a16="http://schemas.microsoft.com/office/drawing/2014/main" id="{FC6EE53D-2964-4925-B51C-31D899033BB5}"/>
              </a:ext>
            </a:extLst>
          </p:cNvPr>
          <p:cNvSpPr/>
          <p:nvPr/>
        </p:nvSpPr>
        <p:spPr>
          <a:xfrm>
            <a:off x="2438400" y="35909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="" xmlns:a16="http://schemas.microsoft.com/office/drawing/2014/main" id="{58ADDE1C-EA42-455F-8EA6-B8E3BAE0272F}"/>
              </a:ext>
            </a:extLst>
          </p:cNvPr>
          <p:cNvSpPr/>
          <p:nvPr/>
        </p:nvSpPr>
        <p:spPr>
          <a:xfrm>
            <a:off x="2800350" y="33147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="" xmlns:a16="http://schemas.microsoft.com/office/drawing/2014/main" id="{896F73C8-8F04-4CC6-97C4-1DD7B5E41760}"/>
              </a:ext>
            </a:extLst>
          </p:cNvPr>
          <p:cNvSpPr/>
          <p:nvPr/>
        </p:nvSpPr>
        <p:spPr>
          <a:xfrm>
            <a:off x="2438400" y="32099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="" xmlns:a16="http://schemas.microsoft.com/office/drawing/2014/main" id="{E834ED1C-E0F9-4D80-BC22-E8D5FF875936}"/>
              </a:ext>
            </a:extLst>
          </p:cNvPr>
          <p:cNvSpPr/>
          <p:nvPr/>
        </p:nvSpPr>
        <p:spPr>
          <a:xfrm>
            <a:off x="4772025" y="39452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="" xmlns:a16="http://schemas.microsoft.com/office/drawing/2014/main" id="{D9C9DB88-0D38-44B0-8D62-510C1934DB2C}"/>
              </a:ext>
            </a:extLst>
          </p:cNvPr>
          <p:cNvSpPr/>
          <p:nvPr/>
        </p:nvSpPr>
        <p:spPr>
          <a:xfrm>
            <a:off x="5105400" y="425958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="" xmlns:a16="http://schemas.microsoft.com/office/drawing/2014/main" id="{AF5D232C-9B44-46DD-9434-43BE9D322187}"/>
              </a:ext>
            </a:extLst>
          </p:cNvPr>
          <p:cNvSpPr/>
          <p:nvPr/>
        </p:nvSpPr>
        <p:spPr>
          <a:xfrm>
            <a:off x="4533900" y="40976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="" xmlns:a16="http://schemas.microsoft.com/office/drawing/2014/main" id="{7DBB5383-166E-4F55-B5DA-3A43707886C8}"/>
              </a:ext>
            </a:extLst>
          </p:cNvPr>
          <p:cNvSpPr/>
          <p:nvPr/>
        </p:nvSpPr>
        <p:spPr>
          <a:xfrm>
            <a:off x="4752975" y="439293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="" xmlns:a16="http://schemas.microsoft.com/office/drawing/2014/main" id="{557170D4-743C-4500-AC84-115677CC29C7}"/>
              </a:ext>
            </a:extLst>
          </p:cNvPr>
          <p:cNvSpPr/>
          <p:nvPr/>
        </p:nvSpPr>
        <p:spPr>
          <a:xfrm>
            <a:off x="1971675" y="2785124"/>
            <a:ext cx="1019173" cy="1040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="" xmlns:a16="http://schemas.microsoft.com/office/drawing/2014/main" id="{CB6D8A3C-1082-4255-9556-0AE3CBADAAC2}"/>
              </a:ext>
            </a:extLst>
          </p:cNvPr>
          <p:cNvSpPr/>
          <p:nvPr/>
        </p:nvSpPr>
        <p:spPr>
          <a:xfrm>
            <a:off x="4243397" y="3655705"/>
            <a:ext cx="1019155" cy="10400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Stern: 5 Zacken 22">
            <a:extLst>
              <a:ext uri="{FF2B5EF4-FFF2-40B4-BE49-F238E27FC236}">
                <a16:creationId xmlns="" xmlns:a16="http://schemas.microsoft.com/office/drawing/2014/main" id="{30ACAD23-06F1-4109-8CB7-3983EAC26B6E}"/>
              </a:ext>
            </a:extLst>
          </p:cNvPr>
          <p:cNvSpPr/>
          <p:nvPr/>
        </p:nvSpPr>
        <p:spPr>
          <a:xfrm flipH="1">
            <a:off x="3876690" y="4259581"/>
            <a:ext cx="209536" cy="179058"/>
          </a:xfrm>
          <a:prstGeom prst="star5">
            <a:avLst/>
          </a:prstGeom>
          <a:solidFill>
            <a:schemeClr val="accent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="" xmlns:a16="http://schemas.microsoft.com/office/drawing/2014/main" id="{1E130FB0-31E0-48E1-BBE6-B0DDCA3F1952}"/>
              </a:ext>
            </a:extLst>
          </p:cNvPr>
          <p:cNvSpPr/>
          <p:nvPr/>
        </p:nvSpPr>
        <p:spPr>
          <a:xfrm>
            <a:off x="3362336" y="3789042"/>
            <a:ext cx="1260155" cy="1167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="" xmlns:a16="http://schemas.microsoft.com/office/drawing/2014/main" id="{909F81B8-BBC3-41DE-BFEA-18D8DE20A4A0}"/>
              </a:ext>
            </a:extLst>
          </p:cNvPr>
          <p:cNvSpPr/>
          <p:nvPr/>
        </p:nvSpPr>
        <p:spPr>
          <a:xfrm>
            <a:off x="2933213" y="3366134"/>
            <a:ext cx="1941202" cy="1963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="" xmlns:a16="http://schemas.microsoft.com/office/drawing/2014/main" id="{E1A66F3B-E0D0-47BD-BF9A-2E68700102D7}"/>
              </a:ext>
            </a:extLst>
          </p:cNvPr>
          <p:cNvSpPr txBox="1"/>
          <p:nvPr/>
        </p:nvSpPr>
        <p:spPr>
          <a:xfrm flipH="1">
            <a:off x="6608444" y="2086123"/>
            <a:ext cx="5173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Which</a:t>
            </a:r>
            <a:r>
              <a:rPr lang="de-DE" sz="2000" dirty="0"/>
              <a:t> K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vectors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nearest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test-</a:t>
            </a:r>
            <a:r>
              <a:rPr lang="de-DE" sz="2000" dirty="0" err="1"/>
              <a:t>vector</a:t>
            </a:r>
            <a:r>
              <a:rPr lang="de-DE" sz="2000" dirty="0"/>
              <a:t> (</a:t>
            </a:r>
            <a:r>
              <a:rPr lang="de-DE" sz="2000" dirty="0" err="1"/>
              <a:t>euclidian</a:t>
            </a:r>
            <a:r>
              <a:rPr lang="de-DE" sz="2000" dirty="0"/>
              <a:t> </a:t>
            </a:r>
            <a:r>
              <a:rPr lang="de-DE" sz="2000" dirty="0" err="1"/>
              <a:t>distance</a:t>
            </a:r>
            <a:r>
              <a:rPr lang="de-DE" sz="2000" dirty="0"/>
              <a:t>)</a:t>
            </a:r>
          </a:p>
          <a:p>
            <a:endParaRPr lang="de-DE" sz="2000" dirty="0"/>
          </a:p>
          <a:p>
            <a:r>
              <a:rPr lang="de-DE" sz="2000" dirty="0"/>
              <a:t>-&gt; 	</a:t>
            </a:r>
            <a:r>
              <a:rPr lang="de-DE" sz="2000" dirty="0" err="1"/>
              <a:t>Which</a:t>
            </a:r>
            <a:r>
              <a:rPr lang="de-DE" sz="2000" dirty="0"/>
              <a:t> k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most</a:t>
            </a:r>
            <a:r>
              <a:rPr lang="de-DE" sz="2000" dirty="0"/>
              <a:t> 	</a:t>
            </a:r>
            <a:r>
              <a:rPr lang="de-DE" sz="2000" dirty="0" err="1"/>
              <a:t>similar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image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In </a:t>
            </a: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/>
              <a:t>example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2 </a:t>
            </a:r>
            <a:r>
              <a:rPr lang="de-DE" sz="2000" dirty="0" err="1"/>
              <a:t>dimensions</a:t>
            </a:r>
            <a:endParaRPr lang="de-DE" sz="2000" dirty="0"/>
          </a:p>
          <a:p>
            <a:r>
              <a:rPr lang="de-DE" sz="2000" dirty="0"/>
              <a:t>(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case</a:t>
            </a:r>
            <a:r>
              <a:rPr lang="de-DE" sz="2000" dirty="0"/>
              <a:t> </a:t>
            </a:r>
            <a:r>
              <a:rPr lang="de-DE" sz="2000" dirty="0" err="1"/>
              <a:t>has</a:t>
            </a:r>
            <a:r>
              <a:rPr lang="de-DE" sz="2000" dirty="0"/>
              <a:t> 784 </a:t>
            </a:r>
            <a:r>
              <a:rPr lang="de-DE" sz="2000" dirty="0" err="1"/>
              <a:t>dimensions</a:t>
            </a:r>
            <a:r>
              <a:rPr lang="de-D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40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D19F794-8599-4A1D-A689-743EBDA8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Analysis (PCA)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5E36B305-D4C6-4B27-9782-732C3867DEA7}"/>
              </a:ext>
            </a:extLst>
          </p:cNvPr>
          <p:cNvSpPr txBox="1"/>
          <p:nvPr/>
        </p:nvSpPr>
        <p:spPr>
          <a:xfrm>
            <a:off x="693392" y="2057400"/>
            <a:ext cx="102907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The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a 784 dimensional </a:t>
            </a:r>
            <a:r>
              <a:rPr lang="de-DE" sz="2000" dirty="0" err="1"/>
              <a:t>vector</a:t>
            </a:r>
            <a:r>
              <a:rPr lang="de-DE" sz="2000" dirty="0"/>
              <a:t> (</a:t>
            </a:r>
            <a:r>
              <a:rPr lang="de-DE" sz="2000" dirty="0" err="1"/>
              <a:t>too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dimensions</a:t>
            </a:r>
            <a:r>
              <a:rPr lang="de-DE" sz="2000" dirty="0"/>
              <a:t>)</a:t>
            </a:r>
          </a:p>
          <a:p>
            <a:endParaRPr lang="de-DE" sz="2000" dirty="0"/>
          </a:p>
          <a:p>
            <a:r>
              <a:rPr lang="de-DE" sz="2000" dirty="0"/>
              <a:t>Solution: </a:t>
            </a:r>
            <a:r>
              <a:rPr lang="de-DE" sz="2000" b="1" dirty="0"/>
              <a:t>PCA</a:t>
            </a:r>
            <a:r>
              <a:rPr lang="de-DE" sz="2000" dirty="0"/>
              <a:t>	 </a:t>
            </a:r>
            <a:r>
              <a:rPr lang="de-DE" sz="2000" dirty="0" err="1"/>
              <a:t>Reduces</a:t>
            </a:r>
            <a:r>
              <a:rPr lang="de-DE" sz="2000" dirty="0"/>
              <a:t> </a:t>
            </a:r>
            <a:r>
              <a:rPr lang="de-DE" sz="2000" dirty="0" err="1"/>
              <a:t>dimensionality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eliminating</a:t>
            </a:r>
            <a:r>
              <a:rPr lang="de-DE" sz="2000" dirty="0"/>
              <a:t> </a:t>
            </a:r>
            <a:r>
              <a:rPr lang="de-DE" sz="2000" dirty="0" err="1"/>
              <a:t>redundancy</a:t>
            </a:r>
            <a:r>
              <a:rPr lang="de-DE" sz="2000" dirty="0"/>
              <a:t> and </a:t>
            </a:r>
            <a:r>
              <a:rPr lang="de-DE" sz="2000" dirty="0" err="1"/>
              <a:t>emphazising</a:t>
            </a:r>
            <a:r>
              <a:rPr lang="de-DE" sz="2000" dirty="0"/>
              <a:t> </a:t>
            </a:r>
            <a:r>
              <a:rPr lang="de-DE" sz="2000" dirty="0" err="1"/>
              <a:t>variances</a:t>
            </a:r>
            <a:r>
              <a:rPr lang="de-DE" sz="2000" dirty="0"/>
              <a:t>.</a:t>
            </a:r>
          </a:p>
          <a:p>
            <a:r>
              <a:rPr lang="de-DE" sz="2000" dirty="0"/>
              <a:t>		 May </a:t>
            </a:r>
            <a:r>
              <a:rPr lang="de-DE" sz="2000" dirty="0" err="1"/>
              <a:t>increase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KNN </a:t>
            </a:r>
            <a:r>
              <a:rPr lang="de-DE" sz="2000" dirty="0" err="1"/>
              <a:t>algorithm</a:t>
            </a:r>
            <a:r>
              <a:rPr lang="de-DE" sz="2000" dirty="0"/>
              <a:t>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3AB3E07F-C4FB-411C-B517-DEC84D74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199" y="3749041"/>
            <a:ext cx="6629400" cy="162877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="" xmlns:a16="http://schemas.microsoft.com/office/drawing/2014/main" id="{4ADB41E8-1FE5-4790-81E4-9FA1EA7A680A}"/>
              </a:ext>
            </a:extLst>
          </p:cNvPr>
          <p:cNvSpPr txBox="1"/>
          <p:nvPr/>
        </p:nvSpPr>
        <p:spPr>
          <a:xfrm>
            <a:off x="2845117" y="3787738"/>
            <a:ext cx="6562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Vectorspace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784, 2, 20, 100 and 700 </a:t>
            </a:r>
            <a:r>
              <a:rPr lang="de-DE" sz="2000" dirty="0" err="1"/>
              <a:t>dimensions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="" xmlns:a16="http://schemas.microsoft.com/office/drawing/2014/main" id="{E07A373C-1875-4D36-BD3C-049E9516B803}"/>
              </a:ext>
            </a:extLst>
          </p:cNvPr>
          <p:cNvSpPr txBox="1"/>
          <p:nvPr/>
        </p:nvSpPr>
        <p:spPr>
          <a:xfrm>
            <a:off x="4366201" y="5154903"/>
            <a:ext cx="518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Source: PCA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handwritten</a:t>
            </a:r>
            <a:r>
              <a:rPr lang="de-DE" sz="1100" dirty="0"/>
              <a:t> </a:t>
            </a:r>
            <a:r>
              <a:rPr lang="de-DE" sz="1100" dirty="0" err="1"/>
              <a:t>digits</a:t>
            </a:r>
            <a:r>
              <a:rPr lang="de-DE" sz="1100" dirty="0"/>
              <a:t>, Tyler McDonnell</a:t>
            </a:r>
          </a:p>
        </p:txBody>
      </p:sp>
    </p:spTree>
    <p:extLst>
      <p:ext uri="{BB962C8B-B14F-4D97-AF65-F5344CB8AC3E}">
        <p14:creationId xmlns:p14="http://schemas.microsoft.com/office/powerpoint/2010/main" val="5956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56EF4DE-DBD9-44AA-86D5-14A5C169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Optimizing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KNN/PCA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AE4C0C6E-2766-45EA-A93B-6AABFDD3F619}"/>
              </a:ext>
            </a:extLst>
          </p:cNvPr>
          <p:cNvSpPr txBox="1"/>
          <p:nvPr/>
        </p:nvSpPr>
        <p:spPr>
          <a:xfrm flipH="1">
            <a:off x="1097280" y="1918037"/>
            <a:ext cx="1058037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de-DE" dirty="0" err="1" smtClean="0"/>
              <a:t>Needed</a:t>
            </a:r>
            <a:r>
              <a:rPr lang="de-DE" dirty="0" smtClean="0"/>
              <a:t> </a:t>
            </a:r>
            <a:r>
              <a:rPr lang="de-DE" dirty="0"/>
              <a:t>a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rate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recognized</a:t>
            </a:r>
            <a:r>
              <a:rPr lang="de-DE" dirty="0"/>
              <a:t> </a:t>
            </a:r>
            <a:r>
              <a:rPr lang="de-DE" dirty="0" err="1" smtClean="0"/>
              <a:t>digits</a:t>
            </a:r>
            <a:r>
              <a:rPr lang="de-DE" dirty="0"/>
              <a:t> </a:t>
            </a:r>
            <a:endParaRPr lang="ru-RU" dirty="0"/>
          </a:p>
          <a:p>
            <a:pPr>
              <a:lnSpc>
                <a:spcPts val="1900"/>
              </a:lnSpc>
            </a:pPr>
            <a:endParaRPr lang="de-DE" dirty="0" smtClean="0"/>
          </a:p>
          <a:p>
            <a:pPr>
              <a:lnSpc>
                <a:spcPts val="1900"/>
              </a:lnSpc>
            </a:pPr>
            <a:r>
              <a:rPr lang="de-DE" dirty="0" smtClean="0"/>
              <a:t>The </a:t>
            </a:r>
            <a:r>
              <a:rPr lang="de-DE" dirty="0" err="1" smtClean="0"/>
              <a:t>maxima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accuracy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interpreted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optimal </a:t>
            </a:r>
            <a:r>
              <a:rPr lang="de-DE" dirty="0" err="1" smtClean="0"/>
              <a:t>numbers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b="1" dirty="0" smtClean="0"/>
              <a:t>k</a:t>
            </a:r>
            <a:r>
              <a:rPr lang="de-DE" dirty="0" smtClean="0"/>
              <a:t> </a:t>
            </a:r>
            <a:r>
              <a:rPr lang="de-DE" dirty="0" err="1" smtClean="0"/>
              <a:t>neighbours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b="1" dirty="0" smtClean="0"/>
              <a:t>t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r>
              <a:rPr lang="de-DE" dirty="0" smtClean="0"/>
              <a:t> in PCA </a:t>
            </a:r>
            <a:r>
              <a:rPr lang="de-DE" dirty="0" err="1" smtClean="0"/>
              <a:t>space</a:t>
            </a:r>
            <a:r>
              <a:rPr lang="de-DE" dirty="0" smtClean="0"/>
              <a:t>.</a:t>
            </a:r>
            <a:endParaRPr lang="de-DE" dirty="0"/>
          </a:p>
          <a:p>
            <a:pPr>
              <a:lnSpc>
                <a:spcPts val="1900"/>
              </a:lnSpc>
            </a:pPr>
            <a:endParaRPr lang="de-DE" dirty="0"/>
          </a:p>
          <a:p>
            <a:pPr>
              <a:lnSpc>
                <a:spcPts val="1900"/>
              </a:lnSpc>
            </a:pPr>
            <a:r>
              <a:rPr lang="en-US" dirty="0" smtClean="0"/>
              <a:t>For optimal </a:t>
            </a:r>
            <a:r>
              <a:rPr lang="en-US" b="1" dirty="0" smtClean="0"/>
              <a:t>t </a:t>
            </a:r>
            <a:r>
              <a:rPr lang="en-US" dirty="0" smtClean="0"/>
              <a:t>finding</a:t>
            </a:r>
            <a:r>
              <a:rPr lang="en-US" b="1" dirty="0" smtClean="0"/>
              <a:t> </a:t>
            </a:r>
            <a:r>
              <a:rPr lang="en-US" dirty="0"/>
              <a:t>s</a:t>
            </a:r>
            <a:r>
              <a:rPr lang="en-US" dirty="0" smtClean="0"/>
              <a:t>cree plot and “elbow” </a:t>
            </a:r>
            <a:r>
              <a:rPr lang="en-US" dirty="0"/>
              <a:t>s</a:t>
            </a:r>
            <a:r>
              <a:rPr lang="en-US" dirty="0" smtClean="0"/>
              <a:t>cree test could also be used</a:t>
            </a:r>
            <a:endParaRPr lang="de-DE" b="1" dirty="0"/>
          </a:p>
          <a:p>
            <a:endParaRPr lang="de-DE" sz="2000" dirty="0"/>
          </a:p>
        </p:txBody>
      </p:sp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="" xmlns:a16="http://schemas.microsoft.com/office/drawing/2014/main" id="{88B2EE34-B8EE-4BF1-B3D1-6B70C86D7D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3" t="6878" r="8090" b="5574"/>
          <a:stretch/>
        </p:blipFill>
        <p:spPr>
          <a:xfrm>
            <a:off x="1097280" y="3612401"/>
            <a:ext cx="3380970" cy="2635456"/>
          </a:xfrm>
          <a:prstGeom prst="rect">
            <a:avLst/>
          </a:prstGeom>
        </p:spPr>
      </p:pic>
      <p:pic>
        <p:nvPicPr>
          <p:cNvPr id="7" name="Grafik 6" descr="Ein Bild, das Karte, Text enthält.&#10;&#10;Automatisch generierte Beschreibung">
            <a:extLst>
              <a:ext uri="{FF2B5EF4-FFF2-40B4-BE49-F238E27FC236}">
                <a16:creationId xmlns="" xmlns:a16="http://schemas.microsoft.com/office/drawing/2014/main" id="{0CBA23CC-576A-4326-8AB4-E0E7820058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" t="3507" r="7820" b="16895"/>
          <a:stretch/>
        </p:blipFill>
        <p:spPr>
          <a:xfrm>
            <a:off x="4772051" y="3642657"/>
            <a:ext cx="3337738" cy="26052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="" xmlns:a16="http://schemas.microsoft.com/office/drawing/2014/main" id="{715A02E8-97E5-43DC-A343-4B63BB73A948}"/>
              </a:ext>
            </a:extLst>
          </p:cNvPr>
          <p:cNvSpPr txBox="1"/>
          <p:nvPr/>
        </p:nvSpPr>
        <p:spPr>
          <a:xfrm>
            <a:off x="1097280" y="6370290"/>
            <a:ext cx="518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Source: PCA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handwritten</a:t>
            </a:r>
            <a:r>
              <a:rPr lang="de-DE" sz="1100" dirty="0"/>
              <a:t> </a:t>
            </a:r>
            <a:r>
              <a:rPr lang="de-DE" sz="1100" dirty="0" err="1"/>
              <a:t>digits</a:t>
            </a:r>
            <a:r>
              <a:rPr lang="de-DE" sz="1100" dirty="0"/>
              <a:t>, Tyler McDonnell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789" y="3488030"/>
            <a:ext cx="3895332" cy="25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162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A0DF07A-A6C0-4B8E-B7C2-439EA174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E0AF8BE7-4D29-4120-8B6C-C0617FC4823E}"/>
              </a:ext>
            </a:extLst>
          </p:cNvPr>
          <p:cNvSpPr txBox="1"/>
          <p:nvPr/>
        </p:nvSpPr>
        <p:spPr>
          <a:xfrm flipH="1">
            <a:off x="1097280" y="1982839"/>
            <a:ext cx="10199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imagedata</a:t>
            </a:r>
            <a:r>
              <a:rPr lang="de-DE" sz="2000" dirty="0"/>
              <a:t> </a:t>
            </a:r>
            <a:r>
              <a:rPr lang="de-DE" sz="2000" dirty="0" err="1" smtClean="0"/>
              <a:t>consists</a:t>
            </a:r>
            <a:r>
              <a:rPr lang="de-DE" sz="2000" dirty="0"/>
              <a:t> </a:t>
            </a:r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/>
              <a:t>numbers</a:t>
            </a:r>
            <a:r>
              <a:rPr lang="de-DE" sz="2000" dirty="0"/>
              <a:t>, so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reverse-transform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a </a:t>
            </a:r>
            <a:r>
              <a:rPr lang="de-DE" sz="2000" dirty="0" err="1"/>
              <a:t>common</a:t>
            </a:r>
            <a:r>
              <a:rPr lang="de-DE" sz="2000" dirty="0"/>
              <a:t>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format</a:t>
            </a:r>
            <a:r>
              <a:rPr lang="de-DE" sz="2000" dirty="0"/>
              <a:t>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7EACE29B-80D8-462B-B157-449C327A0E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45" y="2914699"/>
            <a:ext cx="2781082" cy="2781082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="" xmlns:a16="http://schemas.microsoft.com/office/drawing/2014/main" id="{EBAB8428-19FC-46B4-86D1-06DA423F5159}"/>
              </a:ext>
            </a:extLst>
          </p:cNvPr>
          <p:cNvSpPr/>
          <p:nvPr/>
        </p:nvSpPr>
        <p:spPr>
          <a:xfrm>
            <a:off x="6195170" y="3832800"/>
            <a:ext cx="600075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="" xmlns:a16="http://schemas.microsoft.com/office/drawing/2014/main" id="{4B38B57E-ED9C-41B4-B178-0A690D45CEFC}"/>
              </a:ext>
            </a:extLst>
          </p:cNvPr>
          <p:cNvSpPr txBox="1"/>
          <p:nvPr/>
        </p:nvSpPr>
        <p:spPr>
          <a:xfrm>
            <a:off x="9576327" y="3222052"/>
            <a:ext cx="218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 err="1"/>
              <a:t>For</a:t>
            </a:r>
            <a:r>
              <a:rPr lang="de-DE" sz="2000" u="sng" dirty="0"/>
              <a:t> </a:t>
            </a:r>
            <a:r>
              <a:rPr lang="de-DE" sz="2000" u="sng" dirty="0" err="1"/>
              <a:t>Example</a:t>
            </a:r>
            <a:r>
              <a:rPr lang="de-DE" sz="2000" u="sng" dirty="0"/>
              <a:t>:</a:t>
            </a:r>
          </a:p>
          <a:p>
            <a:endParaRPr lang="de-DE" sz="2000" dirty="0"/>
          </a:p>
          <a:p>
            <a:r>
              <a:rPr lang="de-DE" sz="2000" dirty="0"/>
              <a:t>View </a:t>
            </a:r>
            <a:r>
              <a:rPr lang="de-DE" sz="2000" dirty="0" err="1"/>
              <a:t>images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falsely</a:t>
            </a:r>
            <a:r>
              <a:rPr lang="de-DE" sz="2000" dirty="0"/>
              <a:t> </a:t>
            </a:r>
            <a:r>
              <a:rPr lang="de-DE" sz="2000" dirty="0" err="1"/>
              <a:t>recognized</a:t>
            </a:r>
            <a:r>
              <a:rPr lang="de-DE" sz="2000" dirty="0"/>
              <a:t> </a:t>
            </a:r>
            <a:r>
              <a:rPr lang="de-DE" sz="2000" dirty="0" err="1"/>
              <a:t>digits</a:t>
            </a:r>
            <a:endParaRPr lang="de-DE" sz="2000" dirty="0"/>
          </a:p>
        </p:txBody>
      </p:sp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B8B5B46E-131F-4826-B800-2829288C4A99}"/>
              </a:ext>
            </a:extLst>
          </p:cNvPr>
          <p:cNvSpPr txBox="1"/>
          <p:nvPr/>
        </p:nvSpPr>
        <p:spPr>
          <a:xfrm>
            <a:off x="6703805" y="5675811"/>
            <a:ext cx="526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Digit Recognition </a:t>
            </a:r>
            <a:r>
              <a:rPr lang="de-DE" dirty="0" err="1"/>
              <a:t>Using</a:t>
            </a:r>
            <a:r>
              <a:rPr lang="de-DE" dirty="0"/>
              <a:t> Keras, </a:t>
            </a:r>
            <a:r>
              <a:rPr lang="de-DE" dirty="0" err="1"/>
              <a:t>Mukul</a:t>
            </a:r>
            <a:r>
              <a:rPr lang="de-DE" dirty="0"/>
              <a:t> </a:t>
            </a:r>
            <a:r>
              <a:rPr lang="de-DE" dirty="0" err="1"/>
              <a:t>Agrawal</a:t>
            </a:r>
            <a:endParaRPr lang="de-DE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="" xmlns:a16="http://schemas.microsoft.com/office/drawing/2014/main" id="{1359DF27-0431-40C1-AAEA-10323C33B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639475"/>
              </p:ext>
            </p:extLst>
          </p:nvPr>
        </p:nvGraphicFramePr>
        <p:xfrm>
          <a:off x="1202495" y="2658610"/>
          <a:ext cx="4423186" cy="3293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349">
                  <a:extLst>
                    <a:ext uri="{9D8B030D-6E8A-4147-A177-3AD203B41FA5}">
                      <a16:colId xmlns="" xmlns:a16="http://schemas.microsoft.com/office/drawing/2014/main" val="2935268419"/>
                    </a:ext>
                  </a:extLst>
                </a:gridCol>
                <a:gridCol w="1041139">
                  <a:extLst>
                    <a:ext uri="{9D8B030D-6E8A-4147-A177-3AD203B41FA5}">
                      <a16:colId xmlns="" xmlns:a16="http://schemas.microsoft.com/office/drawing/2014/main" val="3573326846"/>
                    </a:ext>
                  </a:extLst>
                </a:gridCol>
                <a:gridCol w="1127349">
                  <a:extLst>
                    <a:ext uri="{9D8B030D-6E8A-4147-A177-3AD203B41FA5}">
                      <a16:colId xmlns="" xmlns:a16="http://schemas.microsoft.com/office/drawing/2014/main" val="3540853296"/>
                    </a:ext>
                  </a:extLst>
                </a:gridCol>
                <a:gridCol w="1127349">
                  <a:extLst>
                    <a:ext uri="{9D8B030D-6E8A-4147-A177-3AD203B41FA5}">
                      <a16:colId xmlns="" xmlns:a16="http://schemas.microsoft.com/office/drawing/2014/main" val="174494649"/>
                    </a:ext>
                  </a:extLst>
                </a:gridCol>
              </a:tblGrid>
              <a:tr h="764174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4275686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57480322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84194282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6999364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39809223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5424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5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D425221-F4E0-416C-8FB0-F41F029F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="" xmlns:a16="http://schemas.microsoft.com/office/drawing/2014/main" id="{3C144FCF-8160-45CB-AF72-B1E01D48110B}"/>
              </a:ext>
            </a:extLst>
          </p:cNvPr>
          <p:cNvSpPr/>
          <p:nvPr/>
        </p:nvSpPr>
        <p:spPr>
          <a:xfrm>
            <a:off x="3867151" y="3413281"/>
            <a:ext cx="2867025" cy="361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Parser: CSV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matrix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D20448F9-72C8-413F-9D70-4409E2DE11C8}"/>
              </a:ext>
            </a:extLst>
          </p:cNvPr>
          <p:cNvSpPr/>
          <p:nvPr/>
        </p:nvSpPr>
        <p:spPr>
          <a:xfrm>
            <a:off x="4452937" y="5122535"/>
            <a:ext cx="847726" cy="352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KNN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="" xmlns:a16="http://schemas.microsoft.com/office/drawing/2014/main" id="{5180D00F-FD97-4A25-8D38-2CA232B64C83}"/>
              </a:ext>
            </a:extLst>
          </p:cNvPr>
          <p:cNvSpPr/>
          <p:nvPr/>
        </p:nvSpPr>
        <p:spPr>
          <a:xfrm>
            <a:off x="4476751" y="4272670"/>
            <a:ext cx="847726" cy="352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PCA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="" xmlns:a16="http://schemas.microsoft.com/office/drawing/2014/main" id="{A3652C8A-EF34-443B-BEB8-8B5DF46B51EB}"/>
              </a:ext>
            </a:extLst>
          </p:cNvPr>
          <p:cNvSpPr/>
          <p:nvPr/>
        </p:nvSpPr>
        <p:spPr>
          <a:xfrm>
            <a:off x="6734176" y="4272670"/>
            <a:ext cx="2781301" cy="3429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="" xmlns:a16="http://schemas.microsoft.com/office/drawing/2014/main" id="{CB67835D-B0D2-4792-AD45-26DF015FBC36}"/>
              </a:ext>
            </a:extLst>
          </p:cNvPr>
          <p:cNvSpPr/>
          <p:nvPr/>
        </p:nvSpPr>
        <p:spPr>
          <a:xfrm>
            <a:off x="6734176" y="5132053"/>
            <a:ext cx="1952627" cy="3429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="" xmlns:a16="http://schemas.microsoft.com/office/drawing/2014/main" id="{D252AD02-69CE-4013-B9CC-1224A53A42F3}"/>
              </a:ext>
            </a:extLst>
          </p:cNvPr>
          <p:cNvSpPr/>
          <p:nvPr/>
        </p:nvSpPr>
        <p:spPr>
          <a:xfrm>
            <a:off x="3090863" y="2145029"/>
            <a:ext cx="1952626" cy="36195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handwriting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3FCA1C79-AB5E-4320-A47F-958AE6BBE9F2}"/>
              </a:ext>
            </a:extLst>
          </p:cNvPr>
          <p:cNvSpPr/>
          <p:nvPr/>
        </p:nvSpPr>
        <p:spPr>
          <a:xfrm>
            <a:off x="5438775" y="1936865"/>
            <a:ext cx="2799743" cy="57011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Perfect</a:t>
            </a:r>
            <a:r>
              <a:rPr lang="de-DE" dirty="0" smtClean="0"/>
              <a:t> </a:t>
            </a:r>
            <a:r>
              <a:rPr lang="de-DE" dirty="0" err="1" smtClean="0"/>
              <a:t>digit</a:t>
            </a:r>
            <a:r>
              <a:rPr lang="de-DE" dirty="0" smtClean="0"/>
              <a:t> via different </a:t>
            </a:r>
            <a:r>
              <a:rPr lang="de-DE" dirty="0" err="1" smtClean="0"/>
              <a:t>methods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="" xmlns:a16="http://schemas.microsoft.com/office/drawing/2014/main" id="{FBD46719-C1A0-4F14-B082-F80632595B0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67176" y="2506979"/>
            <a:ext cx="714374" cy="741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="" xmlns:a16="http://schemas.microsoft.com/office/drawing/2014/main" id="{F73EB8DE-6007-4698-90F1-AB21DE6D8866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588230" y="2506979"/>
            <a:ext cx="1250417" cy="88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="" xmlns:a16="http://schemas.microsoft.com/office/drawing/2014/main" id="{68EA95B4-1972-46D5-B3E8-2705355D8206}"/>
              </a:ext>
            </a:extLst>
          </p:cNvPr>
          <p:cNvCxnSpPr>
            <a:cxnSpLocks/>
          </p:cNvCxnSpPr>
          <p:nvPr/>
        </p:nvCxnSpPr>
        <p:spPr>
          <a:xfrm>
            <a:off x="4900614" y="3825708"/>
            <a:ext cx="0" cy="418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="" xmlns:a16="http://schemas.microsoft.com/office/drawing/2014/main" id="{2714CC57-CF7B-4DC0-923E-1DF969389D60}"/>
              </a:ext>
            </a:extLst>
          </p:cNvPr>
          <p:cNvCxnSpPr>
            <a:cxnSpLocks/>
          </p:cNvCxnSpPr>
          <p:nvPr/>
        </p:nvCxnSpPr>
        <p:spPr>
          <a:xfrm>
            <a:off x="4900614" y="4667957"/>
            <a:ext cx="0" cy="418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="" xmlns:a16="http://schemas.microsoft.com/office/drawing/2014/main" id="{B8AA6557-3089-4109-B91D-BFBCE8968F0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438775" y="4444121"/>
            <a:ext cx="12954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="" xmlns:a16="http://schemas.microsoft.com/office/drawing/2014/main" id="{3E4A8C46-F5FD-47C9-BD8D-0E332217A07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300663" y="5298748"/>
            <a:ext cx="1309687" cy="4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="" xmlns:a16="http://schemas.microsoft.com/office/drawing/2014/main" id="{B0FF87C3-674E-402E-9DF8-D2DBC94CBFD1}"/>
              </a:ext>
            </a:extLst>
          </p:cNvPr>
          <p:cNvSpPr txBox="1"/>
          <p:nvPr/>
        </p:nvSpPr>
        <p:spPr>
          <a:xfrm>
            <a:off x="1064406" y="2125949"/>
            <a:ext cx="2007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Things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try</a:t>
            </a:r>
            <a:r>
              <a:rPr lang="de-DE" sz="2000" b="1" dirty="0"/>
              <a:t> out: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="" xmlns:a16="http://schemas.microsoft.com/office/drawing/2014/main" id="{D462E61F-36B7-4D4E-8D16-AA0A2D4CD544}"/>
              </a:ext>
            </a:extLst>
          </p:cNvPr>
          <p:cNvSpPr/>
          <p:nvPr/>
        </p:nvSpPr>
        <p:spPr>
          <a:xfrm>
            <a:off x="9042340" y="2109643"/>
            <a:ext cx="2794981" cy="832832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 </a:t>
            </a: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digit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perfect</a:t>
            </a:r>
            <a:r>
              <a:rPr lang="de-DE" dirty="0" smtClean="0"/>
              <a:t> </a:t>
            </a:r>
            <a:r>
              <a:rPr lang="de-DE" dirty="0" err="1" smtClean="0"/>
              <a:t>digit</a:t>
            </a:r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="" xmlns:a16="http://schemas.microsoft.com/office/drawing/2014/main" id="{9F99904B-1C35-42EB-9645-2E61A3ECB860}"/>
              </a:ext>
            </a:extLst>
          </p:cNvPr>
          <p:cNvCxnSpPr>
            <a:cxnSpLocks/>
          </p:cNvCxnSpPr>
          <p:nvPr/>
        </p:nvCxnSpPr>
        <p:spPr>
          <a:xfrm flipH="1">
            <a:off x="5438775" y="4615571"/>
            <a:ext cx="1295401" cy="470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hteck 29">
            <a:extLst>
              <a:ext uri="{FF2B5EF4-FFF2-40B4-BE49-F238E27FC236}">
                <a16:creationId xmlns="" xmlns:a16="http://schemas.microsoft.com/office/drawing/2014/main" id="{D462E61F-36B7-4D4E-8D16-AA0A2D4CD544}"/>
              </a:ext>
            </a:extLst>
          </p:cNvPr>
          <p:cNvSpPr/>
          <p:nvPr/>
        </p:nvSpPr>
        <p:spPr>
          <a:xfrm>
            <a:off x="9515477" y="3346205"/>
            <a:ext cx="1723330" cy="47950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Evaluation </a:t>
            </a:r>
            <a:endParaRPr lang="de-DE" dirty="0"/>
          </a:p>
        </p:txBody>
      </p:sp>
      <p:cxnSp>
        <p:nvCxnSpPr>
          <p:cNvPr id="24" name="Gerade Verbindung mit Pfeil 14">
            <a:extLst>
              <a:ext uri="{FF2B5EF4-FFF2-40B4-BE49-F238E27FC236}">
                <a16:creationId xmlns="" xmlns:a16="http://schemas.microsoft.com/office/drawing/2014/main" id="{F73EB8DE-6007-4698-90F1-AB21DE6D8866}"/>
              </a:ext>
            </a:extLst>
          </p:cNvPr>
          <p:cNvCxnSpPr>
            <a:cxnSpLocks/>
          </p:cNvCxnSpPr>
          <p:nvPr/>
        </p:nvCxnSpPr>
        <p:spPr>
          <a:xfrm flipV="1">
            <a:off x="6492240" y="2426075"/>
            <a:ext cx="2550100" cy="987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14">
            <a:extLst>
              <a:ext uri="{FF2B5EF4-FFF2-40B4-BE49-F238E27FC236}">
                <a16:creationId xmlns="" xmlns:a16="http://schemas.microsoft.com/office/drawing/2014/main" id="{F73EB8DE-6007-4698-90F1-AB21DE6D8866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10377142" y="2936131"/>
            <a:ext cx="14202" cy="410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14">
            <a:extLst>
              <a:ext uri="{FF2B5EF4-FFF2-40B4-BE49-F238E27FC236}">
                <a16:creationId xmlns="" xmlns:a16="http://schemas.microsoft.com/office/drawing/2014/main" id="{F73EB8DE-6007-4698-90F1-AB21DE6D886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8238518" y="2221922"/>
            <a:ext cx="8038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50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Timeplan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774502"/>
              </p:ext>
            </p:extLst>
          </p:nvPr>
        </p:nvGraphicFramePr>
        <p:xfrm>
          <a:off x="1096963" y="1846263"/>
          <a:ext cx="10058400" cy="4269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382"/>
                <a:gridCol w="3092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Milestones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Weeks</a:t>
                      </a:r>
                      <a:endParaRPr lang="ru-RU" dirty="0"/>
                    </a:p>
                  </a:txBody>
                  <a:tcPr/>
                </a:tc>
              </a:tr>
              <a:tr h="393093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proposal + programming skill improving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r>
                        <a:rPr lang="en-US" baseline="0" dirty="0" smtClean="0"/>
                        <a:t> in 784 dimensions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optimal </a:t>
                      </a:r>
                      <a:r>
                        <a:rPr lang="en-US" b="1" baseline="0" dirty="0" smtClean="0"/>
                        <a:t>k</a:t>
                      </a:r>
                      <a:r>
                        <a:rPr lang="en-US" baseline="0" dirty="0" smtClean="0"/>
                        <a:t> number, success-rate from k plotting function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22+23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Visualization of recognized/falsely</a:t>
                      </a:r>
                      <a:r>
                        <a:rPr lang="en-US" baseline="0" dirty="0" smtClean="0"/>
                        <a:t> recognized digits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PCA, optimal</a:t>
                      </a:r>
                      <a:r>
                        <a:rPr lang="en-US" baseline="0" dirty="0" smtClean="0"/>
                        <a:t> number </a:t>
                      </a:r>
                      <a:r>
                        <a:rPr lang="en-US" b="1" baseline="0" dirty="0" smtClean="0"/>
                        <a:t>t</a:t>
                      </a:r>
                      <a:r>
                        <a:rPr lang="en-US" baseline="0" dirty="0" smtClean="0"/>
                        <a:t> of dimensions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25+26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KNN in</a:t>
                      </a:r>
                      <a:r>
                        <a:rPr lang="en-US" baseline="0" dirty="0" smtClean="0"/>
                        <a:t> PCA-space, success rate from </a:t>
                      </a:r>
                      <a:r>
                        <a:rPr lang="en-US" b="1" baseline="0" dirty="0" smtClean="0"/>
                        <a:t>t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="1" baseline="0" dirty="0" smtClean="0"/>
                        <a:t>k</a:t>
                      </a:r>
                      <a:r>
                        <a:rPr lang="en-US" baseline="0" dirty="0" smtClean="0"/>
                        <a:t> plotting, optimal </a:t>
                      </a:r>
                      <a:r>
                        <a:rPr lang="en-US" b="1" baseline="0" dirty="0" smtClean="0"/>
                        <a:t>k</a:t>
                      </a:r>
                      <a:r>
                        <a:rPr lang="en-US" baseline="0" dirty="0" smtClean="0"/>
                        <a:t> for PCA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</a:t>
                      </a:r>
                      <a:r>
                        <a:rPr lang="en-US" baseline="0" dirty="0" smtClean="0"/>
                        <a:t> of our handwriting, search for a perfect digit, comparison of perfect digits found via different methods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Writing</a:t>
                      </a:r>
                      <a:r>
                        <a:rPr lang="en-US" baseline="0" dirty="0" smtClean="0"/>
                        <a:t> exercise: write a digit, which you see on the screen and our script will evaluate how well it is written.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Preparation</a:t>
                      </a:r>
                      <a:r>
                        <a:rPr lang="en-US" baseline="0" dirty="0" smtClean="0"/>
                        <a:t> to final presentation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5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151</TotalTime>
  <Words>443</Words>
  <Application>Microsoft Office PowerPoint</Application>
  <PresentationFormat>Произвольный</PresentationFormat>
  <Paragraphs>146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HDOfficeLightV0</vt:lpstr>
      <vt:lpstr>1_HDOfficeLightV0</vt:lpstr>
      <vt:lpstr>Rückblick</vt:lpstr>
      <vt:lpstr>Image Analysis</vt:lpstr>
      <vt:lpstr>MNIST-Dataset</vt:lpstr>
      <vt:lpstr>MNIST-Dataset</vt:lpstr>
      <vt:lpstr>K-Nearest Neighbours (KNN)</vt:lpstr>
      <vt:lpstr>Principal Component Analysis (PCA)</vt:lpstr>
      <vt:lpstr>Optimizing parameters for the KNN/PCA</vt:lpstr>
      <vt:lpstr>Visualization</vt:lpstr>
      <vt:lpstr>Overview</vt:lpstr>
      <vt:lpstr>Timeplan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Analysis</dc:title>
  <dc:creator>Lukas Voos</dc:creator>
  <cp:lastModifiedBy>Пользователь Windows</cp:lastModifiedBy>
  <cp:revision>55</cp:revision>
  <dcterms:created xsi:type="dcterms:W3CDTF">2019-05-10T14:06:44Z</dcterms:created>
  <dcterms:modified xsi:type="dcterms:W3CDTF">2019-05-14T16:39:08Z</dcterms:modified>
</cp:coreProperties>
</file>