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01" r:id="rId2"/>
    <p:sldMasterId id="2147483742" r:id="rId3"/>
  </p:sldMasterIdLst>
  <p:sldIdLst>
    <p:sldId id="256" r:id="rId4"/>
    <p:sldId id="257" r:id="rId5"/>
    <p:sldId id="258" r:id="rId6"/>
    <p:sldId id="260" r:id="rId7"/>
    <p:sldId id="259" r:id="rId8"/>
    <p:sldId id="262" r:id="rId9"/>
    <p:sldId id="263" r:id="rId10"/>
    <p:sldId id="264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14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26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79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038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991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479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469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8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626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066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69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121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1164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948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5223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0480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856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5076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8190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217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8912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25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7026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DE5541-CCBC-45F8-BFC8-A72604CF239D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1971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5620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3388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83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20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8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09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65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41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DE5541-CCBC-45F8-BFC8-A72604CF239D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38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DE5541-CCBC-45F8-BFC8-A72604CF239D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98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DE5541-CCBC-45F8-BFC8-A72604CF239D}" type="datetimeFigureOut">
              <a:rPr lang="de-DE" smtClean="0"/>
              <a:t>12.05.2019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91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A6468B-D0CD-4DC7-A3AD-DA2E2B0714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Image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A5BDD7-952D-4603-93C5-6E59619C76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Digit Recognition</a:t>
            </a:r>
          </a:p>
        </p:txBody>
      </p:sp>
    </p:spTree>
    <p:extLst>
      <p:ext uri="{BB962C8B-B14F-4D97-AF65-F5344CB8AC3E}">
        <p14:creationId xmlns:p14="http://schemas.microsoft.com/office/powerpoint/2010/main" val="42222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A94760-C413-460F-B002-DE3FCCA7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MNIST-Dataset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7A3AA90-FDF7-4D08-B8F5-9FF4A8D4B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" y="1755557"/>
            <a:ext cx="4368800" cy="43688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AA4F5E1-8797-42F3-A52D-711C0EF03F4D}"/>
              </a:ext>
            </a:extLst>
          </p:cNvPr>
          <p:cNvSpPr txBox="1"/>
          <p:nvPr/>
        </p:nvSpPr>
        <p:spPr>
          <a:xfrm>
            <a:off x="4199890" y="2200275"/>
            <a:ext cx="772814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Bilder von handgeschriebene Zahlen: Zentriert und Grauskaliert</a:t>
            </a:r>
          </a:p>
          <a:p>
            <a:endParaRPr lang="de-DE" sz="2000" dirty="0"/>
          </a:p>
          <a:p>
            <a:r>
              <a:rPr lang="de-DE" sz="2000" dirty="0"/>
              <a:t>Training </a:t>
            </a:r>
            <a:r>
              <a:rPr lang="de-DE" sz="2000" dirty="0" err="1"/>
              <a:t>set</a:t>
            </a:r>
            <a:r>
              <a:rPr lang="de-DE" sz="2000" dirty="0"/>
              <a:t>: 60 000 Bilder (Ziffern sind </a:t>
            </a:r>
            <a:r>
              <a:rPr lang="de-DE" sz="2000" u="sng" dirty="0"/>
              <a:t>bekannt</a:t>
            </a:r>
            <a:r>
              <a:rPr lang="de-DE" sz="2000" dirty="0"/>
              <a:t>)</a:t>
            </a:r>
          </a:p>
          <a:p>
            <a:endParaRPr lang="de-DE" sz="2000" dirty="0"/>
          </a:p>
          <a:p>
            <a:r>
              <a:rPr lang="de-DE" sz="2000" dirty="0"/>
              <a:t>Test </a:t>
            </a:r>
            <a:r>
              <a:rPr lang="de-DE" sz="2000" dirty="0" err="1"/>
              <a:t>set</a:t>
            </a:r>
            <a:r>
              <a:rPr lang="de-DE" sz="2000" dirty="0"/>
              <a:t>: 10 000 Bilder (Ziffern sind </a:t>
            </a:r>
            <a:r>
              <a:rPr lang="de-DE" sz="2000" u="sng" dirty="0"/>
              <a:t>unbekannt</a:t>
            </a:r>
            <a:r>
              <a:rPr lang="de-DE" sz="2000" dirty="0"/>
              <a:t>)</a:t>
            </a:r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r>
              <a:rPr lang="de-DE" sz="2000" b="1" u="sng" dirty="0"/>
              <a:t>ZIEL:</a:t>
            </a:r>
          </a:p>
          <a:p>
            <a:r>
              <a:rPr lang="de-DE" sz="2000" dirty="0"/>
              <a:t>Der Computer sagt uns, welche Zahlen in den Test-Bildern zu sehen sind,</a:t>
            </a:r>
          </a:p>
          <a:p>
            <a:r>
              <a:rPr lang="de-DE" sz="2000" dirty="0"/>
              <a:t>indem er sie mit den Trainings-Bildern vergleicht.</a:t>
            </a:r>
          </a:p>
        </p:txBody>
      </p:sp>
    </p:spTree>
    <p:extLst>
      <p:ext uri="{BB962C8B-B14F-4D97-AF65-F5344CB8AC3E}">
        <p14:creationId xmlns:p14="http://schemas.microsoft.com/office/powerpoint/2010/main" val="35484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9617A-843A-48A9-B1A1-5A51ECFC1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Umformung der Bilddatei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499231-1623-4F5D-81A2-30732BDEC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" y="1755557"/>
            <a:ext cx="4368800" cy="4368800"/>
          </a:xfrm>
          <a:prstGeom prst="rect">
            <a:avLst/>
          </a:prstGeom>
        </p:spPr>
      </p:pic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078A32C6-762C-44BB-BFAD-E9CCE572C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97801"/>
              </p:ext>
            </p:extLst>
          </p:nvPr>
        </p:nvGraphicFramePr>
        <p:xfrm>
          <a:off x="4686300" y="2190750"/>
          <a:ext cx="7229474" cy="3562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914">
                  <a:extLst>
                    <a:ext uri="{9D8B030D-6E8A-4147-A177-3AD203B41FA5}">
                      <a16:colId xmlns:a16="http://schemas.microsoft.com/office/drawing/2014/main" val="2935268419"/>
                    </a:ext>
                  </a:extLst>
                </a:gridCol>
                <a:gridCol w="1112773">
                  <a:extLst>
                    <a:ext uri="{9D8B030D-6E8A-4147-A177-3AD203B41FA5}">
                      <a16:colId xmlns:a16="http://schemas.microsoft.com/office/drawing/2014/main" val="3573326846"/>
                    </a:ext>
                  </a:extLst>
                </a:gridCol>
                <a:gridCol w="1297045">
                  <a:extLst>
                    <a:ext uri="{9D8B030D-6E8A-4147-A177-3AD203B41FA5}">
                      <a16:colId xmlns:a16="http://schemas.microsoft.com/office/drawing/2014/main" val="3944536420"/>
                    </a:ext>
                  </a:extLst>
                </a:gridCol>
                <a:gridCol w="1204914">
                  <a:extLst>
                    <a:ext uri="{9D8B030D-6E8A-4147-A177-3AD203B41FA5}">
                      <a16:colId xmlns:a16="http://schemas.microsoft.com/office/drawing/2014/main" val="1040886641"/>
                    </a:ext>
                  </a:extLst>
                </a:gridCol>
                <a:gridCol w="1204914">
                  <a:extLst>
                    <a:ext uri="{9D8B030D-6E8A-4147-A177-3AD203B41FA5}">
                      <a16:colId xmlns:a16="http://schemas.microsoft.com/office/drawing/2014/main" val="3540853296"/>
                    </a:ext>
                  </a:extLst>
                </a:gridCol>
                <a:gridCol w="1204914">
                  <a:extLst>
                    <a:ext uri="{9D8B030D-6E8A-4147-A177-3AD203B41FA5}">
                      <a16:colId xmlns:a16="http://schemas.microsoft.com/office/drawing/2014/main" val="174494649"/>
                    </a:ext>
                  </a:extLst>
                </a:gridCol>
              </a:tblGrid>
              <a:tr h="445294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Bild1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Bild2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Bild3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Bild…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Bild60000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275686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480322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94282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270537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193998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999364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809223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424001"/>
                  </a:ext>
                </a:extLst>
              </a:tr>
            </a:tbl>
          </a:graphicData>
        </a:graphic>
      </p:graphicFrame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3B513CA0-A832-43E7-B050-E2AF2D0420A5}"/>
              </a:ext>
            </a:extLst>
          </p:cNvPr>
          <p:cNvSpPr/>
          <p:nvPr/>
        </p:nvSpPr>
        <p:spPr>
          <a:xfrm>
            <a:off x="3942715" y="3429000"/>
            <a:ext cx="600075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3110ADA-DF8C-4D4A-885A-EDB004AE3CF1}"/>
              </a:ext>
            </a:extLst>
          </p:cNvPr>
          <p:cNvSpPr txBox="1"/>
          <p:nvPr/>
        </p:nvSpPr>
        <p:spPr>
          <a:xfrm>
            <a:off x="5729287" y="5806382"/>
            <a:ext cx="514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In dieser Form liegen uns die Bilddateien vor</a:t>
            </a:r>
          </a:p>
        </p:txBody>
      </p:sp>
    </p:spTree>
    <p:extLst>
      <p:ext uri="{BB962C8B-B14F-4D97-AF65-F5344CB8AC3E}">
        <p14:creationId xmlns:p14="http://schemas.microsoft.com/office/powerpoint/2010/main" val="408981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62BF7E-ADBC-4B3B-8BAB-95D01E31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KNN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79B7D31-8930-4A5A-AA1C-06892CC18291}"/>
              </a:ext>
            </a:extLst>
          </p:cNvPr>
          <p:cNvCxnSpPr>
            <a:cxnSpLocks/>
          </p:cNvCxnSpPr>
          <p:nvPr/>
        </p:nvCxnSpPr>
        <p:spPr>
          <a:xfrm flipV="1">
            <a:off x="1647825" y="2495550"/>
            <a:ext cx="0" cy="2990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93B10F6-7A53-474E-BC21-C9DDCDE704C0}"/>
              </a:ext>
            </a:extLst>
          </p:cNvPr>
          <p:cNvCxnSpPr>
            <a:cxnSpLocks/>
          </p:cNvCxnSpPr>
          <p:nvPr/>
        </p:nvCxnSpPr>
        <p:spPr>
          <a:xfrm>
            <a:off x="1647825" y="5486400"/>
            <a:ext cx="400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7469256C-C83A-4F95-96CA-1818F8942C6D}"/>
              </a:ext>
            </a:extLst>
          </p:cNvPr>
          <p:cNvSpPr/>
          <p:nvPr/>
        </p:nvSpPr>
        <p:spPr>
          <a:xfrm>
            <a:off x="2286000" y="30099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C6EE53D-2964-4925-B51C-31D899033BB5}"/>
              </a:ext>
            </a:extLst>
          </p:cNvPr>
          <p:cNvSpPr/>
          <p:nvPr/>
        </p:nvSpPr>
        <p:spPr>
          <a:xfrm>
            <a:off x="2438400" y="35909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8ADDE1C-EA42-455F-8EA6-B8E3BAE0272F}"/>
              </a:ext>
            </a:extLst>
          </p:cNvPr>
          <p:cNvSpPr/>
          <p:nvPr/>
        </p:nvSpPr>
        <p:spPr>
          <a:xfrm>
            <a:off x="2800350" y="33147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96F73C8-8F04-4CC6-97C4-1DD7B5E41760}"/>
              </a:ext>
            </a:extLst>
          </p:cNvPr>
          <p:cNvSpPr/>
          <p:nvPr/>
        </p:nvSpPr>
        <p:spPr>
          <a:xfrm>
            <a:off x="2438400" y="32099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834ED1C-E0F9-4D80-BC22-E8D5FF875936}"/>
              </a:ext>
            </a:extLst>
          </p:cNvPr>
          <p:cNvSpPr/>
          <p:nvPr/>
        </p:nvSpPr>
        <p:spPr>
          <a:xfrm>
            <a:off x="4772025" y="394525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D9C9DB88-0D38-44B0-8D62-510C1934DB2C}"/>
              </a:ext>
            </a:extLst>
          </p:cNvPr>
          <p:cNvSpPr/>
          <p:nvPr/>
        </p:nvSpPr>
        <p:spPr>
          <a:xfrm>
            <a:off x="5105400" y="425958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F5D232C-9B44-46DD-9434-43BE9D322187}"/>
              </a:ext>
            </a:extLst>
          </p:cNvPr>
          <p:cNvSpPr/>
          <p:nvPr/>
        </p:nvSpPr>
        <p:spPr>
          <a:xfrm>
            <a:off x="4533900" y="409765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DBB5383-166E-4F55-B5DA-3A43707886C8}"/>
              </a:ext>
            </a:extLst>
          </p:cNvPr>
          <p:cNvSpPr/>
          <p:nvPr/>
        </p:nvSpPr>
        <p:spPr>
          <a:xfrm>
            <a:off x="4752975" y="439293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57170D4-743C-4500-AC84-115677CC29C7}"/>
              </a:ext>
            </a:extLst>
          </p:cNvPr>
          <p:cNvSpPr/>
          <p:nvPr/>
        </p:nvSpPr>
        <p:spPr>
          <a:xfrm>
            <a:off x="1971675" y="2785124"/>
            <a:ext cx="1019173" cy="1040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B6D8A3C-1082-4255-9556-0AE3CBADAAC2}"/>
              </a:ext>
            </a:extLst>
          </p:cNvPr>
          <p:cNvSpPr/>
          <p:nvPr/>
        </p:nvSpPr>
        <p:spPr>
          <a:xfrm>
            <a:off x="4243397" y="3655705"/>
            <a:ext cx="1019155" cy="104008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Stern: 5 Zacken 22">
            <a:extLst>
              <a:ext uri="{FF2B5EF4-FFF2-40B4-BE49-F238E27FC236}">
                <a16:creationId xmlns:a16="http://schemas.microsoft.com/office/drawing/2014/main" id="{30ACAD23-06F1-4109-8CB7-3983EAC26B6E}"/>
              </a:ext>
            </a:extLst>
          </p:cNvPr>
          <p:cNvSpPr/>
          <p:nvPr/>
        </p:nvSpPr>
        <p:spPr>
          <a:xfrm flipH="1">
            <a:off x="3876690" y="4259581"/>
            <a:ext cx="209536" cy="179058"/>
          </a:xfrm>
          <a:prstGeom prst="star5">
            <a:avLst/>
          </a:prstGeom>
          <a:solidFill>
            <a:schemeClr val="accent5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1E130FB0-31E0-48E1-BBE6-B0DDCA3F1952}"/>
              </a:ext>
            </a:extLst>
          </p:cNvPr>
          <p:cNvSpPr/>
          <p:nvPr/>
        </p:nvSpPr>
        <p:spPr>
          <a:xfrm>
            <a:off x="3362336" y="3789042"/>
            <a:ext cx="1260155" cy="1167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909F81B8-BBC3-41DE-BFEA-18D8DE20A4A0}"/>
              </a:ext>
            </a:extLst>
          </p:cNvPr>
          <p:cNvSpPr/>
          <p:nvPr/>
        </p:nvSpPr>
        <p:spPr>
          <a:xfrm>
            <a:off x="2933213" y="3366134"/>
            <a:ext cx="1941202" cy="1963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1A66F3B-E0D0-47BD-BF9A-2E68700102D7}"/>
              </a:ext>
            </a:extLst>
          </p:cNvPr>
          <p:cNvSpPr txBox="1"/>
          <p:nvPr/>
        </p:nvSpPr>
        <p:spPr>
          <a:xfrm flipH="1">
            <a:off x="6608444" y="2086123"/>
            <a:ext cx="482346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K </a:t>
            </a:r>
            <a:r>
              <a:rPr lang="de-DE" sz="2000" dirty="0" err="1"/>
              <a:t>nearest</a:t>
            </a:r>
            <a:r>
              <a:rPr lang="de-DE" sz="2000" dirty="0"/>
              <a:t> </a:t>
            </a:r>
            <a:r>
              <a:rPr lang="de-DE" sz="2000" dirty="0" err="1"/>
              <a:t>neighbour</a:t>
            </a:r>
            <a:r>
              <a:rPr lang="de-DE" sz="2000" dirty="0"/>
              <a:t>:</a:t>
            </a:r>
          </a:p>
          <a:p>
            <a:endParaRPr lang="de-DE" sz="2000" dirty="0"/>
          </a:p>
          <a:p>
            <a:r>
              <a:rPr lang="de-DE" sz="2000" dirty="0"/>
              <a:t>Was sind die nächsten Trainings-Vektoren zu unserem Test-Vektor (Distanz) bzw. welche Trainings-Bilder sind am ähnlichsten zum Test-Bild.</a:t>
            </a:r>
          </a:p>
          <a:p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Beispielhaft im 2 dimensionalen Raum</a:t>
            </a:r>
          </a:p>
          <a:p>
            <a:r>
              <a:rPr lang="de-DE" sz="2000" dirty="0"/>
              <a:t>(in unserem Fall sind es 784)</a:t>
            </a:r>
          </a:p>
        </p:txBody>
      </p:sp>
    </p:spTree>
    <p:extLst>
      <p:ext uri="{BB962C8B-B14F-4D97-AF65-F5344CB8AC3E}">
        <p14:creationId xmlns:p14="http://schemas.microsoft.com/office/powerpoint/2010/main" val="287409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9F794-8599-4A1D-A689-743EBDA8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PCA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E36B305-D4C6-4B27-9782-732C3867DEA7}"/>
              </a:ext>
            </a:extLst>
          </p:cNvPr>
          <p:cNvSpPr txBox="1"/>
          <p:nvPr/>
        </p:nvSpPr>
        <p:spPr>
          <a:xfrm>
            <a:off x="693392" y="2057400"/>
            <a:ext cx="104643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Ein Bild -&gt; Ein Vektor mit 784 Dimensionen (zu viele)</a:t>
            </a:r>
          </a:p>
          <a:p>
            <a:endParaRPr lang="de-DE" sz="2000" dirty="0"/>
          </a:p>
          <a:p>
            <a:r>
              <a:rPr lang="de-DE" sz="2000" dirty="0"/>
              <a:t>Lösung:	</a:t>
            </a:r>
            <a:r>
              <a:rPr lang="de-DE" sz="2000" b="1" dirty="0" err="1"/>
              <a:t>P</a:t>
            </a:r>
            <a:r>
              <a:rPr lang="de-DE" sz="2000" dirty="0" err="1"/>
              <a:t>rincipal</a:t>
            </a:r>
            <a:r>
              <a:rPr lang="de-DE" sz="2000" dirty="0"/>
              <a:t> </a:t>
            </a:r>
            <a:r>
              <a:rPr lang="de-DE" sz="2000" b="1" dirty="0" err="1"/>
              <a:t>C</a:t>
            </a:r>
            <a:r>
              <a:rPr lang="de-DE" sz="2000" dirty="0" err="1"/>
              <a:t>omponent</a:t>
            </a:r>
            <a:r>
              <a:rPr lang="de-DE" sz="2000" dirty="0"/>
              <a:t> </a:t>
            </a:r>
            <a:r>
              <a:rPr lang="de-DE" sz="2000" b="1" dirty="0"/>
              <a:t>A</a:t>
            </a:r>
            <a:r>
              <a:rPr lang="de-DE" sz="2000" dirty="0"/>
              <a:t>nalysis, </a:t>
            </a:r>
          </a:p>
          <a:p>
            <a:r>
              <a:rPr lang="de-DE" sz="2000" dirty="0"/>
              <a:t>	reduziert Dimensionen durch Verzicht an Überflüssigem und Hervorhebung von Varianzen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AB3E07F-C4FB-411C-B517-DEC84D74B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862" y="3477162"/>
            <a:ext cx="6629400" cy="162877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ADB41E8-1FE5-4790-81E4-9FA1EA7A680A}"/>
              </a:ext>
            </a:extLst>
          </p:cNvPr>
          <p:cNvSpPr txBox="1"/>
          <p:nvPr/>
        </p:nvSpPr>
        <p:spPr>
          <a:xfrm>
            <a:off x="2644199" y="5105937"/>
            <a:ext cx="6562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Vektorraum mit 784, 2, 20, 100 und 700 Dimensionen</a:t>
            </a:r>
          </a:p>
        </p:txBody>
      </p:sp>
    </p:spTree>
    <p:extLst>
      <p:ext uri="{BB962C8B-B14F-4D97-AF65-F5344CB8AC3E}">
        <p14:creationId xmlns:p14="http://schemas.microsoft.com/office/powerpoint/2010/main" val="59568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30536-8365-4B2C-80CA-48DAD336F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Beispielhafte Vorstellung von KNN</a:t>
            </a:r>
          </a:p>
        </p:txBody>
      </p:sp>
    </p:spTree>
    <p:extLst>
      <p:ext uri="{BB962C8B-B14F-4D97-AF65-F5344CB8AC3E}">
        <p14:creationId xmlns:p14="http://schemas.microsoft.com/office/powerpoint/2010/main" val="4224456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6EF4DE-DBD9-44AA-86D5-14A5C169F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Anzahl für Dimensionen oder K?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E4C0C6E-2766-45EA-A93B-6AABFDD3F619}"/>
              </a:ext>
            </a:extLst>
          </p:cNvPr>
          <p:cNvSpPr txBox="1"/>
          <p:nvPr/>
        </p:nvSpPr>
        <p:spPr>
          <a:xfrm flipH="1">
            <a:off x="1208722" y="2413337"/>
            <a:ext cx="97745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Benötigt eine Funktion, die die Trefferquote für richtig erkannte Ziffern speichert.</a:t>
            </a:r>
          </a:p>
          <a:p>
            <a:endParaRPr lang="de-DE" sz="2000" dirty="0"/>
          </a:p>
          <a:p>
            <a:r>
              <a:rPr lang="de-DE" sz="2000" dirty="0"/>
              <a:t>Wir verwenden KNN und PCA mit Bildern deren abgebildete Ziffer schon bekannt ist und probieren experimentell welche Anzahl für K/Dimensionen am Besten sind.</a:t>
            </a:r>
          </a:p>
          <a:p>
            <a:endParaRPr lang="de-DE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961620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DF07A-A6C0-4B8E-B7C2-439EA174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Visualisierung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0AF8BE7-4D29-4120-8B6C-C0617FC4823E}"/>
              </a:ext>
            </a:extLst>
          </p:cNvPr>
          <p:cNvSpPr txBox="1"/>
          <p:nvPr/>
        </p:nvSpPr>
        <p:spPr>
          <a:xfrm flipH="1">
            <a:off x="1097280" y="2152651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Unsere Bilddateien bestehen nur aus Zahlen, Umwandlung wieder rückgängig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EACE29B-80D8-462B-B157-449C327A0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245" y="2914699"/>
            <a:ext cx="2781082" cy="2781082"/>
          </a:xfrm>
          <a:prstGeom prst="rect">
            <a:avLst/>
          </a:prstGeom>
        </p:spPr>
      </p:pic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CABDC1D8-A39F-4FD8-B27E-44DDFC177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215937"/>
              </p:ext>
            </p:extLst>
          </p:nvPr>
        </p:nvGraphicFramePr>
        <p:xfrm>
          <a:off x="906573" y="2705040"/>
          <a:ext cx="498856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428">
                  <a:extLst>
                    <a:ext uri="{9D8B030D-6E8A-4147-A177-3AD203B41FA5}">
                      <a16:colId xmlns:a16="http://schemas.microsoft.com/office/drawing/2014/main" val="2935268419"/>
                    </a:ext>
                  </a:extLst>
                </a:gridCol>
                <a:gridCol w="767848">
                  <a:extLst>
                    <a:ext uri="{9D8B030D-6E8A-4147-A177-3AD203B41FA5}">
                      <a16:colId xmlns:a16="http://schemas.microsoft.com/office/drawing/2014/main" val="3573326846"/>
                    </a:ext>
                  </a:extLst>
                </a:gridCol>
                <a:gridCol w="895000">
                  <a:extLst>
                    <a:ext uri="{9D8B030D-6E8A-4147-A177-3AD203B41FA5}">
                      <a16:colId xmlns:a16="http://schemas.microsoft.com/office/drawing/2014/main" val="3944536420"/>
                    </a:ext>
                  </a:extLst>
                </a:gridCol>
                <a:gridCol w="831428">
                  <a:extLst>
                    <a:ext uri="{9D8B030D-6E8A-4147-A177-3AD203B41FA5}">
                      <a16:colId xmlns:a16="http://schemas.microsoft.com/office/drawing/2014/main" val="1040886641"/>
                    </a:ext>
                  </a:extLst>
                </a:gridCol>
                <a:gridCol w="831428">
                  <a:extLst>
                    <a:ext uri="{9D8B030D-6E8A-4147-A177-3AD203B41FA5}">
                      <a16:colId xmlns:a16="http://schemas.microsoft.com/office/drawing/2014/main" val="3540853296"/>
                    </a:ext>
                  </a:extLst>
                </a:gridCol>
                <a:gridCol w="831428">
                  <a:extLst>
                    <a:ext uri="{9D8B030D-6E8A-4147-A177-3AD203B41FA5}">
                      <a16:colId xmlns:a16="http://schemas.microsoft.com/office/drawing/2014/main" val="174494649"/>
                    </a:ext>
                  </a:extLst>
                </a:gridCol>
              </a:tblGrid>
              <a:tr h="315095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Bild1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Bild2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Bild3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Bild…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Bild60000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275686"/>
                  </a:ext>
                </a:extLst>
              </a:tr>
              <a:tr h="21471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480322"/>
                  </a:ext>
                </a:extLst>
              </a:tr>
              <a:tr h="21471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94282"/>
                  </a:ext>
                </a:extLst>
              </a:tr>
              <a:tr h="21471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270537"/>
                  </a:ext>
                </a:extLst>
              </a:tr>
              <a:tr h="21471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193998"/>
                  </a:ext>
                </a:extLst>
              </a:tr>
              <a:tr h="21471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999364"/>
                  </a:ext>
                </a:extLst>
              </a:tr>
              <a:tr h="21471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809223"/>
                  </a:ext>
                </a:extLst>
              </a:tr>
              <a:tr h="31509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424001"/>
                  </a:ext>
                </a:extLst>
              </a:tr>
            </a:tbl>
          </a:graphicData>
        </a:graphic>
      </p:graphicFrame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EBAB8428-19FC-46B4-86D1-06DA423F5159}"/>
              </a:ext>
            </a:extLst>
          </p:cNvPr>
          <p:cNvSpPr/>
          <p:nvPr/>
        </p:nvSpPr>
        <p:spPr>
          <a:xfrm>
            <a:off x="6195170" y="3832800"/>
            <a:ext cx="600075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B38B57E-ED9C-41B4-B178-0A690D45CEFC}"/>
              </a:ext>
            </a:extLst>
          </p:cNvPr>
          <p:cNvSpPr txBox="1"/>
          <p:nvPr/>
        </p:nvSpPr>
        <p:spPr>
          <a:xfrm>
            <a:off x="9576327" y="3222052"/>
            <a:ext cx="218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u="sng" dirty="0"/>
              <a:t>Zum Beispiel:</a:t>
            </a:r>
          </a:p>
          <a:p>
            <a:endParaRPr lang="de-DE" sz="2000" dirty="0"/>
          </a:p>
          <a:p>
            <a:r>
              <a:rPr lang="de-DE" sz="2000" dirty="0"/>
              <a:t>Bilder anschauen von falsch erkannten Ziffern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8B5B46E-131F-4826-B800-2829288C4A99}"/>
              </a:ext>
            </a:extLst>
          </p:cNvPr>
          <p:cNvSpPr txBox="1"/>
          <p:nvPr/>
        </p:nvSpPr>
        <p:spPr>
          <a:xfrm>
            <a:off x="6795245" y="5674248"/>
            <a:ext cx="511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Quelle: Digit Recognition </a:t>
            </a:r>
            <a:r>
              <a:rPr lang="de-DE" dirty="0" err="1"/>
              <a:t>Using</a:t>
            </a:r>
            <a:r>
              <a:rPr lang="de-DE" dirty="0"/>
              <a:t> Keras, </a:t>
            </a:r>
            <a:r>
              <a:rPr lang="de-DE" dirty="0" err="1"/>
              <a:t>Mukul</a:t>
            </a:r>
            <a:r>
              <a:rPr lang="de-DE" dirty="0"/>
              <a:t> </a:t>
            </a:r>
            <a:r>
              <a:rPr lang="de-DE" dirty="0" err="1"/>
              <a:t>Agrawal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8518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64F3EC-064A-48B7-9EA9-84CBB8EA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Sachen die wir ausprobieren möchten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1459CBC-1426-4D67-89C9-342BAE7F086A}"/>
              </a:ext>
            </a:extLst>
          </p:cNvPr>
          <p:cNvSpPr txBox="1"/>
          <p:nvPr/>
        </p:nvSpPr>
        <p:spPr>
          <a:xfrm>
            <a:off x="1495425" y="2762250"/>
            <a:ext cx="98774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Unsere eigene Handschrift mit dem Programm analysieren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Den Algorithmus zur Erkennung von Buchstaben (oder </a:t>
            </a:r>
            <a:r>
              <a:rPr lang="de-DE" sz="2000" dirty="0" err="1"/>
              <a:t>Gesichtererkennung</a:t>
            </a:r>
            <a:r>
              <a:rPr lang="de-DE" sz="2000" dirty="0"/>
              <a:t>?) verwenden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Machine</a:t>
            </a:r>
            <a:r>
              <a:rPr lang="de-DE" sz="2000" dirty="0"/>
              <a:t> Learning Funktion ausprobieren (weil es sich cool anhört)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56597666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0</TotalTime>
  <Words>347</Words>
  <Application>Microsoft Office PowerPoint</Application>
  <PresentationFormat>Breitbild</PresentationFormat>
  <Paragraphs>141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Wingdings 2</vt:lpstr>
      <vt:lpstr>HDOfficeLightV0</vt:lpstr>
      <vt:lpstr>1_HDOfficeLightV0</vt:lpstr>
      <vt:lpstr>Rückblick</vt:lpstr>
      <vt:lpstr>Image Analysis</vt:lpstr>
      <vt:lpstr>MNIST-Dataset</vt:lpstr>
      <vt:lpstr>Umformung der Bilddatei</vt:lpstr>
      <vt:lpstr>KNN</vt:lpstr>
      <vt:lpstr>PCA</vt:lpstr>
      <vt:lpstr>Beispielhafte Vorstellung von KNN</vt:lpstr>
      <vt:lpstr>Welche Anzahl für Dimensionen oder K?</vt:lpstr>
      <vt:lpstr>Visualisierung</vt:lpstr>
      <vt:lpstr>Sachen die wir ausprobieren möchten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Analysis</dc:title>
  <dc:creator>Lukas Voos</dc:creator>
  <cp:lastModifiedBy>Lukas Voos</cp:lastModifiedBy>
  <cp:revision>20</cp:revision>
  <dcterms:created xsi:type="dcterms:W3CDTF">2019-05-10T14:06:44Z</dcterms:created>
  <dcterms:modified xsi:type="dcterms:W3CDTF">2019-05-12T01:06:55Z</dcterms:modified>
</cp:coreProperties>
</file>