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57" r:id="rId5"/>
    <p:sldId id="258" r:id="rId6"/>
    <p:sldId id="260" r:id="rId7"/>
    <p:sldId id="259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06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time, but we need more!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98995"/>
              </p:ext>
            </p:extLst>
          </p:nvPr>
        </p:nvGraphicFramePr>
        <p:xfrm>
          <a:off x="1096963" y="1846263"/>
          <a:ext cx="10058400" cy="426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3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92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093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proposal + programming skill improving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r>
                        <a:rPr lang="en-US" baseline="0" dirty="0"/>
                        <a:t> in 784 dimensions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21+22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optimal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number, success-rate from k plotting function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22+23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Visualization of recognized/falsely</a:t>
                      </a:r>
                      <a:r>
                        <a:rPr lang="en-US" baseline="0" dirty="0"/>
                        <a:t> recognized digits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PCA, optimal</a:t>
                      </a:r>
                      <a:r>
                        <a:rPr lang="en-US" baseline="0" dirty="0"/>
                        <a:t> number </a:t>
                      </a:r>
                      <a:r>
                        <a:rPr lang="en-US" b="1" baseline="0" dirty="0"/>
                        <a:t>t</a:t>
                      </a:r>
                      <a:r>
                        <a:rPr lang="en-US" baseline="0" dirty="0"/>
                        <a:t> of dimensions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25+26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 in</a:t>
                      </a:r>
                      <a:r>
                        <a:rPr lang="en-US" baseline="0" dirty="0"/>
                        <a:t> PCA-space, success rate from </a:t>
                      </a:r>
                      <a:r>
                        <a:rPr lang="en-US" b="1" baseline="0" dirty="0"/>
                        <a:t>t</a:t>
                      </a:r>
                      <a:r>
                        <a:rPr lang="en-US" baseline="0" dirty="0"/>
                        <a:t> and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plotting, optimal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for PCA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  <a:r>
                        <a:rPr lang="en-US" baseline="0" dirty="0"/>
                        <a:t> of our handwriting, search for a perfect digit, comparison of perfect digits found via different methods 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Writing</a:t>
                      </a:r>
                      <a:r>
                        <a:rPr lang="en-US" baseline="0" dirty="0"/>
                        <a:t> exercise: write a digit, which you see on the screen and our script will evaluate how well it is written.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Preparation</a:t>
                      </a:r>
                      <a:r>
                        <a:rPr lang="en-US" baseline="0" dirty="0"/>
                        <a:t> to final presentation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58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0A94760-C413-460F-B002-DE3FCCA7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7A3AA90-FDF7-4D08-B8F5-9FF4A8D4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1774607"/>
            <a:ext cx="4368800" cy="4368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6AA4F5E1-8797-42F3-A52D-711C0EF03F4D}"/>
              </a:ext>
            </a:extLst>
          </p:cNvPr>
          <p:cNvSpPr txBox="1"/>
          <p:nvPr/>
        </p:nvSpPr>
        <p:spPr>
          <a:xfrm>
            <a:off x="4199890" y="2200275"/>
            <a:ext cx="80330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/>
              <a:t>Goal:</a:t>
            </a:r>
          </a:p>
          <a:p>
            <a:r>
              <a:rPr lang="de-DE" sz="2000" dirty="0"/>
              <a:t>The </a:t>
            </a:r>
            <a:r>
              <a:rPr lang="de-DE" sz="2000" dirty="0" err="1"/>
              <a:t>computer</a:t>
            </a:r>
            <a:r>
              <a:rPr lang="de-DE" sz="2000" dirty="0"/>
              <a:t> </a:t>
            </a:r>
            <a:r>
              <a:rPr lang="de-DE" sz="2000" dirty="0" err="1"/>
              <a:t>recognizes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digit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portrayed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test-image </a:t>
            </a:r>
          </a:p>
          <a:p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comparing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-images.</a:t>
            </a:r>
          </a:p>
          <a:p>
            <a:endParaRPr lang="de-DE" sz="2000" dirty="0"/>
          </a:p>
          <a:p>
            <a:r>
              <a:rPr lang="de-DE" sz="2000" dirty="0"/>
              <a:t>Input:</a:t>
            </a:r>
          </a:p>
          <a:p>
            <a:r>
              <a:rPr lang="de-DE" sz="2000" dirty="0"/>
              <a:t>Images (28x28=784 </a:t>
            </a:r>
            <a:r>
              <a:rPr lang="de-DE" sz="2000" dirty="0" err="1"/>
              <a:t>pixels</a:t>
            </a:r>
            <a:r>
              <a:rPr lang="de-DE" sz="2000" dirty="0"/>
              <a:t>)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handwritten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r>
              <a:rPr lang="de-DE" sz="2000" dirty="0"/>
              <a:t>: </a:t>
            </a:r>
            <a:r>
              <a:rPr lang="de-DE" sz="2000" dirty="0" err="1"/>
              <a:t>centralized</a:t>
            </a:r>
            <a:r>
              <a:rPr lang="de-DE" sz="2000" dirty="0"/>
              <a:t> and </a:t>
            </a:r>
            <a:r>
              <a:rPr lang="de-DE" sz="2000" dirty="0" err="1"/>
              <a:t>grayscaled</a:t>
            </a:r>
            <a:endParaRPr lang="de-DE" sz="2000" dirty="0"/>
          </a:p>
          <a:p>
            <a:r>
              <a:rPr lang="de-DE" sz="2000" dirty="0"/>
              <a:t>Training </a:t>
            </a:r>
            <a:r>
              <a:rPr lang="de-DE" sz="2000" dirty="0" err="1"/>
              <a:t>set</a:t>
            </a:r>
            <a:r>
              <a:rPr lang="de-DE" sz="2000" dirty="0"/>
              <a:t>: 60 000 Images</a:t>
            </a:r>
          </a:p>
          <a:p>
            <a:r>
              <a:rPr lang="de-DE" sz="2000" dirty="0"/>
              <a:t>Test </a:t>
            </a:r>
            <a:r>
              <a:rPr lang="de-DE" sz="2000" dirty="0" err="1"/>
              <a:t>set</a:t>
            </a:r>
            <a:r>
              <a:rPr lang="de-DE" sz="2000" dirty="0"/>
              <a:t>: 10 000 Images</a:t>
            </a:r>
          </a:p>
          <a:p>
            <a:endParaRPr lang="de-DE" sz="2000" dirty="0"/>
          </a:p>
          <a:p>
            <a:r>
              <a:rPr lang="de-DE" sz="2000" dirty="0"/>
              <a:t>Output:</a:t>
            </a:r>
          </a:p>
          <a:p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written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.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48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239617A-843A-48A9-B1A1-5A51ECFC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8503"/>
            <a:ext cx="10058400" cy="1450757"/>
          </a:xfrm>
        </p:spPr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4D499231-1623-4F5D-81A2-30732BDE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" y="1755557"/>
            <a:ext cx="4368800" cy="436880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078A32C6-762C-44BB-BFAD-E9CCE572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69488"/>
              </p:ext>
            </p:extLst>
          </p:nvPr>
        </p:nvGraphicFramePr>
        <p:xfrm>
          <a:off x="4686300" y="2190750"/>
          <a:ext cx="7229474" cy="356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4">
                  <a:extLst>
                    <a:ext uri="{9D8B030D-6E8A-4147-A177-3AD203B41FA5}">
                      <a16:colId xmlns:a16="http://schemas.microsoft.com/office/drawing/2014/main" xmlns="" val="2935268419"/>
                    </a:ext>
                  </a:extLst>
                </a:gridCol>
                <a:gridCol w="1112773">
                  <a:extLst>
                    <a:ext uri="{9D8B030D-6E8A-4147-A177-3AD203B41FA5}">
                      <a16:colId xmlns:a16="http://schemas.microsoft.com/office/drawing/2014/main" xmlns="" val="3573326846"/>
                    </a:ext>
                  </a:extLst>
                </a:gridCol>
                <a:gridCol w="1297045">
                  <a:extLst>
                    <a:ext uri="{9D8B030D-6E8A-4147-A177-3AD203B41FA5}">
                      <a16:colId xmlns:a16="http://schemas.microsoft.com/office/drawing/2014/main" xmlns="" val="3944536420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xmlns="" val="1040886641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xmlns="" val="3540853296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xmlns="" val="174494649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4275686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748032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419428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727053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8193998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699936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9809223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5424001"/>
                  </a:ext>
                </a:extLst>
              </a:tr>
            </a:tbl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:a16="http://schemas.microsoft.com/office/drawing/2014/main" xmlns="" id="{3B513CA0-A832-43E7-B050-E2AF2D0420A5}"/>
              </a:ext>
            </a:extLst>
          </p:cNvPr>
          <p:cNvSpPr/>
          <p:nvPr/>
        </p:nvSpPr>
        <p:spPr>
          <a:xfrm>
            <a:off x="3942715" y="34290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93110ADA-DF8C-4D4A-885A-EDB004AE3CF1}"/>
              </a:ext>
            </a:extLst>
          </p:cNvPr>
          <p:cNvSpPr txBox="1"/>
          <p:nvPr/>
        </p:nvSpPr>
        <p:spPr>
          <a:xfrm>
            <a:off x="5729287" y="5806382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image-</a:t>
            </a:r>
            <a:r>
              <a:rPr lang="de-DE" sz="2000" dirty="0" err="1"/>
              <a:t>data</a:t>
            </a:r>
            <a:r>
              <a:rPr lang="de-DE" sz="2000" dirty="0"/>
              <a:t> in </a:t>
            </a:r>
            <a:r>
              <a:rPr lang="de-DE" sz="2000" dirty="0" err="1"/>
              <a:t>this</a:t>
            </a:r>
            <a:r>
              <a:rPr lang="de-DE" sz="2000" dirty="0"/>
              <a:t> form</a:t>
            </a:r>
          </a:p>
        </p:txBody>
      </p:sp>
      <p:pic>
        <p:nvPicPr>
          <p:cNvPr id="8" name="Grafik 7" descr="Ein Bild, das Gebäude enthält.&#10;&#10;Automatisch generierte Beschreibung">
            <a:extLst>
              <a:ext uri="{FF2B5EF4-FFF2-40B4-BE49-F238E27FC236}">
                <a16:creationId xmlns:a16="http://schemas.microsoft.com/office/drawing/2014/main" xmlns="" id="{1D323D9C-FC8D-4439-91A6-7135C579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137470"/>
            <a:ext cx="7229473" cy="37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1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xmlns="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xmlns="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xmlns="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xmlns="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xmlns="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xmlns="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xmlns="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5E36B305-D4C6-4B27-9782-732C3867DEA7}"/>
              </a:ext>
            </a:extLst>
          </p:cNvPr>
          <p:cNvSpPr txBox="1"/>
          <p:nvPr/>
        </p:nvSpPr>
        <p:spPr>
          <a:xfrm>
            <a:off x="726643" y="2065713"/>
            <a:ext cx="102329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 smtClean="0"/>
              <a:t>vector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</a:t>
            </a:r>
            <a:r>
              <a:rPr lang="de-DE" sz="2000" dirty="0" err="1" smtClean="0"/>
              <a:t>Reduces</a:t>
            </a:r>
            <a:r>
              <a:rPr lang="de-DE" sz="2000" dirty="0" smtClean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and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r>
              <a:rPr lang="de-DE" sz="2000" dirty="0"/>
              <a:t>		</a:t>
            </a:r>
            <a:r>
              <a:rPr lang="de-DE" sz="2000" dirty="0" smtClean="0"/>
              <a:t>Not all 784 </a:t>
            </a:r>
            <a:r>
              <a:rPr lang="de-DE" sz="2000" dirty="0" err="1" smtClean="0"/>
              <a:t>dimensions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needed</a:t>
            </a:r>
            <a:r>
              <a:rPr lang="de-DE" sz="2000" dirty="0" smtClean="0"/>
              <a:t> in </a:t>
            </a:r>
            <a:r>
              <a:rPr lang="de-DE" sz="2000" dirty="0" err="1" smtClean="0"/>
              <a:t>order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recognize</a:t>
            </a:r>
            <a:r>
              <a:rPr lang="de-DE" sz="2000" dirty="0" smtClean="0"/>
              <a:t> a </a:t>
            </a:r>
            <a:r>
              <a:rPr lang="de-DE" sz="2000" dirty="0" err="1" smtClean="0"/>
              <a:t>digit</a:t>
            </a:r>
            <a:endParaRPr lang="de-DE" sz="2000" dirty="0" smtClean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3AB3E07F-C4FB-411C-B517-DEC84D74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99" y="3749041"/>
            <a:ext cx="6629400" cy="16287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4ADB41E8-1FE5-4790-81E4-9FA1EA7A680A}"/>
              </a:ext>
            </a:extLst>
          </p:cNvPr>
          <p:cNvSpPr txBox="1"/>
          <p:nvPr/>
        </p:nvSpPr>
        <p:spPr>
          <a:xfrm>
            <a:off x="2845117" y="3787738"/>
            <a:ext cx="656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Vectorspace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784, 2, 20, 100 and 700 </a:t>
            </a:r>
            <a:r>
              <a:rPr lang="de-DE" sz="2000" dirty="0" err="1"/>
              <a:t>dimensions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E07A373C-1875-4D36-BD3C-049E9516B803}"/>
              </a:ext>
            </a:extLst>
          </p:cNvPr>
          <p:cNvSpPr txBox="1"/>
          <p:nvPr/>
        </p:nvSpPr>
        <p:spPr>
          <a:xfrm>
            <a:off x="4366201" y="5154903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56EF4DE-DBD9-44AA-86D5-14A5C169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Optimizing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smtClean="0"/>
              <a:t>PCA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AE4C0C6E-2766-45EA-A93B-6AABFDD3F619}"/>
              </a:ext>
            </a:extLst>
          </p:cNvPr>
          <p:cNvSpPr txBox="1"/>
          <p:nvPr/>
        </p:nvSpPr>
        <p:spPr>
          <a:xfrm flipH="1">
            <a:off x="1097280" y="1918037"/>
            <a:ext cx="10580370" cy="161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de-DE" dirty="0" err="1"/>
              <a:t>Needed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rate </a:t>
            </a:r>
            <a:r>
              <a:rPr lang="en-US" dirty="0" smtClean="0"/>
              <a:t>depending on different numbers of  eigenvectors</a:t>
            </a:r>
            <a:endParaRPr lang="ru-RU" dirty="0"/>
          </a:p>
          <a:p>
            <a:pPr>
              <a:lnSpc>
                <a:spcPts val="1900"/>
              </a:lnSpc>
            </a:pPr>
            <a:endParaRPr lang="de-DE" dirty="0"/>
          </a:p>
          <a:p>
            <a:pPr>
              <a:lnSpc>
                <a:spcPts val="1900"/>
              </a:lnSpc>
            </a:pPr>
            <a:r>
              <a:rPr lang="de-DE" dirty="0"/>
              <a:t>The </a:t>
            </a:r>
            <a:r>
              <a:rPr lang="de-DE" dirty="0" err="1" smtClean="0"/>
              <a:t>maximum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/>
              <a:t>interpreted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 smtClean="0"/>
              <a:t>t</a:t>
            </a:r>
            <a:r>
              <a:rPr lang="de-DE" dirty="0" smtClean="0"/>
              <a:t> </a:t>
            </a:r>
            <a:r>
              <a:rPr lang="de-DE" dirty="0" err="1"/>
              <a:t>dimensions</a:t>
            </a:r>
            <a:r>
              <a:rPr lang="de-DE" dirty="0"/>
              <a:t> in PCA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pPr>
              <a:lnSpc>
                <a:spcPts val="1900"/>
              </a:lnSpc>
            </a:pPr>
            <a:endParaRPr lang="de-DE" dirty="0"/>
          </a:p>
          <a:p>
            <a:pPr>
              <a:lnSpc>
                <a:spcPts val="1900"/>
              </a:lnSpc>
            </a:pPr>
            <a:r>
              <a:rPr lang="en-US" dirty="0"/>
              <a:t>For optimal </a:t>
            </a:r>
            <a:r>
              <a:rPr lang="en-US" b="1" dirty="0"/>
              <a:t>t </a:t>
            </a:r>
            <a:r>
              <a:rPr lang="en-US" dirty="0"/>
              <a:t>finding</a:t>
            </a:r>
            <a:r>
              <a:rPr lang="en-US" b="1" dirty="0"/>
              <a:t> </a:t>
            </a:r>
            <a:r>
              <a:rPr lang="en-US" dirty="0"/>
              <a:t>scree plot and “elbow” scree test could also be used</a:t>
            </a:r>
            <a:endParaRPr lang="de-DE" b="1" dirty="0"/>
          </a:p>
          <a:p>
            <a:endParaRPr lang="de-DE" sz="2000" dirty="0"/>
          </a:p>
        </p:txBody>
      </p:sp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xmlns="" id="{0CBA23CC-576A-4326-8AB4-E0E782005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" t="3507" r="7820" b="16895"/>
          <a:stretch/>
        </p:blipFill>
        <p:spPr>
          <a:xfrm>
            <a:off x="1180407" y="3290703"/>
            <a:ext cx="3757353" cy="293272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715A02E8-97E5-43DC-A343-4B63BB73A948}"/>
              </a:ext>
            </a:extLst>
          </p:cNvPr>
          <p:cNvSpPr txBox="1"/>
          <p:nvPr/>
        </p:nvSpPr>
        <p:spPr>
          <a:xfrm>
            <a:off x="1097280" y="6370290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90" y="3306217"/>
            <a:ext cx="3960291" cy="264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6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the parameters for KNN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80901" y="1995054"/>
            <a:ext cx="1014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b="1" dirty="0" smtClean="0"/>
              <a:t>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neighbours</a:t>
            </a:r>
            <a:r>
              <a:rPr lang="de-DE" dirty="0" smtClean="0"/>
              <a:t> in KNN </a:t>
            </a:r>
            <a:r>
              <a:rPr lang="de-DE" dirty="0" err="1" smtClean="0"/>
              <a:t>can</a:t>
            </a:r>
            <a:r>
              <a:rPr lang="de-DE" dirty="0" smtClean="0"/>
              <a:t>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plotting</a:t>
            </a:r>
            <a:r>
              <a:rPr lang="de-DE" dirty="0" smtClean="0"/>
              <a:t> different </a:t>
            </a:r>
            <a:r>
              <a:rPr lang="de-DE" b="1" dirty="0" smtClean="0"/>
              <a:t>k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563" y="2493819"/>
            <a:ext cx="4826352" cy="375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7425" y="2618508"/>
            <a:ext cx="4289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idea: to take the one with the best performance but not too small -&gt; outlier sensitive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2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A0DF07A-A6C0-4B8E-B7C2-439EA17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E0AF8BE7-4D29-4120-8B6C-C0617FC4823E}"/>
              </a:ext>
            </a:extLst>
          </p:cNvPr>
          <p:cNvSpPr txBox="1"/>
          <p:nvPr/>
        </p:nvSpPr>
        <p:spPr>
          <a:xfrm flipH="1">
            <a:off x="1097280" y="1982839"/>
            <a:ext cx="1019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imagedata</a:t>
            </a:r>
            <a:r>
              <a:rPr lang="de-DE" sz="2000" dirty="0"/>
              <a:t> </a:t>
            </a:r>
            <a:r>
              <a:rPr lang="de-DE" sz="2000" dirty="0" err="1"/>
              <a:t>consists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numbers</a:t>
            </a:r>
            <a:r>
              <a:rPr lang="de-DE" sz="2000" dirty="0"/>
              <a:t>, so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reverse-transform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common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7EACE29B-80D8-462B-B157-449C327A0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5" y="2914699"/>
            <a:ext cx="2781082" cy="2781082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xmlns="" id="{EBAB8428-19FC-46B4-86D1-06DA423F5159}"/>
              </a:ext>
            </a:extLst>
          </p:cNvPr>
          <p:cNvSpPr/>
          <p:nvPr/>
        </p:nvSpPr>
        <p:spPr>
          <a:xfrm>
            <a:off x="6195170" y="38328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4B38B57E-ED9C-41B4-B178-0A690D45CEFC}"/>
              </a:ext>
            </a:extLst>
          </p:cNvPr>
          <p:cNvSpPr txBox="1"/>
          <p:nvPr/>
        </p:nvSpPr>
        <p:spPr>
          <a:xfrm>
            <a:off x="9576327" y="3222052"/>
            <a:ext cx="218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 err="1"/>
              <a:t>For</a:t>
            </a:r>
            <a:r>
              <a:rPr lang="de-DE" sz="2000" u="sng" dirty="0"/>
              <a:t> </a:t>
            </a:r>
            <a:r>
              <a:rPr lang="de-DE" sz="2000" u="sng" dirty="0" err="1"/>
              <a:t>Example</a:t>
            </a:r>
            <a:r>
              <a:rPr lang="de-DE" sz="2000" u="sng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View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falsely</a:t>
            </a:r>
            <a:r>
              <a:rPr lang="de-DE" sz="2000" dirty="0"/>
              <a:t> </a:t>
            </a:r>
            <a:r>
              <a:rPr lang="de-DE" sz="2000" dirty="0" err="1"/>
              <a:t>recognized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B8B5B46E-131F-4826-B800-2829288C4A99}"/>
              </a:ext>
            </a:extLst>
          </p:cNvPr>
          <p:cNvSpPr txBox="1"/>
          <p:nvPr/>
        </p:nvSpPr>
        <p:spPr>
          <a:xfrm>
            <a:off x="6703805" y="5675811"/>
            <a:ext cx="526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Digit Recognition </a:t>
            </a:r>
            <a:r>
              <a:rPr lang="de-DE" dirty="0" err="1"/>
              <a:t>Using</a:t>
            </a:r>
            <a:r>
              <a:rPr lang="de-DE" dirty="0"/>
              <a:t> Keras, </a:t>
            </a:r>
            <a:r>
              <a:rPr lang="de-DE" dirty="0" err="1"/>
              <a:t>Mukul</a:t>
            </a:r>
            <a:r>
              <a:rPr lang="de-DE" dirty="0"/>
              <a:t> </a:t>
            </a:r>
            <a:r>
              <a:rPr lang="de-DE" dirty="0" err="1"/>
              <a:t>Agrawal</a:t>
            </a:r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xmlns="" id="{1359DF27-0431-40C1-AAEA-10323C33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39475"/>
              </p:ext>
            </p:extLst>
          </p:nvPr>
        </p:nvGraphicFramePr>
        <p:xfrm>
          <a:off x="1202495" y="2658610"/>
          <a:ext cx="4423186" cy="3293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349">
                  <a:extLst>
                    <a:ext uri="{9D8B030D-6E8A-4147-A177-3AD203B41FA5}">
                      <a16:colId xmlns:a16="http://schemas.microsoft.com/office/drawing/2014/main" xmlns="" val="2935268419"/>
                    </a:ext>
                  </a:extLst>
                </a:gridCol>
                <a:gridCol w="1041139">
                  <a:extLst>
                    <a:ext uri="{9D8B030D-6E8A-4147-A177-3AD203B41FA5}">
                      <a16:colId xmlns:a16="http://schemas.microsoft.com/office/drawing/2014/main" xmlns="" val="3573326846"/>
                    </a:ext>
                  </a:extLst>
                </a:gridCol>
                <a:gridCol w="1127349">
                  <a:extLst>
                    <a:ext uri="{9D8B030D-6E8A-4147-A177-3AD203B41FA5}">
                      <a16:colId xmlns:a16="http://schemas.microsoft.com/office/drawing/2014/main" xmlns="" val="3540853296"/>
                    </a:ext>
                  </a:extLst>
                </a:gridCol>
                <a:gridCol w="1127349">
                  <a:extLst>
                    <a:ext uri="{9D8B030D-6E8A-4147-A177-3AD203B41FA5}">
                      <a16:colId xmlns:a16="http://schemas.microsoft.com/office/drawing/2014/main" xmlns="" val="174494649"/>
                    </a:ext>
                  </a:extLst>
                </a:gridCol>
              </a:tblGrid>
              <a:tr h="76417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4275686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748032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419428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6999364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9809223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542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D425221-F4E0-416C-8FB0-F41F029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3C144FCF-8160-45CB-AF72-B1E01D48110B}"/>
              </a:ext>
            </a:extLst>
          </p:cNvPr>
          <p:cNvSpPr/>
          <p:nvPr/>
        </p:nvSpPr>
        <p:spPr>
          <a:xfrm>
            <a:off x="3109129" y="3631882"/>
            <a:ext cx="2867025" cy="361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Parser: CSV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D20448F9-72C8-413F-9D70-4409E2DE11C8}"/>
              </a:ext>
            </a:extLst>
          </p:cNvPr>
          <p:cNvSpPr/>
          <p:nvPr/>
        </p:nvSpPr>
        <p:spPr>
          <a:xfrm>
            <a:off x="3109129" y="5009029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5180D00F-FD97-4A25-8D38-2CA232B64C83}"/>
              </a:ext>
            </a:extLst>
          </p:cNvPr>
          <p:cNvSpPr/>
          <p:nvPr/>
        </p:nvSpPr>
        <p:spPr>
          <a:xfrm>
            <a:off x="3109129" y="4341038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A3652C8A-EF34-443B-BEB8-8B5DF46B51EB}"/>
              </a:ext>
            </a:extLst>
          </p:cNvPr>
          <p:cNvSpPr/>
          <p:nvPr/>
        </p:nvSpPr>
        <p:spPr>
          <a:xfrm>
            <a:off x="170190" y="4341038"/>
            <a:ext cx="2265829" cy="418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CB67835D-B0D2-4792-AD45-26DF015FBC36}"/>
              </a:ext>
            </a:extLst>
          </p:cNvPr>
          <p:cNvSpPr/>
          <p:nvPr/>
        </p:nvSpPr>
        <p:spPr>
          <a:xfrm>
            <a:off x="4611489" y="5014841"/>
            <a:ext cx="1952627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D252AD02-69CE-4013-B9CC-1224A53A42F3}"/>
              </a:ext>
            </a:extLst>
          </p:cNvPr>
          <p:cNvSpPr/>
          <p:nvPr/>
        </p:nvSpPr>
        <p:spPr>
          <a:xfrm>
            <a:off x="3109129" y="2144071"/>
            <a:ext cx="1952626" cy="36195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handwriting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3FCA1C79-AB5E-4320-A47F-958AE6BBE9F2}"/>
              </a:ext>
            </a:extLst>
          </p:cNvPr>
          <p:cNvSpPr/>
          <p:nvPr/>
        </p:nvSpPr>
        <p:spPr>
          <a:xfrm>
            <a:off x="6564116" y="4076707"/>
            <a:ext cx="2799743" cy="57011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</a:t>
            </a:r>
            <a:r>
              <a:rPr lang="de-DE" dirty="0"/>
              <a:t> a </a:t>
            </a:r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digit</a:t>
            </a:r>
            <a:r>
              <a:rPr lang="de-DE" dirty="0"/>
              <a:t> via different </a:t>
            </a:r>
            <a:r>
              <a:rPr lang="de-DE" dirty="0" err="1"/>
              <a:t>methods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FBD46719-C1A0-4F14-B082-F80632595B0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85442" y="2506021"/>
            <a:ext cx="0" cy="1079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2714CC57-CF7B-4DC0-923E-1DF969389D60}"/>
              </a:ext>
            </a:extLst>
          </p:cNvPr>
          <p:cNvCxnSpPr>
            <a:cxnSpLocks/>
          </p:cNvCxnSpPr>
          <p:nvPr/>
        </p:nvCxnSpPr>
        <p:spPr>
          <a:xfrm>
            <a:off x="3532992" y="4761530"/>
            <a:ext cx="0" cy="228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xmlns="" id="{3E4A8C46-F5FD-47C9-BD8D-0E332217A07E}"/>
              </a:ext>
            </a:extLst>
          </p:cNvPr>
          <p:cNvCxnSpPr>
            <a:cxnSpLocks/>
          </p:cNvCxnSpPr>
          <p:nvPr/>
        </p:nvCxnSpPr>
        <p:spPr>
          <a:xfrm>
            <a:off x="3964836" y="5185241"/>
            <a:ext cx="577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xmlns="" id="{B0FF87C3-674E-402E-9DF8-D2DBC94CBFD1}"/>
              </a:ext>
            </a:extLst>
          </p:cNvPr>
          <p:cNvSpPr txBox="1"/>
          <p:nvPr/>
        </p:nvSpPr>
        <p:spPr>
          <a:xfrm>
            <a:off x="9294661" y="5859749"/>
            <a:ext cx="2007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Things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try</a:t>
            </a:r>
            <a:r>
              <a:rPr lang="de-DE" sz="2000" b="1" dirty="0"/>
              <a:t> out: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xmlns="" id="{D462E61F-36B7-4D4E-8D16-AA0A2D4CD544}"/>
              </a:ext>
            </a:extLst>
          </p:cNvPr>
          <p:cNvSpPr/>
          <p:nvPr/>
        </p:nvSpPr>
        <p:spPr>
          <a:xfrm>
            <a:off x="6564116" y="2144071"/>
            <a:ext cx="2794981" cy="8328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digit</a:t>
            </a:r>
            <a:endParaRPr lang="de-DE" dirty="0"/>
          </a:p>
        </p:txBody>
      </p:sp>
      <p:sp>
        <p:nvSpPr>
          <p:cNvPr id="22" name="Rechteck 29">
            <a:extLst>
              <a:ext uri="{FF2B5EF4-FFF2-40B4-BE49-F238E27FC236}">
                <a16:creationId xmlns:a16="http://schemas.microsoft.com/office/drawing/2014/main" xmlns="" id="{D462E61F-36B7-4D4E-8D16-AA0A2D4CD544}"/>
              </a:ext>
            </a:extLst>
          </p:cNvPr>
          <p:cNvSpPr/>
          <p:nvPr/>
        </p:nvSpPr>
        <p:spPr>
          <a:xfrm>
            <a:off x="10114440" y="2266269"/>
            <a:ext cx="1723330" cy="47950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Evaluation </a:t>
            </a:r>
          </a:p>
        </p:txBody>
      </p:sp>
      <p:cxnSp>
        <p:nvCxnSpPr>
          <p:cNvPr id="25" name="Gerade Verbindung mit Pfeil 14">
            <a:extLst>
              <a:ext uri="{FF2B5EF4-FFF2-40B4-BE49-F238E27FC236}">
                <a16:creationId xmlns:a16="http://schemas.microsoft.com/office/drawing/2014/main" xmlns="" id="{B14F8BFA-83F5-4FC0-A333-83D51857C5AD}"/>
              </a:ext>
            </a:extLst>
          </p:cNvPr>
          <p:cNvCxnSpPr>
            <a:cxnSpLocks/>
          </p:cNvCxnSpPr>
          <p:nvPr/>
        </p:nvCxnSpPr>
        <p:spPr>
          <a:xfrm flipV="1">
            <a:off x="8649306" y="3124200"/>
            <a:ext cx="0" cy="923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14">
            <a:extLst>
              <a:ext uri="{FF2B5EF4-FFF2-40B4-BE49-F238E27FC236}">
                <a16:creationId xmlns:a16="http://schemas.microsoft.com/office/drawing/2014/main" xmlns="" id="{2B0875AB-F111-4122-BE4A-A6B40B4F7579}"/>
              </a:ext>
            </a:extLst>
          </p:cNvPr>
          <p:cNvCxnSpPr>
            <a:cxnSpLocks/>
          </p:cNvCxnSpPr>
          <p:nvPr/>
        </p:nvCxnSpPr>
        <p:spPr>
          <a:xfrm>
            <a:off x="5061755" y="2325046"/>
            <a:ext cx="1386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14">
            <a:extLst>
              <a:ext uri="{FF2B5EF4-FFF2-40B4-BE49-F238E27FC236}">
                <a16:creationId xmlns:a16="http://schemas.microsoft.com/office/drawing/2014/main" xmlns="" id="{CFCFC8FD-77ED-4D6E-8797-391FA9B31122}"/>
              </a:ext>
            </a:extLst>
          </p:cNvPr>
          <p:cNvCxnSpPr>
            <a:cxnSpLocks/>
          </p:cNvCxnSpPr>
          <p:nvPr/>
        </p:nvCxnSpPr>
        <p:spPr>
          <a:xfrm>
            <a:off x="9359097" y="2518396"/>
            <a:ext cx="6828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xmlns="" id="{52876FB8-7E52-4169-AF82-82CB29CB4431}"/>
              </a:ext>
            </a:extLst>
          </p:cNvPr>
          <p:cNvSpPr/>
          <p:nvPr/>
        </p:nvSpPr>
        <p:spPr>
          <a:xfrm>
            <a:off x="11329988" y="5888354"/>
            <a:ext cx="614362" cy="352426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xmlns="" id="{5EC9474B-5B3B-4B07-AE8D-CE32E7CE65DA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7054108" y="4275361"/>
            <a:ext cx="538420" cy="12813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xmlns="" id="{53E1366E-AAD7-44B4-904B-CE252D267995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5976154" y="3812857"/>
            <a:ext cx="1987834" cy="2638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xmlns="" id="{AACE0107-A329-4ACF-B672-55402630DEB3}"/>
              </a:ext>
            </a:extLst>
          </p:cNvPr>
          <p:cNvCxnSpPr>
            <a:cxnSpLocks/>
          </p:cNvCxnSpPr>
          <p:nvPr/>
        </p:nvCxnSpPr>
        <p:spPr>
          <a:xfrm>
            <a:off x="3532992" y="4076707"/>
            <a:ext cx="0" cy="228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xmlns="" id="{1E167267-027D-4207-9813-917FAABAF94C}"/>
              </a:ext>
            </a:extLst>
          </p:cNvPr>
          <p:cNvCxnSpPr>
            <a:cxnSpLocks/>
          </p:cNvCxnSpPr>
          <p:nvPr/>
        </p:nvCxnSpPr>
        <p:spPr>
          <a:xfrm>
            <a:off x="2436019" y="4558991"/>
            <a:ext cx="577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xmlns="" id="{2D68B8CA-4010-4FF3-B221-9CA41A290A95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1936031" y="4126497"/>
            <a:ext cx="444869" cy="17107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49</TotalTime>
  <Words>486</Words>
  <Application>Microsoft Office PowerPoint</Application>
  <PresentationFormat>Произвольный</PresentationFormat>
  <Paragraphs>149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HDOfficeLightV0</vt:lpstr>
      <vt:lpstr>1_HDOfficeLightV0</vt:lpstr>
      <vt:lpstr>Rückblick</vt:lpstr>
      <vt:lpstr>Image Analysis</vt:lpstr>
      <vt:lpstr>MNIST-Dataset</vt:lpstr>
      <vt:lpstr>MNIST-Dataset</vt:lpstr>
      <vt:lpstr>K-Nearest Neighbours (KNN)</vt:lpstr>
      <vt:lpstr>Principal Component Analysis (PCA)</vt:lpstr>
      <vt:lpstr>Optimizing the parameters for the PCA</vt:lpstr>
      <vt:lpstr>Optimizing the parameters for KNN</vt:lpstr>
      <vt:lpstr>Visualization</vt:lpstr>
      <vt:lpstr>Overview</vt:lpstr>
      <vt:lpstr>We have time, but we need more!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Lukas Voos</dc:creator>
  <cp:lastModifiedBy>Пользователь Windows</cp:lastModifiedBy>
  <cp:revision>65</cp:revision>
  <dcterms:created xsi:type="dcterms:W3CDTF">2019-05-10T14:06:44Z</dcterms:created>
  <dcterms:modified xsi:type="dcterms:W3CDTF">2019-05-15T00:53:16Z</dcterms:modified>
</cp:coreProperties>
</file>