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sldIdLst>
    <p:sldId id="256" r:id="rId4"/>
    <p:sldId id="257" r:id="rId5"/>
    <p:sldId id="258" r:id="rId6"/>
    <p:sldId id="260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>
      <p:ext uri="{19B8F6BF-5375-455C-9EA6-DF929625EA0E}">
        <p15:presenceInfo xmlns:p15="http://schemas.microsoft.com/office/powerpoint/2012/main" userId="f3e8d84b45cd40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DE5541-CCBC-45F8-BFC8-A72604CF239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94760-C413-460F-B002-DE3FCCA7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A3AA90-FDF7-4D08-B8F5-9FF4A8D4B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1774607"/>
            <a:ext cx="4368800" cy="4368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AA4F5E1-8797-42F3-A52D-711C0EF03F4D}"/>
              </a:ext>
            </a:extLst>
          </p:cNvPr>
          <p:cNvSpPr txBox="1"/>
          <p:nvPr/>
        </p:nvSpPr>
        <p:spPr>
          <a:xfrm>
            <a:off x="4199890" y="2200275"/>
            <a:ext cx="72553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Goal:</a:t>
            </a:r>
          </a:p>
          <a:p>
            <a:r>
              <a:rPr lang="de-DE" sz="2000" dirty="0"/>
              <a:t>The </a:t>
            </a:r>
            <a:r>
              <a:rPr lang="de-DE" sz="2000" dirty="0" err="1"/>
              <a:t>computer</a:t>
            </a:r>
            <a:r>
              <a:rPr lang="de-DE" sz="2000" dirty="0"/>
              <a:t> </a:t>
            </a:r>
            <a:r>
              <a:rPr lang="de-DE" sz="2000" dirty="0" err="1"/>
              <a:t>recognizes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digit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portrayed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test-image </a:t>
            </a:r>
          </a:p>
          <a:p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comparing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-images.</a:t>
            </a:r>
          </a:p>
          <a:p>
            <a:endParaRPr lang="de-DE" sz="2000" dirty="0"/>
          </a:p>
          <a:p>
            <a:r>
              <a:rPr lang="de-DE" sz="2000" dirty="0"/>
              <a:t>Input:</a:t>
            </a:r>
          </a:p>
          <a:p>
            <a:r>
              <a:rPr lang="de-DE" sz="2000" dirty="0"/>
              <a:t>Images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handwritten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r>
              <a:rPr lang="de-DE" sz="2000" dirty="0"/>
              <a:t>: </a:t>
            </a:r>
            <a:r>
              <a:rPr lang="de-DE" sz="2000" dirty="0" err="1"/>
              <a:t>centralized</a:t>
            </a:r>
            <a:r>
              <a:rPr lang="de-DE" sz="2000" dirty="0"/>
              <a:t> and </a:t>
            </a:r>
            <a:r>
              <a:rPr lang="de-DE" sz="2000" dirty="0" err="1"/>
              <a:t>grayscaled</a:t>
            </a:r>
            <a:endParaRPr lang="de-DE" sz="2000" dirty="0"/>
          </a:p>
          <a:p>
            <a:r>
              <a:rPr lang="de-DE" sz="2000" dirty="0"/>
              <a:t>Training </a:t>
            </a:r>
            <a:r>
              <a:rPr lang="de-DE" sz="2000" dirty="0" err="1"/>
              <a:t>set</a:t>
            </a:r>
            <a:r>
              <a:rPr lang="de-DE" sz="2000" dirty="0"/>
              <a:t>: 60 000 Images</a:t>
            </a:r>
          </a:p>
          <a:p>
            <a:r>
              <a:rPr lang="de-DE" sz="2000" dirty="0"/>
              <a:t>Test </a:t>
            </a:r>
            <a:r>
              <a:rPr lang="de-DE" sz="2000" dirty="0" err="1"/>
              <a:t>set</a:t>
            </a:r>
            <a:r>
              <a:rPr lang="de-DE" sz="2000" dirty="0"/>
              <a:t>: 10 000 Images</a:t>
            </a:r>
          </a:p>
          <a:p>
            <a:endParaRPr lang="de-DE" sz="2000" dirty="0"/>
          </a:p>
          <a:p>
            <a:r>
              <a:rPr lang="de-DE" sz="2000" dirty="0"/>
              <a:t>Output:</a:t>
            </a:r>
          </a:p>
          <a:p>
            <a:r>
              <a:rPr lang="de-DE" sz="2000" dirty="0" err="1"/>
              <a:t>Prediction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written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.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48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9617A-843A-48A9-B1A1-5A51ECFC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8503"/>
            <a:ext cx="10058400" cy="1450757"/>
          </a:xfrm>
        </p:spPr>
        <p:txBody>
          <a:bodyPr/>
          <a:lstStyle/>
          <a:p>
            <a:r>
              <a:rPr lang="de-DE" dirty="0"/>
              <a:t>MNIST-Dataset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499231-1623-4F5D-81A2-30732BDEC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" y="1755557"/>
            <a:ext cx="4368800" cy="4368800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78A32C6-762C-44BB-BFAD-E9CCE572C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69488"/>
              </p:ext>
            </p:extLst>
          </p:nvPr>
        </p:nvGraphicFramePr>
        <p:xfrm>
          <a:off x="4686300" y="2190750"/>
          <a:ext cx="7229474" cy="356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914">
                  <a:extLst>
                    <a:ext uri="{9D8B030D-6E8A-4147-A177-3AD203B41FA5}">
                      <a16:colId xmlns:a16="http://schemas.microsoft.com/office/drawing/2014/main" val="2935268419"/>
                    </a:ext>
                  </a:extLst>
                </a:gridCol>
                <a:gridCol w="1112773">
                  <a:extLst>
                    <a:ext uri="{9D8B030D-6E8A-4147-A177-3AD203B41FA5}">
                      <a16:colId xmlns:a16="http://schemas.microsoft.com/office/drawing/2014/main" val="3573326846"/>
                    </a:ext>
                  </a:extLst>
                </a:gridCol>
                <a:gridCol w="1297045">
                  <a:extLst>
                    <a:ext uri="{9D8B030D-6E8A-4147-A177-3AD203B41FA5}">
                      <a16:colId xmlns:a16="http://schemas.microsoft.com/office/drawing/2014/main" val="3944536420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1040886641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3540853296"/>
                    </a:ext>
                  </a:extLst>
                </a:gridCol>
                <a:gridCol w="1204914">
                  <a:extLst>
                    <a:ext uri="{9D8B030D-6E8A-4147-A177-3AD203B41FA5}">
                      <a16:colId xmlns:a16="http://schemas.microsoft.com/office/drawing/2014/main" val="174494649"/>
                    </a:ext>
                  </a:extLst>
                </a:gridCol>
              </a:tblGrid>
              <a:tr h="44529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75686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8032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94282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70537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93998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99364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09223"/>
                  </a:ext>
                </a:extLst>
              </a:tr>
              <a:tr h="44529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24001"/>
                  </a:ext>
                </a:extLst>
              </a:tr>
            </a:tbl>
          </a:graphicData>
        </a:graphic>
      </p:graphicFrame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3B513CA0-A832-43E7-B050-E2AF2D0420A5}"/>
              </a:ext>
            </a:extLst>
          </p:cNvPr>
          <p:cNvSpPr/>
          <p:nvPr/>
        </p:nvSpPr>
        <p:spPr>
          <a:xfrm>
            <a:off x="3942715" y="34290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3110ADA-DF8C-4D4A-885A-EDB004AE3CF1}"/>
              </a:ext>
            </a:extLst>
          </p:cNvPr>
          <p:cNvSpPr txBox="1"/>
          <p:nvPr/>
        </p:nvSpPr>
        <p:spPr>
          <a:xfrm>
            <a:off x="5729287" y="5806382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image-</a:t>
            </a:r>
            <a:r>
              <a:rPr lang="de-DE" sz="2000" dirty="0" err="1"/>
              <a:t>data</a:t>
            </a:r>
            <a:r>
              <a:rPr lang="de-DE" sz="2000" dirty="0"/>
              <a:t> in </a:t>
            </a:r>
            <a:r>
              <a:rPr lang="de-DE" sz="2000" dirty="0" err="1"/>
              <a:t>this</a:t>
            </a:r>
            <a:r>
              <a:rPr lang="de-DE" sz="2000" dirty="0"/>
              <a:t> form</a:t>
            </a:r>
          </a:p>
        </p:txBody>
      </p:sp>
      <p:pic>
        <p:nvPicPr>
          <p:cNvPr id="8" name="Grafik 7" descr="Ein Bild, das Gebäude enthält.&#10;&#10;Automatisch generierte Beschreibung">
            <a:extLst>
              <a:ext uri="{FF2B5EF4-FFF2-40B4-BE49-F238E27FC236}">
                <a16:creationId xmlns:a16="http://schemas.microsoft.com/office/drawing/2014/main" id="{1D323D9C-FC8D-4439-91A6-7135C579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2137470"/>
            <a:ext cx="7229473" cy="37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36B305-D4C6-4B27-9782-732C3867DEA7}"/>
              </a:ext>
            </a:extLst>
          </p:cNvPr>
          <p:cNvSpPr txBox="1"/>
          <p:nvPr/>
        </p:nvSpPr>
        <p:spPr>
          <a:xfrm>
            <a:off x="693392" y="2057400"/>
            <a:ext cx="102907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 </a:t>
            </a: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and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r>
              <a:rPr lang="de-DE" sz="2000" dirty="0"/>
              <a:t>		 May </a:t>
            </a:r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KNN </a:t>
            </a:r>
            <a:r>
              <a:rPr lang="de-DE" sz="2000" dirty="0" err="1"/>
              <a:t>algorithm</a:t>
            </a:r>
            <a:r>
              <a:rPr lang="de-DE" sz="2000" dirty="0"/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AB3E07F-C4FB-411C-B517-DEC84D74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99" y="3749041"/>
            <a:ext cx="6629400" cy="16287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ADB41E8-1FE5-4790-81E4-9FA1EA7A680A}"/>
              </a:ext>
            </a:extLst>
          </p:cNvPr>
          <p:cNvSpPr txBox="1"/>
          <p:nvPr/>
        </p:nvSpPr>
        <p:spPr>
          <a:xfrm>
            <a:off x="2845117" y="3787738"/>
            <a:ext cx="656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Vectorspace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784, 2, 20, 100 and 700 </a:t>
            </a:r>
            <a:r>
              <a:rPr lang="de-DE" sz="2000" dirty="0" err="1"/>
              <a:t>dimensions</a:t>
            </a:r>
            <a:endParaRPr lang="de-DE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07A373C-1875-4D36-BD3C-049E9516B803}"/>
              </a:ext>
            </a:extLst>
          </p:cNvPr>
          <p:cNvSpPr txBox="1"/>
          <p:nvPr/>
        </p:nvSpPr>
        <p:spPr>
          <a:xfrm>
            <a:off x="4366201" y="5154903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EF4DE-DBD9-44AA-86D5-14A5C169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KNN/PCA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E4C0C6E-2766-45EA-A93B-6AABFDD3F619}"/>
              </a:ext>
            </a:extLst>
          </p:cNvPr>
          <p:cNvSpPr txBox="1"/>
          <p:nvPr/>
        </p:nvSpPr>
        <p:spPr>
          <a:xfrm flipH="1">
            <a:off x="1097280" y="1918037"/>
            <a:ext cx="10580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Needs a </a:t>
            </a:r>
            <a:r>
              <a:rPr lang="de-DE" sz="2000" dirty="0" err="1"/>
              <a:t>function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record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rate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correctly</a:t>
            </a:r>
            <a:r>
              <a:rPr lang="de-DE" sz="2000" dirty="0"/>
              <a:t> </a:t>
            </a:r>
            <a:r>
              <a:rPr lang="de-DE" sz="2000" dirty="0" err="1"/>
              <a:t>recognized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KNN and PCA </a:t>
            </a:r>
            <a:r>
              <a:rPr lang="de-DE" sz="2000" dirty="0" err="1"/>
              <a:t>to</a:t>
            </a:r>
            <a:r>
              <a:rPr lang="de-DE" sz="2000" dirty="0"/>
              <a:t> find out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best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k and T (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dimensionsafter PCA)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highest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8B2EE34-B8EE-4BF1-B3D1-6B70C86D7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3" t="6878" r="8090" b="5574"/>
          <a:stretch/>
        </p:blipFill>
        <p:spPr>
          <a:xfrm>
            <a:off x="949960" y="3242926"/>
            <a:ext cx="3736340" cy="2912466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0CBA23CC-576A-4326-8AB4-E0E7820058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" t="3507" r="7820" b="16895"/>
          <a:stretch/>
        </p:blipFill>
        <p:spPr>
          <a:xfrm>
            <a:off x="5842000" y="3242926"/>
            <a:ext cx="3736340" cy="291632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15A02E8-97E5-43DC-A343-4B63BB73A948}"/>
              </a:ext>
            </a:extLst>
          </p:cNvPr>
          <p:cNvSpPr txBox="1"/>
          <p:nvPr/>
        </p:nvSpPr>
        <p:spPr>
          <a:xfrm>
            <a:off x="4011515" y="6024587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PCA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handwritten</a:t>
            </a:r>
            <a:r>
              <a:rPr lang="de-DE" sz="1100" dirty="0"/>
              <a:t> </a:t>
            </a:r>
            <a:r>
              <a:rPr lang="de-DE" sz="1100" dirty="0" err="1"/>
              <a:t>digits</a:t>
            </a:r>
            <a:r>
              <a:rPr lang="de-DE" sz="1100" dirty="0"/>
              <a:t>, Tyler McDonnell</a:t>
            </a:r>
          </a:p>
        </p:txBody>
      </p:sp>
    </p:spTree>
    <p:extLst>
      <p:ext uri="{BB962C8B-B14F-4D97-AF65-F5344CB8AC3E}">
        <p14:creationId xmlns:p14="http://schemas.microsoft.com/office/powerpoint/2010/main" val="96162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F07A-A6C0-4B8E-B7C2-439EA17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0AF8BE7-4D29-4120-8B6C-C0617FC4823E}"/>
              </a:ext>
            </a:extLst>
          </p:cNvPr>
          <p:cNvSpPr txBox="1"/>
          <p:nvPr/>
        </p:nvSpPr>
        <p:spPr>
          <a:xfrm flipH="1">
            <a:off x="1097280" y="1982839"/>
            <a:ext cx="1019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imagedata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consists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numbers</a:t>
            </a:r>
            <a:r>
              <a:rPr lang="de-DE" sz="2000" dirty="0"/>
              <a:t>, so </a:t>
            </a:r>
            <a:r>
              <a:rPr lang="de-DE" sz="2000" dirty="0" err="1"/>
              <a:t>we</a:t>
            </a:r>
            <a:r>
              <a:rPr lang="de-DE" sz="2000" dirty="0"/>
              <a:t> reverse-</a:t>
            </a:r>
            <a:r>
              <a:rPr lang="de-DE" sz="2000" dirty="0" err="1"/>
              <a:t>transform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common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ACE29B-80D8-462B-B157-449C327A0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5" y="2914699"/>
            <a:ext cx="2781082" cy="2781082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BAB8428-19FC-46B4-86D1-06DA423F5159}"/>
              </a:ext>
            </a:extLst>
          </p:cNvPr>
          <p:cNvSpPr/>
          <p:nvPr/>
        </p:nvSpPr>
        <p:spPr>
          <a:xfrm>
            <a:off x="6195170" y="3832800"/>
            <a:ext cx="600075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38B57E-ED9C-41B4-B178-0A690D45CEFC}"/>
              </a:ext>
            </a:extLst>
          </p:cNvPr>
          <p:cNvSpPr txBox="1"/>
          <p:nvPr/>
        </p:nvSpPr>
        <p:spPr>
          <a:xfrm>
            <a:off x="9576327" y="3222052"/>
            <a:ext cx="218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u="sng" dirty="0" err="1"/>
              <a:t>For</a:t>
            </a:r>
            <a:r>
              <a:rPr lang="de-DE" sz="2000" u="sng" dirty="0"/>
              <a:t> </a:t>
            </a:r>
            <a:r>
              <a:rPr lang="de-DE" sz="2000" u="sng" dirty="0" err="1"/>
              <a:t>Example</a:t>
            </a:r>
            <a:r>
              <a:rPr lang="de-DE" sz="2000" u="sng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View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falsely</a:t>
            </a:r>
            <a:r>
              <a:rPr lang="de-DE" sz="2000" dirty="0"/>
              <a:t> </a:t>
            </a:r>
            <a:r>
              <a:rPr lang="de-DE" sz="2000" dirty="0" err="1"/>
              <a:t>recognized</a:t>
            </a:r>
            <a:r>
              <a:rPr lang="de-DE" sz="2000" dirty="0"/>
              <a:t> </a:t>
            </a:r>
            <a:r>
              <a:rPr lang="de-DE" sz="2000" dirty="0" err="1"/>
              <a:t>digits</a:t>
            </a: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B5B46E-131F-4826-B800-2829288C4A99}"/>
              </a:ext>
            </a:extLst>
          </p:cNvPr>
          <p:cNvSpPr txBox="1"/>
          <p:nvPr/>
        </p:nvSpPr>
        <p:spPr>
          <a:xfrm>
            <a:off x="6795245" y="5674248"/>
            <a:ext cx="526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Source: Digit Recognition </a:t>
            </a:r>
            <a:r>
              <a:rPr lang="de-DE" dirty="0" err="1"/>
              <a:t>Using</a:t>
            </a:r>
            <a:r>
              <a:rPr lang="de-DE" dirty="0"/>
              <a:t> Keras, </a:t>
            </a:r>
            <a:r>
              <a:rPr lang="de-DE" dirty="0" err="1"/>
              <a:t>Mukul</a:t>
            </a:r>
            <a:r>
              <a:rPr lang="de-DE" dirty="0"/>
              <a:t> </a:t>
            </a:r>
            <a:r>
              <a:rPr lang="de-DE" dirty="0" err="1"/>
              <a:t>Agrawal</a:t>
            </a:r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1359DF27-0431-40C1-AAEA-10323C33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39475"/>
              </p:ext>
            </p:extLst>
          </p:nvPr>
        </p:nvGraphicFramePr>
        <p:xfrm>
          <a:off x="1202495" y="2658610"/>
          <a:ext cx="4423186" cy="3293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349">
                  <a:extLst>
                    <a:ext uri="{9D8B030D-6E8A-4147-A177-3AD203B41FA5}">
                      <a16:colId xmlns:a16="http://schemas.microsoft.com/office/drawing/2014/main" val="2935268419"/>
                    </a:ext>
                  </a:extLst>
                </a:gridCol>
                <a:gridCol w="1041139">
                  <a:extLst>
                    <a:ext uri="{9D8B030D-6E8A-4147-A177-3AD203B41FA5}">
                      <a16:colId xmlns:a16="http://schemas.microsoft.com/office/drawing/2014/main" val="3573326846"/>
                    </a:ext>
                  </a:extLst>
                </a:gridCol>
                <a:gridCol w="1127349">
                  <a:extLst>
                    <a:ext uri="{9D8B030D-6E8A-4147-A177-3AD203B41FA5}">
                      <a16:colId xmlns:a16="http://schemas.microsoft.com/office/drawing/2014/main" val="3540853296"/>
                    </a:ext>
                  </a:extLst>
                </a:gridCol>
                <a:gridCol w="1127349">
                  <a:extLst>
                    <a:ext uri="{9D8B030D-6E8A-4147-A177-3AD203B41FA5}">
                      <a16:colId xmlns:a16="http://schemas.microsoft.com/office/drawing/2014/main" val="174494649"/>
                    </a:ext>
                  </a:extLst>
                </a:gridCol>
              </a:tblGrid>
              <a:tr h="764174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Pixel784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75686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8032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94282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99364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09223"/>
                  </a:ext>
                </a:extLst>
              </a:tr>
              <a:tr h="50581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Image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2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51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25221-F4E0-416C-8FB0-F41F029F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C144FCF-8160-45CB-AF72-B1E01D48110B}"/>
              </a:ext>
            </a:extLst>
          </p:cNvPr>
          <p:cNvSpPr/>
          <p:nvPr/>
        </p:nvSpPr>
        <p:spPr>
          <a:xfrm>
            <a:off x="3867151" y="3413281"/>
            <a:ext cx="2867025" cy="361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Parser: CSV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0448F9-72C8-413F-9D70-4409E2DE11C8}"/>
              </a:ext>
            </a:extLst>
          </p:cNvPr>
          <p:cNvSpPr/>
          <p:nvPr/>
        </p:nvSpPr>
        <p:spPr>
          <a:xfrm>
            <a:off x="4452937" y="5122535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80D00F-FD97-4A25-8D38-2CA232B64C83}"/>
              </a:ext>
            </a:extLst>
          </p:cNvPr>
          <p:cNvSpPr/>
          <p:nvPr/>
        </p:nvSpPr>
        <p:spPr>
          <a:xfrm>
            <a:off x="4476751" y="4272670"/>
            <a:ext cx="847726" cy="352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3652C8A-EF34-443B-BEB8-8B5DF46B51EB}"/>
              </a:ext>
            </a:extLst>
          </p:cNvPr>
          <p:cNvSpPr/>
          <p:nvPr/>
        </p:nvSpPr>
        <p:spPr>
          <a:xfrm>
            <a:off x="6734176" y="4272670"/>
            <a:ext cx="2781301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B67835D-B0D2-4792-AD45-26DF015FBC36}"/>
              </a:ext>
            </a:extLst>
          </p:cNvPr>
          <p:cNvSpPr/>
          <p:nvPr/>
        </p:nvSpPr>
        <p:spPr>
          <a:xfrm>
            <a:off x="6734176" y="5132053"/>
            <a:ext cx="1952627" cy="3429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Visualization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252AD02-69CE-4013-B9CC-1224A53A42F3}"/>
              </a:ext>
            </a:extLst>
          </p:cNvPr>
          <p:cNvSpPr/>
          <p:nvPr/>
        </p:nvSpPr>
        <p:spPr>
          <a:xfrm>
            <a:off x="3090863" y="2145029"/>
            <a:ext cx="1952626" cy="36195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handwriting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CA1C79-AB5E-4320-A47F-958AE6BBE9F2}"/>
              </a:ext>
            </a:extLst>
          </p:cNvPr>
          <p:cNvSpPr/>
          <p:nvPr/>
        </p:nvSpPr>
        <p:spPr>
          <a:xfrm>
            <a:off x="5662613" y="2145029"/>
            <a:ext cx="2586037" cy="36195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Analog 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letters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BD46719-C1A0-4F14-B082-F80632595B0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67176" y="2506979"/>
            <a:ext cx="714374" cy="74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73EB8DE-6007-4698-90F1-AB21DE6D886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857875" y="2506979"/>
            <a:ext cx="1097757" cy="741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8EA95B4-1972-46D5-B3E8-2705355D8206}"/>
              </a:ext>
            </a:extLst>
          </p:cNvPr>
          <p:cNvCxnSpPr>
            <a:cxnSpLocks/>
          </p:cNvCxnSpPr>
          <p:nvPr/>
        </p:nvCxnSpPr>
        <p:spPr>
          <a:xfrm>
            <a:off x="4900614" y="3825708"/>
            <a:ext cx="0" cy="41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714CC57-CF7B-4DC0-923E-1DF969389D60}"/>
              </a:ext>
            </a:extLst>
          </p:cNvPr>
          <p:cNvCxnSpPr>
            <a:cxnSpLocks/>
          </p:cNvCxnSpPr>
          <p:nvPr/>
        </p:nvCxnSpPr>
        <p:spPr>
          <a:xfrm>
            <a:off x="4900614" y="4667957"/>
            <a:ext cx="0" cy="41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8AA6557-3089-4109-B91D-BFBCE8968F0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438775" y="4444121"/>
            <a:ext cx="1295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E4A8C46-F5FD-47C9-BD8D-0E332217A07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300663" y="5298748"/>
            <a:ext cx="1309687" cy="4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B0FF87C3-674E-402E-9DF8-D2DBC94CBFD1}"/>
              </a:ext>
            </a:extLst>
          </p:cNvPr>
          <p:cNvSpPr txBox="1"/>
          <p:nvPr/>
        </p:nvSpPr>
        <p:spPr>
          <a:xfrm>
            <a:off x="1064406" y="2125949"/>
            <a:ext cx="200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Things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try</a:t>
            </a:r>
            <a:r>
              <a:rPr lang="de-DE" sz="2000" b="1" dirty="0"/>
              <a:t> out: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462E61F-36B7-4D4E-8D16-AA0A2D4CD544}"/>
              </a:ext>
            </a:extLst>
          </p:cNvPr>
          <p:cNvSpPr/>
          <p:nvPr/>
        </p:nvSpPr>
        <p:spPr>
          <a:xfrm>
            <a:off x="9324975" y="2017516"/>
            <a:ext cx="1952626" cy="616976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Neural</a:t>
            </a:r>
            <a:r>
              <a:rPr lang="de-DE" dirty="0"/>
              <a:t> network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maybe</a:t>
            </a:r>
            <a:r>
              <a:rPr lang="de-DE" dirty="0"/>
              <a:t>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F99904B-1C35-42EB-9645-2E61A3ECB860}"/>
              </a:ext>
            </a:extLst>
          </p:cNvPr>
          <p:cNvCxnSpPr>
            <a:cxnSpLocks/>
          </p:cNvCxnSpPr>
          <p:nvPr/>
        </p:nvCxnSpPr>
        <p:spPr>
          <a:xfrm flipH="1">
            <a:off x="5438775" y="4615571"/>
            <a:ext cx="1295401" cy="470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037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0</TotalTime>
  <Words>318</Words>
  <Application>Microsoft Office PowerPoint</Application>
  <PresentationFormat>Breitbild</PresentationFormat>
  <Paragraphs>123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Wingdings 2</vt:lpstr>
      <vt:lpstr>HDOfficeLightV0</vt:lpstr>
      <vt:lpstr>1_HDOfficeLightV0</vt:lpstr>
      <vt:lpstr>Rückblick</vt:lpstr>
      <vt:lpstr>Image Analysis</vt:lpstr>
      <vt:lpstr>MNIST-Dataset</vt:lpstr>
      <vt:lpstr>MNIST-Dataset</vt:lpstr>
      <vt:lpstr>K-Nearest Neighbours (KNN)</vt:lpstr>
      <vt:lpstr>Principal Component Analysis (PCA)</vt:lpstr>
      <vt:lpstr>Optimizing parameters for the KNN/PCA</vt:lpstr>
      <vt:lpstr>Visualization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Lukas Voos</dc:creator>
  <cp:lastModifiedBy>Lukas Voos</cp:lastModifiedBy>
  <cp:revision>38</cp:revision>
  <dcterms:created xsi:type="dcterms:W3CDTF">2019-05-10T14:06:44Z</dcterms:created>
  <dcterms:modified xsi:type="dcterms:W3CDTF">2019-05-13T16:53:21Z</dcterms:modified>
</cp:coreProperties>
</file>