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14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48F8D-9275-4AE5-B43E-20BB141F2AB4}" type="datetimeFigureOut">
              <a:rPr lang="de-DE" smtClean="0"/>
              <a:t>14.05.2019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70E46-5A88-4BB7-A0D6-43BFEBDB2C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0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70E46-5A88-4BB7-A0D6-43BFEBDB2C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8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Asıl başlık stilini düzenlemek için tıklayın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Asıl metin stillerini düzenlemek için tıklayın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İkinci düzey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Üçüncü düzey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Dördüncü düzey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Beşinci düzey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1F8C532-2BCA-4096-9B2C-0CB09A778195}" type="datetime"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14.05.2019</a:t>
            </a:fld>
            <a:endParaRPr lang="de-DE" sz="1800" b="0" strike="noStrike" spc="-1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5D65351-F4B7-4E96-A0C2-391B0A19D6C5}" type="slidenum"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54676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634320" y="803880"/>
            <a:ext cx="4208040" cy="30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5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39000" y="4013280"/>
            <a:ext cx="4203360" cy="220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8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6"/>
          <p:cNvPicPr/>
          <p:nvPr/>
        </p:nvPicPr>
        <p:blipFill>
          <a:blip r:embed="rId2"/>
          <a:stretch/>
        </p:blipFill>
        <p:spPr>
          <a:xfrm>
            <a:off x="6233400" y="640080"/>
            <a:ext cx="5184000" cy="557820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DEA51F4-D4B5-489B-A43F-0DD825CB6C5E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6233400" y="5825880"/>
            <a:ext cx="4611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https://aws.amazon.com/de/blogs/machine-learning/k-means-clustering-with-amazon-sagemaker/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28440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06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1. </a:t>
            </a:r>
            <a:r>
              <a:rPr lang="de-DE" sz="2000" b="1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week</a:t>
            </a:r>
            <a:endParaRPr lang="de-DE" sz="20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13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0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7"/>
          <p:cNvSpPr/>
          <p:nvPr/>
        </p:nvSpPr>
        <p:spPr>
          <a:xfrm>
            <a:off x="3929040" y="3875040"/>
            <a:ext cx="202680" cy="20556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8"/>
          <p:cNvSpPr/>
          <p:nvPr/>
        </p:nvSpPr>
        <p:spPr>
          <a:xfrm>
            <a:off x="3805920" y="374760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9"/>
          <p:cNvSpPr/>
          <p:nvPr/>
        </p:nvSpPr>
        <p:spPr>
          <a:xfrm>
            <a:off x="3745800" y="368676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1"/>
          <p:cNvSpPr/>
          <p:nvPr/>
        </p:nvSpPr>
        <p:spPr>
          <a:xfrm>
            <a:off x="3944520" y="5121000"/>
            <a:ext cx="172080" cy="15192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3"/>
          <p:cNvSpPr/>
          <p:nvPr/>
        </p:nvSpPr>
        <p:spPr>
          <a:xfrm>
            <a:off x="5418720" y="3893400"/>
            <a:ext cx="202680" cy="20556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4"/>
          <p:cNvSpPr/>
          <p:nvPr/>
        </p:nvSpPr>
        <p:spPr>
          <a:xfrm>
            <a:off x="5295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5"/>
          <p:cNvSpPr/>
          <p:nvPr/>
        </p:nvSpPr>
        <p:spPr>
          <a:xfrm>
            <a:off x="5235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7"/>
          <p:cNvSpPr/>
          <p:nvPr/>
        </p:nvSpPr>
        <p:spPr>
          <a:xfrm>
            <a:off x="5437440" y="2716560"/>
            <a:ext cx="172080" cy="151920"/>
          </a:xfrm>
          <a:prstGeom prst="ellipse">
            <a:avLst/>
          </a:prstGeom>
          <a:solidFill>
            <a:srgbClr val="9982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9"/>
          <p:cNvSpPr/>
          <p:nvPr/>
        </p:nvSpPr>
        <p:spPr>
          <a:xfrm>
            <a:off x="6907320" y="3893400"/>
            <a:ext cx="202680" cy="205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0"/>
          <p:cNvSpPr/>
          <p:nvPr/>
        </p:nvSpPr>
        <p:spPr>
          <a:xfrm>
            <a:off x="678420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1"/>
          <p:cNvSpPr/>
          <p:nvPr/>
        </p:nvSpPr>
        <p:spPr>
          <a:xfrm>
            <a:off x="672408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3"/>
          <p:cNvSpPr/>
          <p:nvPr/>
        </p:nvSpPr>
        <p:spPr>
          <a:xfrm>
            <a:off x="6922800" y="5137920"/>
            <a:ext cx="172080" cy="151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5"/>
          <p:cNvSpPr/>
          <p:nvPr/>
        </p:nvSpPr>
        <p:spPr>
          <a:xfrm>
            <a:off x="8380440" y="3893400"/>
            <a:ext cx="202680" cy="205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6"/>
          <p:cNvSpPr/>
          <p:nvPr/>
        </p:nvSpPr>
        <p:spPr>
          <a:xfrm>
            <a:off x="825732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7"/>
          <p:cNvSpPr/>
          <p:nvPr/>
        </p:nvSpPr>
        <p:spPr>
          <a:xfrm>
            <a:off x="819684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9"/>
          <p:cNvSpPr/>
          <p:nvPr/>
        </p:nvSpPr>
        <p:spPr>
          <a:xfrm>
            <a:off x="8396280" y="2702160"/>
            <a:ext cx="172080" cy="151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0"/>
          <p:cNvSpPr/>
          <p:nvPr/>
        </p:nvSpPr>
        <p:spPr>
          <a:xfrm>
            <a:off x="9927360" y="3893400"/>
            <a:ext cx="202680" cy="205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1"/>
          <p:cNvSpPr/>
          <p:nvPr/>
        </p:nvSpPr>
        <p:spPr>
          <a:xfrm>
            <a:off x="980388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2"/>
          <p:cNvSpPr/>
          <p:nvPr/>
        </p:nvSpPr>
        <p:spPr>
          <a:xfrm>
            <a:off x="974376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4"/>
          <p:cNvSpPr/>
          <p:nvPr/>
        </p:nvSpPr>
        <p:spPr>
          <a:xfrm>
            <a:off x="9942840" y="5137920"/>
            <a:ext cx="172080" cy="151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6"/>
          <p:cNvSpPr/>
          <p:nvPr/>
        </p:nvSpPr>
        <p:spPr>
          <a:xfrm>
            <a:off x="11473920" y="3893400"/>
            <a:ext cx="202680" cy="205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7"/>
          <p:cNvSpPr/>
          <p:nvPr/>
        </p:nvSpPr>
        <p:spPr>
          <a:xfrm>
            <a:off x="11350800" y="3764520"/>
            <a:ext cx="449280" cy="45036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8"/>
          <p:cNvSpPr/>
          <p:nvPr/>
        </p:nvSpPr>
        <p:spPr>
          <a:xfrm>
            <a:off x="112903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0"/>
          <p:cNvSpPr/>
          <p:nvPr/>
        </p:nvSpPr>
        <p:spPr>
          <a:xfrm>
            <a:off x="11482920" y="2716560"/>
            <a:ext cx="172080" cy="15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3"/>
          <p:cNvSpPr/>
          <p:nvPr/>
        </p:nvSpPr>
        <p:spPr>
          <a:xfrm>
            <a:off x="3554280" y="329976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rgbClr val="92D050"/>
                </a:solidFill>
                <a:latin typeface="Calibri"/>
                <a:ea typeface="DejaVu Sans"/>
              </a:rPr>
              <a:t>3. </a:t>
            </a:r>
            <a:r>
              <a:rPr lang="de-DE" sz="2000" b="1" strike="noStrike" spc="-1" dirty="0" err="1">
                <a:solidFill>
                  <a:srgbClr val="92D050"/>
                </a:solidFill>
                <a:latin typeface="Calibri"/>
                <a:ea typeface="DejaVu Sans"/>
              </a:rPr>
              <a:t>week</a:t>
            </a:r>
            <a:endParaRPr lang="de-DE" sz="2000" b="0" strike="noStrike" spc="-1" dirty="0">
              <a:solidFill>
                <a:srgbClr val="92D050"/>
              </a:solidFill>
              <a:latin typeface="Arial"/>
            </a:endParaRPr>
          </a:p>
        </p:txBody>
      </p:sp>
      <p:sp>
        <p:nvSpPr>
          <p:cNvPr id="258" name="CustomShape 54"/>
          <p:cNvSpPr/>
          <p:nvPr/>
        </p:nvSpPr>
        <p:spPr>
          <a:xfrm>
            <a:off x="504648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59" name="CustomShape 55"/>
          <p:cNvSpPr/>
          <p:nvPr/>
        </p:nvSpPr>
        <p:spPr>
          <a:xfrm>
            <a:off x="8004240" y="42800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 dirty="0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6. </a:t>
            </a:r>
            <a:r>
              <a:rPr lang="de-DE" sz="2000" b="1" strike="noStrike" spc="-1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week</a:t>
            </a:r>
            <a:endParaRPr lang="de-DE" sz="2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60" name="CustomShape 56"/>
          <p:cNvSpPr/>
          <p:nvPr/>
        </p:nvSpPr>
        <p:spPr>
          <a:xfrm>
            <a:off x="9561960" y="333288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1" name="CustomShape 57"/>
          <p:cNvSpPr/>
          <p:nvPr/>
        </p:nvSpPr>
        <p:spPr>
          <a:xfrm>
            <a:off x="6529680" y="3336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2" name="CustomShape 58"/>
          <p:cNvSpPr/>
          <p:nvPr/>
        </p:nvSpPr>
        <p:spPr>
          <a:xfrm>
            <a:off x="1109916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3" name="CustomShape 59"/>
          <p:cNvSpPr/>
          <p:nvPr/>
        </p:nvSpPr>
        <p:spPr>
          <a:xfrm>
            <a:off x="86040" y="538812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Python, </a:t>
            </a:r>
            <a:r>
              <a:rPr lang="de-DE" sz="18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packages</a:t>
            </a:r>
            <a:r>
              <a:rPr lang="de-DE" sz="18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, </a:t>
            </a:r>
            <a:r>
              <a:rPr lang="de-DE" sz="18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basic</a:t>
            </a:r>
            <a:r>
              <a:rPr lang="de-DE" sz="1800" b="0" strike="noStrike" spc="-1" dirty="0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 </a:t>
            </a:r>
            <a:r>
              <a:rPr lang="de-DE" sz="1800" b="0" strike="noStrike" spc="-1" dirty="0" err="1">
                <a:solidFill>
                  <a:schemeClr val="accent2">
                    <a:lumMod val="75000"/>
                  </a:schemeClr>
                </a:solidFill>
                <a:latin typeface="Calibri"/>
                <a:ea typeface="DejaVu Sans"/>
              </a:rPr>
              <a:t>knowledge</a:t>
            </a:r>
            <a:endParaRPr lang="de-DE" sz="18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64" name="CustomShape 60"/>
          <p:cNvSpPr/>
          <p:nvPr/>
        </p:nvSpPr>
        <p:spPr>
          <a:xfrm>
            <a:off x="1156680" y="164592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5" name="CustomShape 61"/>
          <p:cNvSpPr/>
          <p:nvPr/>
        </p:nvSpPr>
        <p:spPr>
          <a:xfrm>
            <a:off x="2833200" y="5355360"/>
            <a:ext cx="23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92D050"/>
                </a:solidFill>
                <a:latin typeface="Calibri"/>
                <a:ea typeface="DejaVu Sans"/>
              </a:rPr>
              <a:t>Mini-batch </a:t>
            </a:r>
            <a:r>
              <a:rPr lang="de-DE" sz="1800" b="0" strike="noStrike" spc="-1" dirty="0" err="1">
                <a:solidFill>
                  <a:srgbClr val="92D050"/>
                </a:solidFill>
                <a:latin typeface="Calibri"/>
                <a:ea typeface="DejaVu Sans"/>
              </a:rPr>
              <a:t>algorithm</a:t>
            </a:r>
            <a:endParaRPr lang="de-DE" sz="1800" b="0" strike="noStrike" spc="-1" dirty="0">
              <a:solidFill>
                <a:srgbClr val="92D050"/>
              </a:solidFill>
              <a:latin typeface="Arial"/>
            </a:endParaRPr>
          </a:p>
        </p:txBody>
      </p:sp>
      <p:sp>
        <p:nvSpPr>
          <p:cNvPr id="266" name="CustomShape 62"/>
          <p:cNvSpPr/>
          <p:nvPr/>
        </p:nvSpPr>
        <p:spPr>
          <a:xfrm>
            <a:off x="4140360" y="2208960"/>
            <a:ext cx="275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rgbClr val="99823A"/>
                </a:solidFill>
                <a:latin typeface="Calibri"/>
                <a:ea typeface="DejaVu Sans"/>
              </a:rPr>
              <a:t>K-</a:t>
            </a:r>
            <a:r>
              <a:rPr lang="de-DE" sz="1800" b="0" strike="noStrike" spc="-1" dirty="0" err="1">
                <a:solidFill>
                  <a:srgbClr val="99823A"/>
                </a:solidFill>
                <a:latin typeface="Calibri"/>
                <a:ea typeface="DejaVu Sans"/>
              </a:rPr>
              <a:t>means</a:t>
            </a:r>
            <a:r>
              <a:rPr lang="de-DE" sz="1800" b="0" strike="noStrike" spc="-1" dirty="0">
                <a:solidFill>
                  <a:srgbClr val="99823A"/>
                </a:solidFill>
                <a:latin typeface="Calibri"/>
                <a:ea typeface="DejaVu Sans"/>
              </a:rPr>
              <a:t> ++ </a:t>
            </a:r>
            <a:r>
              <a:rPr lang="de-DE" sz="1800" b="0" strike="noStrike" spc="-1" dirty="0" err="1">
                <a:solidFill>
                  <a:srgbClr val="99823A"/>
                </a:solidFill>
                <a:latin typeface="Calibri"/>
                <a:ea typeface="DejaVu Sans"/>
              </a:rPr>
              <a:t>algorithm</a:t>
            </a:r>
            <a:endParaRPr lang="de-DE" sz="1800" b="0" strike="noStrike" spc="-1" dirty="0">
              <a:solidFill>
                <a:srgbClr val="99823A"/>
              </a:solidFill>
              <a:latin typeface="Arial"/>
            </a:endParaRPr>
          </a:p>
        </p:txBody>
      </p:sp>
      <p:sp>
        <p:nvSpPr>
          <p:cNvPr id="267" name="CustomShape 63"/>
          <p:cNvSpPr/>
          <p:nvPr/>
        </p:nvSpPr>
        <p:spPr>
          <a:xfrm>
            <a:off x="5783040" y="5400000"/>
            <a:ext cx="2450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8" name="CustomShape 64"/>
          <p:cNvSpPr/>
          <p:nvPr/>
        </p:nvSpPr>
        <p:spPr>
          <a:xfrm>
            <a:off x="7086600" y="2204640"/>
            <a:ext cx="275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 dirty="0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Dataset </a:t>
            </a:r>
            <a:r>
              <a:rPr lang="de-DE" sz="1800" b="0" strike="noStrike" spc="-1" dirty="0" err="1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processing</a:t>
            </a:r>
            <a:r>
              <a:rPr lang="de-DE" sz="1800" b="0" strike="noStrike" spc="-1" dirty="0">
                <a:solidFill>
                  <a:schemeClr val="accent6">
                    <a:lumMod val="75000"/>
                  </a:schemeClr>
                </a:solidFill>
                <a:latin typeface="Calibri"/>
                <a:ea typeface="DejaVu Sans"/>
              </a:rPr>
              <a:t>: PCA..</a:t>
            </a:r>
            <a:endParaRPr lang="de-DE" sz="18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69" name="CustomShape 65"/>
          <p:cNvSpPr/>
          <p:nvPr/>
        </p:nvSpPr>
        <p:spPr>
          <a:xfrm>
            <a:off x="8718660" y="5436360"/>
            <a:ext cx="26190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0" name="CustomShape 66"/>
          <p:cNvSpPr/>
          <p:nvPr/>
        </p:nvSpPr>
        <p:spPr>
          <a:xfrm>
            <a:off x="9610560" y="1934640"/>
            <a:ext cx="2752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1" name="CustomShape 6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158840E-6B19-47B5-A46C-D8D7FE53F782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28080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lang="de-DE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lang="de-DE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723C37-1A79-4C90-AC79-64CEBE5D3717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AE73305-65E8-4DD4-952E-E49F96F6A26E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277" name="Inhaltsplatzhalter 4"/>
          <p:cNvPicPr/>
          <p:nvPr/>
        </p:nvPicPr>
        <p:blipFill>
          <a:blip r:embed="rId2"/>
          <a:stretch/>
        </p:blipFill>
        <p:spPr>
          <a:xfrm>
            <a:off x="658440" y="2005920"/>
            <a:ext cx="7831800" cy="435060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839040" y="6252120"/>
            <a:ext cx="8268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2743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20048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find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clusters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that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show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type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cell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lang="de-DE" sz="2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find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marker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genes</a:t>
            </a: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Which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genes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expressed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most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which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cell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type?</a:t>
            </a: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homogenous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heterogenous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population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pattern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other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predict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diagnose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diseases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E6C2F81-876E-4101-AB3E-B95F5EFD34A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97280" y="1845720"/>
            <a:ext cx="2533680" cy="4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means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means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++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Mini-Batch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3857400"/>
            <a:ext cx="12191760" cy="18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Task:</a:t>
            </a:r>
            <a:endParaRPr lang="de-DE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compare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your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implementation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with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sklearn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implementation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with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respect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quality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speed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825560"/>
            <a:ext cx="812268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On </a:t>
            </a:r>
            <a:r>
              <a:rPr lang="de-D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PCA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plots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Random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«k»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placement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Find </a:t>
            </a:r>
            <a:r>
              <a:rPr lang="de-DE" sz="2800" b="1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minimal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Euclidian</a:t>
            </a:r>
            <a:r>
              <a:rPr lang="de-DE" sz="2800" b="0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between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Assign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1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closest</a:t>
            </a:r>
            <a:r>
              <a:rPr lang="de-DE" sz="2800" b="1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Re-arrangement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, </a:t>
            </a:r>
            <a:r>
              <a:rPr lang="de-DE" sz="2800" b="0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minimizing</a:t>
            </a:r>
            <a:r>
              <a:rPr lang="de-DE" sz="2800" b="0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mean</a:t>
            </a:r>
            <a:r>
              <a:rPr lang="de-DE" sz="2800" b="0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assigned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objects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Until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</a:t>
            </a:r>
            <a:r>
              <a:rPr lang="de-DE" sz="3600" b="0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Convergance</a:t>
            </a:r>
            <a:r>
              <a:rPr lang="de-DE" sz="3600" b="0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!</a:t>
            </a:r>
            <a:endParaRPr lang="de-DE" sz="36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736037" y="2715065"/>
            <a:ext cx="878123" cy="2653615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9662400" y="3105720"/>
            <a:ext cx="206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Iterations</a:t>
            </a:r>
            <a:endParaRPr lang="de-DE" sz="3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8" name="Resim 7"/>
          <p:cNvPicPr/>
          <p:nvPr/>
        </p:nvPicPr>
        <p:blipFill>
          <a:blip r:embed="rId2"/>
          <a:srcRect l="50394" t="28851" r="21453" b="41150"/>
          <a:stretch/>
        </p:blipFill>
        <p:spPr>
          <a:xfrm>
            <a:off x="10130400" y="3768840"/>
            <a:ext cx="1124640" cy="7992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means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8400" y="1737360"/>
            <a:ext cx="651600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Randomly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chosen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object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Calculate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Euclidian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distance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D(x)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every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other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object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Position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next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at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furthermost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object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Define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k-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and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repeat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normal k-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means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algorithm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Resim 4"/>
          <p:cNvPicPr/>
          <p:nvPr/>
        </p:nvPicPr>
        <p:blipFill>
          <a:blip r:embed="rId2"/>
          <a:stretch/>
        </p:blipFill>
        <p:spPr>
          <a:xfrm>
            <a:off x="6856560" y="1520280"/>
            <a:ext cx="5176800" cy="372708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1949400" y="5248080"/>
            <a:ext cx="78703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Reduces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Iterations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!</a:t>
            </a:r>
          </a:p>
          <a:p>
            <a:pPr algn="ctr">
              <a:lnSpc>
                <a:spcPct val="100000"/>
              </a:lnSpc>
            </a:pP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Doubles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speed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k-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means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!</a:t>
            </a:r>
          </a:p>
        </p:txBody>
      </p:sp>
      <p:sp>
        <p:nvSpPr>
          <p:cNvPr id="173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	k-means ++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840" y="194364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placed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into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data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with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decided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amount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batch-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growth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assignment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per-sample.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Arrange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according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minimal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euclidian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median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first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sample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than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median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distance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first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and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second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sample… </a:t>
            </a:r>
          </a:p>
        </p:txBody>
      </p:sp>
      <p:sp>
        <p:nvSpPr>
          <p:cNvPr id="175" name="CustomShape 2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spc="-1" dirty="0">
                <a:solidFill>
                  <a:srgbClr val="FFFFFF"/>
                </a:solidFill>
                <a:latin typeface="Calibri Light"/>
              </a:rPr>
              <a:t>Mini-batch</a:t>
            </a:r>
            <a:r>
              <a:rPr lang="de-DE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de-DE" sz="4400" spc="-1" dirty="0">
                <a:solidFill>
                  <a:srgbClr val="FFFFFF"/>
                </a:solidFill>
                <a:latin typeface="Calibri Light"/>
              </a:rPr>
              <a:t>k-</a:t>
            </a:r>
            <a:r>
              <a:rPr lang="de-DE" sz="4400" spc="-1" dirty="0" err="1">
                <a:solidFill>
                  <a:srgbClr val="FFFFFF"/>
                </a:solidFill>
                <a:latin typeface="Calibri Light"/>
              </a:rPr>
              <a:t>means</a:t>
            </a:r>
            <a:endParaRPr lang="de-DE" sz="4400" spc="-1" dirty="0">
              <a:solidFill>
                <a:srgbClr val="FFFFFF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74200" y="184248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Gene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expression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peripheral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blood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mononuclear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(PBMCs)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from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healthy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donor</a:t>
            </a:r>
            <a:endParaRPr lang="de-DE" sz="2800" b="0" strike="noStrike" spc="-1" dirty="0">
              <a:latin typeface="Arial"/>
            </a:endParaRPr>
          </a:p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PBMCs =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peripheral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blood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with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round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nucleus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e. g. T-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B-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monocytes</a:t>
            </a:r>
            <a:endParaRPr lang="de-DE" sz="2800" b="0" strike="noStrike" spc="-1" dirty="0">
              <a:latin typeface="Arial"/>
            </a:endParaRPr>
          </a:p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Method: UMI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marked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mRNA (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unique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molecular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identifier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 →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ratio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molecules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in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preserved</a:t>
            </a:r>
            <a:endParaRPr lang="de-DE" sz="2800" b="0" strike="noStrike" spc="-1" dirty="0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2700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32738 genes (→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dimension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reduction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nonlinear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 1"/>
          <p:cNvGraphicFramePr/>
          <p:nvPr/>
        </p:nvGraphicFramePr>
        <p:xfrm>
          <a:off x="2140200" y="1255680"/>
          <a:ext cx="7911360" cy="4346280"/>
        </p:xfrm>
        <a:graphic>
          <a:graphicData uri="http://schemas.openxmlformats.org/drawingml/2006/table">
            <a:tbl>
              <a:tblPr/>
              <a:tblGrid>
                <a:gridCol w="395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</a:t>
                      </a:r>
                      <a:r>
                        <a:rPr lang="de-DE" sz="18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Monocyte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3C97F7A-1C18-47B5-AB79-20EEE6325F13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070720" y="5602320"/>
            <a:ext cx="79110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800000" y="1800000"/>
            <a:ext cx="215640" cy="2087640"/>
          </a:xfrm>
          <a:custGeom>
            <a:avLst/>
            <a:gdLst/>
            <a:ahLst/>
            <a:cxn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288000" y="2664000"/>
            <a:ext cx="1655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9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84960" y="542484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1163160" y="176076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837279-3404-4409-9E6F-484A2FEFCB54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745200" y="237240"/>
            <a:ext cx="105148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03" name="Grafik 37"/>
          <p:cNvPicPr/>
          <p:nvPr/>
        </p:nvPicPr>
        <p:blipFill>
          <a:blip r:embed="rId2"/>
          <a:srcRect t="5541"/>
          <a:stretch/>
        </p:blipFill>
        <p:spPr>
          <a:xfrm>
            <a:off x="2194200" y="3583080"/>
            <a:ext cx="7338240" cy="323388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B0AB91-A2C4-47BF-9753-2D4A01F3607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Breitbild</PresentationFormat>
  <Paragraphs>123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Microsoft YaHei</vt:lpstr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subject/>
  <dc:creator>Anni Wehrle</dc:creator>
  <dc:description/>
  <cp:lastModifiedBy>Anni Wehrle</cp:lastModifiedBy>
  <cp:revision>57</cp:revision>
  <dcterms:created xsi:type="dcterms:W3CDTF">2019-05-09T08:36:16Z</dcterms:created>
  <dcterms:modified xsi:type="dcterms:W3CDTF">2019-05-14T16:05:45Z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